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79"/>
  </p:notesMasterIdLst>
  <p:sldIdLst>
    <p:sldId id="256" r:id="rId2"/>
    <p:sldId id="257" r:id="rId3"/>
    <p:sldId id="305" r:id="rId4"/>
    <p:sldId id="357" r:id="rId5"/>
    <p:sldId id="283" r:id="rId6"/>
    <p:sldId id="284" r:id="rId7"/>
    <p:sldId id="307" r:id="rId8"/>
    <p:sldId id="315" r:id="rId9"/>
    <p:sldId id="316" r:id="rId10"/>
    <p:sldId id="317" r:id="rId11"/>
    <p:sldId id="318" r:id="rId12"/>
    <p:sldId id="319" r:id="rId13"/>
    <p:sldId id="364" r:id="rId14"/>
    <p:sldId id="365" r:id="rId15"/>
    <p:sldId id="366" r:id="rId16"/>
    <p:sldId id="285" r:id="rId17"/>
    <p:sldId id="321" r:id="rId18"/>
    <p:sldId id="322" r:id="rId19"/>
    <p:sldId id="323" r:id="rId20"/>
    <p:sldId id="308" r:id="rId21"/>
    <p:sldId id="367" r:id="rId22"/>
    <p:sldId id="368" r:id="rId23"/>
    <p:sldId id="369" r:id="rId24"/>
    <p:sldId id="370" r:id="rId25"/>
    <p:sldId id="286" r:id="rId26"/>
    <p:sldId id="325" r:id="rId27"/>
    <p:sldId id="326" r:id="rId28"/>
    <p:sldId id="327" r:id="rId29"/>
    <p:sldId id="328" r:id="rId30"/>
    <p:sldId id="329" r:id="rId31"/>
    <p:sldId id="371" r:id="rId32"/>
    <p:sldId id="372" r:id="rId33"/>
    <p:sldId id="330" r:id="rId34"/>
    <p:sldId id="373" r:id="rId35"/>
    <p:sldId id="374" r:id="rId36"/>
    <p:sldId id="288" r:id="rId37"/>
    <p:sldId id="331" r:id="rId38"/>
    <p:sldId id="332" r:id="rId39"/>
    <p:sldId id="333" r:id="rId40"/>
    <p:sldId id="334" r:id="rId41"/>
    <p:sldId id="335" r:id="rId42"/>
    <p:sldId id="338" r:id="rId43"/>
    <p:sldId id="339" r:id="rId44"/>
    <p:sldId id="340" r:id="rId45"/>
    <p:sldId id="354" r:id="rId46"/>
    <p:sldId id="287" r:id="rId47"/>
    <p:sldId id="289" r:id="rId48"/>
    <p:sldId id="290" r:id="rId49"/>
    <p:sldId id="341" r:id="rId50"/>
    <p:sldId id="342" r:id="rId51"/>
    <p:sldId id="343" r:id="rId52"/>
    <p:sldId id="345" r:id="rId53"/>
    <p:sldId id="292" r:id="rId54"/>
    <p:sldId id="346" r:id="rId55"/>
    <p:sldId id="294" r:id="rId56"/>
    <p:sldId id="295" r:id="rId57"/>
    <p:sldId id="296" r:id="rId58"/>
    <p:sldId id="297" r:id="rId59"/>
    <p:sldId id="347" r:id="rId60"/>
    <p:sldId id="348" r:id="rId61"/>
    <p:sldId id="349" r:id="rId62"/>
    <p:sldId id="350" r:id="rId63"/>
    <p:sldId id="311" r:id="rId64"/>
    <p:sldId id="353" r:id="rId65"/>
    <p:sldId id="375" r:id="rId66"/>
    <p:sldId id="314" r:id="rId67"/>
    <p:sldId id="351" r:id="rId68"/>
    <p:sldId id="376" r:id="rId69"/>
    <p:sldId id="377" r:id="rId70"/>
    <p:sldId id="378" r:id="rId71"/>
    <p:sldId id="352" r:id="rId72"/>
    <p:sldId id="298" r:id="rId73"/>
    <p:sldId id="299" r:id="rId74"/>
    <p:sldId id="301" r:id="rId75"/>
    <p:sldId id="302" r:id="rId76"/>
    <p:sldId id="358" r:id="rId77"/>
    <p:sldId id="359"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56" autoAdjust="0"/>
  </p:normalViewPr>
  <p:slideViewPr>
    <p:cSldViewPr snapToGrid="0">
      <p:cViewPr varScale="1">
        <p:scale>
          <a:sx n="60" d="100"/>
          <a:sy n="60" d="100"/>
        </p:scale>
        <p:origin x="8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DE087-56FA-4CFC-8DB1-A5401EDFB728}"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5CFAF4D4-3873-4017-B65A-BE7337ABBACB}">
      <dgm:prSet phldrT="[Text]" custT="1"/>
      <dgm:spPr/>
      <dgm:t>
        <a:bodyPr/>
        <a:lstStyle/>
        <a:p>
          <a:r>
            <a:rPr lang="en-US" sz="1800" dirty="0"/>
            <a:t>Energy Efficiency</a:t>
          </a:r>
        </a:p>
      </dgm:t>
    </dgm:pt>
    <dgm:pt modelId="{6CA08810-EA98-46E8-BBF7-00546689BE42}" type="parTrans" cxnId="{46B390E6-8D80-4D6F-A915-8635B5DDF279}">
      <dgm:prSet/>
      <dgm:spPr/>
      <dgm:t>
        <a:bodyPr/>
        <a:lstStyle/>
        <a:p>
          <a:endParaRPr lang="en-US"/>
        </a:p>
      </dgm:t>
    </dgm:pt>
    <dgm:pt modelId="{4BDFC77A-AADC-40B9-A795-52CBC8E74B76}" type="sibTrans" cxnId="{46B390E6-8D80-4D6F-A915-8635B5DDF279}">
      <dgm:prSet/>
      <dgm:spPr/>
      <dgm:t>
        <a:bodyPr/>
        <a:lstStyle/>
        <a:p>
          <a:endParaRPr lang="en-US"/>
        </a:p>
      </dgm:t>
    </dgm:pt>
    <dgm:pt modelId="{FD79F61E-A373-4B68-8FDC-C1DDF76D9D5B}">
      <dgm:prSet phldrT="[Text]" custT="1"/>
      <dgm:spPr/>
      <dgm:t>
        <a:bodyPr/>
        <a:lstStyle/>
        <a:p>
          <a:r>
            <a:rPr lang="en-US" sz="1600" dirty="0"/>
            <a:t>Variable speed technology</a:t>
          </a:r>
        </a:p>
      </dgm:t>
    </dgm:pt>
    <dgm:pt modelId="{D55EF1D1-198B-417D-AD96-40819072D550}" type="parTrans" cxnId="{7CD2CBDD-67AF-4124-BC79-850EC52EA4C5}">
      <dgm:prSet/>
      <dgm:spPr/>
      <dgm:t>
        <a:bodyPr/>
        <a:lstStyle/>
        <a:p>
          <a:endParaRPr lang="en-US"/>
        </a:p>
      </dgm:t>
    </dgm:pt>
    <dgm:pt modelId="{1B2388FC-034E-4054-9D8D-0DBB099457B5}" type="sibTrans" cxnId="{7CD2CBDD-67AF-4124-BC79-850EC52EA4C5}">
      <dgm:prSet/>
      <dgm:spPr/>
      <dgm:t>
        <a:bodyPr/>
        <a:lstStyle/>
        <a:p>
          <a:endParaRPr lang="en-US"/>
        </a:p>
      </dgm:t>
    </dgm:pt>
    <dgm:pt modelId="{6AF2A4E6-5D33-4369-AD45-C0516BED1B63}">
      <dgm:prSet phldrT="[Text]" custT="1"/>
      <dgm:spPr/>
      <dgm:t>
        <a:bodyPr/>
        <a:lstStyle/>
        <a:p>
          <a:r>
            <a:rPr lang="en-US" sz="1600" dirty="0"/>
            <a:t>Nano fluids as refrigerants</a:t>
          </a:r>
        </a:p>
      </dgm:t>
    </dgm:pt>
    <dgm:pt modelId="{96D04091-31C6-44B3-9327-AB3E1C39C361}" type="parTrans" cxnId="{80C6E52F-B01E-4622-B467-B43C3BE3DFB5}">
      <dgm:prSet/>
      <dgm:spPr/>
      <dgm:t>
        <a:bodyPr/>
        <a:lstStyle/>
        <a:p>
          <a:endParaRPr lang="en-US"/>
        </a:p>
      </dgm:t>
    </dgm:pt>
    <dgm:pt modelId="{F1234A11-3EE3-4A33-91A8-36C8CEDAB83F}" type="sibTrans" cxnId="{80C6E52F-B01E-4622-B467-B43C3BE3DFB5}">
      <dgm:prSet/>
      <dgm:spPr/>
      <dgm:t>
        <a:bodyPr/>
        <a:lstStyle/>
        <a:p>
          <a:endParaRPr lang="en-US"/>
        </a:p>
      </dgm:t>
    </dgm:pt>
    <dgm:pt modelId="{BDF0675E-4FD9-4C24-BD3A-F9FC88017AA4}">
      <dgm:prSet phldrT="[Text]" custT="1"/>
      <dgm:spPr/>
      <dgm:t>
        <a:bodyPr/>
        <a:lstStyle/>
        <a:p>
          <a:r>
            <a:rPr lang="en-US" sz="1800" dirty="0"/>
            <a:t>Environment Impact</a:t>
          </a:r>
        </a:p>
      </dgm:t>
    </dgm:pt>
    <dgm:pt modelId="{06B8A0B1-91B0-488D-8CD3-61D279D1C551}" type="parTrans" cxnId="{CD52BC95-C285-450A-84A3-163A896C6442}">
      <dgm:prSet/>
      <dgm:spPr/>
      <dgm:t>
        <a:bodyPr/>
        <a:lstStyle/>
        <a:p>
          <a:endParaRPr lang="en-US"/>
        </a:p>
      </dgm:t>
    </dgm:pt>
    <dgm:pt modelId="{30DF9910-90A7-453E-BC87-758E90C26FAA}" type="sibTrans" cxnId="{CD52BC95-C285-450A-84A3-163A896C6442}">
      <dgm:prSet/>
      <dgm:spPr/>
      <dgm:t>
        <a:bodyPr/>
        <a:lstStyle/>
        <a:p>
          <a:endParaRPr lang="en-US"/>
        </a:p>
      </dgm:t>
    </dgm:pt>
    <dgm:pt modelId="{17BB9A45-3C2D-42B6-A45F-FBA05F3614ED}">
      <dgm:prSet phldrT="[Text]" custT="1"/>
      <dgm:spPr/>
      <dgm:t>
        <a:bodyPr/>
        <a:lstStyle/>
        <a:p>
          <a:r>
            <a:rPr lang="en-US" sz="1600" dirty="0"/>
            <a:t>Low global warming potential refrigerants</a:t>
          </a:r>
        </a:p>
      </dgm:t>
    </dgm:pt>
    <dgm:pt modelId="{16BC2AB4-7876-4F41-95E4-E5755FC5C1A7}" type="parTrans" cxnId="{D7651C4F-FB74-40D3-A154-6DB2F1F637AC}">
      <dgm:prSet/>
      <dgm:spPr/>
      <dgm:t>
        <a:bodyPr/>
        <a:lstStyle/>
        <a:p>
          <a:endParaRPr lang="en-US"/>
        </a:p>
      </dgm:t>
    </dgm:pt>
    <dgm:pt modelId="{288C38C2-DF2C-43B3-972E-16CE5B47160C}" type="sibTrans" cxnId="{D7651C4F-FB74-40D3-A154-6DB2F1F637AC}">
      <dgm:prSet/>
      <dgm:spPr/>
      <dgm:t>
        <a:bodyPr/>
        <a:lstStyle/>
        <a:p>
          <a:endParaRPr lang="en-US"/>
        </a:p>
      </dgm:t>
    </dgm:pt>
    <dgm:pt modelId="{605B4905-655F-472E-97CD-7E5B24D8E105}">
      <dgm:prSet phldrT="[Text]" custT="1"/>
      <dgm:spPr/>
      <dgm:t>
        <a:bodyPr/>
        <a:lstStyle/>
        <a:p>
          <a:r>
            <a:rPr lang="en-US" sz="1600" dirty="0"/>
            <a:t>Natural refrigerants</a:t>
          </a:r>
        </a:p>
      </dgm:t>
    </dgm:pt>
    <dgm:pt modelId="{39FE88C9-631C-4B0C-9266-91F97C5834AA}" type="parTrans" cxnId="{91D3855E-9809-4850-8B05-A9942D334E59}">
      <dgm:prSet/>
      <dgm:spPr/>
      <dgm:t>
        <a:bodyPr/>
        <a:lstStyle/>
        <a:p>
          <a:endParaRPr lang="en-US"/>
        </a:p>
      </dgm:t>
    </dgm:pt>
    <dgm:pt modelId="{04AB0DEF-C5A5-4445-9723-03F69718E46C}" type="sibTrans" cxnId="{91D3855E-9809-4850-8B05-A9942D334E59}">
      <dgm:prSet/>
      <dgm:spPr/>
      <dgm:t>
        <a:bodyPr/>
        <a:lstStyle/>
        <a:p>
          <a:endParaRPr lang="en-US"/>
        </a:p>
      </dgm:t>
    </dgm:pt>
    <dgm:pt modelId="{AA1C39B3-3D26-410D-9B51-9E4AE252036D}">
      <dgm:prSet phldrT="[Text]" custT="1"/>
      <dgm:spPr/>
      <dgm:t>
        <a:bodyPr/>
        <a:lstStyle/>
        <a:p>
          <a:r>
            <a:rPr lang="en-US" sz="1800" dirty="0"/>
            <a:t>Smart Technology</a:t>
          </a:r>
        </a:p>
      </dgm:t>
    </dgm:pt>
    <dgm:pt modelId="{9C5C5211-6D43-43CD-B1A1-FB1DC9921671}" type="parTrans" cxnId="{D7777A6E-DCCB-4FD2-8F1E-00850B109244}">
      <dgm:prSet/>
      <dgm:spPr/>
      <dgm:t>
        <a:bodyPr/>
        <a:lstStyle/>
        <a:p>
          <a:endParaRPr lang="en-US"/>
        </a:p>
      </dgm:t>
    </dgm:pt>
    <dgm:pt modelId="{7886CFF2-5630-45F0-948B-0EBD4968E9C9}" type="sibTrans" cxnId="{D7777A6E-DCCB-4FD2-8F1E-00850B109244}">
      <dgm:prSet/>
      <dgm:spPr/>
      <dgm:t>
        <a:bodyPr/>
        <a:lstStyle/>
        <a:p>
          <a:endParaRPr lang="en-US"/>
        </a:p>
      </dgm:t>
    </dgm:pt>
    <dgm:pt modelId="{592A056B-A9C6-485A-899B-51743D14663E}">
      <dgm:prSet phldrT="[Text]" custT="1"/>
      <dgm:spPr/>
      <dgm:t>
        <a:bodyPr/>
        <a:lstStyle/>
        <a:p>
          <a:r>
            <a:rPr lang="en-US" sz="1600" dirty="0" err="1"/>
            <a:t>IoT</a:t>
          </a:r>
          <a:r>
            <a:rPr lang="en-US" sz="1600" dirty="0"/>
            <a:t> and smart thermostats</a:t>
          </a:r>
        </a:p>
      </dgm:t>
    </dgm:pt>
    <dgm:pt modelId="{61B503C6-52DC-441D-A746-F9A87724A7A1}" type="parTrans" cxnId="{B7AEE7A2-D9FA-4A71-B920-E3A582358360}">
      <dgm:prSet/>
      <dgm:spPr/>
      <dgm:t>
        <a:bodyPr/>
        <a:lstStyle/>
        <a:p>
          <a:endParaRPr lang="en-US"/>
        </a:p>
      </dgm:t>
    </dgm:pt>
    <dgm:pt modelId="{94D99F7F-FE8D-4F34-98D6-2AC414AD1992}" type="sibTrans" cxnId="{B7AEE7A2-D9FA-4A71-B920-E3A582358360}">
      <dgm:prSet/>
      <dgm:spPr/>
      <dgm:t>
        <a:bodyPr/>
        <a:lstStyle/>
        <a:p>
          <a:endParaRPr lang="en-US"/>
        </a:p>
      </dgm:t>
    </dgm:pt>
    <dgm:pt modelId="{BAEE1840-058E-4A8D-8C27-47D1018DB56C}">
      <dgm:prSet phldrT="[Text]" custT="1"/>
      <dgm:spPr/>
      <dgm:t>
        <a:bodyPr/>
        <a:lstStyle/>
        <a:p>
          <a:r>
            <a:rPr lang="en-US" sz="1600" dirty="0"/>
            <a:t>Adaptive control systems</a:t>
          </a:r>
        </a:p>
      </dgm:t>
    </dgm:pt>
    <dgm:pt modelId="{F2B95D8B-64E2-4F00-A9F5-596D700F6C01}" type="parTrans" cxnId="{90D855EB-3774-486A-B98A-206C210FE1F1}">
      <dgm:prSet/>
      <dgm:spPr/>
      <dgm:t>
        <a:bodyPr/>
        <a:lstStyle/>
        <a:p>
          <a:endParaRPr lang="en-US"/>
        </a:p>
      </dgm:t>
    </dgm:pt>
    <dgm:pt modelId="{1211EA1B-16F3-4EC2-9790-53011A585FAB}" type="sibTrans" cxnId="{90D855EB-3774-486A-B98A-206C210FE1F1}">
      <dgm:prSet/>
      <dgm:spPr/>
      <dgm:t>
        <a:bodyPr/>
        <a:lstStyle/>
        <a:p>
          <a:endParaRPr lang="en-US"/>
        </a:p>
      </dgm:t>
    </dgm:pt>
    <dgm:pt modelId="{1593311D-5C25-49A4-B338-855F3A34423F}" type="pres">
      <dgm:prSet presAssocID="{807DE087-56FA-4CFC-8DB1-A5401EDFB728}" presName="theList" presStyleCnt="0">
        <dgm:presLayoutVars>
          <dgm:dir/>
          <dgm:animLvl val="lvl"/>
          <dgm:resizeHandles val="exact"/>
        </dgm:presLayoutVars>
      </dgm:prSet>
      <dgm:spPr/>
      <dgm:t>
        <a:bodyPr/>
        <a:lstStyle/>
        <a:p>
          <a:endParaRPr lang="en-US"/>
        </a:p>
      </dgm:t>
    </dgm:pt>
    <dgm:pt modelId="{BD754537-DD77-4756-B31D-FB3C7B312941}" type="pres">
      <dgm:prSet presAssocID="{5CFAF4D4-3873-4017-B65A-BE7337ABBACB}" presName="compNode" presStyleCnt="0"/>
      <dgm:spPr/>
    </dgm:pt>
    <dgm:pt modelId="{5707C3AC-4BAD-406F-94BE-3DFEEE886018}" type="pres">
      <dgm:prSet presAssocID="{5CFAF4D4-3873-4017-B65A-BE7337ABBACB}" presName="aNode" presStyleLbl="bgShp" presStyleIdx="0" presStyleCnt="3"/>
      <dgm:spPr/>
      <dgm:t>
        <a:bodyPr/>
        <a:lstStyle/>
        <a:p>
          <a:endParaRPr lang="en-US"/>
        </a:p>
      </dgm:t>
    </dgm:pt>
    <dgm:pt modelId="{F873FA88-CF48-4F66-AFAC-64A525AA7CB9}" type="pres">
      <dgm:prSet presAssocID="{5CFAF4D4-3873-4017-B65A-BE7337ABBACB}" presName="textNode" presStyleLbl="bgShp" presStyleIdx="0" presStyleCnt="3"/>
      <dgm:spPr/>
      <dgm:t>
        <a:bodyPr/>
        <a:lstStyle/>
        <a:p>
          <a:endParaRPr lang="en-US"/>
        </a:p>
      </dgm:t>
    </dgm:pt>
    <dgm:pt modelId="{762E93A0-BE64-46E0-A413-B39B3C00DC3F}" type="pres">
      <dgm:prSet presAssocID="{5CFAF4D4-3873-4017-B65A-BE7337ABBACB}" presName="compChildNode" presStyleCnt="0"/>
      <dgm:spPr/>
    </dgm:pt>
    <dgm:pt modelId="{4D46874E-F50F-48D6-8E45-E401CDA9C137}" type="pres">
      <dgm:prSet presAssocID="{5CFAF4D4-3873-4017-B65A-BE7337ABBACB}" presName="theInnerList" presStyleCnt="0"/>
      <dgm:spPr/>
    </dgm:pt>
    <dgm:pt modelId="{9AB8A213-136B-40E3-8124-5B0A1AC1F258}" type="pres">
      <dgm:prSet presAssocID="{FD79F61E-A373-4B68-8FDC-C1DDF76D9D5B}" presName="childNode" presStyleLbl="node1" presStyleIdx="0" presStyleCnt="6" custScaleY="90909">
        <dgm:presLayoutVars>
          <dgm:bulletEnabled val="1"/>
        </dgm:presLayoutVars>
      </dgm:prSet>
      <dgm:spPr/>
      <dgm:t>
        <a:bodyPr/>
        <a:lstStyle/>
        <a:p>
          <a:endParaRPr lang="en-US"/>
        </a:p>
      </dgm:t>
    </dgm:pt>
    <dgm:pt modelId="{7E3215A5-B021-489A-BBA1-BE0D58BE3503}" type="pres">
      <dgm:prSet presAssocID="{FD79F61E-A373-4B68-8FDC-C1DDF76D9D5B}" presName="aSpace2" presStyleCnt="0"/>
      <dgm:spPr/>
    </dgm:pt>
    <dgm:pt modelId="{6AC92A42-605A-4A3B-8216-32A798E85D9D}" type="pres">
      <dgm:prSet presAssocID="{6AF2A4E6-5D33-4369-AD45-C0516BED1B63}" presName="childNode" presStyleLbl="node1" presStyleIdx="1" presStyleCnt="6">
        <dgm:presLayoutVars>
          <dgm:bulletEnabled val="1"/>
        </dgm:presLayoutVars>
      </dgm:prSet>
      <dgm:spPr/>
      <dgm:t>
        <a:bodyPr/>
        <a:lstStyle/>
        <a:p>
          <a:endParaRPr lang="en-US"/>
        </a:p>
      </dgm:t>
    </dgm:pt>
    <dgm:pt modelId="{44829F62-080C-44E1-BEC3-ECCABC792A3B}" type="pres">
      <dgm:prSet presAssocID="{5CFAF4D4-3873-4017-B65A-BE7337ABBACB}" presName="aSpace" presStyleCnt="0"/>
      <dgm:spPr/>
    </dgm:pt>
    <dgm:pt modelId="{FE231F98-2305-4BA1-BDAE-EF9ED5425693}" type="pres">
      <dgm:prSet presAssocID="{BDF0675E-4FD9-4C24-BD3A-F9FC88017AA4}" presName="compNode" presStyleCnt="0"/>
      <dgm:spPr/>
    </dgm:pt>
    <dgm:pt modelId="{3EC86B8F-50CF-46F1-8A95-DBABB50361F4}" type="pres">
      <dgm:prSet presAssocID="{BDF0675E-4FD9-4C24-BD3A-F9FC88017AA4}" presName="aNode" presStyleLbl="bgShp" presStyleIdx="1" presStyleCnt="3"/>
      <dgm:spPr/>
      <dgm:t>
        <a:bodyPr/>
        <a:lstStyle/>
        <a:p>
          <a:endParaRPr lang="en-US"/>
        </a:p>
      </dgm:t>
    </dgm:pt>
    <dgm:pt modelId="{AB3C3A93-8BE0-4FA5-AF07-EFA8FC2B341C}" type="pres">
      <dgm:prSet presAssocID="{BDF0675E-4FD9-4C24-BD3A-F9FC88017AA4}" presName="textNode" presStyleLbl="bgShp" presStyleIdx="1" presStyleCnt="3"/>
      <dgm:spPr/>
      <dgm:t>
        <a:bodyPr/>
        <a:lstStyle/>
        <a:p>
          <a:endParaRPr lang="en-US"/>
        </a:p>
      </dgm:t>
    </dgm:pt>
    <dgm:pt modelId="{4BD367B3-8E71-45BD-A5EF-503148F08976}" type="pres">
      <dgm:prSet presAssocID="{BDF0675E-4FD9-4C24-BD3A-F9FC88017AA4}" presName="compChildNode" presStyleCnt="0"/>
      <dgm:spPr/>
    </dgm:pt>
    <dgm:pt modelId="{14E9BF84-2087-4138-A391-510E01DCC975}" type="pres">
      <dgm:prSet presAssocID="{BDF0675E-4FD9-4C24-BD3A-F9FC88017AA4}" presName="theInnerList" presStyleCnt="0"/>
      <dgm:spPr/>
    </dgm:pt>
    <dgm:pt modelId="{0F096E2E-E376-48F8-94E7-89C4BD924DCE}" type="pres">
      <dgm:prSet presAssocID="{17BB9A45-3C2D-42B6-A45F-FBA05F3614ED}" presName="childNode" presStyleLbl="node1" presStyleIdx="2" presStyleCnt="6" custLinFactNeighborX="2372">
        <dgm:presLayoutVars>
          <dgm:bulletEnabled val="1"/>
        </dgm:presLayoutVars>
      </dgm:prSet>
      <dgm:spPr/>
      <dgm:t>
        <a:bodyPr/>
        <a:lstStyle/>
        <a:p>
          <a:endParaRPr lang="en-US"/>
        </a:p>
      </dgm:t>
    </dgm:pt>
    <dgm:pt modelId="{B8A7C16C-9FDC-4FE3-979D-2423393D43CA}" type="pres">
      <dgm:prSet presAssocID="{17BB9A45-3C2D-42B6-A45F-FBA05F3614ED}" presName="aSpace2" presStyleCnt="0"/>
      <dgm:spPr/>
    </dgm:pt>
    <dgm:pt modelId="{6FFDAB81-1285-490B-AC9A-E93AC07A0486}" type="pres">
      <dgm:prSet presAssocID="{605B4905-655F-472E-97CD-7E5B24D8E105}" presName="childNode" presStyleLbl="node1" presStyleIdx="3" presStyleCnt="6">
        <dgm:presLayoutVars>
          <dgm:bulletEnabled val="1"/>
        </dgm:presLayoutVars>
      </dgm:prSet>
      <dgm:spPr/>
      <dgm:t>
        <a:bodyPr/>
        <a:lstStyle/>
        <a:p>
          <a:endParaRPr lang="en-US"/>
        </a:p>
      </dgm:t>
    </dgm:pt>
    <dgm:pt modelId="{F11B34D1-5C85-41E5-9A35-52696459A546}" type="pres">
      <dgm:prSet presAssocID="{BDF0675E-4FD9-4C24-BD3A-F9FC88017AA4}" presName="aSpace" presStyleCnt="0"/>
      <dgm:spPr/>
    </dgm:pt>
    <dgm:pt modelId="{C38D514C-029B-4209-AFB3-BDA0E29A7B1D}" type="pres">
      <dgm:prSet presAssocID="{AA1C39B3-3D26-410D-9B51-9E4AE252036D}" presName="compNode" presStyleCnt="0"/>
      <dgm:spPr/>
    </dgm:pt>
    <dgm:pt modelId="{A58B3A77-1533-47B0-84B9-0C52BB4CB971}" type="pres">
      <dgm:prSet presAssocID="{AA1C39B3-3D26-410D-9B51-9E4AE252036D}" presName="aNode" presStyleLbl="bgShp" presStyleIdx="2" presStyleCnt="3" custLinFactX="1878" custLinFactNeighborX="100000" custLinFactNeighborY="2323"/>
      <dgm:spPr/>
      <dgm:t>
        <a:bodyPr/>
        <a:lstStyle/>
        <a:p>
          <a:endParaRPr lang="en-US"/>
        </a:p>
      </dgm:t>
    </dgm:pt>
    <dgm:pt modelId="{98B5D53C-7AF5-40FD-9D03-DC15D8695D38}" type="pres">
      <dgm:prSet presAssocID="{AA1C39B3-3D26-410D-9B51-9E4AE252036D}" presName="textNode" presStyleLbl="bgShp" presStyleIdx="2" presStyleCnt="3"/>
      <dgm:spPr/>
      <dgm:t>
        <a:bodyPr/>
        <a:lstStyle/>
        <a:p>
          <a:endParaRPr lang="en-US"/>
        </a:p>
      </dgm:t>
    </dgm:pt>
    <dgm:pt modelId="{76487D5C-B207-4109-9892-B45EF10CA3AE}" type="pres">
      <dgm:prSet presAssocID="{AA1C39B3-3D26-410D-9B51-9E4AE252036D}" presName="compChildNode" presStyleCnt="0"/>
      <dgm:spPr/>
    </dgm:pt>
    <dgm:pt modelId="{0A38728B-6E7F-4798-8788-B1EAFCB2E317}" type="pres">
      <dgm:prSet presAssocID="{AA1C39B3-3D26-410D-9B51-9E4AE252036D}" presName="theInnerList" presStyleCnt="0"/>
      <dgm:spPr/>
    </dgm:pt>
    <dgm:pt modelId="{5F6FABF6-D6C6-441A-B0ED-FBF32B6C6A25}" type="pres">
      <dgm:prSet presAssocID="{592A056B-A9C6-485A-899B-51743D14663E}" presName="childNode" presStyleLbl="node1" presStyleIdx="4" presStyleCnt="6" custScaleX="104539">
        <dgm:presLayoutVars>
          <dgm:bulletEnabled val="1"/>
        </dgm:presLayoutVars>
      </dgm:prSet>
      <dgm:spPr/>
      <dgm:t>
        <a:bodyPr/>
        <a:lstStyle/>
        <a:p>
          <a:endParaRPr lang="en-US"/>
        </a:p>
      </dgm:t>
    </dgm:pt>
    <dgm:pt modelId="{E4CB068B-36D1-41D1-8C13-26C2735EED0E}" type="pres">
      <dgm:prSet presAssocID="{592A056B-A9C6-485A-899B-51743D14663E}" presName="aSpace2" presStyleCnt="0"/>
      <dgm:spPr/>
    </dgm:pt>
    <dgm:pt modelId="{B7EEECDE-4EDB-4CF7-BDF8-4D379FF303E4}" type="pres">
      <dgm:prSet presAssocID="{BAEE1840-058E-4A8D-8C27-47D1018DB56C}" presName="childNode" presStyleLbl="node1" presStyleIdx="5" presStyleCnt="6">
        <dgm:presLayoutVars>
          <dgm:bulletEnabled val="1"/>
        </dgm:presLayoutVars>
      </dgm:prSet>
      <dgm:spPr/>
      <dgm:t>
        <a:bodyPr/>
        <a:lstStyle/>
        <a:p>
          <a:endParaRPr lang="en-US"/>
        </a:p>
      </dgm:t>
    </dgm:pt>
  </dgm:ptLst>
  <dgm:cxnLst>
    <dgm:cxn modelId="{B7AEE7A2-D9FA-4A71-B920-E3A582358360}" srcId="{AA1C39B3-3D26-410D-9B51-9E4AE252036D}" destId="{592A056B-A9C6-485A-899B-51743D14663E}" srcOrd="0" destOrd="0" parTransId="{61B503C6-52DC-441D-A746-F9A87724A7A1}" sibTransId="{94D99F7F-FE8D-4F34-98D6-2AC414AD1992}"/>
    <dgm:cxn modelId="{41448453-115B-4676-A0C1-8D74710885F9}" type="presOf" srcId="{6AF2A4E6-5D33-4369-AD45-C0516BED1B63}" destId="{6AC92A42-605A-4A3B-8216-32A798E85D9D}" srcOrd="0" destOrd="0" presId="urn:microsoft.com/office/officeart/2005/8/layout/lProcess2"/>
    <dgm:cxn modelId="{D7777A6E-DCCB-4FD2-8F1E-00850B109244}" srcId="{807DE087-56FA-4CFC-8DB1-A5401EDFB728}" destId="{AA1C39B3-3D26-410D-9B51-9E4AE252036D}" srcOrd="2" destOrd="0" parTransId="{9C5C5211-6D43-43CD-B1A1-FB1DC9921671}" sibTransId="{7886CFF2-5630-45F0-948B-0EBD4968E9C9}"/>
    <dgm:cxn modelId="{7D3E7452-0962-497B-BD3E-E8844A73B107}" type="presOf" srcId="{BDF0675E-4FD9-4C24-BD3A-F9FC88017AA4}" destId="{3EC86B8F-50CF-46F1-8A95-DBABB50361F4}" srcOrd="0" destOrd="0" presId="urn:microsoft.com/office/officeart/2005/8/layout/lProcess2"/>
    <dgm:cxn modelId="{66CD0A50-68B5-48D0-81F4-0094BC439595}" type="presOf" srcId="{5CFAF4D4-3873-4017-B65A-BE7337ABBACB}" destId="{5707C3AC-4BAD-406F-94BE-3DFEEE886018}" srcOrd="0" destOrd="0" presId="urn:microsoft.com/office/officeart/2005/8/layout/lProcess2"/>
    <dgm:cxn modelId="{46B390E6-8D80-4D6F-A915-8635B5DDF279}" srcId="{807DE087-56FA-4CFC-8DB1-A5401EDFB728}" destId="{5CFAF4D4-3873-4017-B65A-BE7337ABBACB}" srcOrd="0" destOrd="0" parTransId="{6CA08810-EA98-46E8-BBF7-00546689BE42}" sibTransId="{4BDFC77A-AADC-40B9-A795-52CBC8E74B76}"/>
    <dgm:cxn modelId="{7CD2CBDD-67AF-4124-BC79-850EC52EA4C5}" srcId="{5CFAF4D4-3873-4017-B65A-BE7337ABBACB}" destId="{FD79F61E-A373-4B68-8FDC-C1DDF76D9D5B}" srcOrd="0" destOrd="0" parTransId="{D55EF1D1-198B-417D-AD96-40819072D550}" sibTransId="{1B2388FC-034E-4054-9D8D-0DBB099457B5}"/>
    <dgm:cxn modelId="{91D3855E-9809-4850-8B05-A9942D334E59}" srcId="{BDF0675E-4FD9-4C24-BD3A-F9FC88017AA4}" destId="{605B4905-655F-472E-97CD-7E5B24D8E105}" srcOrd="1" destOrd="0" parTransId="{39FE88C9-631C-4B0C-9266-91F97C5834AA}" sibTransId="{04AB0DEF-C5A5-4445-9723-03F69718E46C}"/>
    <dgm:cxn modelId="{9B717A00-12A4-4277-BF67-AE454176EB2B}" type="presOf" srcId="{AA1C39B3-3D26-410D-9B51-9E4AE252036D}" destId="{A58B3A77-1533-47B0-84B9-0C52BB4CB971}" srcOrd="0" destOrd="0" presId="urn:microsoft.com/office/officeart/2005/8/layout/lProcess2"/>
    <dgm:cxn modelId="{80C6E52F-B01E-4622-B467-B43C3BE3DFB5}" srcId="{5CFAF4D4-3873-4017-B65A-BE7337ABBACB}" destId="{6AF2A4E6-5D33-4369-AD45-C0516BED1B63}" srcOrd="1" destOrd="0" parTransId="{96D04091-31C6-44B3-9327-AB3E1C39C361}" sibTransId="{F1234A11-3EE3-4A33-91A8-36C8CEDAB83F}"/>
    <dgm:cxn modelId="{7F0E2527-BDEC-4112-93FC-B22EB48743A7}" type="presOf" srcId="{FD79F61E-A373-4B68-8FDC-C1DDF76D9D5B}" destId="{9AB8A213-136B-40E3-8124-5B0A1AC1F258}" srcOrd="0" destOrd="0" presId="urn:microsoft.com/office/officeart/2005/8/layout/lProcess2"/>
    <dgm:cxn modelId="{F760790E-1A23-4EE1-9E27-3237174BAD3D}" type="presOf" srcId="{BAEE1840-058E-4A8D-8C27-47D1018DB56C}" destId="{B7EEECDE-4EDB-4CF7-BDF8-4D379FF303E4}" srcOrd="0" destOrd="0" presId="urn:microsoft.com/office/officeart/2005/8/layout/lProcess2"/>
    <dgm:cxn modelId="{7FBDFC06-D16C-402A-AB9C-765D44458459}" type="presOf" srcId="{5CFAF4D4-3873-4017-B65A-BE7337ABBACB}" destId="{F873FA88-CF48-4F66-AFAC-64A525AA7CB9}" srcOrd="1" destOrd="0" presId="urn:microsoft.com/office/officeart/2005/8/layout/lProcess2"/>
    <dgm:cxn modelId="{78DDDBB4-3834-42DF-B786-C6680B7FE6A4}" type="presOf" srcId="{17BB9A45-3C2D-42B6-A45F-FBA05F3614ED}" destId="{0F096E2E-E376-48F8-94E7-89C4BD924DCE}" srcOrd="0" destOrd="0" presId="urn:microsoft.com/office/officeart/2005/8/layout/lProcess2"/>
    <dgm:cxn modelId="{90D855EB-3774-486A-B98A-206C210FE1F1}" srcId="{AA1C39B3-3D26-410D-9B51-9E4AE252036D}" destId="{BAEE1840-058E-4A8D-8C27-47D1018DB56C}" srcOrd="1" destOrd="0" parTransId="{F2B95D8B-64E2-4F00-A9F5-596D700F6C01}" sibTransId="{1211EA1B-16F3-4EC2-9790-53011A585FAB}"/>
    <dgm:cxn modelId="{AC3DB39B-913B-4568-8939-CB8E216ADE65}" type="presOf" srcId="{605B4905-655F-472E-97CD-7E5B24D8E105}" destId="{6FFDAB81-1285-490B-AC9A-E93AC07A0486}" srcOrd="0" destOrd="0" presId="urn:microsoft.com/office/officeart/2005/8/layout/lProcess2"/>
    <dgm:cxn modelId="{E234D544-C80F-4F9E-9197-BEF6B1FE540D}" type="presOf" srcId="{AA1C39B3-3D26-410D-9B51-9E4AE252036D}" destId="{98B5D53C-7AF5-40FD-9D03-DC15D8695D38}" srcOrd="1" destOrd="0" presId="urn:microsoft.com/office/officeart/2005/8/layout/lProcess2"/>
    <dgm:cxn modelId="{18D62C6A-99FE-4A62-8D2D-6EBBB84F59E8}" type="presOf" srcId="{592A056B-A9C6-485A-899B-51743D14663E}" destId="{5F6FABF6-D6C6-441A-B0ED-FBF32B6C6A25}" srcOrd="0" destOrd="0" presId="urn:microsoft.com/office/officeart/2005/8/layout/lProcess2"/>
    <dgm:cxn modelId="{CD52BC95-C285-450A-84A3-163A896C6442}" srcId="{807DE087-56FA-4CFC-8DB1-A5401EDFB728}" destId="{BDF0675E-4FD9-4C24-BD3A-F9FC88017AA4}" srcOrd="1" destOrd="0" parTransId="{06B8A0B1-91B0-488D-8CD3-61D279D1C551}" sibTransId="{30DF9910-90A7-453E-BC87-758E90C26FAA}"/>
    <dgm:cxn modelId="{6769E68F-51B3-45A3-B76B-A488D49F0635}" type="presOf" srcId="{807DE087-56FA-4CFC-8DB1-A5401EDFB728}" destId="{1593311D-5C25-49A4-B338-855F3A34423F}" srcOrd="0" destOrd="0" presId="urn:microsoft.com/office/officeart/2005/8/layout/lProcess2"/>
    <dgm:cxn modelId="{D7651C4F-FB74-40D3-A154-6DB2F1F637AC}" srcId="{BDF0675E-4FD9-4C24-BD3A-F9FC88017AA4}" destId="{17BB9A45-3C2D-42B6-A45F-FBA05F3614ED}" srcOrd="0" destOrd="0" parTransId="{16BC2AB4-7876-4F41-95E4-E5755FC5C1A7}" sibTransId="{288C38C2-DF2C-43B3-972E-16CE5B47160C}"/>
    <dgm:cxn modelId="{5733B66D-8643-4EF3-875E-7684BE2792F2}" type="presOf" srcId="{BDF0675E-4FD9-4C24-BD3A-F9FC88017AA4}" destId="{AB3C3A93-8BE0-4FA5-AF07-EFA8FC2B341C}" srcOrd="1" destOrd="0" presId="urn:microsoft.com/office/officeart/2005/8/layout/lProcess2"/>
    <dgm:cxn modelId="{D69B9436-2420-4897-B4F5-BFD5C33579A2}" type="presParOf" srcId="{1593311D-5C25-49A4-B338-855F3A34423F}" destId="{BD754537-DD77-4756-B31D-FB3C7B312941}" srcOrd="0" destOrd="0" presId="urn:microsoft.com/office/officeart/2005/8/layout/lProcess2"/>
    <dgm:cxn modelId="{93EC5FFC-A678-4AA5-8917-B849C7B1C744}" type="presParOf" srcId="{BD754537-DD77-4756-B31D-FB3C7B312941}" destId="{5707C3AC-4BAD-406F-94BE-3DFEEE886018}" srcOrd="0" destOrd="0" presId="urn:microsoft.com/office/officeart/2005/8/layout/lProcess2"/>
    <dgm:cxn modelId="{9537BE5C-3B53-4EC1-BE82-FAEEE6CCEDCF}" type="presParOf" srcId="{BD754537-DD77-4756-B31D-FB3C7B312941}" destId="{F873FA88-CF48-4F66-AFAC-64A525AA7CB9}" srcOrd="1" destOrd="0" presId="urn:microsoft.com/office/officeart/2005/8/layout/lProcess2"/>
    <dgm:cxn modelId="{8C4300D5-18DF-4B66-8B57-B0733600BA34}" type="presParOf" srcId="{BD754537-DD77-4756-B31D-FB3C7B312941}" destId="{762E93A0-BE64-46E0-A413-B39B3C00DC3F}" srcOrd="2" destOrd="0" presId="urn:microsoft.com/office/officeart/2005/8/layout/lProcess2"/>
    <dgm:cxn modelId="{2C084CA4-94FA-4AB0-B019-C357C9787CF7}" type="presParOf" srcId="{762E93A0-BE64-46E0-A413-B39B3C00DC3F}" destId="{4D46874E-F50F-48D6-8E45-E401CDA9C137}" srcOrd="0" destOrd="0" presId="urn:microsoft.com/office/officeart/2005/8/layout/lProcess2"/>
    <dgm:cxn modelId="{C0671B79-B2D1-4DE0-A0F7-5DBD9FAC570A}" type="presParOf" srcId="{4D46874E-F50F-48D6-8E45-E401CDA9C137}" destId="{9AB8A213-136B-40E3-8124-5B0A1AC1F258}" srcOrd="0" destOrd="0" presId="urn:microsoft.com/office/officeart/2005/8/layout/lProcess2"/>
    <dgm:cxn modelId="{E80573A1-9A7A-4EC5-8BE9-5E495660BEEB}" type="presParOf" srcId="{4D46874E-F50F-48D6-8E45-E401CDA9C137}" destId="{7E3215A5-B021-489A-BBA1-BE0D58BE3503}" srcOrd="1" destOrd="0" presId="urn:microsoft.com/office/officeart/2005/8/layout/lProcess2"/>
    <dgm:cxn modelId="{465FC11E-A31E-4E78-9B6F-CF92A070CE91}" type="presParOf" srcId="{4D46874E-F50F-48D6-8E45-E401CDA9C137}" destId="{6AC92A42-605A-4A3B-8216-32A798E85D9D}" srcOrd="2" destOrd="0" presId="urn:microsoft.com/office/officeart/2005/8/layout/lProcess2"/>
    <dgm:cxn modelId="{23B09351-87CE-4638-927C-E35E45390CCD}" type="presParOf" srcId="{1593311D-5C25-49A4-B338-855F3A34423F}" destId="{44829F62-080C-44E1-BEC3-ECCABC792A3B}" srcOrd="1" destOrd="0" presId="urn:microsoft.com/office/officeart/2005/8/layout/lProcess2"/>
    <dgm:cxn modelId="{9C1B3379-851B-4F1C-94B5-C7F9FE917BD6}" type="presParOf" srcId="{1593311D-5C25-49A4-B338-855F3A34423F}" destId="{FE231F98-2305-4BA1-BDAE-EF9ED5425693}" srcOrd="2" destOrd="0" presId="urn:microsoft.com/office/officeart/2005/8/layout/lProcess2"/>
    <dgm:cxn modelId="{C569AC70-1893-4851-91BE-DF3C730BED9D}" type="presParOf" srcId="{FE231F98-2305-4BA1-BDAE-EF9ED5425693}" destId="{3EC86B8F-50CF-46F1-8A95-DBABB50361F4}" srcOrd="0" destOrd="0" presId="urn:microsoft.com/office/officeart/2005/8/layout/lProcess2"/>
    <dgm:cxn modelId="{16A7540B-612F-448D-8FE6-28A19F996BB8}" type="presParOf" srcId="{FE231F98-2305-4BA1-BDAE-EF9ED5425693}" destId="{AB3C3A93-8BE0-4FA5-AF07-EFA8FC2B341C}" srcOrd="1" destOrd="0" presId="urn:microsoft.com/office/officeart/2005/8/layout/lProcess2"/>
    <dgm:cxn modelId="{E4387E37-8006-42C1-A222-3205BC0C2268}" type="presParOf" srcId="{FE231F98-2305-4BA1-BDAE-EF9ED5425693}" destId="{4BD367B3-8E71-45BD-A5EF-503148F08976}" srcOrd="2" destOrd="0" presId="urn:microsoft.com/office/officeart/2005/8/layout/lProcess2"/>
    <dgm:cxn modelId="{B3289A1B-66C4-4C46-8E6D-5324EEB1AC91}" type="presParOf" srcId="{4BD367B3-8E71-45BD-A5EF-503148F08976}" destId="{14E9BF84-2087-4138-A391-510E01DCC975}" srcOrd="0" destOrd="0" presId="urn:microsoft.com/office/officeart/2005/8/layout/lProcess2"/>
    <dgm:cxn modelId="{D7F25B3A-37DD-4766-BC2D-1BA9F4D74A80}" type="presParOf" srcId="{14E9BF84-2087-4138-A391-510E01DCC975}" destId="{0F096E2E-E376-48F8-94E7-89C4BD924DCE}" srcOrd="0" destOrd="0" presId="urn:microsoft.com/office/officeart/2005/8/layout/lProcess2"/>
    <dgm:cxn modelId="{0507D1F6-97C6-4B90-922D-B597A1C92142}" type="presParOf" srcId="{14E9BF84-2087-4138-A391-510E01DCC975}" destId="{B8A7C16C-9FDC-4FE3-979D-2423393D43CA}" srcOrd="1" destOrd="0" presId="urn:microsoft.com/office/officeart/2005/8/layout/lProcess2"/>
    <dgm:cxn modelId="{78B1A382-D89E-44BB-B50B-981434DB4BBD}" type="presParOf" srcId="{14E9BF84-2087-4138-A391-510E01DCC975}" destId="{6FFDAB81-1285-490B-AC9A-E93AC07A0486}" srcOrd="2" destOrd="0" presId="urn:microsoft.com/office/officeart/2005/8/layout/lProcess2"/>
    <dgm:cxn modelId="{BD06946B-99E7-48B6-B7A4-286CC6CDE087}" type="presParOf" srcId="{1593311D-5C25-49A4-B338-855F3A34423F}" destId="{F11B34D1-5C85-41E5-9A35-52696459A546}" srcOrd="3" destOrd="0" presId="urn:microsoft.com/office/officeart/2005/8/layout/lProcess2"/>
    <dgm:cxn modelId="{9AF99301-2875-44EC-9F4E-804A307B8835}" type="presParOf" srcId="{1593311D-5C25-49A4-B338-855F3A34423F}" destId="{C38D514C-029B-4209-AFB3-BDA0E29A7B1D}" srcOrd="4" destOrd="0" presId="urn:microsoft.com/office/officeart/2005/8/layout/lProcess2"/>
    <dgm:cxn modelId="{B9F2D081-1F4E-4D01-929D-9F2F7E89BE0B}" type="presParOf" srcId="{C38D514C-029B-4209-AFB3-BDA0E29A7B1D}" destId="{A58B3A77-1533-47B0-84B9-0C52BB4CB971}" srcOrd="0" destOrd="0" presId="urn:microsoft.com/office/officeart/2005/8/layout/lProcess2"/>
    <dgm:cxn modelId="{B3F46ED9-4450-4871-99CE-8299A1A103E5}" type="presParOf" srcId="{C38D514C-029B-4209-AFB3-BDA0E29A7B1D}" destId="{98B5D53C-7AF5-40FD-9D03-DC15D8695D38}" srcOrd="1" destOrd="0" presId="urn:microsoft.com/office/officeart/2005/8/layout/lProcess2"/>
    <dgm:cxn modelId="{10431D3F-6EA6-4F1D-A8D6-F50BD4D10E33}" type="presParOf" srcId="{C38D514C-029B-4209-AFB3-BDA0E29A7B1D}" destId="{76487D5C-B207-4109-9892-B45EF10CA3AE}" srcOrd="2" destOrd="0" presId="urn:microsoft.com/office/officeart/2005/8/layout/lProcess2"/>
    <dgm:cxn modelId="{9C5B4251-8077-4E4D-90E2-913C724C35D7}" type="presParOf" srcId="{76487D5C-B207-4109-9892-B45EF10CA3AE}" destId="{0A38728B-6E7F-4798-8788-B1EAFCB2E317}" srcOrd="0" destOrd="0" presId="urn:microsoft.com/office/officeart/2005/8/layout/lProcess2"/>
    <dgm:cxn modelId="{3FDD415E-E2DE-45D1-9CA3-55F445D73834}" type="presParOf" srcId="{0A38728B-6E7F-4798-8788-B1EAFCB2E317}" destId="{5F6FABF6-D6C6-441A-B0ED-FBF32B6C6A25}" srcOrd="0" destOrd="0" presId="urn:microsoft.com/office/officeart/2005/8/layout/lProcess2"/>
    <dgm:cxn modelId="{6C90FE78-D40B-44EE-85EC-09788C4A65D4}" type="presParOf" srcId="{0A38728B-6E7F-4798-8788-B1EAFCB2E317}" destId="{E4CB068B-36D1-41D1-8C13-26C2735EED0E}" srcOrd="1" destOrd="0" presId="urn:microsoft.com/office/officeart/2005/8/layout/lProcess2"/>
    <dgm:cxn modelId="{3F49D250-58EB-46D5-81A8-E58937F970CB}" type="presParOf" srcId="{0A38728B-6E7F-4798-8788-B1EAFCB2E317}" destId="{B7EEECDE-4EDB-4CF7-BDF8-4D379FF303E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DE087-56FA-4CFC-8DB1-A5401EDFB728}"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5CFAF4D4-3873-4017-B65A-BE7337ABBACB}">
      <dgm:prSet phldrT="[Text]" custT="1"/>
      <dgm:spPr/>
      <dgm:t>
        <a:bodyPr/>
        <a:lstStyle/>
        <a:p>
          <a:r>
            <a:rPr lang="en-US" sz="1800" dirty="0"/>
            <a:t>Health &amp; Comfort</a:t>
          </a:r>
        </a:p>
      </dgm:t>
    </dgm:pt>
    <dgm:pt modelId="{6CA08810-EA98-46E8-BBF7-00546689BE42}" type="parTrans" cxnId="{46B390E6-8D80-4D6F-A915-8635B5DDF279}">
      <dgm:prSet/>
      <dgm:spPr/>
      <dgm:t>
        <a:bodyPr/>
        <a:lstStyle/>
        <a:p>
          <a:endParaRPr lang="en-US"/>
        </a:p>
      </dgm:t>
    </dgm:pt>
    <dgm:pt modelId="{4BDFC77A-AADC-40B9-A795-52CBC8E74B76}" type="sibTrans" cxnId="{46B390E6-8D80-4D6F-A915-8635B5DDF279}">
      <dgm:prSet/>
      <dgm:spPr/>
      <dgm:t>
        <a:bodyPr/>
        <a:lstStyle/>
        <a:p>
          <a:endParaRPr lang="en-US"/>
        </a:p>
      </dgm:t>
    </dgm:pt>
    <dgm:pt modelId="{FD79F61E-A373-4B68-8FDC-C1DDF76D9D5B}">
      <dgm:prSet phldrT="[Text]" custT="1"/>
      <dgm:spPr/>
      <dgm:t>
        <a:bodyPr/>
        <a:lstStyle/>
        <a:p>
          <a:r>
            <a:rPr lang="en-US" sz="1600" dirty="0"/>
            <a:t>Improved air quality</a:t>
          </a:r>
        </a:p>
      </dgm:t>
    </dgm:pt>
    <dgm:pt modelId="{D55EF1D1-198B-417D-AD96-40819072D550}" type="parTrans" cxnId="{7CD2CBDD-67AF-4124-BC79-850EC52EA4C5}">
      <dgm:prSet/>
      <dgm:spPr/>
      <dgm:t>
        <a:bodyPr/>
        <a:lstStyle/>
        <a:p>
          <a:endParaRPr lang="en-US"/>
        </a:p>
      </dgm:t>
    </dgm:pt>
    <dgm:pt modelId="{1B2388FC-034E-4054-9D8D-0DBB099457B5}" type="sibTrans" cxnId="{7CD2CBDD-67AF-4124-BC79-850EC52EA4C5}">
      <dgm:prSet/>
      <dgm:spPr/>
      <dgm:t>
        <a:bodyPr/>
        <a:lstStyle/>
        <a:p>
          <a:endParaRPr lang="en-US"/>
        </a:p>
      </dgm:t>
    </dgm:pt>
    <dgm:pt modelId="{6AF2A4E6-5D33-4369-AD45-C0516BED1B63}">
      <dgm:prSet phldrT="[Text]" custT="1"/>
      <dgm:spPr/>
      <dgm:t>
        <a:bodyPr/>
        <a:lstStyle/>
        <a:p>
          <a:r>
            <a:rPr lang="en-US" sz="1600" dirty="0"/>
            <a:t>Humidity control</a:t>
          </a:r>
        </a:p>
      </dgm:t>
    </dgm:pt>
    <dgm:pt modelId="{96D04091-31C6-44B3-9327-AB3E1C39C361}" type="parTrans" cxnId="{80C6E52F-B01E-4622-B467-B43C3BE3DFB5}">
      <dgm:prSet/>
      <dgm:spPr/>
      <dgm:t>
        <a:bodyPr/>
        <a:lstStyle/>
        <a:p>
          <a:endParaRPr lang="en-US"/>
        </a:p>
      </dgm:t>
    </dgm:pt>
    <dgm:pt modelId="{F1234A11-3EE3-4A33-91A8-36C8CEDAB83F}" type="sibTrans" cxnId="{80C6E52F-B01E-4622-B467-B43C3BE3DFB5}">
      <dgm:prSet/>
      <dgm:spPr/>
      <dgm:t>
        <a:bodyPr/>
        <a:lstStyle/>
        <a:p>
          <a:endParaRPr lang="en-US"/>
        </a:p>
      </dgm:t>
    </dgm:pt>
    <dgm:pt modelId="{BDF0675E-4FD9-4C24-BD3A-F9FC88017AA4}">
      <dgm:prSet phldrT="[Text]" custT="1"/>
      <dgm:spPr/>
      <dgm:t>
        <a:bodyPr/>
        <a:lstStyle/>
        <a:p>
          <a:r>
            <a:rPr lang="en-US" sz="1800" dirty="0"/>
            <a:t>Renewable Energy Integration</a:t>
          </a:r>
        </a:p>
      </dgm:t>
    </dgm:pt>
    <dgm:pt modelId="{06B8A0B1-91B0-488D-8CD3-61D279D1C551}" type="parTrans" cxnId="{CD52BC95-C285-450A-84A3-163A896C6442}">
      <dgm:prSet/>
      <dgm:spPr/>
      <dgm:t>
        <a:bodyPr/>
        <a:lstStyle/>
        <a:p>
          <a:endParaRPr lang="en-US"/>
        </a:p>
      </dgm:t>
    </dgm:pt>
    <dgm:pt modelId="{30DF9910-90A7-453E-BC87-758E90C26FAA}" type="sibTrans" cxnId="{CD52BC95-C285-450A-84A3-163A896C6442}">
      <dgm:prSet/>
      <dgm:spPr/>
      <dgm:t>
        <a:bodyPr/>
        <a:lstStyle/>
        <a:p>
          <a:endParaRPr lang="en-US"/>
        </a:p>
      </dgm:t>
    </dgm:pt>
    <dgm:pt modelId="{17BB9A45-3C2D-42B6-A45F-FBA05F3614ED}">
      <dgm:prSet phldrT="[Text]" custT="1"/>
      <dgm:spPr/>
      <dgm:t>
        <a:bodyPr/>
        <a:lstStyle/>
        <a:p>
          <a:r>
            <a:rPr lang="en-US" sz="1600" dirty="0"/>
            <a:t>Solar powered air conditioning</a:t>
          </a:r>
        </a:p>
      </dgm:t>
    </dgm:pt>
    <dgm:pt modelId="{16BC2AB4-7876-4F41-95E4-E5755FC5C1A7}" type="parTrans" cxnId="{D7651C4F-FB74-40D3-A154-6DB2F1F637AC}">
      <dgm:prSet/>
      <dgm:spPr/>
      <dgm:t>
        <a:bodyPr/>
        <a:lstStyle/>
        <a:p>
          <a:endParaRPr lang="en-US"/>
        </a:p>
      </dgm:t>
    </dgm:pt>
    <dgm:pt modelId="{288C38C2-DF2C-43B3-972E-16CE5B47160C}" type="sibTrans" cxnId="{D7651C4F-FB74-40D3-A154-6DB2F1F637AC}">
      <dgm:prSet/>
      <dgm:spPr/>
      <dgm:t>
        <a:bodyPr/>
        <a:lstStyle/>
        <a:p>
          <a:endParaRPr lang="en-US"/>
        </a:p>
      </dgm:t>
    </dgm:pt>
    <dgm:pt modelId="{605B4905-655F-472E-97CD-7E5B24D8E105}">
      <dgm:prSet phldrT="[Text]" custT="1"/>
      <dgm:spPr/>
      <dgm:t>
        <a:bodyPr/>
        <a:lstStyle/>
        <a:p>
          <a:r>
            <a:rPr lang="en-US" sz="1600" dirty="0"/>
            <a:t>Geothermal heat pumps</a:t>
          </a:r>
        </a:p>
      </dgm:t>
    </dgm:pt>
    <dgm:pt modelId="{39FE88C9-631C-4B0C-9266-91F97C5834AA}" type="parTrans" cxnId="{91D3855E-9809-4850-8B05-A9942D334E59}">
      <dgm:prSet/>
      <dgm:spPr/>
      <dgm:t>
        <a:bodyPr/>
        <a:lstStyle/>
        <a:p>
          <a:endParaRPr lang="en-US"/>
        </a:p>
      </dgm:t>
    </dgm:pt>
    <dgm:pt modelId="{04AB0DEF-C5A5-4445-9723-03F69718E46C}" type="sibTrans" cxnId="{91D3855E-9809-4850-8B05-A9942D334E59}">
      <dgm:prSet/>
      <dgm:spPr/>
      <dgm:t>
        <a:bodyPr/>
        <a:lstStyle/>
        <a:p>
          <a:endParaRPr lang="en-US"/>
        </a:p>
      </dgm:t>
    </dgm:pt>
    <dgm:pt modelId="{1593311D-5C25-49A4-B338-855F3A34423F}" type="pres">
      <dgm:prSet presAssocID="{807DE087-56FA-4CFC-8DB1-A5401EDFB728}" presName="theList" presStyleCnt="0">
        <dgm:presLayoutVars>
          <dgm:dir/>
          <dgm:animLvl val="lvl"/>
          <dgm:resizeHandles val="exact"/>
        </dgm:presLayoutVars>
      </dgm:prSet>
      <dgm:spPr/>
      <dgm:t>
        <a:bodyPr/>
        <a:lstStyle/>
        <a:p>
          <a:endParaRPr lang="en-US"/>
        </a:p>
      </dgm:t>
    </dgm:pt>
    <dgm:pt modelId="{BD754537-DD77-4756-B31D-FB3C7B312941}" type="pres">
      <dgm:prSet presAssocID="{5CFAF4D4-3873-4017-B65A-BE7337ABBACB}" presName="compNode" presStyleCnt="0"/>
      <dgm:spPr/>
    </dgm:pt>
    <dgm:pt modelId="{5707C3AC-4BAD-406F-94BE-3DFEEE886018}" type="pres">
      <dgm:prSet presAssocID="{5CFAF4D4-3873-4017-B65A-BE7337ABBACB}" presName="aNode" presStyleLbl="bgShp" presStyleIdx="0" presStyleCnt="2"/>
      <dgm:spPr/>
      <dgm:t>
        <a:bodyPr/>
        <a:lstStyle/>
        <a:p>
          <a:endParaRPr lang="en-US"/>
        </a:p>
      </dgm:t>
    </dgm:pt>
    <dgm:pt modelId="{F873FA88-CF48-4F66-AFAC-64A525AA7CB9}" type="pres">
      <dgm:prSet presAssocID="{5CFAF4D4-3873-4017-B65A-BE7337ABBACB}" presName="textNode" presStyleLbl="bgShp" presStyleIdx="0" presStyleCnt="2"/>
      <dgm:spPr/>
      <dgm:t>
        <a:bodyPr/>
        <a:lstStyle/>
        <a:p>
          <a:endParaRPr lang="en-US"/>
        </a:p>
      </dgm:t>
    </dgm:pt>
    <dgm:pt modelId="{762E93A0-BE64-46E0-A413-B39B3C00DC3F}" type="pres">
      <dgm:prSet presAssocID="{5CFAF4D4-3873-4017-B65A-BE7337ABBACB}" presName="compChildNode" presStyleCnt="0"/>
      <dgm:spPr/>
    </dgm:pt>
    <dgm:pt modelId="{4D46874E-F50F-48D6-8E45-E401CDA9C137}" type="pres">
      <dgm:prSet presAssocID="{5CFAF4D4-3873-4017-B65A-BE7337ABBACB}" presName="theInnerList" presStyleCnt="0"/>
      <dgm:spPr/>
    </dgm:pt>
    <dgm:pt modelId="{9AB8A213-136B-40E3-8124-5B0A1AC1F258}" type="pres">
      <dgm:prSet presAssocID="{FD79F61E-A373-4B68-8FDC-C1DDF76D9D5B}" presName="childNode" presStyleLbl="node1" presStyleIdx="0" presStyleCnt="4">
        <dgm:presLayoutVars>
          <dgm:bulletEnabled val="1"/>
        </dgm:presLayoutVars>
      </dgm:prSet>
      <dgm:spPr/>
      <dgm:t>
        <a:bodyPr/>
        <a:lstStyle/>
        <a:p>
          <a:endParaRPr lang="en-US"/>
        </a:p>
      </dgm:t>
    </dgm:pt>
    <dgm:pt modelId="{7E3215A5-B021-489A-BBA1-BE0D58BE3503}" type="pres">
      <dgm:prSet presAssocID="{FD79F61E-A373-4B68-8FDC-C1DDF76D9D5B}" presName="aSpace2" presStyleCnt="0"/>
      <dgm:spPr/>
    </dgm:pt>
    <dgm:pt modelId="{6AC92A42-605A-4A3B-8216-32A798E85D9D}" type="pres">
      <dgm:prSet presAssocID="{6AF2A4E6-5D33-4369-AD45-C0516BED1B63}" presName="childNode" presStyleLbl="node1" presStyleIdx="1" presStyleCnt="4">
        <dgm:presLayoutVars>
          <dgm:bulletEnabled val="1"/>
        </dgm:presLayoutVars>
      </dgm:prSet>
      <dgm:spPr/>
      <dgm:t>
        <a:bodyPr/>
        <a:lstStyle/>
        <a:p>
          <a:endParaRPr lang="en-US"/>
        </a:p>
      </dgm:t>
    </dgm:pt>
    <dgm:pt modelId="{44829F62-080C-44E1-BEC3-ECCABC792A3B}" type="pres">
      <dgm:prSet presAssocID="{5CFAF4D4-3873-4017-B65A-BE7337ABBACB}" presName="aSpace" presStyleCnt="0"/>
      <dgm:spPr/>
    </dgm:pt>
    <dgm:pt modelId="{FE231F98-2305-4BA1-BDAE-EF9ED5425693}" type="pres">
      <dgm:prSet presAssocID="{BDF0675E-4FD9-4C24-BD3A-F9FC88017AA4}" presName="compNode" presStyleCnt="0"/>
      <dgm:spPr/>
    </dgm:pt>
    <dgm:pt modelId="{3EC86B8F-50CF-46F1-8A95-DBABB50361F4}" type="pres">
      <dgm:prSet presAssocID="{BDF0675E-4FD9-4C24-BD3A-F9FC88017AA4}" presName="aNode" presStyleLbl="bgShp" presStyleIdx="1" presStyleCnt="2"/>
      <dgm:spPr/>
      <dgm:t>
        <a:bodyPr/>
        <a:lstStyle/>
        <a:p>
          <a:endParaRPr lang="en-US"/>
        </a:p>
      </dgm:t>
    </dgm:pt>
    <dgm:pt modelId="{AB3C3A93-8BE0-4FA5-AF07-EFA8FC2B341C}" type="pres">
      <dgm:prSet presAssocID="{BDF0675E-4FD9-4C24-BD3A-F9FC88017AA4}" presName="textNode" presStyleLbl="bgShp" presStyleIdx="1" presStyleCnt="2"/>
      <dgm:spPr/>
      <dgm:t>
        <a:bodyPr/>
        <a:lstStyle/>
        <a:p>
          <a:endParaRPr lang="en-US"/>
        </a:p>
      </dgm:t>
    </dgm:pt>
    <dgm:pt modelId="{4BD367B3-8E71-45BD-A5EF-503148F08976}" type="pres">
      <dgm:prSet presAssocID="{BDF0675E-4FD9-4C24-BD3A-F9FC88017AA4}" presName="compChildNode" presStyleCnt="0"/>
      <dgm:spPr/>
    </dgm:pt>
    <dgm:pt modelId="{14E9BF84-2087-4138-A391-510E01DCC975}" type="pres">
      <dgm:prSet presAssocID="{BDF0675E-4FD9-4C24-BD3A-F9FC88017AA4}" presName="theInnerList" presStyleCnt="0"/>
      <dgm:spPr/>
    </dgm:pt>
    <dgm:pt modelId="{0F096E2E-E376-48F8-94E7-89C4BD924DCE}" type="pres">
      <dgm:prSet presAssocID="{17BB9A45-3C2D-42B6-A45F-FBA05F3614ED}" presName="childNode" presStyleLbl="node1" presStyleIdx="2" presStyleCnt="4" custScaleX="106327">
        <dgm:presLayoutVars>
          <dgm:bulletEnabled val="1"/>
        </dgm:presLayoutVars>
      </dgm:prSet>
      <dgm:spPr/>
      <dgm:t>
        <a:bodyPr/>
        <a:lstStyle/>
        <a:p>
          <a:endParaRPr lang="en-US"/>
        </a:p>
      </dgm:t>
    </dgm:pt>
    <dgm:pt modelId="{B8A7C16C-9FDC-4FE3-979D-2423393D43CA}" type="pres">
      <dgm:prSet presAssocID="{17BB9A45-3C2D-42B6-A45F-FBA05F3614ED}" presName="aSpace2" presStyleCnt="0"/>
      <dgm:spPr/>
    </dgm:pt>
    <dgm:pt modelId="{6FFDAB81-1285-490B-AC9A-E93AC07A0486}" type="pres">
      <dgm:prSet presAssocID="{605B4905-655F-472E-97CD-7E5B24D8E105}" presName="childNode" presStyleLbl="node1" presStyleIdx="3" presStyleCnt="4" custScaleX="104749">
        <dgm:presLayoutVars>
          <dgm:bulletEnabled val="1"/>
        </dgm:presLayoutVars>
      </dgm:prSet>
      <dgm:spPr/>
      <dgm:t>
        <a:bodyPr/>
        <a:lstStyle/>
        <a:p>
          <a:endParaRPr lang="en-US"/>
        </a:p>
      </dgm:t>
    </dgm:pt>
  </dgm:ptLst>
  <dgm:cxnLst>
    <dgm:cxn modelId="{7D3E7452-0962-497B-BD3E-E8844A73B107}" type="presOf" srcId="{BDF0675E-4FD9-4C24-BD3A-F9FC88017AA4}" destId="{3EC86B8F-50CF-46F1-8A95-DBABB50361F4}" srcOrd="0" destOrd="0" presId="urn:microsoft.com/office/officeart/2005/8/layout/lProcess2"/>
    <dgm:cxn modelId="{41448453-115B-4676-A0C1-8D74710885F9}" type="presOf" srcId="{6AF2A4E6-5D33-4369-AD45-C0516BED1B63}" destId="{6AC92A42-605A-4A3B-8216-32A798E85D9D}" srcOrd="0" destOrd="0" presId="urn:microsoft.com/office/officeart/2005/8/layout/lProcess2"/>
    <dgm:cxn modelId="{80C6E52F-B01E-4622-B467-B43C3BE3DFB5}" srcId="{5CFAF4D4-3873-4017-B65A-BE7337ABBACB}" destId="{6AF2A4E6-5D33-4369-AD45-C0516BED1B63}" srcOrd="1" destOrd="0" parTransId="{96D04091-31C6-44B3-9327-AB3E1C39C361}" sibTransId="{F1234A11-3EE3-4A33-91A8-36C8CEDAB83F}"/>
    <dgm:cxn modelId="{7CD2CBDD-67AF-4124-BC79-850EC52EA4C5}" srcId="{5CFAF4D4-3873-4017-B65A-BE7337ABBACB}" destId="{FD79F61E-A373-4B68-8FDC-C1DDF76D9D5B}" srcOrd="0" destOrd="0" parTransId="{D55EF1D1-198B-417D-AD96-40819072D550}" sibTransId="{1B2388FC-034E-4054-9D8D-0DBB099457B5}"/>
    <dgm:cxn modelId="{CD52BC95-C285-450A-84A3-163A896C6442}" srcId="{807DE087-56FA-4CFC-8DB1-A5401EDFB728}" destId="{BDF0675E-4FD9-4C24-BD3A-F9FC88017AA4}" srcOrd="1" destOrd="0" parTransId="{06B8A0B1-91B0-488D-8CD3-61D279D1C551}" sibTransId="{30DF9910-90A7-453E-BC87-758E90C26FAA}"/>
    <dgm:cxn modelId="{78DDDBB4-3834-42DF-B786-C6680B7FE6A4}" type="presOf" srcId="{17BB9A45-3C2D-42B6-A45F-FBA05F3614ED}" destId="{0F096E2E-E376-48F8-94E7-89C4BD924DCE}" srcOrd="0" destOrd="0" presId="urn:microsoft.com/office/officeart/2005/8/layout/lProcess2"/>
    <dgm:cxn modelId="{6769E68F-51B3-45A3-B76B-A488D49F0635}" type="presOf" srcId="{807DE087-56FA-4CFC-8DB1-A5401EDFB728}" destId="{1593311D-5C25-49A4-B338-855F3A34423F}" srcOrd="0" destOrd="0" presId="urn:microsoft.com/office/officeart/2005/8/layout/lProcess2"/>
    <dgm:cxn modelId="{46B390E6-8D80-4D6F-A915-8635B5DDF279}" srcId="{807DE087-56FA-4CFC-8DB1-A5401EDFB728}" destId="{5CFAF4D4-3873-4017-B65A-BE7337ABBACB}" srcOrd="0" destOrd="0" parTransId="{6CA08810-EA98-46E8-BBF7-00546689BE42}" sibTransId="{4BDFC77A-AADC-40B9-A795-52CBC8E74B76}"/>
    <dgm:cxn modelId="{7FBDFC06-D16C-402A-AB9C-765D44458459}" type="presOf" srcId="{5CFAF4D4-3873-4017-B65A-BE7337ABBACB}" destId="{F873FA88-CF48-4F66-AFAC-64A525AA7CB9}" srcOrd="1" destOrd="0" presId="urn:microsoft.com/office/officeart/2005/8/layout/lProcess2"/>
    <dgm:cxn modelId="{66CD0A50-68B5-48D0-81F4-0094BC439595}" type="presOf" srcId="{5CFAF4D4-3873-4017-B65A-BE7337ABBACB}" destId="{5707C3AC-4BAD-406F-94BE-3DFEEE886018}" srcOrd="0" destOrd="0" presId="urn:microsoft.com/office/officeart/2005/8/layout/lProcess2"/>
    <dgm:cxn modelId="{5733B66D-8643-4EF3-875E-7684BE2792F2}" type="presOf" srcId="{BDF0675E-4FD9-4C24-BD3A-F9FC88017AA4}" destId="{AB3C3A93-8BE0-4FA5-AF07-EFA8FC2B341C}" srcOrd="1" destOrd="0" presId="urn:microsoft.com/office/officeart/2005/8/layout/lProcess2"/>
    <dgm:cxn modelId="{91D3855E-9809-4850-8B05-A9942D334E59}" srcId="{BDF0675E-4FD9-4C24-BD3A-F9FC88017AA4}" destId="{605B4905-655F-472E-97CD-7E5B24D8E105}" srcOrd="1" destOrd="0" parTransId="{39FE88C9-631C-4B0C-9266-91F97C5834AA}" sibTransId="{04AB0DEF-C5A5-4445-9723-03F69718E46C}"/>
    <dgm:cxn modelId="{7F0E2527-BDEC-4112-93FC-B22EB48743A7}" type="presOf" srcId="{FD79F61E-A373-4B68-8FDC-C1DDF76D9D5B}" destId="{9AB8A213-136B-40E3-8124-5B0A1AC1F258}" srcOrd="0" destOrd="0" presId="urn:microsoft.com/office/officeart/2005/8/layout/lProcess2"/>
    <dgm:cxn modelId="{D7651C4F-FB74-40D3-A154-6DB2F1F637AC}" srcId="{BDF0675E-4FD9-4C24-BD3A-F9FC88017AA4}" destId="{17BB9A45-3C2D-42B6-A45F-FBA05F3614ED}" srcOrd="0" destOrd="0" parTransId="{16BC2AB4-7876-4F41-95E4-E5755FC5C1A7}" sibTransId="{288C38C2-DF2C-43B3-972E-16CE5B47160C}"/>
    <dgm:cxn modelId="{AC3DB39B-913B-4568-8939-CB8E216ADE65}" type="presOf" srcId="{605B4905-655F-472E-97CD-7E5B24D8E105}" destId="{6FFDAB81-1285-490B-AC9A-E93AC07A0486}" srcOrd="0" destOrd="0" presId="urn:microsoft.com/office/officeart/2005/8/layout/lProcess2"/>
    <dgm:cxn modelId="{D69B9436-2420-4897-B4F5-BFD5C33579A2}" type="presParOf" srcId="{1593311D-5C25-49A4-B338-855F3A34423F}" destId="{BD754537-DD77-4756-B31D-FB3C7B312941}" srcOrd="0" destOrd="0" presId="urn:microsoft.com/office/officeart/2005/8/layout/lProcess2"/>
    <dgm:cxn modelId="{93EC5FFC-A678-4AA5-8917-B849C7B1C744}" type="presParOf" srcId="{BD754537-DD77-4756-B31D-FB3C7B312941}" destId="{5707C3AC-4BAD-406F-94BE-3DFEEE886018}" srcOrd="0" destOrd="0" presId="urn:microsoft.com/office/officeart/2005/8/layout/lProcess2"/>
    <dgm:cxn modelId="{9537BE5C-3B53-4EC1-BE82-FAEEE6CCEDCF}" type="presParOf" srcId="{BD754537-DD77-4756-B31D-FB3C7B312941}" destId="{F873FA88-CF48-4F66-AFAC-64A525AA7CB9}" srcOrd="1" destOrd="0" presId="urn:microsoft.com/office/officeart/2005/8/layout/lProcess2"/>
    <dgm:cxn modelId="{8C4300D5-18DF-4B66-8B57-B0733600BA34}" type="presParOf" srcId="{BD754537-DD77-4756-B31D-FB3C7B312941}" destId="{762E93A0-BE64-46E0-A413-B39B3C00DC3F}" srcOrd="2" destOrd="0" presId="urn:microsoft.com/office/officeart/2005/8/layout/lProcess2"/>
    <dgm:cxn modelId="{2C084CA4-94FA-4AB0-B019-C357C9787CF7}" type="presParOf" srcId="{762E93A0-BE64-46E0-A413-B39B3C00DC3F}" destId="{4D46874E-F50F-48D6-8E45-E401CDA9C137}" srcOrd="0" destOrd="0" presId="urn:microsoft.com/office/officeart/2005/8/layout/lProcess2"/>
    <dgm:cxn modelId="{C0671B79-B2D1-4DE0-A0F7-5DBD9FAC570A}" type="presParOf" srcId="{4D46874E-F50F-48D6-8E45-E401CDA9C137}" destId="{9AB8A213-136B-40E3-8124-5B0A1AC1F258}" srcOrd="0" destOrd="0" presId="urn:microsoft.com/office/officeart/2005/8/layout/lProcess2"/>
    <dgm:cxn modelId="{E80573A1-9A7A-4EC5-8BE9-5E495660BEEB}" type="presParOf" srcId="{4D46874E-F50F-48D6-8E45-E401CDA9C137}" destId="{7E3215A5-B021-489A-BBA1-BE0D58BE3503}" srcOrd="1" destOrd="0" presId="urn:microsoft.com/office/officeart/2005/8/layout/lProcess2"/>
    <dgm:cxn modelId="{465FC11E-A31E-4E78-9B6F-CF92A070CE91}" type="presParOf" srcId="{4D46874E-F50F-48D6-8E45-E401CDA9C137}" destId="{6AC92A42-605A-4A3B-8216-32A798E85D9D}" srcOrd="2" destOrd="0" presId="urn:microsoft.com/office/officeart/2005/8/layout/lProcess2"/>
    <dgm:cxn modelId="{23B09351-87CE-4638-927C-E35E45390CCD}" type="presParOf" srcId="{1593311D-5C25-49A4-B338-855F3A34423F}" destId="{44829F62-080C-44E1-BEC3-ECCABC792A3B}" srcOrd="1" destOrd="0" presId="urn:microsoft.com/office/officeart/2005/8/layout/lProcess2"/>
    <dgm:cxn modelId="{9C1B3379-851B-4F1C-94B5-C7F9FE917BD6}" type="presParOf" srcId="{1593311D-5C25-49A4-B338-855F3A34423F}" destId="{FE231F98-2305-4BA1-BDAE-EF9ED5425693}" srcOrd="2" destOrd="0" presId="urn:microsoft.com/office/officeart/2005/8/layout/lProcess2"/>
    <dgm:cxn modelId="{C569AC70-1893-4851-91BE-DF3C730BED9D}" type="presParOf" srcId="{FE231F98-2305-4BA1-BDAE-EF9ED5425693}" destId="{3EC86B8F-50CF-46F1-8A95-DBABB50361F4}" srcOrd="0" destOrd="0" presId="urn:microsoft.com/office/officeart/2005/8/layout/lProcess2"/>
    <dgm:cxn modelId="{16A7540B-612F-448D-8FE6-28A19F996BB8}" type="presParOf" srcId="{FE231F98-2305-4BA1-BDAE-EF9ED5425693}" destId="{AB3C3A93-8BE0-4FA5-AF07-EFA8FC2B341C}" srcOrd="1" destOrd="0" presId="urn:microsoft.com/office/officeart/2005/8/layout/lProcess2"/>
    <dgm:cxn modelId="{E4387E37-8006-42C1-A222-3205BC0C2268}" type="presParOf" srcId="{FE231F98-2305-4BA1-BDAE-EF9ED5425693}" destId="{4BD367B3-8E71-45BD-A5EF-503148F08976}" srcOrd="2" destOrd="0" presId="urn:microsoft.com/office/officeart/2005/8/layout/lProcess2"/>
    <dgm:cxn modelId="{B3289A1B-66C4-4C46-8E6D-5324EEB1AC91}" type="presParOf" srcId="{4BD367B3-8E71-45BD-A5EF-503148F08976}" destId="{14E9BF84-2087-4138-A391-510E01DCC975}" srcOrd="0" destOrd="0" presId="urn:microsoft.com/office/officeart/2005/8/layout/lProcess2"/>
    <dgm:cxn modelId="{D7F25B3A-37DD-4766-BC2D-1BA9F4D74A80}" type="presParOf" srcId="{14E9BF84-2087-4138-A391-510E01DCC975}" destId="{0F096E2E-E376-48F8-94E7-89C4BD924DCE}" srcOrd="0" destOrd="0" presId="urn:microsoft.com/office/officeart/2005/8/layout/lProcess2"/>
    <dgm:cxn modelId="{0507D1F6-97C6-4B90-922D-B597A1C92142}" type="presParOf" srcId="{14E9BF84-2087-4138-A391-510E01DCC975}" destId="{B8A7C16C-9FDC-4FE3-979D-2423393D43CA}" srcOrd="1" destOrd="0" presId="urn:microsoft.com/office/officeart/2005/8/layout/lProcess2"/>
    <dgm:cxn modelId="{78B1A382-D89E-44BB-B50B-981434DB4BBD}" type="presParOf" srcId="{14E9BF84-2087-4138-A391-510E01DCC975}" destId="{6FFDAB81-1285-490B-AC9A-E93AC07A0486}"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DE087-56FA-4CFC-8DB1-A5401EDFB728}"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5CFAF4D4-3873-4017-B65A-BE7337ABBACB}">
      <dgm:prSet phldrT="[Text]" custT="1"/>
      <dgm:spPr/>
      <dgm:t>
        <a:bodyPr/>
        <a:lstStyle/>
        <a:p>
          <a:r>
            <a:rPr lang="en-US" sz="1800" dirty="0"/>
            <a:t>Advanced Materials Design</a:t>
          </a:r>
        </a:p>
      </dgm:t>
    </dgm:pt>
    <dgm:pt modelId="{6CA08810-EA98-46E8-BBF7-00546689BE42}" type="parTrans" cxnId="{46B390E6-8D80-4D6F-A915-8635B5DDF279}">
      <dgm:prSet/>
      <dgm:spPr/>
      <dgm:t>
        <a:bodyPr/>
        <a:lstStyle/>
        <a:p>
          <a:endParaRPr lang="en-US"/>
        </a:p>
      </dgm:t>
    </dgm:pt>
    <dgm:pt modelId="{4BDFC77A-AADC-40B9-A795-52CBC8E74B76}" type="sibTrans" cxnId="{46B390E6-8D80-4D6F-A915-8635B5DDF279}">
      <dgm:prSet/>
      <dgm:spPr/>
      <dgm:t>
        <a:bodyPr/>
        <a:lstStyle/>
        <a:p>
          <a:endParaRPr lang="en-US"/>
        </a:p>
      </dgm:t>
    </dgm:pt>
    <dgm:pt modelId="{FD79F61E-A373-4B68-8FDC-C1DDF76D9D5B}">
      <dgm:prSet phldrT="[Text]" custT="1"/>
      <dgm:spPr/>
      <dgm:t>
        <a:bodyPr/>
        <a:lstStyle/>
        <a:p>
          <a:r>
            <a:rPr lang="en-US" sz="1600" dirty="0"/>
            <a:t>Enhanced insulation materials</a:t>
          </a:r>
        </a:p>
      </dgm:t>
    </dgm:pt>
    <dgm:pt modelId="{D55EF1D1-198B-417D-AD96-40819072D550}" type="parTrans" cxnId="{7CD2CBDD-67AF-4124-BC79-850EC52EA4C5}">
      <dgm:prSet/>
      <dgm:spPr/>
      <dgm:t>
        <a:bodyPr/>
        <a:lstStyle/>
        <a:p>
          <a:endParaRPr lang="en-US"/>
        </a:p>
      </dgm:t>
    </dgm:pt>
    <dgm:pt modelId="{1B2388FC-034E-4054-9D8D-0DBB099457B5}" type="sibTrans" cxnId="{7CD2CBDD-67AF-4124-BC79-850EC52EA4C5}">
      <dgm:prSet/>
      <dgm:spPr/>
      <dgm:t>
        <a:bodyPr/>
        <a:lstStyle/>
        <a:p>
          <a:endParaRPr lang="en-US"/>
        </a:p>
      </dgm:t>
    </dgm:pt>
    <dgm:pt modelId="{6AF2A4E6-5D33-4369-AD45-C0516BED1B63}">
      <dgm:prSet phldrT="[Text]" custT="1"/>
      <dgm:spPr/>
      <dgm:t>
        <a:bodyPr/>
        <a:lstStyle/>
        <a:p>
          <a:r>
            <a:rPr lang="en-US" sz="1600" dirty="0"/>
            <a:t>Compact and light weight designs</a:t>
          </a:r>
        </a:p>
      </dgm:t>
    </dgm:pt>
    <dgm:pt modelId="{96D04091-31C6-44B3-9327-AB3E1C39C361}" type="parTrans" cxnId="{80C6E52F-B01E-4622-B467-B43C3BE3DFB5}">
      <dgm:prSet/>
      <dgm:spPr/>
      <dgm:t>
        <a:bodyPr/>
        <a:lstStyle/>
        <a:p>
          <a:endParaRPr lang="en-US"/>
        </a:p>
      </dgm:t>
    </dgm:pt>
    <dgm:pt modelId="{F1234A11-3EE3-4A33-91A8-36C8CEDAB83F}" type="sibTrans" cxnId="{80C6E52F-B01E-4622-B467-B43C3BE3DFB5}">
      <dgm:prSet/>
      <dgm:spPr/>
      <dgm:t>
        <a:bodyPr/>
        <a:lstStyle/>
        <a:p>
          <a:endParaRPr lang="en-US"/>
        </a:p>
      </dgm:t>
    </dgm:pt>
    <dgm:pt modelId="{BDF0675E-4FD9-4C24-BD3A-F9FC88017AA4}">
      <dgm:prSet phldrT="[Text]" custT="1"/>
      <dgm:spPr/>
      <dgm:t>
        <a:bodyPr/>
        <a:lstStyle/>
        <a:p>
          <a:r>
            <a:rPr lang="en-US" sz="1800" dirty="0"/>
            <a:t>Noise Reduction</a:t>
          </a:r>
        </a:p>
      </dgm:t>
    </dgm:pt>
    <dgm:pt modelId="{06B8A0B1-91B0-488D-8CD3-61D279D1C551}" type="parTrans" cxnId="{CD52BC95-C285-450A-84A3-163A896C6442}">
      <dgm:prSet/>
      <dgm:spPr/>
      <dgm:t>
        <a:bodyPr/>
        <a:lstStyle/>
        <a:p>
          <a:endParaRPr lang="en-US"/>
        </a:p>
      </dgm:t>
    </dgm:pt>
    <dgm:pt modelId="{30DF9910-90A7-453E-BC87-758E90C26FAA}" type="sibTrans" cxnId="{CD52BC95-C285-450A-84A3-163A896C6442}">
      <dgm:prSet/>
      <dgm:spPr/>
      <dgm:t>
        <a:bodyPr/>
        <a:lstStyle/>
        <a:p>
          <a:endParaRPr lang="en-US"/>
        </a:p>
      </dgm:t>
    </dgm:pt>
    <dgm:pt modelId="{17BB9A45-3C2D-42B6-A45F-FBA05F3614ED}">
      <dgm:prSet phldrT="[Text]" custT="1"/>
      <dgm:spPr/>
      <dgm:t>
        <a:bodyPr/>
        <a:lstStyle/>
        <a:p>
          <a:r>
            <a:rPr lang="en-US" sz="1600" dirty="0"/>
            <a:t>Quiet operation technology</a:t>
          </a:r>
        </a:p>
      </dgm:t>
    </dgm:pt>
    <dgm:pt modelId="{16BC2AB4-7876-4F41-95E4-E5755FC5C1A7}" type="parTrans" cxnId="{D7651C4F-FB74-40D3-A154-6DB2F1F637AC}">
      <dgm:prSet/>
      <dgm:spPr/>
      <dgm:t>
        <a:bodyPr/>
        <a:lstStyle/>
        <a:p>
          <a:endParaRPr lang="en-US"/>
        </a:p>
      </dgm:t>
    </dgm:pt>
    <dgm:pt modelId="{288C38C2-DF2C-43B3-972E-16CE5B47160C}" type="sibTrans" cxnId="{D7651C4F-FB74-40D3-A154-6DB2F1F637AC}">
      <dgm:prSet/>
      <dgm:spPr/>
      <dgm:t>
        <a:bodyPr/>
        <a:lstStyle/>
        <a:p>
          <a:endParaRPr lang="en-US"/>
        </a:p>
      </dgm:t>
    </dgm:pt>
    <dgm:pt modelId="{605B4905-655F-472E-97CD-7E5B24D8E105}">
      <dgm:prSet phldrT="[Text]" custT="1"/>
      <dgm:spPr/>
      <dgm:t>
        <a:bodyPr/>
        <a:lstStyle/>
        <a:p>
          <a:r>
            <a:rPr lang="en-US" sz="1600" dirty="0"/>
            <a:t>Inverter technology</a:t>
          </a:r>
        </a:p>
      </dgm:t>
    </dgm:pt>
    <dgm:pt modelId="{39FE88C9-631C-4B0C-9266-91F97C5834AA}" type="parTrans" cxnId="{91D3855E-9809-4850-8B05-A9942D334E59}">
      <dgm:prSet/>
      <dgm:spPr/>
      <dgm:t>
        <a:bodyPr/>
        <a:lstStyle/>
        <a:p>
          <a:endParaRPr lang="en-US"/>
        </a:p>
      </dgm:t>
    </dgm:pt>
    <dgm:pt modelId="{04AB0DEF-C5A5-4445-9723-03F69718E46C}" type="sibTrans" cxnId="{91D3855E-9809-4850-8B05-A9942D334E59}">
      <dgm:prSet/>
      <dgm:spPr/>
      <dgm:t>
        <a:bodyPr/>
        <a:lstStyle/>
        <a:p>
          <a:endParaRPr lang="en-US"/>
        </a:p>
      </dgm:t>
    </dgm:pt>
    <dgm:pt modelId="{AA1C39B3-3D26-410D-9B51-9E4AE252036D}">
      <dgm:prSet phldrT="[Text]" custT="1"/>
      <dgm:spPr/>
      <dgm:t>
        <a:bodyPr/>
        <a:lstStyle/>
        <a:p>
          <a:r>
            <a:rPr lang="en-US" sz="1800" dirty="0"/>
            <a:t>Refrigeration Cycle Enhancing</a:t>
          </a:r>
        </a:p>
      </dgm:t>
    </dgm:pt>
    <dgm:pt modelId="{9C5C5211-6D43-43CD-B1A1-FB1DC9921671}" type="parTrans" cxnId="{D7777A6E-DCCB-4FD2-8F1E-00850B109244}">
      <dgm:prSet/>
      <dgm:spPr/>
      <dgm:t>
        <a:bodyPr/>
        <a:lstStyle/>
        <a:p>
          <a:endParaRPr lang="en-US"/>
        </a:p>
      </dgm:t>
    </dgm:pt>
    <dgm:pt modelId="{7886CFF2-5630-45F0-948B-0EBD4968E9C9}" type="sibTrans" cxnId="{D7777A6E-DCCB-4FD2-8F1E-00850B109244}">
      <dgm:prSet/>
      <dgm:spPr/>
      <dgm:t>
        <a:bodyPr/>
        <a:lstStyle/>
        <a:p>
          <a:endParaRPr lang="en-US"/>
        </a:p>
      </dgm:t>
    </dgm:pt>
    <dgm:pt modelId="{592A056B-A9C6-485A-899B-51743D14663E}">
      <dgm:prSet phldrT="[Text]" custT="1"/>
      <dgm:spPr/>
      <dgm:t>
        <a:bodyPr/>
        <a:lstStyle/>
        <a:p>
          <a:r>
            <a:rPr lang="en-US" sz="1600" dirty="0"/>
            <a:t>Magneto-caloric Refrigeration </a:t>
          </a:r>
        </a:p>
      </dgm:t>
    </dgm:pt>
    <dgm:pt modelId="{61B503C6-52DC-441D-A746-F9A87724A7A1}" type="parTrans" cxnId="{B7AEE7A2-D9FA-4A71-B920-E3A582358360}">
      <dgm:prSet/>
      <dgm:spPr/>
      <dgm:t>
        <a:bodyPr/>
        <a:lstStyle/>
        <a:p>
          <a:endParaRPr lang="en-US"/>
        </a:p>
      </dgm:t>
    </dgm:pt>
    <dgm:pt modelId="{94D99F7F-FE8D-4F34-98D6-2AC414AD1992}" type="sibTrans" cxnId="{B7AEE7A2-D9FA-4A71-B920-E3A582358360}">
      <dgm:prSet/>
      <dgm:spPr/>
      <dgm:t>
        <a:bodyPr/>
        <a:lstStyle/>
        <a:p>
          <a:endParaRPr lang="en-US"/>
        </a:p>
      </dgm:t>
    </dgm:pt>
    <dgm:pt modelId="{BAEE1840-058E-4A8D-8C27-47D1018DB56C}">
      <dgm:prSet phldrT="[Text]" custT="1"/>
      <dgm:spPr/>
      <dgm:t>
        <a:bodyPr/>
        <a:lstStyle/>
        <a:p>
          <a:r>
            <a:rPr lang="en-US" sz="1600" dirty="0"/>
            <a:t>Thermo-electric Cooling</a:t>
          </a:r>
        </a:p>
      </dgm:t>
    </dgm:pt>
    <dgm:pt modelId="{F2B95D8B-64E2-4F00-A9F5-596D700F6C01}" type="parTrans" cxnId="{90D855EB-3774-486A-B98A-206C210FE1F1}">
      <dgm:prSet/>
      <dgm:spPr/>
      <dgm:t>
        <a:bodyPr/>
        <a:lstStyle/>
        <a:p>
          <a:endParaRPr lang="en-US"/>
        </a:p>
      </dgm:t>
    </dgm:pt>
    <dgm:pt modelId="{1211EA1B-16F3-4EC2-9790-53011A585FAB}" type="sibTrans" cxnId="{90D855EB-3774-486A-B98A-206C210FE1F1}">
      <dgm:prSet/>
      <dgm:spPr/>
      <dgm:t>
        <a:bodyPr/>
        <a:lstStyle/>
        <a:p>
          <a:endParaRPr lang="en-US"/>
        </a:p>
      </dgm:t>
    </dgm:pt>
    <dgm:pt modelId="{1593311D-5C25-49A4-B338-855F3A34423F}" type="pres">
      <dgm:prSet presAssocID="{807DE087-56FA-4CFC-8DB1-A5401EDFB728}" presName="theList" presStyleCnt="0">
        <dgm:presLayoutVars>
          <dgm:dir/>
          <dgm:animLvl val="lvl"/>
          <dgm:resizeHandles val="exact"/>
        </dgm:presLayoutVars>
      </dgm:prSet>
      <dgm:spPr/>
      <dgm:t>
        <a:bodyPr/>
        <a:lstStyle/>
        <a:p>
          <a:endParaRPr lang="en-US"/>
        </a:p>
      </dgm:t>
    </dgm:pt>
    <dgm:pt modelId="{BD754537-DD77-4756-B31D-FB3C7B312941}" type="pres">
      <dgm:prSet presAssocID="{5CFAF4D4-3873-4017-B65A-BE7337ABBACB}" presName="compNode" presStyleCnt="0"/>
      <dgm:spPr/>
    </dgm:pt>
    <dgm:pt modelId="{5707C3AC-4BAD-406F-94BE-3DFEEE886018}" type="pres">
      <dgm:prSet presAssocID="{5CFAF4D4-3873-4017-B65A-BE7337ABBACB}" presName="aNode" presStyleLbl="bgShp" presStyleIdx="0" presStyleCnt="3" custLinFactNeighborX="1814" custLinFactNeighborY="6050"/>
      <dgm:spPr/>
      <dgm:t>
        <a:bodyPr/>
        <a:lstStyle/>
        <a:p>
          <a:endParaRPr lang="en-US"/>
        </a:p>
      </dgm:t>
    </dgm:pt>
    <dgm:pt modelId="{F873FA88-CF48-4F66-AFAC-64A525AA7CB9}" type="pres">
      <dgm:prSet presAssocID="{5CFAF4D4-3873-4017-B65A-BE7337ABBACB}" presName="textNode" presStyleLbl="bgShp" presStyleIdx="0" presStyleCnt="3"/>
      <dgm:spPr/>
      <dgm:t>
        <a:bodyPr/>
        <a:lstStyle/>
        <a:p>
          <a:endParaRPr lang="en-US"/>
        </a:p>
      </dgm:t>
    </dgm:pt>
    <dgm:pt modelId="{762E93A0-BE64-46E0-A413-B39B3C00DC3F}" type="pres">
      <dgm:prSet presAssocID="{5CFAF4D4-3873-4017-B65A-BE7337ABBACB}" presName="compChildNode" presStyleCnt="0"/>
      <dgm:spPr/>
    </dgm:pt>
    <dgm:pt modelId="{4D46874E-F50F-48D6-8E45-E401CDA9C137}" type="pres">
      <dgm:prSet presAssocID="{5CFAF4D4-3873-4017-B65A-BE7337ABBACB}" presName="theInnerList" presStyleCnt="0"/>
      <dgm:spPr/>
    </dgm:pt>
    <dgm:pt modelId="{9AB8A213-136B-40E3-8124-5B0A1AC1F258}" type="pres">
      <dgm:prSet presAssocID="{FD79F61E-A373-4B68-8FDC-C1DDF76D9D5B}" presName="childNode" presStyleLbl="node1" presStyleIdx="0" presStyleCnt="6">
        <dgm:presLayoutVars>
          <dgm:bulletEnabled val="1"/>
        </dgm:presLayoutVars>
      </dgm:prSet>
      <dgm:spPr/>
      <dgm:t>
        <a:bodyPr/>
        <a:lstStyle/>
        <a:p>
          <a:endParaRPr lang="en-US"/>
        </a:p>
      </dgm:t>
    </dgm:pt>
    <dgm:pt modelId="{7E3215A5-B021-489A-BBA1-BE0D58BE3503}" type="pres">
      <dgm:prSet presAssocID="{FD79F61E-A373-4B68-8FDC-C1DDF76D9D5B}" presName="aSpace2" presStyleCnt="0"/>
      <dgm:spPr/>
    </dgm:pt>
    <dgm:pt modelId="{6AC92A42-605A-4A3B-8216-32A798E85D9D}" type="pres">
      <dgm:prSet presAssocID="{6AF2A4E6-5D33-4369-AD45-C0516BED1B63}" presName="childNode" presStyleLbl="node1" presStyleIdx="1" presStyleCnt="6">
        <dgm:presLayoutVars>
          <dgm:bulletEnabled val="1"/>
        </dgm:presLayoutVars>
      </dgm:prSet>
      <dgm:spPr/>
      <dgm:t>
        <a:bodyPr/>
        <a:lstStyle/>
        <a:p>
          <a:endParaRPr lang="en-US"/>
        </a:p>
      </dgm:t>
    </dgm:pt>
    <dgm:pt modelId="{44829F62-080C-44E1-BEC3-ECCABC792A3B}" type="pres">
      <dgm:prSet presAssocID="{5CFAF4D4-3873-4017-B65A-BE7337ABBACB}" presName="aSpace" presStyleCnt="0"/>
      <dgm:spPr/>
    </dgm:pt>
    <dgm:pt modelId="{FE231F98-2305-4BA1-BDAE-EF9ED5425693}" type="pres">
      <dgm:prSet presAssocID="{BDF0675E-4FD9-4C24-BD3A-F9FC88017AA4}" presName="compNode" presStyleCnt="0"/>
      <dgm:spPr/>
    </dgm:pt>
    <dgm:pt modelId="{3EC86B8F-50CF-46F1-8A95-DBABB50361F4}" type="pres">
      <dgm:prSet presAssocID="{BDF0675E-4FD9-4C24-BD3A-F9FC88017AA4}" presName="aNode" presStyleLbl="bgShp" presStyleIdx="1" presStyleCnt="3"/>
      <dgm:spPr/>
      <dgm:t>
        <a:bodyPr/>
        <a:lstStyle/>
        <a:p>
          <a:endParaRPr lang="en-US"/>
        </a:p>
      </dgm:t>
    </dgm:pt>
    <dgm:pt modelId="{AB3C3A93-8BE0-4FA5-AF07-EFA8FC2B341C}" type="pres">
      <dgm:prSet presAssocID="{BDF0675E-4FD9-4C24-BD3A-F9FC88017AA4}" presName="textNode" presStyleLbl="bgShp" presStyleIdx="1" presStyleCnt="3"/>
      <dgm:spPr/>
      <dgm:t>
        <a:bodyPr/>
        <a:lstStyle/>
        <a:p>
          <a:endParaRPr lang="en-US"/>
        </a:p>
      </dgm:t>
    </dgm:pt>
    <dgm:pt modelId="{4BD367B3-8E71-45BD-A5EF-503148F08976}" type="pres">
      <dgm:prSet presAssocID="{BDF0675E-4FD9-4C24-BD3A-F9FC88017AA4}" presName="compChildNode" presStyleCnt="0"/>
      <dgm:spPr/>
    </dgm:pt>
    <dgm:pt modelId="{14E9BF84-2087-4138-A391-510E01DCC975}" type="pres">
      <dgm:prSet presAssocID="{BDF0675E-4FD9-4C24-BD3A-F9FC88017AA4}" presName="theInnerList" presStyleCnt="0"/>
      <dgm:spPr/>
    </dgm:pt>
    <dgm:pt modelId="{0F096E2E-E376-48F8-94E7-89C4BD924DCE}" type="pres">
      <dgm:prSet presAssocID="{17BB9A45-3C2D-42B6-A45F-FBA05F3614ED}" presName="childNode" presStyleLbl="node1" presStyleIdx="2" presStyleCnt="6">
        <dgm:presLayoutVars>
          <dgm:bulletEnabled val="1"/>
        </dgm:presLayoutVars>
      </dgm:prSet>
      <dgm:spPr/>
      <dgm:t>
        <a:bodyPr/>
        <a:lstStyle/>
        <a:p>
          <a:endParaRPr lang="en-US"/>
        </a:p>
      </dgm:t>
    </dgm:pt>
    <dgm:pt modelId="{B8A7C16C-9FDC-4FE3-979D-2423393D43CA}" type="pres">
      <dgm:prSet presAssocID="{17BB9A45-3C2D-42B6-A45F-FBA05F3614ED}" presName="aSpace2" presStyleCnt="0"/>
      <dgm:spPr/>
    </dgm:pt>
    <dgm:pt modelId="{6FFDAB81-1285-490B-AC9A-E93AC07A0486}" type="pres">
      <dgm:prSet presAssocID="{605B4905-655F-472E-97CD-7E5B24D8E105}" presName="childNode" presStyleLbl="node1" presStyleIdx="3" presStyleCnt="6">
        <dgm:presLayoutVars>
          <dgm:bulletEnabled val="1"/>
        </dgm:presLayoutVars>
      </dgm:prSet>
      <dgm:spPr/>
      <dgm:t>
        <a:bodyPr/>
        <a:lstStyle/>
        <a:p>
          <a:endParaRPr lang="en-US"/>
        </a:p>
      </dgm:t>
    </dgm:pt>
    <dgm:pt modelId="{F11B34D1-5C85-41E5-9A35-52696459A546}" type="pres">
      <dgm:prSet presAssocID="{BDF0675E-4FD9-4C24-BD3A-F9FC88017AA4}" presName="aSpace" presStyleCnt="0"/>
      <dgm:spPr/>
    </dgm:pt>
    <dgm:pt modelId="{C38D514C-029B-4209-AFB3-BDA0E29A7B1D}" type="pres">
      <dgm:prSet presAssocID="{AA1C39B3-3D26-410D-9B51-9E4AE252036D}" presName="compNode" presStyleCnt="0"/>
      <dgm:spPr/>
    </dgm:pt>
    <dgm:pt modelId="{A58B3A77-1533-47B0-84B9-0C52BB4CB971}" type="pres">
      <dgm:prSet presAssocID="{AA1C39B3-3D26-410D-9B51-9E4AE252036D}" presName="aNode" presStyleLbl="bgShp" presStyleIdx="2" presStyleCnt="3" custLinFactX="180683" custLinFactNeighborX="200000" custLinFactNeighborY="3328"/>
      <dgm:spPr/>
      <dgm:t>
        <a:bodyPr/>
        <a:lstStyle/>
        <a:p>
          <a:endParaRPr lang="en-US"/>
        </a:p>
      </dgm:t>
    </dgm:pt>
    <dgm:pt modelId="{98B5D53C-7AF5-40FD-9D03-DC15D8695D38}" type="pres">
      <dgm:prSet presAssocID="{AA1C39B3-3D26-410D-9B51-9E4AE252036D}" presName="textNode" presStyleLbl="bgShp" presStyleIdx="2" presStyleCnt="3"/>
      <dgm:spPr/>
      <dgm:t>
        <a:bodyPr/>
        <a:lstStyle/>
        <a:p>
          <a:endParaRPr lang="en-US"/>
        </a:p>
      </dgm:t>
    </dgm:pt>
    <dgm:pt modelId="{76487D5C-B207-4109-9892-B45EF10CA3AE}" type="pres">
      <dgm:prSet presAssocID="{AA1C39B3-3D26-410D-9B51-9E4AE252036D}" presName="compChildNode" presStyleCnt="0"/>
      <dgm:spPr/>
    </dgm:pt>
    <dgm:pt modelId="{0A38728B-6E7F-4798-8788-B1EAFCB2E317}" type="pres">
      <dgm:prSet presAssocID="{AA1C39B3-3D26-410D-9B51-9E4AE252036D}" presName="theInnerList" presStyleCnt="0"/>
      <dgm:spPr/>
    </dgm:pt>
    <dgm:pt modelId="{5F6FABF6-D6C6-441A-B0ED-FBF32B6C6A25}" type="pres">
      <dgm:prSet presAssocID="{592A056B-A9C6-485A-899B-51743D14663E}" presName="childNode" presStyleLbl="node1" presStyleIdx="4" presStyleCnt="6" custScaleX="109346">
        <dgm:presLayoutVars>
          <dgm:bulletEnabled val="1"/>
        </dgm:presLayoutVars>
      </dgm:prSet>
      <dgm:spPr/>
      <dgm:t>
        <a:bodyPr/>
        <a:lstStyle/>
        <a:p>
          <a:endParaRPr lang="en-US"/>
        </a:p>
      </dgm:t>
    </dgm:pt>
    <dgm:pt modelId="{E4CB068B-36D1-41D1-8C13-26C2735EED0E}" type="pres">
      <dgm:prSet presAssocID="{592A056B-A9C6-485A-899B-51743D14663E}" presName="aSpace2" presStyleCnt="0"/>
      <dgm:spPr/>
    </dgm:pt>
    <dgm:pt modelId="{B7EEECDE-4EDB-4CF7-BDF8-4D379FF303E4}" type="pres">
      <dgm:prSet presAssocID="{BAEE1840-058E-4A8D-8C27-47D1018DB56C}" presName="childNode" presStyleLbl="node1" presStyleIdx="5" presStyleCnt="6">
        <dgm:presLayoutVars>
          <dgm:bulletEnabled val="1"/>
        </dgm:presLayoutVars>
      </dgm:prSet>
      <dgm:spPr/>
      <dgm:t>
        <a:bodyPr/>
        <a:lstStyle/>
        <a:p>
          <a:endParaRPr lang="en-US"/>
        </a:p>
      </dgm:t>
    </dgm:pt>
  </dgm:ptLst>
  <dgm:cxnLst>
    <dgm:cxn modelId="{B7AEE7A2-D9FA-4A71-B920-E3A582358360}" srcId="{AA1C39B3-3D26-410D-9B51-9E4AE252036D}" destId="{592A056B-A9C6-485A-899B-51743D14663E}" srcOrd="0" destOrd="0" parTransId="{61B503C6-52DC-441D-A746-F9A87724A7A1}" sibTransId="{94D99F7F-FE8D-4F34-98D6-2AC414AD1992}"/>
    <dgm:cxn modelId="{41448453-115B-4676-A0C1-8D74710885F9}" type="presOf" srcId="{6AF2A4E6-5D33-4369-AD45-C0516BED1B63}" destId="{6AC92A42-605A-4A3B-8216-32A798E85D9D}" srcOrd="0" destOrd="0" presId="urn:microsoft.com/office/officeart/2005/8/layout/lProcess2"/>
    <dgm:cxn modelId="{D7777A6E-DCCB-4FD2-8F1E-00850B109244}" srcId="{807DE087-56FA-4CFC-8DB1-A5401EDFB728}" destId="{AA1C39B3-3D26-410D-9B51-9E4AE252036D}" srcOrd="2" destOrd="0" parTransId="{9C5C5211-6D43-43CD-B1A1-FB1DC9921671}" sibTransId="{7886CFF2-5630-45F0-948B-0EBD4968E9C9}"/>
    <dgm:cxn modelId="{7D3E7452-0962-497B-BD3E-E8844A73B107}" type="presOf" srcId="{BDF0675E-4FD9-4C24-BD3A-F9FC88017AA4}" destId="{3EC86B8F-50CF-46F1-8A95-DBABB50361F4}" srcOrd="0" destOrd="0" presId="urn:microsoft.com/office/officeart/2005/8/layout/lProcess2"/>
    <dgm:cxn modelId="{66CD0A50-68B5-48D0-81F4-0094BC439595}" type="presOf" srcId="{5CFAF4D4-3873-4017-B65A-BE7337ABBACB}" destId="{5707C3AC-4BAD-406F-94BE-3DFEEE886018}" srcOrd="0" destOrd="0" presId="urn:microsoft.com/office/officeart/2005/8/layout/lProcess2"/>
    <dgm:cxn modelId="{46B390E6-8D80-4D6F-A915-8635B5DDF279}" srcId="{807DE087-56FA-4CFC-8DB1-A5401EDFB728}" destId="{5CFAF4D4-3873-4017-B65A-BE7337ABBACB}" srcOrd="0" destOrd="0" parTransId="{6CA08810-EA98-46E8-BBF7-00546689BE42}" sibTransId="{4BDFC77A-AADC-40B9-A795-52CBC8E74B76}"/>
    <dgm:cxn modelId="{7CD2CBDD-67AF-4124-BC79-850EC52EA4C5}" srcId="{5CFAF4D4-3873-4017-B65A-BE7337ABBACB}" destId="{FD79F61E-A373-4B68-8FDC-C1DDF76D9D5B}" srcOrd="0" destOrd="0" parTransId="{D55EF1D1-198B-417D-AD96-40819072D550}" sibTransId="{1B2388FC-034E-4054-9D8D-0DBB099457B5}"/>
    <dgm:cxn modelId="{91D3855E-9809-4850-8B05-A9942D334E59}" srcId="{BDF0675E-4FD9-4C24-BD3A-F9FC88017AA4}" destId="{605B4905-655F-472E-97CD-7E5B24D8E105}" srcOrd="1" destOrd="0" parTransId="{39FE88C9-631C-4B0C-9266-91F97C5834AA}" sibTransId="{04AB0DEF-C5A5-4445-9723-03F69718E46C}"/>
    <dgm:cxn modelId="{9B717A00-12A4-4277-BF67-AE454176EB2B}" type="presOf" srcId="{AA1C39B3-3D26-410D-9B51-9E4AE252036D}" destId="{A58B3A77-1533-47B0-84B9-0C52BB4CB971}" srcOrd="0" destOrd="0" presId="urn:microsoft.com/office/officeart/2005/8/layout/lProcess2"/>
    <dgm:cxn modelId="{80C6E52F-B01E-4622-B467-B43C3BE3DFB5}" srcId="{5CFAF4D4-3873-4017-B65A-BE7337ABBACB}" destId="{6AF2A4E6-5D33-4369-AD45-C0516BED1B63}" srcOrd="1" destOrd="0" parTransId="{96D04091-31C6-44B3-9327-AB3E1C39C361}" sibTransId="{F1234A11-3EE3-4A33-91A8-36C8CEDAB83F}"/>
    <dgm:cxn modelId="{7F0E2527-BDEC-4112-93FC-B22EB48743A7}" type="presOf" srcId="{FD79F61E-A373-4B68-8FDC-C1DDF76D9D5B}" destId="{9AB8A213-136B-40E3-8124-5B0A1AC1F258}" srcOrd="0" destOrd="0" presId="urn:microsoft.com/office/officeart/2005/8/layout/lProcess2"/>
    <dgm:cxn modelId="{F760790E-1A23-4EE1-9E27-3237174BAD3D}" type="presOf" srcId="{BAEE1840-058E-4A8D-8C27-47D1018DB56C}" destId="{B7EEECDE-4EDB-4CF7-BDF8-4D379FF303E4}" srcOrd="0" destOrd="0" presId="urn:microsoft.com/office/officeart/2005/8/layout/lProcess2"/>
    <dgm:cxn modelId="{7FBDFC06-D16C-402A-AB9C-765D44458459}" type="presOf" srcId="{5CFAF4D4-3873-4017-B65A-BE7337ABBACB}" destId="{F873FA88-CF48-4F66-AFAC-64A525AA7CB9}" srcOrd="1" destOrd="0" presId="urn:microsoft.com/office/officeart/2005/8/layout/lProcess2"/>
    <dgm:cxn modelId="{78DDDBB4-3834-42DF-B786-C6680B7FE6A4}" type="presOf" srcId="{17BB9A45-3C2D-42B6-A45F-FBA05F3614ED}" destId="{0F096E2E-E376-48F8-94E7-89C4BD924DCE}" srcOrd="0" destOrd="0" presId="urn:microsoft.com/office/officeart/2005/8/layout/lProcess2"/>
    <dgm:cxn modelId="{90D855EB-3774-486A-B98A-206C210FE1F1}" srcId="{AA1C39B3-3D26-410D-9B51-9E4AE252036D}" destId="{BAEE1840-058E-4A8D-8C27-47D1018DB56C}" srcOrd="1" destOrd="0" parTransId="{F2B95D8B-64E2-4F00-A9F5-596D700F6C01}" sibTransId="{1211EA1B-16F3-4EC2-9790-53011A585FAB}"/>
    <dgm:cxn modelId="{AC3DB39B-913B-4568-8939-CB8E216ADE65}" type="presOf" srcId="{605B4905-655F-472E-97CD-7E5B24D8E105}" destId="{6FFDAB81-1285-490B-AC9A-E93AC07A0486}" srcOrd="0" destOrd="0" presId="urn:microsoft.com/office/officeart/2005/8/layout/lProcess2"/>
    <dgm:cxn modelId="{E234D544-C80F-4F9E-9197-BEF6B1FE540D}" type="presOf" srcId="{AA1C39B3-3D26-410D-9B51-9E4AE252036D}" destId="{98B5D53C-7AF5-40FD-9D03-DC15D8695D38}" srcOrd="1" destOrd="0" presId="urn:microsoft.com/office/officeart/2005/8/layout/lProcess2"/>
    <dgm:cxn modelId="{18D62C6A-99FE-4A62-8D2D-6EBBB84F59E8}" type="presOf" srcId="{592A056B-A9C6-485A-899B-51743D14663E}" destId="{5F6FABF6-D6C6-441A-B0ED-FBF32B6C6A25}" srcOrd="0" destOrd="0" presId="urn:microsoft.com/office/officeart/2005/8/layout/lProcess2"/>
    <dgm:cxn modelId="{CD52BC95-C285-450A-84A3-163A896C6442}" srcId="{807DE087-56FA-4CFC-8DB1-A5401EDFB728}" destId="{BDF0675E-4FD9-4C24-BD3A-F9FC88017AA4}" srcOrd="1" destOrd="0" parTransId="{06B8A0B1-91B0-488D-8CD3-61D279D1C551}" sibTransId="{30DF9910-90A7-453E-BC87-758E90C26FAA}"/>
    <dgm:cxn modelId="{6769E68F-51B3-45A3-B76B-A488D49F0635}" type="presOf" srcId="{807DE087-56FA-4CFC-8DB1-A5401EDFB728}" destId="{1593311D-5C25-49A4-B338-855F3A34423F}" srcOrd="0" destOrd="0" presId="urn:microsoft.com/office/officeart/2005/8/layout/lProcess2"/>
    <dgm:cxn modelId="{D7651C4F-FB74-40D3-A154-6DB2F1F637AC}" srcId="{BDF0675E-4FD9-4C24-BD3A-F9FC88017AA4}" destId="{17BB9A45-3C2D-42B6-A45F-FBA05F3614ED}" srcOrd="0" destOrd="0" parTransId="{16BC2AB4-7876-4F41-95E4-E5755FC5C1A7}" sibTransId="{288C38C2-DF2C-43B3-972E-16CE5B47160C}"/>
    <dgm:cxn modelId="{5733B66D-8643-4EF3-875E-7684BE2792F2}" type="presOf" srcId="{BDF0675E-4FD9-4C24-BD3A-F9FC88017AA4}" destId="{AB3C3A93-8BE0-4FA5-AF07-EFA8FC2B341C}" srcOrd="1" destOrd="0" presId="urn:microsoft.com/office/officeart/2005/8/layout/lProcess2"/>
    <dgm:cxn modelId="{D69B9436-2420-4897-B4F5-BFD5C33579A2}" type="presParOf" srcId="{1593311D-5C25-49A4-B338-855F3A34423F}" destId="{BD754537-DD77-4756-B31D-FB3C7B312941}" srcOrd="0" destOrd="0" presId="urn:microsoft.com/office/officeart/2005/8/layout/lProcess2"/>
    <dgm:cxn modelId="{93EC5FFC-A678-4AA5-8917-B849C7B1C744}" type="presParOf" srcId="{BD754537-DD77-4756-B31D-FB3C7B312941}" destId="{5707C3AC-4BAD-406F-94BE-3DFEEE886018}" srcOrd="0" destOrd="0" presId="urn:microsoft.com/office/officeart/2005/8/layout/lProcess2"/>
    <dgm:cxn modelId="{9537BE5C-3B53-4EC1-BE82-FAEEE6CCEDCF}" type="presParOf" srcId="{BD754537-DD77-4756-B31D-FB3C7B312941}" destId="{F873FA88-CF48-4F66-AFAC-64A525AA7CB9}" srcOrd="1" destOrd="0" presId="urn:microsoft.com/office/officeart/2005/8/layout/lProcess2"/>
    <dgm:cxn modelId="{8C4300D5-18DF-4B66-8B57-B0733600BA34}" type="presParOf" srcId="{BD754537-DD77-4756-B31D-FB3C7B312941}" destId="{762E93A0-BE64-46E0-A413-B39B3C00DC3F}" srcOrd="2" destOrd="0" presId="urn:microsoft.com/office/officeart/2005/8/layout/lProcess2"/>
    <dgm:cxn modelId="{2C084CA4-94FA-4AB0-B019-C357C9787CF7}" type="presParOf" srcId="{762E93A0-BE64-46E0-A413-B39B3C00DC3F}" destId="{4D46874E-F50F-48D6-8E45-E401CDA9C137}" srcOrd="0" destOrd="0" presId="urn:microsoft.com/office/officeart/2005/8/layout/lProcess2"/>
    <dgm:cxn modelId="{C0671B79-B2D1-4DE0-A0F7-5DBD9FAC570A}" type="presParOf" srcId="{4D46874E-F50F-48D6-8E45-E401CDA9C137}" destId="{9AB8A213-136B-40E3-8124-5B0A1AC1F258}" srcOrd="0" destOrd="0" presId="urn:microsoft.com/office/officeart/2005/8/layout/lProcess2"/>
    <dgm:cxn modelId="{E80573A1-9A7A-4EC5-8BE9-5E495660BEEB}" type="presParOf" srcId="{4D46874E-F50F-48D6-8E45-E401CDA9C137}" destId="{7E3215A5-B021-489A-BBA1-BE0D58BE3503}" srcOrd="1" destOrd="0" presId="urn:microsoft.com/office/officeart/2005/8/layout/lProcess2"/>
    <dgm:cxn modelId="{465FC11E-A31E-4E78-9B6F-CF92A070CE91}" type="presParOf" srcId="{4D46874E-F50F-48D6-8E45-E401CDA9C137}" destId="{6AC92A42-605A-4A3B-8216-32A798E85D9D}" srcOrd="2" destOrd="0" presId="urn:microsoft.com/office/officeart/2005/8/layout/lProcess2"/>
    <dgm:cxn modelId="{23B09351-87CE-4638-927C-E35E45390CCD}" type="presParOf" srcId="{1593311D-5C25-49A4-B338-855F3A34423F}" destId="{44829F62-080C-44E1-BEC3-ECCABC792A3B}" srcOrd="1" destOrd="0" presId="urn:microsoft.com/office/officeart/2005/8/layout/lProcess2"/>
    <dgm:cxn modelId="{9C1B3379-851B-4F1C-94B5-C7F9FE917BD6}" type="presParOf" srcId="{1593311D-5C25-49A4-B338-855F3A34423F}" destId="{FE231F98-2305-4BA1-BDAE-EF9ED5425693}" srcOrd="2" destOrd="0" presId="urn:microsoft.com/office/officeart/2005/8/layout/lProcess2"/>
    <dgm:cxn modelId="{C569AC70-1893-4851-91BE-DF3C730BED9D}" type="presParOf" srcId="{FE231F98-2305-4BA1-BDAE-EF9ED5425693}" destId="{3EC86B8F-50CF-46F1-8A95-DBABB50361F4}" srcOrd="0" destOrd="0" presId="urn:microsoft.com/office/officeart/2005/8/layout/lProcess2"/>
    <dgm:cxn modelId="{16A7540B-612F-448D-8FE6-28A19F996BB8}" type="presParOf" srcId="{FE231F98-2305-4BA1-BDAE-EF9ED5425693}" destId="{AB3C3A93-8BE0-4FA5-AF07-EFA8FC2B341C}" srcOrd="1" destOrd="0" presId="urn:microsoft.com/office/officeart/2005/8/layout/lProcess2"/>
    <dgm:cxn modelId="{E4387E37-8006-42C1-A222-3205BC0C2268}" type="presParOf" srcId="{FE231F98-2305-4BA1-BDAE-EF9ED5425693}" destId="{4BD367B3-8E71-45BD-A5EF-503148F08976}" srcOrd="2" destOrd="0" presId="urn:microsoft.com/office/officeart/2005/8/layout/lProcess2"/>
    <dgm:cxn modelId="{B3289A1B-66C4-4C46-8E6D-5324EEB1AC91}" type="presParOf" srcId="{4BD367B3-8E71-45BD-A5EF-503148F08976}" destId="{14E9BF84-2087-4138-A391-510E01DCC975}" srcOrd="0" destOrd="0" presId="urn:microsoft.com/office/officeart/2005/8/layout/lProcess2"/>
    <dgm:cxn modelId="{D7F25B3A-37DD-4766-BC2D-1BA9F4D74A80}" type="presParOf" srcId="{14E9BF84-2087-4138-A391-510E01DCC975}" destId="{0F096E2E-E376-48F8-94E7-89C4BD924DCE}" srcOrd="0" destOrd="0" presId="urn:microsoft.com/office/officeart/2005/8/layout/lProcess2"/>
    <dgm:cxn modelId="{0507D1F6-97C6-4B90-922D-B597A1C92142}" type="presParOf" srcId="{14E9BF84-2087-4138-A391-510E01DCC975}" destId="{B8A7C16C-9FDC-4FE3-979D-2423393D43CA}" srcOrd="1" destOrd="0" presId="urn:microsoft.com/office/officeart/2005/8/layout/lProcess2"/>
    <dgm:cxn modelId="{78B1A382-D89E-44BB-B50B-981434DB4BBD}" type="presParOf" srcId="{14E9BF84-2087-4138-A391-510E01DCC975}" destId="{6FFDAB81-1285-490B-AC9A-E93AC07A0486}" srcOrd="2" destOrd="0" presId="urn:microsoft.com/office/officeart/2005/8/layout/lProcess2"/>
    <dgm:cxn modelId="{BD06946B-99E7-48B6-B7A4-286CC6CDE087}" type="presParOf" srcId="{1593311D-5C25-49A4-B338-855F3A34423F}" destId="{F11B34D1-5C85-41E5-9A35-52696459A546}" srcOrd="3" destOrd="0" presId="urn:microsoft.com/office/officeart/2005/8/layout/lProcess2"/>
    <dgm:cxn modelId="{9AF99301-2875-44EC-9F4E-804A307B8835}" type="presParOf" srcId="{1593311D-5C25-49A4-B338-855F3A34423F}" destId="{C38D514C-029B-4209-AFB3-BDA0E29A7B1D}" srcOrd="4" destOrd="0" presId="urn:microsoft.com/office/officeart/2005/8/layout/lProcess2"/>
    <dgm:cxn modelId="{B9F2D081-1F4E-4D01-929D-9F2F7E89BE0B}" type="presParOf" srcId="{C38D514C-029B-4209-AFB3-BDA0E29A7B1D}" destId="{A58B3A77-1533-47B0-84B9-0C52BB4CB971}" srcOrd="0" destOrd="0" presId="urn:microsoft.com/office/officeart/2005/8/layout/lProcess2"/>
    <dgm:cxn modelId="{B3F46ED9-4450-4871-99CE-8299A1A103E5}" type="presParOf" srcId="{C38D514C-029B-4209-AFB3-BDA0E29A7B1D}" destId="{98B5D53C-7AF5-40FD-9D03-DC15D8695D38}" srcOrd="1" destOrd="0" presId="urn:microsoft.com/office/officeart/2005/8/layout/lProcess2"/>
    <dgm:cxn modelId="{10431D3F-6EA6-4F1D-A8D6-F50BD4D10E33}" type="presParOf" srcId="{C38D514C-029B-4209-AFB3-BDA0E29A7B1D}" destId="{76487D5C-B207-4109-9892-B45EF10CA3AE}" srcOrd="2" destOrd="0" presId="urn:microsoft.com/office/officeart/2005/8/layout/lProcess2"/>
    <dgm:cxn modelId="{9C5B4251-8077-4E4D-90E2-913C724C35D7}" type="presParOf" srcId="{76487D5C-B207-4109-9892-B45EF10CA3AE}" destId="{0A38728B-6E7F-4798-8788-B1EAFCB2E317}" srcOrd="0" destOrd="0" presId="urn:microsoft.com/office/officeart/2005/8/layout/lProcess2"/>
    <dgm:cxn modelId="{3FDD415E-E2DE-45D1-9CA3-55F445D73834}" type="presParOf" srcId="{0A38728B-6E7F-4798-8788-B1EAFCB2E317}" destId="{5F6FABF6-D6C6-441A-B0ED-FBF32B6C6A25}" srcOrd="0" destOrd="0" presId="urn:microsoft.com/office/officeart/2005/8/layout/lProcess2"/>
    <dgm:cxn modelId="{6C90FE78-D40B-44EE-85EC-09788C4A65D4}" type="presParOf" srcId="{0A38728B-6E7F-4798-8788-B1EAFCB2E317}" destId="{E4CB068B-36D1-41D1-8C13-26C2735EED0E}" srcOrd="1" destOrd="0" presId="urn:microsoft.com/office/officeart/2005/8/layout/lProcess2"/>
    <dgm:cxn modelId="{3F49D250-58EB-46D5-81A8-E58937F970CB}" type="presParOf" srcId="{0A38728B-6E7F-4798-8788-B1EAFCB2E317}" destId="{B7EEECDE-4EDB-4CF7-BDF8-4D379FF303E4}" srcOrd="2"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7C3AC-4BAD-406F-94BE-3DFEEE886018}">
      <dsp:nvSpPr>
        <dsp:cNvPr id="0" name=""/>
        <dsp:cNvSpPr/>
      </dsp:nvSpPr>
      <dsp:spPr>
        <a:xfrm>
          <a:off x="539" y="0"/>
          <a:ext cx="1403487"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Energy Efficiency</a:t>
          </a:r>
        </a:p>
      </dsp:txBody>
      <dsp:txXfrm>
        <a:off x="539" y="0"/>
        <a:ext cx="1403487" cy="1261334"/>
      </dsp:txXfrm>
    </dsp:sp>
    <dsp:sp modelId="{9AB8A213-136B-40E3-8124-5B0A1AC1F258}">
      <dsp:nvSpPr>
        <dsp:cNvPr id="0" name=""/>
        <dsp:cNvSpPr/>
      </dsp:nvSpPr>
      <dsp:spPr>
        <a:xfrm>
          <a:off x="140888" y="1262379"/>
          <a:ext cx="1122789" cy="1203402"/>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Variable speed technology</a:t>
          </a:r>
        </a:p>
      </dsp:txBody>
      <dsp:txXfrm>
        <a:off x="173773" y="1295264"/>
        <a:ext cx="1057019" cy="1137632"/>
      </dsp:txXfrm>
    </dsp:sp>
    <dsp:sp modelId="{6AC92A42-605A-4A3B-8216-32A798E85D9D}">
      <dsp:nvSpPr>
        <dsp:cNvPr id="0" name=""/>
        <dsp:cNvSpPr/>
      </dsp:nvSpPr>
      <dsp:spPr>
        <a:xfrm>
          <a:off x="140888" y="2669435"/>
          <a:ext cx="1122789" cy="1323743"/>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Nano fluids as refrigerants</a:t>
          </a:r>
        </a:p>
      </dsp:txBody>
      <dsp:txXfrm>
        <a:off x="173773" y="2702320"/>
        <a:ext cx="1057019" cy="1257973"/>
      </dsp:txXfrm>
    </dsp:sp>
    <dsp:sp modelId="{3EC86B8F-50CF-46F1-8A95-DBABB50361F4}">
      <dsp:nvSpPr>
        <dsp:cNvPr id="0" name=""/>
        <dsp:cNvSpPr/>
      </dsp:nvSpPr>
      <dsp:spPr>
        <a:xfrm>
          <a:off x="1509288" y="0"/>
          <a:ext cx="1403487"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Environment Impact</a:t>
          </a:r>
        </a:p>
      </dsp:txBody>
      <dsp:txXfrm>
        <a:off x="1509288" y="0"/>
        <a:ext cx="1403487" cy="1261334"/>
      </dsp:txXfrm>
    </dsp:sp>
    <dsp:sp modelId="{0F096E2E-E376-48F8-94E7-89C4BD924DCE}">
      <dsp:nvSpPr>
        <dsp:cNvPr id="0" name=""/>
        <dsp:cNvSpPr/>
      </dsp:nvSpPr>
      <dsp:spPr>
        <a:xfrm>
          <a:off x="1676270" y="1262565"/>
          <a:ext cx="1122789"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Low global warming potential refrigerants</a:t>
          </a:r>
        </a:p>
      </dsp:txBody>
      <dsp:txXfrm>
        <a:off x="1709155" y="1295450"/>
        <a:ext cx="1057019" cy="1201928"/>
      </dsp:txXfrm>
    </dsp:sp>
    <dsp:sp modelId="{6FFDAB81-1285-490B-AC9A-E93AC07A0486}">
      <dsp:nvSpPr>
        <dsp:cNvPr id="0" name=""/>
        <dsp:cNvSpPr/>
      </dsp:nvSpPr>
      <dsp:spPr>
        <a:xfrm>
          <a:off x="1649637" y="2725294"/>
          <a:ext cx="1122789"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Natural refrigerants</a:t>
          </a:r>
        </a:p>
      </dsp:txBody>
      <dsp:txXfrm>
        <a:off x="1682522" y="2758179"/>
        <a:ext cx="1057019" cy="1201928"/>
      </dsp:txXfrm>
    </dsp:sp>
    <dsp:sp modelId="{A58B3A77-1533-47B0-84B9-0C52BB4CB971}">
      <dsp:nvSpPr>
        <dsp:cNvPr id="0" name=""/>
        <dsp:cNvSpPr/>
      </dsp:nvSpPr>
      <dsp:spPr>
        <a:xfrm>
          <a:off x="3018577" y="0"/>
          <a:ext cx="1403487"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Smart Technology</a:t>
          </a:r>
        </a:p>
      </dsp:txBody>
      <dsp:txXfrm>
        <a:off x="3018577" y="0"/>
        <a:ext cx="1403487" cy="1261334"/>
      </dsp:txXfrm>
    </dsp:sp>
    <dsp:sp modelId="{5F6FABF6-D6C6-441A-B0ED-FBF32B6C6A25}">
      <dsp:nvSpPr>
        <dsp:cNvPr id="0" name=""/>
        <dsp:cNvSpPr/>
      </dsp:nvSpPr>
      <dsp:spPr>
        <a:xfrm>
          <a:off x="3132904" y="1262565"/>
          <a:ext cx="1173753"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err="1"/>
            <a:t>IoT</a:t>
          </a:r>
          <a:r>
            <a:rPr lang="en-US" sz="1600" kern="1200" dirty="0"/>
            <a:t> and smart thermostats</a:t>
          </a:r>
        </a:p>
      </dsp:txBody>
      <dsp:txXfrm>
        <a:off x="3167282" y="1296943"/>
        <a:ext cx="1104997" cy="1198942"/>
      </dsp:txXfrm>
    </dsp:sp>
    <dsp:sp modelId="{B7EEECDE-4EDB-4CF7-BDF8-4D379FF303E4}">
      <dsp:nvSpPr>
        <dsp:cNvPr id="0" name=""/>
        <dsp:cNvSpPr/>
      </dsp:nvSpPr>
      <dsp:spPr>
        <a:xfrm>
          <a:off x="3158386" y="2725294"/>
          <a:ext cx="1122789"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Adaptive control systems</a:t>
          </a:r>
        </a:p>
      </dsp:txBody>
      <dsp:txXfrm>
        <a:off x="3191271" y="2758179"/>
        <a:ext cx="1057019" cy="1201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7C3AC-4BAD-406F-94BE-3DFEEE886018}">
      <dsp:nvSpPr>
        <dsp:cNvPr id="0" name=""/>
        <dsp:cNvSpPr/>
      </dsp:nvSpPr>
      <dsp:spPr>
        <a:xfrm>
          <a:off x="1462" y="0"/>
          <a:ext cx="1406657"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Health &amp; Comfort</a:t>
          </a:r>
        </a:p>
      </dsp:txBody>
      <dsp:txXfrm>
        <a:off x="1462" y="0"/>
        <a:ext cx="1406657" cy="1261334"/>
      </dsp:txXfrm>
    </dsp:sp>
    <dsp:sp modelId="{9AB8A213-136B-40E3-8124-5B0A1AC1F258}">
      <dsp:nvSpPr>
        <dsp:cNvPr id="0" name=""/>
        <dsp:cNvSpPr/>
      </dsp:nvSpPr>
      <dsp:spPr>
        <a:xfrm>
          <a:off x="142128" y="1262565"/>
          <a:ext cx="1125326"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Improved air quality</a:t>
          </a:r>
        </a:p>
      </dsp:txBody>
      <dsp:txXfrm>
        <a:off x="175088" y="1295525"/>
        <a:ext cx="1059406" cy="1201778"/>
      </dsp:txXfrm>
    </dsp:sp>
    <dsp:sp modelId="{6AC92A42-605A-4A3B-8216-32A798E85D9D}">
      <dsp:nvSpPr>
        <dsp:cNvPr id="0" name=""/>
        <dsp:cNvSpPr/>
      </dsp:nvSpPr>
      <dsp:spPr>
        <a:xfrm>
          <a:off x="142128" y="2725294"/>
          <a:ext cx="1125326"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Humidity control</a:t>
          </a:r>
        </a:p>
      </dsp:txBody>
      <dsp:txXfrm>
        <a:off x="175088" y="2758254"/>
        <a:ext cx="1059406" cy="1201778"/>
      </dsp:txXfrm>
    </dsp:sp>
    <dsp:sp modelId="{3EC86B8F-50CF-46F1-8A95-DBABB50361F4}">
      <dsp:nvSpPr>
        <dsp:cNvPr id="0" name=""/>
        <dsp:cNvSpPr/>
      </dsp:nvSpPr>
      <dsp:spPr>
        <a:xfrm>
          <a:off x="1513619" y="0"/>
          <a:ext cx="1406657"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Renewable Energy Integration</a:t>
          </a:r>
        </a:p>
      </dsp:txBody>
      <dsp:txXfrm>
        <a:off x="1513619" y="0"/>
        <a:ext cx="1406657" cy="1261334"/>
      </dsp:txXfrm>
    </dsp:sp>
    <dsp:sp modelId="{0F096E2E-E376-48F8-94E7-89C4BD924DCE}">
      <dsp:nvSpPr>
        <dsp:cNvPr id="0" name=""/>
        <dsp:cNvSpPr/>
      </dsp:nvSpPr>
      <dsp:spPr>
        <a:xfrm>
          <a:off x="1618685" y="1262565"/>
          <a:ext cx="1196525"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Solar powered air conditioning</a:t>
          </a:r>
        </a:p>
      </dsp:txBody>
      <dsp:txXfrm>
        <a:off x="1653730" y="1297610"/>
        <a:ext cx="1126435" cy="1197608"/>
      </dsp:txXfrm>
    </dsp:sp>
    <dsp:sp modelId="{6FFDAB81-1285-490B-AC9A-E93AC07A0486}">
      <dsp:nvSpPr>
        <dsp:cNvPr id="0" name=""/>
        <dsp:cNvSpPr/>
      </dsp:nvSpPr>
      <dsp:spPr>
        <a:xfrm>
          <a:off x="1627564" y="2725294"/>
          <a:ext cx="1178767"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Geothermal heat pumps</a:t>
          </a:r>
        </a:p>
      </dsp:txBody>
      <dsp:txXfrm>
        <a:off x="1662089" y="2759819"/>
        <a:ext cx="1109717" cy="1198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7C3AC-4BAD-406F-94BE-3DFEEE886018}">
      <dsp:nvSpPr>
        <dsp:cNvPr id="0" name=""/>
        <dsp:cNvSpPr/>
      </dsp:nvSpPr>
      <dsp:spPr>
        <a:xfrm>
          <a:off x="26103" y="0"/>
          <a:ext cx="1409122"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Advanced Materials Design</a:t>
          </a:r>
        </a:p>
      </dsp:txBody>
      <dsp:txXfrm>
        <a:off x="26103" y="0"/>
        <a:ext cx="1409122" cy="1261334"/>
      </dsp:txXfrm>
    </dsp:sp>
    <dsp:sp modelId="{9AB8A213-136B-40E3-8124-5B0A1AC1F258}">
      <dsp:nvSpPr>
        <dsp:cNvPr id="0" name=""/>
        <dsp:cNvSpPr/>
      </dsp:nvSpPr>
      <dsp:spPr>
        <a:xfrm>
          <a:off x="141454" y="1262565"/>
          <a:ext cx="1127298"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Enhanced insulation materials</a:t>
          </a:r>
        </a:p>
      </dsp:txBody>
      <dsp:txXfrm>
        <a:off x="174471" y="1295582"/>
        <a:ext cx="1061264" cy="1201664"/>
      </dsp:txXfrm>
    </dsp:sp>
    <dsp:sp modelId="{6AC92A42-605A-4A3B-8216-32A798E85D9D}">
      <dsp:nvSpPr>
        <dsp:cNvPr id="0" name=""/>
        <dsp:cNvSpPr/>
      </dsp:nvSpPr>
      <dsp:spPr>
        <a:xfrm>
          <a:off x="141454" y="2725294"/>
          <a:ext cx="1127298"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Compact and light weight designs</a:t>
          </a:r>
        </a:p>
      </dsp:txBody>
      <dsp:txXfrm>
        <a:off x="174471" y="2758311"/>
        <a:ext cx="1061264" cy="1201664"/>
      </dsp:txXfrm>
    </dsp:sp>
    <dsp:sp modelId="{3EC86B8F-50CF-46F1-8A95-DBABB50361F4}">
      <dsp:nvSpPr>
        <dsp:cNvPr id="0" name=""/>
        <dsp:cNvSpPr/>
      </dsp:nvSpPr>
      <dsp:spPr>
        <a:xfrm>
          <a:off x="1515348" y="0"/>
          <a:ext cx="1409122"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Noise Reduction</a:t>
          </a:r>
        </a:p>
      </dsp:txBody>
      <dsp:txXfrm>
        <a:off x="1515348" y="0"/>
        <a:ext cx="1409122" cy="1261334"/>
      </dsp:txXfrm>
    </dsp:sp>
    <dsp:sp modelId="{0F096E2E-E376-48F8-94E7-89C4BD924DCE}">
      <dsp:nvSpPr>
        <dsp:cNvPr id="0" name=""/>
        <dsp:cNvSpPr/>
      </dsp:nvSpPr>
      <dsp:spPr>
        <a:xfrm>
          <a:off x="1656260" y="1262565"/>
          <a:ext cx="1127298"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Quiet operation technology</a:t>
          </a:r>
        </a:p>
      </dsp:txBody>
      <dsp:txXfrm>
        <a:off x="1689277" y="1295582"/>
        <a:ext cx="1061264" cy="1201664"/>
      </dsp:txXfrm>
    </dsp:sp>
    <dsp:sp modelId="{6FFDAB81-1285-490B-AC9A-E93AC07A0486}">
      <dsp:nvSpPr>
        <dsp:cNvPr id="0" name=""/>
        <dsp:cNvSpPr/>
      </dsp:nvSpPr>
      <dsp:spPr>
        <a:xfrm>
          <a:off x="1656260" y="2725294"/>
          <a:ext cx="1127298"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Inverter technology</a:t>
          </a:r>
        </a:p>
      </dsp:txBody>
      <dsp:txXfrm>
        <a:off x="1689277" y="2758311"/>
        <a:ext cx="1061264" cy="1201664"/>
      </dsp:txXfrm>
    </dsp:sp>
    <dsp:sp modelId="{A58B3A77-1533-47B0-84B9-0C52BB4CB971}">
      <dsp:nvSpPr>
        <dsp:cNvPr id="0" name=""/>
        <dsp:cNvSpPr/>
      </dsp:nvSpPr>
      <dsp:spPr>
        <a:xfrm>
          <a:off x="3030697" y="0"/>
          <a:ext cx="1409122" cy="42044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Refrigeration Cycle Enhancing</a:t>
          </a:r>
        </a:p>
      </dsp:txBody>
      <dsp:txXfrm>
        <a:off x="3030697" y="0"/>
        <a:ext cx="1409122" cy="1261334"/>
      </dsp:txXfrm>
    </dsp:sp>
    <dsp:sp modelId="{5F6FABF6-D6C6-441A-B0ED-FBF32B6C6A25}">
      <dsp:nvSpPr>
        <dsp:cNvPr id="0" name=""/>
        <dsp:cNvSpPr/>
      </dsp:nvSpPr>
      <dsp:spPr>
        <a:xfrm>
          <a:off x="3118389" y="1262565"/>
          <a:ext cx="1232655"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Magneto-caloric Refrigeration </a:t>
          </a:r>
        </a:p>
      </dsp:txBody>
      <dsp:txXfrm>
        <a:off x="3154492" y="1298668"/>
        <a:ext cx="1160449" cy="1195492"/>
      </dsp:txXfrm>
    </dsp:sp>
    <dsp:sp modelId="{B7EEECDE-4EDB-4CF7-BDF8-4D379FF303E4}">
      <dsp:nvSpPr>
        <dsp:cNvPr id="0" name=""/>
        <dsp:cNvSpPr/>
      </dsp:nvSpPr>
      <dsp:spPr>
        <a:xfrm>
          <a:off x="3171067" y="2725294"/>
          <a:ext cx="1127298" cy="126769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Thermo-electric Cooling</a:t>
          </a:r>
        </a:p>
      </dsp:txBody>
      <dsp:txXfrm>
        <a:off x="3204084" y="2758311"/>
        <a:ext cx="1061264" cy="12016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D7213-0900-4C06-A7FF-02EC1A84AB60}" type="datetimeFigureOut">
              <a:rPr lang="en-IN" smtClean="0"/>
              <a:t>08-08-2024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24383-1A6F-472F-88A8-B397BEE24501}" type="slidenum">
              <a:rPr lang="en-IN" smtClean="0"/>
              <a:t>‹#›</a:t>
            </a:fld>
            <a:endParaRPr lang="en-IN"/>
          </a:p>
        </p:txBody>
      </p:sp>
    </p:spTree>
    <p:extLst>
      <p:ext uri="{BB962C8B-B14F-4D97-AF65-F5344CB8AC3E}">
        <p14:creationId xmlns:p14="http://schemas.microsoft.com/office/powerpoint/2010/main" val="364564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F024383-1A6F-472F-88A8-B397BEE24501}" type="slidenum">
              <a:rPr lang="en-IN" smtClean="0"/>
              <a:t>30</a:t>
            </a:fld>
            <a:endParaRPr lang="en-IN"/>
          </a:p>
        </p:txBody>
      </p:sp>
    </p:spTree>
    <p:extLst>
      <p:ext uri="{BB962C8B-B14F-4D97-AF65-F5344CB8AC3E}">
        <p14:creationId xmlns:p14="http://schemas.microsoft.com/office/powerpoint/2010/main" val="331297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F024383-1A6F-472F-88A8-B397BEE24501}" type="slidenum">
              <a:rPr lang="en-IN" smtClean="0"/>
              <a:t>47</a:t>
            </a:fld>
            <a:endParaRPr lang="en-IN"/>
          </a:p>
        </p:txBody>
      </p:sp>
    </p:spTree>
    <p:extLst>
      <p:ext uri="{BB962C8B-B14F-4D97-AF65-F5344CB8AC3E}">
        <p14:creationId xmlns:p14="http://schemas.microsoft.com/office/powerpoint/2010/main" val="255765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9501865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529472-FC23-4416-83E0-EECDF5028782}" type="datetimeFigureOut">
              <a:rPr lang="en-IN" smtClean="0"/>
              <a:t>08-08-2024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219825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140468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151582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249790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249966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343413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388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307651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283737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529472-FC23-4416-83E0-EECDF5028782}" type="datetimeFigureOut">
              <a:rPr lang="en-IN" smtClean="0"/>
              <a:t>08-08-2024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206943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529472-FC23-4416-83E0-EECDF5028782}" type="datetimeFigureOut">
              <a:rPr lang="en-IN" smtClean="0"/>
              <a:t>08-08-2024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86769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529472-FC23-4416-83E0-EECDF5028782}" type="datetimeFigureOut">
              <a:rPr lang="en-IN" smtClean="0"/>
              <a:t>08-08-2024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162397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529472-FC23-4416-83E0-EECDF5028782}" type="datetimeFigureOut">
              <a:rPr lang="en-IN" smtClean="0"/>
              <a:t>08-08-2024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158815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5529472-FC23-4416-83E0-EECDF5028782}" type="datetimeFigureOut">
              <a:rPr lang="en-IN" smtClean="0"/>
              <a:t>08-08-2024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324939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529472-FC23-4416-83E0-EECDF5028782}" type="datetimeFigureOut">
              <a:rPr lang="en-IN" smtClean="0"/>
              <a:t>08-08-2024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147693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529472-FC23-4416-83E0-EECDF5028782}" type="datetimeFigureOut">
              <a:rPr lang="en-IN" smtClean="0"/>
              <a:t>08-08-2024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DA53D5-CE24-48E5-BACD-8365DF705CAA}" type="slidenum">
              <a:rPr lang="en-IN" smtClean="0"/>
              <a:t>‹#›</a:t>
            </a:fld>
            <a:endParaRPr lang="en-IN"/>
          </a:p>
        </p:txBody>
      </p:sp>
    </p:spTree>
    <p:extLst>
      <p:ext uri="{BB962C8B-B14F-4D97-AF65-F5344CB8AC3E}">
        <p14:creationId xmlns:p14="http://schemas.microsoft.com/office/powerpoint/2010/main" val="249155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529472-FC23-4416-83E0-EECDF5028782}" type="datetimeFigureOut">
              <a:rPr lang="en-IN" smtClean="0"/>
              <a:t>08-08-2024</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DA53D5-CE24-48E5-BACD-8365DF705CAA}" type="slidenum">
              <a:rPr lang="en-IN" smtClean="0"/>
              <a:t>‹#›</a:t>
            </a:fld>
            <a:endParaRPr lang="en-IN"/>
          </a:p>
        </p:txBody>
      </p:sp>
    </p:spTree>
    <p:extLst>
      <p:ext uri="{BB962C8B-B14F-4D97-AF65-F5344CB8AC3E}">
        <p14:creationId xmlns:p14="http://schemas.microsoft.com/office/powerpoint/2010/main" val="1727612472"/>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426" y="-114300"/>
            <a:ext cx="11277600" cy="4975803"/>
          </a:xfrm>
          <a:noFill/>
        </p:spPr>
        <p:txBody>
          <a:bodyPr>
            <a:normAutofit/>
          </a:bodyPr>
          <a:lstStyle/>
          <a:p>
            <a:pPr algn="ctr"/>
            <a:r>
              <a:rPr lang="en-US" b="1" dirty="0"/>
              <a:t>Presentation material </a:t>
            </a:r>
            <a:br>
              <a:rPr lang="en-US" b="1" dirty="0"/>
            </a:br>
            <a:r>
              <a:rPr lang="en-US" b="1" dirty="0"/>
              <a:t>for mechanical under </a:t>
            </a:r>
            <a:r>
              <a:rPr lang="en-US" b="1" dirty="0" smtClean="0"/>
              <a:t>graduates</a:t>
            </a:r>
            <a:r>
              <a:rPr lang="en-US" b="1" dirty="0"/>
              <a:t/>
            </a:r>
            <a:br>
              <a:rPr lang="en-US" b="1" dirty="0"/>
            </a:br>
            <a:r>
              <a:rPr lang="en-US" sz="2800" b="1" dirty="0" smtClean="0"/>
              <a:t>ON</a:t>
            </a:r>
            <a:r>
              <a:rPr lang="en-US" b="1" dirty="0"/>
              <a:t/>
            </a:r>
            <a:br>
              <a:rPr lang="en-US" b="1" dirty="0"/>
            </a:br>
            <a:r>
              <a:rPr lang="en-US" b="1" i="1" dirty="0">
                <a:latin typeface="Arial" panose="020B0604020202020204" pitchFamily="34" charset="0"/>
                <a:cs typeface="Arial" panose="020B0604020202020204" pitchFamily="34" charset="0"/>
              </a:rPr>
              <a:t>REFRIGERATION </a:t>
            </a:r>
            <a:br>
              <a:rPr lang="en-US" b="1" i="1"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&amp;</a:t>
            </a:r>
            <a:br>
              <a:rPr lang="en-US" b="1" i="1"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AIR CONDITIONING</a:t>
            </a:r>
            <a:endParaRPr lang="en-IN" b="1"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048125" y="5211763"/>
            <a:ext cx="7858126" cy="1549544"/>
          </a:xfrm>
        </p:spPr>
        <p:txBody>
          <a:bodyPr>
            <a:normAutofit/>
          </a:bodyPr>
          <a:lstStyle/>
          <a:p>
            <a:r>
              <a:rPr lang="en-US" sz="2400" dirty="0"/>
              <a:t> Presented by</a:t>
            </a:r>
          </a:p>
          <a:p>
            <a:r>
              <a:rPr lang="en-US" sz="2800" b="1" dirty="0"/>
              <a:t>Kumar </a:t>
            </a:r>
            <a:r>
              <a:rPr lang="en-US" sz="2800" b="1" dirty="0" err="1"/>
              <a:t>Animesh</a:t>
            </a:r>
            <a:r>
              <a:rPr lang="en-US" sz="2800" b="1" dirty="0"/>
              <a:t> (</a:t>
            </a:r>
            <a:r>
              <a:rPr lang="en-US" sz="2800" b="1" dirty="0" err="1" smtClean="0"/>
              <a:t>S</a:t>
            </a:r>
            <a:r>
              <a:rPr lang="en-US" sz="2800" b="1" cap="none" dirty="0" err="1" smtClean="0"/>
              <a:t>c</a:t>
            </a:r>
            <a:r>
              <a:rPr lang="en-US" sz="2800" b="1" dirty="0" smtClean="0"/>
              <a:t>-E/Director </a:t>
            </a:r>
            <a:r>
              <a:rPr lang="en-US" sz="2800" b="1" dirty="0"/>
              <a:t>&amp; Head GZBO)</a:t>
            </a:r>
            <a:endParaRPr lang="en-IN" sz="2800" b="1" dirty="0"/>
          </a:p>
        </p:txBody>
      </p:sp>
    </p:spTree>
    <p:extLst>
      <p:ext uri="{BB962C8B-B14F-4D97-AF65-F5344CB8AC3E}">
        <p14:creationId xmlns:p14="http://schemas.microsoft.com/office/powerpoint/2010/main" val="3556279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250060"/>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489040" y="814881"/>
            <a:ext cx="11267768" cy="5940088"/>
          </a:xfrm>
          <a:prstGeom prst="rect">
            <a:avLst/>
          </a:prstGeom>
          <a:noFill/>
        </p:spPr>
        <p:txBody>
          <a:bodyPr wrap="square" rtlCol="0">
            <a:spAutoFit/>
          </a:bodyPr>
          <a:lstStyle/>
          <a:p>
            <a:pPr algn="ctr"/>
            <a:r>
              <a:rPr lang="en-GB" sz="2800" b="1" dirty="0"/>
              <a:t>COMPRESSOR CAPACITY RATING TESTS</a:t>
            </a:r>
          </a:p>
          <a:p>
            <a:pPr algn="ctr"/>
            <a:endParaRPr lang="en-GB" sz="2000" b="1" dirty="0"/>
          </a:p>
          <a:p>
            <a:pPr algn="ct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5" name="Picture 4"/>
          <p:cNvPicPr>
            <a:picLocks noChangeAspect="1"/>
          </p:cNvPicPr>
          <p:nvPr/>
        </p:nvPicPr>
        <p:blipFill>
          <a:blip r:embed="rId2"/>
          <a:stretch>
            <a:fillRect/>
          </a:stretch>
        </p:blipFill>
        <p:spPr>
          <a:xfrm>
            <a:off x="489040" y="1556949"/>
            <a:ext cx="11122857" cy="5301051"/>
          </a:xfrm>
          <a:prstGeom prst="rect">
            <a:avLst/>
          </a:prstGeom>
        </p:spPr>
      </p:pic>
    </p:spTree>
    <p:extLst>
      <p:ext uri="{BB962C8B-B14F-4D97-AF65-F5344CB8AC3E}">
        <p14:creationId xmlns:p14="http://schemas.microsoft.com/office/powerpoint/2010/main" val="62267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250060"/>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528369" y="795216"/>
            <a:ext cx="11267768" cy="5940088"/>
          </a:xfrm>
          <a:prstGeom prst="rect">
            <a:avLst/>
          </a:prstGeom>
          <a:noFill/>
        </p:spPr>
        <p:txBody>
          <a:bodyPr wrap="square" rtlCol="0">
            <a:spAutoFit/>
          </a:bodyPr>
          <a:lstStyle/>
          <a:p>
            <a:pPr algn="ctr"/>
            <a:r>
              <a:rPr lang="en-GB" sz="2800" b="1" dirty="0"/>
              <a:t>COMPRESSOR CAPACITY RATING TESTS</a:t>
            </a:r>
          </a:p>
          <a:p>
            <a:pPr algn="ctr"/>
            <a:endParaRPr lang="en-GB" sz="2000" b="1" dirty="0"/>
          </a:p>
          <a:p>
            <a:pPr algn="ct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1065792" y="1336356"/>
            <a:ext cx="10040751" cy="5306165"/>
          </a:xfrm>
          <a:prstGeom prst="rect">
            <a:avLst/>
          </a:prstGeom>
        </p:spPr>
      </p:pic>
    </p:spTree>
    <p:extLst>
      <p:ext uri="{BB962C8B-B14F-4D97-AF65-F5344CB8AC3E}">
        <p14:creationId xmlns:p14="http://schemas.microsoft.com/office/powerpoint/2010/main" val="2676163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250060"/>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528369" y="720472"/>
            <a:ext cx="11267768" cy="5940088"/>
          </a:xfrm>
          <a:prstGeom prst="rect">
            <a:avLst/>
          </a:prstGeom>
          <a:noFill/>
        </p:spPr>
        <p:txBody>
          <a:bodyPr wrap="square" rtlCol="0">
            <a:spAutoFit/>
          </a:bodyPr>
          <a:lstStyle/>
          <a:p>
            <a:pPr algn="ctr"/>
            <a:r>
              <a:rPr lang="en-GB" sz="2800" b="1" dirty="0"/>
              <a:t>COMPRESSOR CAPACITY RATING TESTS</a:t>
            </a:r>
          </a:p>
          <a:p>
            <a:pPr algn="ctr"/>
            <a:endParaRPr lang="en-GB" sz="2000" b="1" dirty="0"/>
          </a:p>
          <a:p>
            <a:pPr algn="ct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855406" y="1304154"/>
            <a:ext cx="10559846" cy="5356406"/>
          </a:xfrm>
          <a:prstGeom prst="rect">
            <a:avLst/>
          </a:prstGeom>
        </p:spPr>
      </p:pic>
    </p:spTree>
    <p:extLst>
      <p:ext uri="{BB962C8B-B14F-4D97-AF65-F5344CB8AC3E}">
        <p14:creationId xmlns:p14="http://schemas.microsoft.com/office/powerpoint/2010/main" val="1049503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275304" y="1054482"/>
            <a:ext cx="11780572" cy="7355860"/>
          </a:xfrm>
          <a:prstGeom prst="rect">
            <a:avLst/>
          </a:prstGeom>
          <a:noFill/>
        </p:spPr>
        <p:txBody>
          <a:bodyPr wrap="square" rtlCol="0">
            <a:spAutoFit/>
          </a:bodyPr>
          <a:lstStyle/>
          <a:p>
            <a:r>
              <a:rPr lang="en-GB" sz="2400" b="1" dirty="0" smtClean="0"/>
              <a:t>COMPRESSOR PERFORMANCE TEST (as per Clause 6.1.1)</a:t>
            </a:r>
            <a:endParaRPr lang="en-GB" sz="2400" b="1" dirty="0"/>
          </a:p>
          <a:p>
            <a:pPr marL="342900" indent="-342900" algn="just">
              <a:buFont typeface="Arial" panose="020B0604020202020204" pitchFamily="34" charset="0"/>
              <a:buChar char="•"/>
            </a:pPr>
            <a:endParaRPr lang="en-GB" sz="2000" b="1" dirty="0"/>
          </a:p>
          <a:p>
            <a:pPr algn="just"/>
            <a:endParaRPr lang="en-GB" sz="2000" b="1" dirty="0"/>
          </a:p>
          <a:p>
            <a:pPr algn="ctr"/>
            <a:endParaRPr lang="en-GB" sz="2000" b="1" dirty="0"/>
          </a:p>
          <a:p>
            <a:pPr algn="ctr"/>
            <a:endParaRPr lang="en-GB" sz="2000" b="1" dirty="0"/>
          </a:p>
          <a:p>
            <a:endParaRPr lang="en-GB" sz="2400" b="1" dirty="0"/>
          </a:p>
          <a:p>
            <a:pPr algn="ctr"/>
            <a:endParaRPr lang="en-GB" sz="2400" b="1" dirty="0"/>
          </a:p>
          <a:p>
            <a:pPr algn="ctr"/>
            <a:endParaRPr lang="en-GB" sz="2400" b="1" dirty="0"/>
          </a:p>
          <a:p>
            <a:pPr algn="ctr"/>
            <a:endParaRPr lang="en-GB" sz="2400" b="1" dirty="0" smtClean="0"/>
          </a:p>
          <a:p>
            <a:r>
              <a:rPr lang="en-GB" sz="2400" b="1" dirty="0" smtClean="0"/>
              <a:t>STARTABILITY TEST </a:t>
            </a:r>
            <a:r>
              <a:rPr lang="en-GB" sz="2400" b="1" dirty="0"/>
              <a:t>(as per Clause </a:t>
            </a:r>
            <a:r>
              <a:rPr lang="en-GB" sz="2400" b="1" dirty="0" smtClean="0"/>
              <a:t>6.1.2)</a:t>
            </a: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275304" y="1658463"/>
            <a:ext cx="7528168" cy="2108977"/>
          </a:xfrm>
          <a:prstGeom prst="rect">
            <a:avLst/>
          </a:prstGeom>
        </p:spPr>
      </p:pic>
      <p:pic>
        <p:nvPicPr>
          <p:cNvPr id="5" name="Picture 4"/>
          <p:cNvPicPr>
            <a:picLocks noChangeAspect="1"/>
          </p:cNvPicPr>
          <p:nvPr/>
        </p:nvPicPr>
        <p:blipFill>
          <a:blip r:embed="rId3"/>
          <a:stretch>
            <a:fillRect/>
          </a:stretch>
        </p:blipFill>
        <p:spPr>
          <a:xfrm>
            <a:off x="275304" y="4732412"/>
            <a:ext cx="7412806" cy="2081738"/>
          </a:xfrm>
          <a:prstGeom prst="rect">
            <a:avLst/>
          </a:prstGeom>
        </p:spPr>
      </p:pic>
      <p:pic>
        <p:nvPicPr>
          <p:cNvPr id="6" name="Picture 5"/>
          <p:cNvPicPr>
            <a:picLocks noChangeAspect="1"/>
          </p:cNvPicPr>
          <p:nvPr/>
        </p:nvPicPr>
        <p:blipFill>
          <a:blip r:embed="rId4"/>
          <a:stretch>
            <a:fillRect/>
          </a:stretch>
        </p:blipFill>
        <p:spPr>
          <a:xfrm>
            <a:off x="7879316" y="2422784"/>
            <a:ext cx="4100716" cy="3350497"/>
          </a:xfrm>
          <a:prstGeom prst="rect">
            <a:avLst/>
          </a:prstGeom>
        </p:spPr>
      </p:pic>
    </p:spTree>
    <p:extLst>
      <p:ext uri="{BB962C8B-B14F-4D97-AF65-F5344CB8AC3E}">
        <p14:creationId xmlns:p14="http://schemas.microsoft.com/office/powerpoint/2010/main" val="1713931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275304" y="1196525"/>
            <a:ext cx="11780572" cy="7355860"/>
          </a:xfrm>
          <a:prstGeom prst="rect">
            <a:avLst/>
          </a:prstGeom>
          <a:noFill/>
        </p:spPr>
        <p:txBody>
          <a:bodyPr wrap="square" rtlCol="0">
            <a:spAutoFit/>
          </a:bodyPr>
          <a:lstStyle/>
          <a:p>
            <a:pPr algn="ctr"/>
            <a:r>
              <a:rPr lang="en-GB" sz="2400" b="1" dirty="0" smtClean="0"/>
              <a:t>LOCKED ROTOR TEST (as per Clause 6.1.3)</a:t>
            </a:r>
          </a:p>
          <a:p>
            <a:pPr algn="ctr"/>
            <a:endParaRPr lang="en-GB" sz="2400" b="1" dirty="0"/>
          </a:p>
          <a:p>
            <a:pPr marL="342900" indent="-342900" algn="just">
              <a:buFont typeface="Arial" panose="020B0604020202020204" pitchFamily="34" charset="0"/>
              <a:buChar char="•"/>
            </a:pPr>
            <a:r>
              <a:rPr lang="en-GB" sz="2000" b="1" dirty="0" smtClean="0"/>
              <a:t>As per clause 6.1.3 of IS 10617, the compressor with overload protection system shall undergo short duration locked rotor testing.</a:t>
            </a:r>
          </a:p>
          <a:p>
            <a:pPr algn="just"/>
            <a:endParaRPr lang="en-GB" sz="2000" b="1" dirty="0" smtClean="0"/>
          </a:p>
          <a:p>
            <a:pPr marL="342900" indent="-342900" algn="just">
              <a:buFont typeface="Arial" panose="020B0604020202020204" pitchFamily="34" charset="0"/>
              <a:buChar char="•"/>
            </a:pPr>
            <a:r>
              <a:rPr lang="en-GB" sz="2000" b="1" dirty="0" smtClean="0"/>
              <a:t>It is obtained by blocking the movement of rotor and/or piston on specimen compressor which shall be charged with oil, if necessary and vapour refrigerant.</a:t>
            </a:r>
            <a:endParaRPr lang="en-GB" sz="2000" b="1" dirty="0"/>
          </a:p>
          <a:p>
            <a:pPr algn="ctr"/>
            <a:endParaRPr lang="en-GB" sz="2400" b="1" dirty="0" smtClean="0"/>
          </a:p>
          <a:p>
            <a:pPr algn="ctr"/>
            <a:r>
              <a:rPr lang="en-GB" sz="2400" b="1" dirty="0" smtClean="0"/>
              <a:t>HIGH VOLTAGE TEST </a:t>
            </a:r>
            <a:r>
              <a:rPr lang="en-GB" sz="2400" b="1" dirty="0"/>
              <a:t>(as per Clause </a:t>
            </a:r>
            <a:r>
              <a:rPr lang="en-GB" sz="2400" b="1" dirty="0" smtClean="0"/>
              <a:t>6.1.4)</a:t>
            </a:r>
            <a:endParaRPr lang="en-GB" sz="2400" b="1" dirty="0"/>
          </a:p>
          <a:p>
            <a:pPr algn="ctr"/>
            <a:endParaRPr lang="en-GB" sz="2400" b="1" dirty="0"/>
          </a:p>
          <a:p>
            <a:pPr marL="342900" indent="-342900" algn="just">
              <a:buFont typeface="Arial" panose="020B0604020202020204" pitchFamily="34" charset="0"/>
              <a:buChar char="•"/>
            </a:pPr>
            <a:r>
              <a:rPr lang="en-GB" sz="2000" b="1" dirty="0" smtClean="0"/>
              <a:t>The compressor shall be able to withstand 1.5 kV AC voltage for 1 min/s without breakdown.</a:t>
            </a:r>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r>
              <a:rPr lang="en-GB" sz="2000" b="1" dirty="0" smtClean="0"/>
              <a:t>Also, the leakage current measured shall not exceed 5mA.</a:t>
            </a: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24261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275304" y="1196525"/>
            <a:ext cx="11780572" cy="7971413"/>
          </a:xfrm>
          <a:prstGeom prst="rect">
            <a:avLst/>
          </a:prstGeom>
          <a:noFill/>
        </p:spPr>
        <p:txBody>
          <a:bodyPr wrap="square" rtlCol="0">
            <a:spAutoFit/>
          </a:bodyPr>
          <a:lstStyle/>
          <a:p>
            <a:pPr algn="ctr"/>
            <a:r>
              <a:rPr lang="en-GB" sz="2400" b="1" dirty="0" smtClean="0"/>
              <a:t>PNEUMATIC TEST OF SHELL (as per Clause 6.1.6)</a:t>
            </a:r>
          </a:p>
          <a:p>
            <a:pPr algn="ctr"/>
            <a:endParaRPr lang="en-GB" sz="2400" b="1" dirty="0"/>
          </a:p>
          <a:p>
            <a:pPr marL="342900" indent="-342900" algn="just">
              <a:buFont typeface="Arial" panose="020B0604020202020204" pitchFamily="34" charset="0"/>
              <a:buChar char="•"/>
            </a:pPr>
            <a:r>
              <a:rPr lang="en-GB" sz="2000" b="1" dirty="0" smtClean="0"/>
              <a:t>The shells shall be tested pneumatically (dry air/nitrogen) at a test pressure of 1MPa (gauge) and shall not show any leakage.</a:t>
            </a:r>
          </a:p>
          <a:p>
            <a:pPr algn="just"/>
            <a:endParaRPr lang="en-GB" sz="2400" b="1" dirty="0" smtClean="0"/>
          </a:p>
          <a:p>
            <a:pPr algn="ctr"/>
            <a:r>
              <a:rPr lang="en-GB" sz="2400" b="1" dirty="0" smtClean="0"/>
              <a:t>BURSTING TEST </a:t>
            </a:r>
            <a:r>
              <a:rPr lang="en-GB" sz="2400" b="1" dirty="0"/>
              <a:t>(as per Clause </a:t>
            </a:r>
            <a:r>
              <a:rPr lang="en-GB" sz="2400" b="1" dirty="0" smtClean="0"/>
              <a:t>6.1.7)</a:t>
            </a:r>
            <a:endParaRPr lang="en-GB" sz="2400" b="1" dirty="0"/>
          </a:p>
          <a:p>
            <a:pPr algn="ctr"/>
            <a:endParaRPr lang="en-GB" sz="2400" b="1" dirty="0"/>
          </a:p>
          <a:p>
            <a:pPr marL="342900" indent="-342900" algn="just">
              <a:buFont typeface="Arial" panose="020B0604020202020204" pitchFamily="34" charset="0"/>
              <a:buChar char="•"/>
            </a:pPr>
            <a:r>
              <a:rPr lang="en-GB" sz="2000" b="1" dirty="0" smtClean="0"/>
              <a:t>The housing shall withstand the pressure expected in normal use. This is achieved/checked by following tests:</a:t>
            </a:r>
          </a:p>
          <a:p>
            <a:pPr algn="just"/>
            <a:endParaRPr lang="en-GB" sz="2000" b="1" dirty="0" smtClean="0"/>
          </a:p>
          <a:p>
            <a:pPr marL="800100" lvl="1" indent="-342900" algn="just">
              <a:buFont typeface="Arial" panose="020B0604020202020204" pitchFamily="34" charset="0"/>
              <a:buChar char="•"/>
            </a:pPr>
            <a:r>
              <a:rPr lang="en-GB" sz="2000" b="1" dirty="0" smtClean="0"/>
              <a:t>For non-sub critical refrigeration systems, a minimum of 3.5 times the saturated vapour pressure of the refrigerant at 70 deg. Celsius rounded up to the next 0.5 MPa (5 bar).</a:t>
            </a:r>
          </a:p>
          <a:p>
            <a:pPr marL="800100" lvl="1" indent="-342900" algn="just">
              <a:buFont typeface="Arial" panose="020B0604020202020204" pitchFamily="34" charset="0"/>
              <a:buChar char="•"/>
            </a:pPr>
            <a:endParaRPr lang="en-GB" sz="2000" b="1" dirty="0"/>
          </a:p>
          <a:p>
            <a:pPr marL="800100" lvl="1" indent="-342900" algn="just">
              <a:buFont typeface="Arial" panose="020B0604020202020204" pitchFamily="34" charset="0"/>
              <a:buChar char="•"/>
            </a:pPr>
            <a:r>
              <a:rPr lang="en-GB" sz="2000" b="1" dirty="0" smtClean="0"/>
              <a:t>For sub critical refrigeration systems, three times the design pressure but not less than the minimum test pressure as required.</a:t>
            </a: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2061884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Key Components in RAC System</a:t>
            </a:r>
            <a:endParaRPr lang="en-IN" b="1" i="1" dirty="0">
              <a:latin typeface="+mn-lt"/>
            </a:endParaRPr>
          </a:p>
        </p:txBody>
      </p:sp>
      <p:sp>
        <p:nvSpPr>
          <p:cNvPr id="3" name="TextBox 2"/>
          <p:cNvSpPr txBox="1"/>
          <p:nvPr/>
        </p:nvSpPr>
        <p:spPr>
          <a:xfrm>
            <a:off x="648070" y="1482571"/>
            <a:ext cx="10892901" cy="6617196"/>
          </a:xfrm>
          <a:prstGeom prst="rect">
            <a:avLst/>
          </a:prstGeom>
          <a:noFill/>
        </p:spPr>
        <p:txBody>
          <a:bodyPr wrap="square" rtlCol="0">
            <a:spAutoFit/>
          </a:bodyPr>
          <a:lstStyle/>
          <a:p>
            <a:pPr algn="ctr"/>
            <a:r>
              <a:rPr lang="en-GB" sz="2800" b="1" dirty="0"/>
              <a:t>CONDENSER</a:t>
            </a:r>
          </a:p>
          <a:p>
            <a:pPr algn="just"/>
            <a:r>
              <a:rPr lang="en-GB" sz="2400" b="1" dirty="0"/>
              <a:t>Working: </a:t>
            </a:r>
            <a:r>
              <a:rPr lang="en-GB" sz="2000" dirty="0"/>
              <a:t> </a:t>
            </a:r>
          </a:p>
          <a:p>
            <a:pPr algn="just"/>
            <a:r>
              <a:rPr lang="en-GB" sz="2000" dirty="0"/>
              <a:t>The primary function of a condenser is to reject the heat absorbed by the refrigerant during the refrigeration cycle to the surroundings.</a:t>
            </a:r>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743310" y="3090719"/>
            <a:ext cx="6763694" cy="3400900"/>
          </a:xfrm>
          <a:prstGeom prst="rect">
            <a:avLst/>
          </a:prstGeom>
        </p:spPr>
      </p:pic>
      <p:pic>
        <p:nvPicPr>
          <p:cNvPr id="6" name="Picture 5"/>
          <p:cNvPicPr>
            <a:picLocks noChangeAspect="1"/>
          </p:cNvPicPr>
          <p:nvPr/>
        </p:nvPicPr>
        <p:blipFill>
          <a:blip r:embed="rId3"/>
          <a:stretch>
            <a:fillRect/>
          </a:stretch>
        </p:blipFill>
        <p:spPr>
          <a:xfrm>
            <a:off x="7839541" y="3355395"/>
            <a:ext cx="3958881" cy="2805987"/>
          </a:xfrm>
          <a:prstGeom prst="rect">
            <a:avLst/>
          </a:prstGeom>
        </p:spPr>
      </p:pic>
    </p:spTree>
    <p:extLst>
      <p:ext uri="{BB962C8B-B14F-4D97-AF65-F5344CB8AC3E}">
        <p14:creationId xmlns:p14="http://schemas.microsoft.com/office/powerpoint/2010/main" val="814358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Air Cooled Condenser</a:t>
            </a:r>
            <a:endParaRPr lang="en-IN" b="1" i="1" dirty="0">
              <a:latin typeface="+mn-lt"/>
            </a:endParaRPr>
          </a:p>
        </p:txBody>
      </p:sp>
      <p:sp>
        <p:nvSpPr>
          <p:cNvPr id="3" name="TextBox 2"/>
          <p:cNvSpPr txBox="1"/>
          <p:nvPr/>
        </p:nvSpPr>
        <p:spPr>
          <a:xfrm>
            <a:off x="679140" y="1313894"/>
            <a:ext cx="10892901" cy="10310515"/>
          </a:xfrm>
          <a:prstGeom prst="rect">
            <a:avLst/>
          </a:prstGeom>
          <a:noFill/>
        </p:spPr>
        <p:txBody>
          <a:bodyPr wrap="square" rtlCol="0">
            <a:spAutoFit/>
          </a:bodyPr>
          <a:lstStyle/>
          <a:p>
            <a:pPr algn="just"/>
            <a:r>
              <a:rPr lang="en-GB" sz="2400" b="1" dirty="0"/>
              <a:t>Working Principle:</a:t>
            </a:r>
          </a:p>
          <a:p>
            <a:pPr algn="just"/>
            <a:endParaRPr lang="en-GB" sz="2400" b="1" dirty="0"/>
          </a:p>
          <a:p>
            <a:pPr marL="457200" indent="-457200" algn="just">
              <a:buAutoNum type="arabicPeriod"/>
            </a:pPr>
            <a:r>
              <a:rPr lang="en-GB" sz="2000" b="1" dirty="0"/>
              <a:t>Heat Absorption: </a:t>
            </a:r>
            <a:r>
              <a:rPr lang="en-US" dirty="0"/>
              <a:t>The hot, high-pressure refrigerant vapor from the compressor enters the condenser coils.</a:t>
            </a:r>
          </a:p>
          <a:p>
            <a:pPr algn="just"/>
            <a:endParaRPr lang="en-US" b="1" dirty="0"/>
          </a:p>
          <a:p>
            <a:pPr marL="457200" indent="-457200" algn="just">
              <a:buAutoNum type="arabicPeriod" startAt="2"/>
            </a:pPr>
            <a:r>
              <a:rPr lang="en-US" sz="2000" b="1" dirty="0"/>
              <a:t>Heat Transfer: </a:t>
            </a:r>
            <a:r>
              <a:rPr lang="en-US" dirty="0"/>
              <a:t>As the refrigerant flows through the condenser coils, the heat is transferred from the</a:t>
            </a:r>
          </a:p>
          <a:p>
            <a:pPr algn="just"/>
            <a:r>
              <a:rPr lang="en-US" dirty="0"/>
              <a:t>         refrigerant to the surrounding air. Fans or blowers are used to increase the airflow over the condenser coils,</a:t>
            </a:r>
          </a:p>
          <a:p>
            <a:pPr algn="just"/>
            <a:r>
              <a:rPr lang="en-US" dirty="0"/>
              <a:t>         enhancing the heat transfer process.</a:t>
            </a:r>
          </a:p>
          <a:p>
            <a:pPr algn="just"/>
            <a:endParaRPr lang="en-US" b="1" dirty="0"/>
          </a:p>
          <a:p>
            <a:pPr marL="457200" indent="-457200" algn="just">
              <a:buAutoNum type="arabicPeriod" startAt="3"/>
            </a:pPr>
            <a:r>
              <a:rPr lang="en-US" sz="2000" b="1" dirty="0"/>
              <a:t>Condensation: </a:t>
            </a:r>
            <a:r>
              <a:rPr lang="en-US" dirty="0"/>
              <a:t>The refrigerant loses heat and </a:t>
            </a:r>
          </a:p>
          <a:p>
            <a:pPr algn="just"/>
            <a:r>
              <a:rPr lang="en-US" dirty="0"/>
              <a:t>         starts to cool down. As it cools, it condenses from </a:t>
            </a:r>
          </a:p>
          <a:p>
            <a:pPr algn="just"/>
            <a:r>
              <a:rPr lang="en-US" dirty="0"/>
              <a:t>         a vapor to liquid.</a:t>
            </a:r>
          </a:p>
          <a:p>
            <a:pPr algn="just"/>
            <a:endParaRPr lang="en-US" sz="2000" b="1" dirty="0"/>
          </a:p>
          <a:p>
            <a:pPr marL="457200" indent="-457200" algn="just">
              <a:buAutoNum type="arabicPeriod" startAt="4"/>
            </a:pPr>
            <a:r>
              <a:rPr lang="en-US" sz="2000" b="1" dirty="0"/>
              <a:t>Heat Rejection: </a:t>
            </a:r>
            <a:r>
              <a:rPr lang="en-US" dirty="0"/>
              <a:t>The heat is rejected to the </a:t>
            </a:r>
          </a:p>
          <a:p>
            <a:pPr algn="just"/>
            <a:r>
              <a:rPr lang="en-US" dirty="0"/>
              <a:t>         atmosphere. The cooled, high pressure liquid </a:t>
            </a:r>
          </a:p>
          <a:p>
            <a:pPr algn="just"/>
            <a:r>
              <a:rPr lang="en-US" dirty="0"/>
              <a:t>         refrigerant then flows to the expansion device,</a:t>
            </a:r>
          </a:p>
          <a:p>
            <a:pPr algn="just"/>
            <a:r>
              <a:rPr lang="en-US" sz="2000" b="1" dirty="0"/>
              <a:t>        </a:t>
            </a:r>
            <a:r>
              <a:rPr lang="en-US" dirty="0"/>
              <a:t>where it will be prepared for next cycle.</a:t>
            </a:r>
            <a:endParaRPr lang="en-GB" sz="2000" b="1" dirty="0"/>
          </a:p>
          <a:p>
            <a:pPr algn="just"/>
            <a:endParaRPr lang="en-GB" sz="2000" dirty="0"/>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8" name="Picture 7"/>
          <p:cNvPicPr>
            <a:picLocks noChangeAspect="1"/>
          </p:cNvPicPr>
          <p:nvPr/>
        </p:nvPicPr>
        <p:blipFill>
          <a:blip r:embed="rId2"/>
          <a:stretch>
            <a:fillRect/>
          </a:stretch>
        </p:blipFill>
        <p:spPr>
          <a:xfrm>
            <a:off x="6333793" y="3570272"/>
            <a:ext cx="5321376" cy="3055807"/>
          </a:xfrm>
          <a:prstGeom prst="rect">
            <a:avLst/>
          </a:prstGeom>
        </p:spPr>
      </p:pic>
    </p:spTree>
    <p:extLst>
      <p:ext uri="{BB962C8B-B14F-4D97-AF65-F5344CB8AC3E}">
        <p14:creationId xmlns:p14="http://schemas.microsoft.com/office/powerpoint/2010/main" val="429147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Water Cooled Condenser</a:t>
            </a:r>
            <a:endParaRPr lang="en-IN" b="1" i="1" dirty="0">
              <a:latin typeface="+mn-lt"/>
            </a:endParaRPr>
          </a:p>
        </p:txBody>
      </p:sp>
      <p:sp>
        <p:nvSpPr>
          <p:cNvPr id="3" name="TextBox 2"/>
          <p:cNvSpPr txBox="1"/>
          <p:nvPr/>
        </p:nvSpPr>
        <p:spPr>
          <a:xfrm>
            <a:off x="679140" y="1313894"/>
            <a:ext cx="10892901" cy="9417963"/>
          </a:xfrm>
          <a:prstGeom prst="rect">
            <a:avLst/>
          </a:prstGeom>
          <a:noFill/>
        </p:spPr>
        <p:txBody>
          <a:bodyPr wrap="square" rtlCol="0">
            <a:spAutoFit/>
          </a:bodyPr>
          <a:lstStyle/>
          <a:p>
            <a:pPr algn="just"/>
            <a:r>
              <a:rPr lang="en-GB" sz="2400" b="1" dirty="0"/>
              <a:t>Working Principle:</a:t>
            </a:r>
          </a:p>
          <a:p>
            <a:pPr algn="just"/>
            <a:endParaRPr lang="en-GB" sz="2400" b="1" dirty="0"/>
          </a:p>
          <a:p>
            <a:pPr marL="457200" indent="-457200" algn="just">
              <a:buAutoNum type="arabicPeriod"/>
            </a:pPr>
            <a:r>
              <a:rPr lang="en-GB" sz="2000" b="1" dirty="0"/>
              <a:t>Heat Absorption: </a:t>
            </a:r>
            <a:r>
              <a:rPr lang="en-US" dirty="0"/>
              <a:t>The hot, high-pressure refrigerant vapor from the compressor enters the condenser coils.</a:t>
            </a:r>
          </a:p>
          <a:p>
            <a:pPr algn="just"/>
            <a:endParaRPr lang="en-US" b="1" dirty="0"/>
          </a:p>
          <a:p>
            <a:pPr marL="457200" indent="-457200" algn="just">
              <a:buAutoNum type="arabicPeriod" startAt="2"/>
            </a:pPr>
            <a:r>
              <a:rPr lang="en-US" sz="2000" b="1" dirty="0"/>
              <a:t>Heat Transfer: </a:t>
            </a:r>
            <a:r>
              <a:rPr lang="en-US" dirty="0"/>
              <a:t>The refrigerant flows through the condenser tubes, and water flows over or around these</a:t>
            </a:r>
          </a:p>
          <a:p>
            <a:pPr algn="just"/>
            <a:r>
              <a:rPr lang="en-US" dirty="0"/>
              <a:t>         tubes. Heat from the refrigerant is transferred to the water, cooling the refrigerant.</a:t>
            </a:r>
          </a:p>
          <a:p>
            <a:pPr algn="just"/>
            <a:r>
              <a:rPr lang="en-US" dirty="0"/>
              <a:t>         </a:t>
            </a:r>
            <a:endParaRPr lang="en-US" b="1" dirty="0"/>
          </a:p>
          <a:p>
            <a:pPr marL="457200" indent="-457200" algn="just">
              <a:buAutoNum type="arabicPeriod" startAt="3"/>
            </a:pPr>
            <a:r>
              <a:rPr lang="en-US" sz="2000" b="1" dirty="0"/>
              <a:t>Condensation: </a:t>
            </a:r>
            <a:r>
              <a:rPr lang="en-US" dirty="0"/>
              <a:t>The refrigerant loses heat to</a:t>
            </a:r>
          </a:p>
          <a:p>
            <a:pPr algn="just"/>
            <a:r>
              <a:rPr lang="en-US" dirty="0"/>
              <a:t>         water, it condenses from vapor to liquid.</a:t>
            </a:r>
          </a:p>
          <a:p>
            <a:pPr algn="just"/>
            <a:r>
              <a:rPr lang="en-US" dirty="0"/>
              <a:t>         </a:t>
            </a:r>
            <a:endParaRPr lang="en-US" sz="2000" b="1" dirty="0"/>
          </a:p>
          <a:p>
            <a:pPr marL="457200" indent="-457200" algn="just">
              <a:buAutoNum type="arabicPeriod" startAt="4"/>
            </a:pPr>
            <a:r>
              <a:rPr lang="en-US" sz="2000" b="1" dirty="0"/>
              <a:t>Heat Rejection: </a:t>
            </a:r>
            <a:r>
              <a:rPr lang="en-US" dirty="0"/>
              <a:t>The heated water is then  </a:t>
            </a:r>
          </a:p>
          <a:p>
            <a:pPr algn="just"/>
            <a:r>
              <a:rPr lang="en-US" dirty="0"/>
              <a:t>         either recirculated through a cooling tower or  </a:t>
            </a:r>
          </a:p>
          <a:p>
            <a:pPr algn="just"/>
            <a:r>
              <a:rPr lang="en-US" dirty="0"/>
              <a:t>         discharged and replaced with cooler water.</a:t>
            </a:r>
          </a:p>
          <a:p>
            <a:pPr algn="just"/>
            <a:endParaRPr lang="en-GB" sz="2000" dirty="0"/>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6246463" y="3646592"/>
            <a:ext cx="5649973" cy="3035357"/>
          </a:xfrm>
          <a:prstGeom prst="rect">
            <a:avLst/>
          </a:prstGeom>
        </p:spPr>
      </p:pic>
    </p:spTree>
    <p:extLst>
      <p:ext uri="{BB962C8B-B14F-4D97-AF65-F5344CB8AC3E}">
        <p14:creationId xmlns:p14="http://schemas.microsoft.com/office/powerpoint/2010/main" val="2832474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Evaporative Condenser</a:t>
            </a:r>
            <a:endParaRPr lang="en-IN" b="1" i="1" dirty="0">
              <a:latin typeface="+mn-lt"/>
            </a:endParaRPr>
          </a:p>
        </p:txBody>
      </p:sp>
      <p:sp>
        <p:nvSpPr>
          <p:cNvPr id="3" name="TextBox 2"/>
          <p:cNvSpPr txBox="1"/>
          <p:nvPr/>
        </p:nvSpPr>
        <p:spPr>
          <a:xfrm>
            <a:off x="679140" y="1313894"/>
            <a:ext cx="10892901" cy="11141512"/>
          </a:xfrm>
          <a:prstGeom prst="rect">
            <a:avLst/>
          </a:prstGeom>
          <a:noFill/>
        </p:spPr>
        <p:txBody>
          <a:bodyPr wrap="square" rtlCol="0">
            <a:spAutoFit/>
          </a:bodyPr>
          <a:lstStyle/>
          <a:p>
            <a:pPr algn="just"/>
            <a:r>
              <a:rPr lang="en-GB" sz="2400" b="1" dirty="0"/>
              <a:t>Working Principle:</a:t>
            </a:r>
          </a:p>
          <a:p>
            <a:pPr algn="just"/>
            <a:endParaRPr lang="en-GB" sz="2400" b="1" dirty="0"/>
          </a:p>
          <a:p>
            <a:pPr marL="457200" indent="-457200" algn="just">
              <a:buAutoNum type="arabicPeriod"/>
            </a:pPr>
            <a:r>
              <a:rPr lang="en-GB" sz="2000" b="1" dirty="0"/>
              <a:t>Heat Absorption: </a:t>
            </a:r>
            <a:r>
              <a:rPr lang="en-US" dirty="0"/>
              <a:t>The hot, high-pressure refrigerant vapor from the compressor enters the condenser coils.</a:t>
            </a:r>
          </a:p>
          <a:p>
            <a:pPr algn="just"/>
            <a:endParaRPr lang="en-US" b="1" dirty="0"/>
          </a:p>
          <a:p>
            <a:pPr marL="457200" indent="-457200" algn="just">
              <a:buAutoNum type="arabicPeriod" startAt="2"/>
            </a:pPr>
            <a:r>
              <a:rPr lang="en-US" sz="2000" b="1" dirty="0"/>
              <a:t>Heat Transfer: </a:t>
            </a:r>
            <a:r>
              <a:rPr lang="en-US" dirty="0"/>
              <a:t>Water is sprayed over the condenser coils. A fan forces air over the coils and the sprayed </a:t>
            </a:r>
          </a:p>
          <a:p>
            <a:pPr algn="just"/>
            <a:r>
              <a:rPr lang="en-US" dirty="0"/>
              <a:t>         water, enhancing the heat transfer process.</a:t>
            </a:r>
          </a:p>
          <a:p>
            <a:pPr algn="just"/>
            <a:r>
              <a:rPr lang="en-US" dirty="0"/>
              <a:t>         </a:t>
            </a:r>
            <a:endParaRPr lang="en-US" b="1" dirty="0"/>
          </a:p>
          <a:p>
            <a:pPr marL="457200" indent="-457200" algn="just">
              <a:buAutoNum type="arabicPeriod" startAt="3"/>
            </a:pPr>
            <a:r>
              <a:rPr lang="en-US" sz="2000" b="1" dirty="0"/>
              <a:t>Evaporation: </a:t>
            </a:r>
            <a:r>
              <a:rPr lang="en-US" dirty="0"/>
              <a:t>As the water absorbs heat from the </a:t>
            </a:r>
          </a:p>
          <a:p>
            <a:pPr algn="just"/>
            <a:r>
              <a:rPr lang="en-US" dirty="0"/>
              <a:t>         refrigerant, it evaporates. The evaporation of </a:t>
            </a:r>
          </a:p>
          <a:p>
            <a:pPr algn="just"/>
            <a:r>
              <a:rPr lang="en-US" dirty="0"/>
              <a:t>         water removes a significant amount of heat from</a:t>
            </a:r>
          </a:p>
          <a:p>
            <a:pPr algn="just"/>
            <a:r>
              <a:rPr lang="en-US" dirty="0"/>
              <a:t>         the refrigerant.</a:t>
            </a:r>
          </a:p>
          <a:p>
            <a:pPr algn="just"/>
            <a:endParaRPr lang="en-US" sz="2000" b="1" dirty="0"/>
          </a:p>
          <a:p>
            <a:pPr marL="457200" indent="-457200" algn="just">
              <a:buAutoNum type="arabicPeriod" startAt="4"/>
            </a:pPr>
            <a:r>
              <a:rPr lang="en-US" sz="2000" b="1" dirty="0"/>
              <a:t>Condensation: </a:t>
            </a:r>
            <a:r>
              <a:rPr lang="en-US" dirty="0"/>
              <a:t>The refrigerant loses heat and  </a:t>
            </a:r>
          </a:p>
          <a:p>
            <a:pPr algn="just"/>
            <a:r>
              <a:rPr lang="en-US" dirty="0"/>
              <a:t>         condenses from a vapor to liquid within coils.</a:t>
            </a:r>
          </a:p>
          <a:p>
            <a:pPr algn="just"/>
            <a:endParaRPr lang="en-US" dirty="0"/>
          </a:p>
          <a:p>
            <a:pPr algn="just"/>
            <a:r>
              <a:rPr lang="en-US" sz="2000" b="1" dirty="0"/>
              <a:t>5.    Heat Rejection: </a:t>
            </a:r>
            <a:r>
              <a:rPr lang="en-US" dirty="0"/>
              <a:t>The remaining water that does  </a:t>
            </a:r>
          </a:p>
          <a:p>
            <a:pPr algn="just"/>
            <a:r>
              <a:rPr lang="en-US" dirty="0"/>
              <a:t>         not evaporate falls to basin and recirculated.</a:t>
            </a:r>
          </a:p>
          <a:p>
            <a:pPr algn="just"/>
            <a:r>
              <a:rPr lang="en-US" dirty="0"/>
              <a:t>         Further heat gets rejected vide air and evaporation</a:t>
            </a:r>
          </a:p>
          <a:p>
            <a:pPr algn="just"/>
            <a:endParaRPr lang="en-US" dirty="0"/>
          </a:p>
          <a:p>
            <a:pPr algn="just"/>
            <a:endParaRPr lang="en-GB" sz="2000" dirty="0"/>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6604702" y="3328267"/>
            <a:ext cx="4802207" cy="3529733"/>
          </a:xfrm>
          <a:prstGeom prst="rect">
            <a:avLst/>
          </a:prstGeom>
        </p:spPr>
      </p:pic>
    </p:spTree>
    <p:extLst>
      <p:ext uri="{BB962C8B-B14F-4D97-AF65-F5344CB8AC3E}">
        <p14:creationId xmlns:p14="http://schemas.microsoft.com/office/powerpoint/2010/main" val="1359666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65" y="314494"/>
            <a:ext cx="8685320" cy="999400"/>
          </a:xfrm>
        </p:spPr>
        <p:txBody>
          <a:bodyPr>
            <a:normAutofit/>
          </a:bodyPr>
          <a:lstStyle/>
          <a:p>
            <a:r>
              <a:rPr lang="en-GB" b="1" i="1" dirty="0"/>
              <a:t>Working Principles of RAC</a:t>
            </a:r>
            <a:endParaRPr lang="en-IN" b="1" i="1" dirty="0"/>
          </a:p>
        </p:txBody>
      </p:sp>
      <p:sp>
        <p:nvSpPr>
          <p:cNvPr id="5" name="TextBox 4"/>
          <p:cNvSpPr txBox="1"/>
          <p:nvPr/>
        </p:nvSpPr>
        <p:spPr>
          <a:xfrm>
            <a:off x="494190" y="1313894"/>
            <a:ext cx="11203619" cy="8586966"/>
          </a:xfrm>
          <a:prstGeom prst="rect">
            <a:avLst/>
          </a:prstGeom>
          <a:noFill/>
        </p:spPr>
        <p:txBody>
          <a:bodyPr wrap="square" rtlCol="0">
            <a:spAutoFit/>
          </a:bodyPr>
          <a:lstStyle/>
          <a:p>
            <a:pPr algn="just"/>
            <a:endParaRPr lang="en-GB" sz="2800" b="1" dirty="0"/>
          </a:p>
          <a:p>
            <a:pPr marL="342900" indent="-342900" algn="just">
              <a:buFont typeface="Arial" panose="020B0604020202020204" pitchFamily="34" charset="0"/>
              <a:buChar char="•"/>
            </a:pPr>
            <a:r>
              <a:rPr lang="en-GB" sz="2400" b="1" dirty="0"/>
              <a:t>First Law of Thermodynamics / Law of conservation of energy / Quantitative </a:t>
            </a:r>
            <a:r>
              <a:rPr lang="en-GB" sz="2400" b="1" dirty="0" smtClean="0"/>
              <a:t>Law</a:t>
            </a:r>
          </a:p>
          <a:p>
            <a:pPr algn="just"/>
            <a:endParaRPr lang="en-GB" sz="2400" b="1" dirty="0" smtClean="0"/>
          </a:p>
          <a:p>
            <a:pPr marL="342900" indent="-342900" algn="just">
              <a:buFont typeface="Arial" panose="020B0604020202020204" pitchFamily="34" charset="0"/>
              <a:buChar char="•"/>
            </a:pPr>
            <a:r>
              <a:rPr lang="en-GB" sz="2400" b="1" dirty="0"/>
              <a:t>Second Law of Thermodynamics / Law of degradation of energy / Qualitative </a:t>
            </a:r>
            <a:r>
              <a:rPr lang="en-GB" sz="2400" b="1" dirty="0" smtClean="0"/>
              <a:t>Law</a:t>
            </a:r>
          </a:p>
          <a:p>
            <a:pPr algn="just"/>
            <a:endParaRPr lang="en-GB" sz="2400" b="1" dirty="0" smtClean="0"/>
          </a:p>
          <a:p>
            <a:pPr marL="342900" indent="-342900" algn="just">
              <a:buFont typeface="Arial" panose="020B0604020202020204" pitchFamily="34" charset="0"/>
              <a:buChar char="•"/>
            </a:pPr>
            <a:r>
              <a:rPr lang="en-GB" sz="2400" b="1" dirty="0" smtClean="0"/>
              <a:t>Enthalpy (H): </a:t>
            </a:r>
            <a:r>
              <a:rPr lang="en-GB" sz="2400" dirty="0" smtClean="0"/>
              <a:t>Total </a:t>
            </a:r>
            <a:r>
              <a:rPr lang="en-GB" sz="2400" dirty="0"/>
              <a:t>energy of heat in a</a:t>
            </a:r>
            <a:r>
              <a:rPr lang="en-GB" sz="2400" dirty="0" smtClean="0"/>
              <a:t> </a:t>
            </a:r>
            <a:r>
              <a:rPr lang="en-GB" sz="2400" dirty="0"/>
              <a:t>system which is equivalent to the sum of total internal energy and resulting energy due to its pressure and volume</a:t>
            </a:r>
            <a:r>
              <a:rPr lang="en-GB" sz="2400" dirty="0" smtClean="0"/>
              <a:t>.</a:t>
            </a:r>
          </a:p>
          <a:p>
            <a:pPr algn="just"/>
            <a:endParaRPr lang="en-GB" sz="2400" dirty="0" smtClean="0"/>
          </a:p>
          <a:p>
            <a:pPr marL="342900" indent="-342900" algn="just">
              <a:buFont typeface="Arial" panose="020B0604020202020204" pitchFamily="34" charset="0"/>
              <a:buChar char="•"/>
            </a:pPr>
            <a:r>
              <a:rPr lang="en-GB" sz="2400" b="1" dirty="0" smtClean="0"/>
              <a:t>Entropy (S): </a:t>
            </a:r>
            <a:r>
              <a:rPr lang="en-GB" sz="2400" dirty="0" smtClean="0"/>
              <a:t>Measure of degree of randomness of a molecule; entropy of universe always increases.</a:t>
            </a:r>
            <a:endParaRPr lang="en-GB" sz="2400" dirty="0"/>
          </a:p>
          <a:p>
            <a:pPr marL="342900" indent="-342900" algn="just">
              <a:buFont typeface="Arial" panose="020B0604020202020204" pitchFamily="34" charset="0"/>
              <a:buChar char="•"/>
            </a:pPr>
            <a:endParaRPr lang="en-GB" sz="2400" b="1" dirty="0" smtClean="0"/>
          </a:p>
          <a:p>
            <a:pPr algn="just"/>
            <a:endParaRPr lang="en-GB" sz="2400" b="1" dirty="0"/>
          </a:p>
          <a:p>
            <a:pPr algn="just"/>
            <a:endParaRPr lang="en-GB" sz="2400" b="1" dirty="0" smtClean="0"/>
          </a:p>
          <a:p>
            <a:pPr marL="342900" indent="-342900" algn="just">
              <a:buFont typeface="Arial" panose="020B0604020202020204" pitchFamily="34" charset="0"/>
              <a:buChar char="•"/>
            </a:pPr>
            <a:endParaRPr lang="en-GB" sz="2400" b="1" dirty="0"/>
          </a:p>
          <a:p>
            <a:pPr marL="342900" indent="-342900" algn="just">
              <a:buFont typeface="Arial" panose="020B0604020202020204" pitchFamily="34" charset="0"/>
              <a:buChar char="•"/>
            </a:pPr>
            <a:endParaRPr lang="en-GB" sz="2400" b="1" dirty="0"/>
          </a:p>
          <a:p>
            <a:pPr algn="just"/>
            <a:endParaRPr lang="en-GB" sz="2000" b="1" dirty="0"/>
          </a:p>
          <a:p>
            <a:pPr algn="just"/>
            <a:endParaRPr lang="en-GB" sz="2000" b="1" dirty="0"/>
          </a:p>
          <a:p>
            <a:pPr algn="just"/>
            <a:endParaRPr lang="en-GB" sz="2000" b="1" dirty="0"/>
          </a:p>
          <a:p>
            <a:pPr algn="just"/>
            <a:endParaRPr lang="en-GB" sz="2000" dirty="0"/>
          </a:p>
          <a:p>
            <a:pPr algn="just"/>
            <a:endParaRPr lang="en-GB" sz="2000" dirty="0"/>
          </a:p>
          <a:p>
            <a:pPr algn="just"/>
            <a:endParaRPr lang="en-GB" sz="2000" dirty="0"/>
          </a:p>
          <a:p>
            <a:pPr algn="just"/>
            <a:endParaRPr lang="en-GB" sz="2000" dirty="0"/>
          </a:p>
        </p:txBody>
      </p:sp>
    </p:spTree>
    <p:extLst>
      <p:ext uri="{BB962C8B-B14F-4D97-AF65-F5344CB8AC3E}">
        <p14:creationId xmlns:p14="http://schemas.microsoft.com/office/powerpoint/2010/main" val="531386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340" y="314494"/>
            <a:ext cx="8685320" cy="999400"/>
          </a:xfrm>
        </p:spPr>
        <p:txBody>
          <a:bodyPr>
            <a:normAutofit/>
          </a:bodyPr>
          <a:lstStyle/>
          <a:p>
            <a:r>
              <a:rPr lang="en-GB" b="1" i="1" dirty="0">
                <a:latin typeface="+mn-lt"/>
              </a:rPr>
              <a:t>Relevant Indian Standards</a:t>
            </a:r>
            <a:endParaRPr lang="en-IN" b="1" i="1" dirty="0">
              <a:latin typeface="+mn-lt"/>
            </a:endParaRPr>
          </a:p>
        </p:txBody>
      </p:sp>
      <p:sp>
        <p:nvSpPr>
          <p:cNvPr id="5" name="TextBox 4"/>
          <p:cNvSpPr txBox="1"/>
          <p:nvPr/>
        </p:nvSpPr>
        <p:spPr>
          <a:xfrm>
            <a:off x="196788" y="1775712"/>
            <a:ext cx="11798423" cy="6586418"/>
          </a:xfrm>
          <a:prstGeom prst="rect">
            <a:avLst/>
          </a:prstGeom>
          <a:noFill/>
        </p:spPr>
        <p:txBody>
          <a:bodyPr wrap="square" rtlCol="0">
            <a:spAutoFit/>
          </a:bodyPr>
          <a:lstStyle/>
          <a:p>
            <a:r>
              <a:rPr lang="en-GB" sz="2400" b="1" dirty="0"/>
              <a:t>IS 11329 : 2018 – Finned type heat exchanger for other room air conditioner (Under Mandatory Certification)</a:t>
            </a:r>
          </a:p>
          <a:p>
            <a:r>
              <a:rPr lang="en-GB" sz="2000" i="1" dirty="0"/>
              <a:t>Scope: This standard specifies the general requirement and method of tests for finned type heat exchangers used for manufacturing of air conditioners of all types and sizes.</a:t>
            </a:r>
            <a:endParaRPr lang="en-GB" sz="2000" b="1" dirty="0"/>
          </a:p>
          <a:p>
            <a:endParaRPr lang="en-GB" sz="2400" b="1" dirty="0"/>
          </a:p>
          <a:p>
            <a:r>
              <a:rPr lang="en-GB" sz="2400" b="1" dirty="0"/>
              <a:t>IS 11327 : 2022 – Requirements for Refrigerant Condensing Units</a:t>
            </a:r>
          </a:p>
          <a:p>
            <a:r>
              <a:rPr lang="en-GB" i="1" dirty="0"/>
              <a:t>Scope: This standard covers requirement of condensing unit built with electric motor driven by fixed speed and variable speed positive displacement compressors for commercial and industrial applications. The condensing units could be air cooled or water cooled, having single stage and two stage compressor of open type, hermetic and semi hermetic construction.</a:t>
            </a:r>
          </a:p>
          <a:p>
            <a:endParaRPr lang="en-GB" i="1" dirty="0"/>
          </a:p>
          <a:p>
            <a:endParaRPr lang="en-GB" sz="1600" i="1" dirty="0"/>
          </a:p>
          <a:p>
            <a:endParaRPr lang="en-GB" i="1" dirty="0"/>
          </a:p>
          <a:p>
            <a:endParaRPr lang="en-GB" sz="2000" b="1" i="1" dirty="0"/>
          </a:p>
          <a:p>
            <a:endParaRPr lang="en-GB" sz="2000" b="1" i="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176562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200" b="1" i="1" dirty="0" smtClean="0">
                <a:latin typeface="+mn-lt"/>
              </a:rPr>
              <a:t>TERMINOLOGIES RELATED TO CONDENSER </a:t>
            </a:r>
            <a:r>
              <a:rPr lang="en-US" sz="3200" b="1" i="1" dirty="0">
                <a:latin typeface="+mn-lt"/>
              </a:rPr>
              <a:t>AS PER IS </a:t>
            </a:r>
            <a:r>
              <a:rPr lang="en-US" sz="3200" b="1" i="1" dirty="0" smtClean="0">
                <a:latin typeface="+mn-lt"/>
              </a:rPr>
              <a:t>11329</a:t>
            </a:r>
            <a:endParaRPr lang="en-IN" sz="2800" b="1" i="1" dirty="0">
              <a:latin typeface="+mn-lt"/>
            </a:endParaRPr>
          </a:p>
        </p:txBody>
      </p:sp>
      <p:sp>
        <p:nvSpPr>
          <p:cNvPr id="3" name="TextBox 2"/>
          <p:cNvSpPr txBox="1"/>
          <p:nvPr/>
        </p:nvSpPr>
        <p:spPr>
          <a:xfrm>
            <a:off x="275304" y="1196525"/>
            <a:ext cx="11780572" cy="8894743"/>
          </a:xfrm>
          <a:prstGeom prst="rect">
            <a:avLst/>
          </a:prstGeom>
          <a:noFill/>
        </p:spPr>
        <p:txBody>
          <a:bodyPr wrap="square" rtlCol="0">
            <a:spAutoFit/>
          </a:bodyPr>
          <a:lstStyle/>
          <a:p>
            <a:pPr marL="342900" indent="-342900" algn="just">
              <a:buFont typeface="Arial" panose="020B0604020202020204" pitchFamily="34" charset="0"/>
              <a:buChar char="•"/>
            </a:pPr>
            <a:r>
              <a:rPr lang="en-GB" sz="2000" b="1" dirty="0" smtClean="0"/>
              <a:t>Heat Exchangers: </a:t>
            </a:r>
            <a:r>
              <a:rPr lang="en-GB" sz="2000" dirty="0" smtClean="0"/>
              <a:t>A device specifically designed to transfer heat between two physically separated fluids or mixtures of fluids. (clause 3.1)</a:t>
            </a:r>
          </a:p>
          <a:p>
            <a:pPr marL="342900" indent="-342900" algn="just">
              <a:buFont typeface="Arial" panose="020B0604020202020204" pitchFamily="34" charset="0"/>
              <a:buChar char="•"/>
            </a:pPr>
            <a:endParaRPr lang="en-GB" sz="2400" b="1" dirty="0"/>
          </a:p>
          <a:p>
            <a:pPr marL="342900" indent="-342900" algn="just">
              <a:buFont typeface="Arial" panose="020B0604020202020204" pitchFamily="34" charset="0"/>
              <a:buChar char="•"/>
            </a:pPr>
            <a:r>
              <a:rPr lang="en-GB" sz="2000" b="1" dirty="0" smtClean="0"/>
              <a:t>Evaporator: </a:t>
            </a:r>
            <a:r>
              <a:rPr lang="en-GB" sz="2000" dirty="0"/>
              <a:t>A device </a:t>
            </a:r>
            <a:r>
              <a:rPr lang="en-GB" sz="2000" dirty="0" smtClean="0"/>
              <a:t>used to turn the liquid from a chemical into its gaseous form. The liquid is evaporated, or vaporized into a gas. </a:t>
            </a:r>
            <a:r>
              <a:rPr lang="en-GB" sz="2000" dirty="0"/>
              <a:t>(clause </a:t>
            </a:r>
            <a:r>
              <a:rPr lang="en-GB" sz="2000" dirty="0" smtClean="0"/>
              <a:t>3.2)</a:t>
            </a:r>
            <a:endParaRPr lang="en-GB" sz="2000" dirty="0"/>
          </a:p>
          <a:p>
            <a:pPr marL="342900" indent="-342900" algn="just">
              <a:buFont typeface="Arial" panose="020B0604020202020204" pitchFamily="34" charset="0"/>
              <a:buChar char="•"/>
            </a:pPr>
            <a:endParaRPr lang="en-GB" sz="2000" b="1" dirty="0" smtClean="0"/>
          </a:p>
          <a:p>
            <a:pPr marL="342900" indent="-342900" algn="just">
              <a:buFont typeface="Arial" panose="020B0604020202020204" pitchFamily="34" charset="0"/>
              <a:buChar char="•"/>
            </a:pPr>
            <a:r>
              <a:rPr lang="en-GB" sz="2000" b="1" dirty="0" smtClean="0"/>
              <a:t>Condenser: </a:t>
            </a:r>
            <a:r>
              <a:rPr lang="en-GB" sz="2000" dirty="0" smtClean="0"/>
              <a:t>where the heat exchanging fluids rejects heat and changes from gaseous phase to liquid phase. (clause 3.3)</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Design Pressure: </a:t>
            </a:r>
            <a:r>
              <a:rPr lang="en-GB" sz="2000" dirty="0" smtClean="0"/>
              <a:t>The pressure used in design calculations for the purpose of determining the minimum thickness of various components like suction, discharge and liquid refrigerant piping. (clause 3.4)</a:t>
            </a:r>
          </a:p>
          <a:p>
            <a:pPr algn="just"/>
            <a:endParaRPr lang="en-GB" sz="2000" dirty="0"/>
          </a:p>
          <a:p>
            <a:pPr marL="342900" indent="-342900" algn="just">
              <a:buFont typeface="Arial" panose="020B0604020202020204" pitchFamily="34" charset="0"/>
              <a:buChar char="•"/>
            </a:pPr>
            <a:r>
              <a:rPr lang="en-GB" sz="2000" b="1" dirty="0" smtClean="0"/>
              <a:t>Maximum Working </a:t>
            </a:r>
            <a:r>
              <a:rPr lang="en-GB" sz="2000" b="1" dirty="0"/>
              <a:t>Pressure: </a:t>
            </a:r>
            <a:r>
              <a:rPr lang="en-GB" sz="2000" dirty="0" smtClean="0"/>
              <a:t>It is the maximum pressure that any part of the heat exchanger attains in its operating range for the intended use of evaporator and condenser. </a:t>
            </a:r>
            <a:r>
              <a:rPr lang="en-GB" sz="2000" dirty="0"/>
              <a:t>(clause </a:t>
            </a:r>
            <a:r>
              <a:rPr lang="en-GB" sz="2000" dirty="0" smtClean="0"/>
              <a:t>3.5)</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Design Stress: </a:t>
            </a:r>
            <a:r>
              <a:rPr lang="en-GB" sz="2000" dirty="0" smtClean="0"/>
              <a:t>The maximum stress from all sources permitted for the materials of construction at the design temperature. </a:t>
            </a:r>
            <a:r>
              <a:rPr lang="en-GB" sz="2000" dirty="0"/>
              <a:t>(clause </a:t>
            </a:r>
            <a:r>
              <a:rPr lang="en-GB" sz="2000" dirty="0" smtClean="0"/>
              <a:t>3.6)</a:t>
            </a:r>
            <a:endParaRPr lang="en-GB" sz="2000" dirty="0"/>
          </a:p>
          <a:p>
            <a:pPr algn="just"/>
            <a:endParaRPr lang="en-GB" sz="2000"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2559465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200" b="1" i="1" dirty="0" smtClean="0">
                <a:latin typeface="+mn-lt"/>
              </a:rPr>
              <a:t>CLASSIFICATION OF HEAT EXCHANGERS </a:t>
            </a:r>
            <a:r>
              <a:rPr lang="en-US" sz="3200" b="1" i="1" dirty="0">
                <a:latin typeface="+mn-lt"/>
              </a:rPr>
              <a:t>AS PER IS </a:t>
            </a:r>
            <a:r>
              <a:rPr lang="en-US" sz="3200" b="1" i="1" dirty="0" smtClean="0">
                <a:latin typeface="+mn-lt"/>
              </a:rPr>
              <a:t>11329</a:t>
            </a:r>
            <a:endParaRPr lang="en-IN" sz="2800" b="1" i="1" dirty="0">
              <a:latin typeface="+mn-lt"/>
            </a:endParaRPr>
          </a:p>
        </p:txBody>
      </p:sp>
      <p:sp>
        <p:nvSpPr>
          <p:cNvPr id="3" name="TextBox 2"/>
          <p:cNvSpPr txBox="1"/>
          <p:nvPr/>
        </p:nvSpPr>
        <p:spPr>
          <a:xfrm>
            <a:off x="275304" y="1196525"/>
            <a:ext cx="11780572" cy="8217634"/>
          </a:xfrm>
          <a:prstGeom prst="rect">
            <a:avLst/>
          </a:prstGeom>
          <a:noFill/>
        </p:spPr>
        <p:txBody>
          <a:bodyPr wrap="square" rtlCol="0">
            <a:spAutoFit/>
          </a:bodyPr>
          <a:lstStyle/>
          <a:p>
            <a:pPr marL="342900" indent="-342900" algn="just">
              <a:buFont typeface="Arial" panose="020B0604020202020204" pitchFamily="34" charset="0"/>
              <a:buChar char="•"/>
            </a:pPr>
            <a:r>
              <a:rPr lang="en-GB" sz="2000" b="1" dirty="0" smtClean="0"/>
              <a:t>Fin pack with Collar and tube type: </a:t>
            </a:r>
            <a:r>
              <a:rPr lang="en-GB" sz="2000" dirty="0" smtClean="0"/>
              <a:t>These types of heat exchangers are made of plate fin packs with collars and tubes. These heat exchangers are manufactured by expansion of collar fin packs and tubes assembly. (clause 4.1.1)</a:t>
            </a:r>
          </a:p>
          <a:p>
            <a:pPr marL="342900" indent="-342900" algn="just">
              <a:buFont typeface="Arial" panose="020B0604020202020204" pitchFamily="34" charset="0"/>
              <a:buChar char="•"/>
            </a:pPr>
            <a:endParaRPr lang="en-GB" sz="2000" b="1" dirty="0"/>
          </a:p>
          <a:p>
            <a:pPr marL="800100" lvl="1" indent="-342900" algn="just">
              <a:buFont typeface="Arial" panose="020B0604020202020204" pitchFamily="34" charset="0"/>
              <a:buChar char="•"/>
            </a:pPr>
            <a:r>
              <a:rPr lang="en-GB" sz="2000" b="1" dirty="0" smtClean="0"/>
              <a:t>Copper </a:t>
            </a:r>
            <a:r>
              <a:rPr lang="en-GB" sz="2000" b="1" dirty="0"/>
              <a:t>T</a:t>
            </a:r>
            <a:r>
              <a:rPr lang="en-GB" sz="2000" b="1" dirty="0" smtClean="0"/>
              <a:t>ube Aluminium Fin (CTAF): </a:t>
            </a:r>
            <a:r>
              <a:rPr lang="en-GB" sz="2000" dirty="0" smtClean="0"/>
              <a:t>Made of copper tube &amp; aluminium plate fins packs with collars</a:t>
            </a:r>
          </a:p>
          <a:p>
            <a:pPr marL="800100" lvl="1" indent="-342900" algn="just">
              <a:buFont typeface="Arial" panose="020B0604020202020204" pitchFamily="34" charset="0"/>
              <a:buChar char="•"/>
            </a:pPr>
            <a:endParaRPr lang="en-GB" sz="2000" b="1" dirty="0"/>
          </a:p>
          <a:p>
            <a:pPr marL="800100" lvl="1" indent="-342900" algn="just">
              <a:buFont typeface="Arial" panose="020B0604020202020204" pitchFamily="34" charset="0"/>
              <a:buChar char="•"/>
            </a:pPr>
            <a:r>
              <a:rPr lang="en-GB" sz="2000" b="1" dirty="0" smtClean="0"/>
              <a:t>Copper inner groove/micro groove tube and aluminium fin: </a:t>
            </a:r>
            <a:r>
              <a:rPr lang="en-GB" sz="2000" dirty="0" smtClean="0"/>
              <a:t>Made of inner grooved copper tube (IGT) (Outer </a:t>
            </a:r>
            <a:r>
              <a:rPr lang="en-GB" sz="2000" dirty="0" err="1" smtClean="0"/>
              <a:t>Dia</a:t>
            </a:r>
            <a:r>
              <a:rPr lang="en-GB" sz="2000" dirty="0" smtClean="0"/>
              <a:t> &gt;</a:t>
            </a:r>
            <a:r>
              <a:rPr lang="en-IN" sz="2000" dirty="0" smtClean="0"/>
              <a:t> 5mm) or micro groove copper tube (Outer </a:t>
            </a:r>
            <a:r>
              <a:rPr lang="en-IN" sz="2000" dirty="0" err="1" smtClean="0"/>
              <a:t>Dia</a:t>
            </a:r>
            <a:r>
              <a:rPr lang="en-IN" sz="2000" dirty="0" smtClean="0"/>
              <a:t> &lt; 5mm) and aluminium plate fins with collar packs.</a:t>
            </a:r>
          </a:p>
          <a:p>
            <a:pPr marL="800100" lvl="1" indent="-342900" algn="just">
              <a:buFont typeface="Arial" panose="020B0604020202020204" pitchFamily="34" charset="0"/>
              <a:buChar char="•"/>
            </a:pPr>
            <a:endParaRPr lang="en-IN" sz="2000" b="1" dirty="0"/>
          </a:p>
          <a:p>
            <a:pPr marL="800100" lvl="1" indent="-342900" algn="just">
              <a:buFont typeface="Arial" panose="020B0604020202020204" pitchFamily="34" charset="0"/>
              <a:buChar char="•"/>
            </a:pPr>
            <a:r>
              <a:rPr lang="en-IN" sz="2000" b="1" dirty="0" smtClean="0"/>
              <a:t>Aluminium Tube and Aluminium Fin (ATAF): </a:t>
            </a:r>
            <a:r>
              <a:rPr lang="en-IN" sz="2000" dirty="0" smtClean="0"/>
              <a:t>Made of aluminium tube and aluminium plate fins packs with collar.</a:t>
            </a:r>
          </a:p>
          <a:p>
            <a:pPr marL="800100" lvl="1" indent="-342900" algn="just">
              <a:buFont typeface="Arial" panose="020B0604020202020204" pitchFamily="34" charset="0"/>
              <a:buChar char="•"/>
            </a:pPr>
            <a:endParaRPr lang="en-IN" sz="2000" b="1" dirty="0"/>
          </a:p>
          <a:p>
            <a:pPr marL="800100" lvl="1" indent="-342900" algn="just">
              <a:buFont typeface="Arial" panose="020B0604020202020204" pitchFamily="34" charset="0"/>
              <a:buChar char="•"/>
            </a:pPr>
            <a:r>
              <a:rPr lang="en-IN" sz="2000" b="1" dirty="0" smtClean="0"/>
              <a:t>Enhanced Fin Surfaces: </a:t>
            </a:r>
            <a:r>
              <a:rPr lang="en-IN" sz="2000" dirty="0" smtClean="0"/>
              <a:t>Surface/edge enhanced fin, louvered fin/slit fin, raised lanced/super fin.</a:t>
            </a:r>
          </a:p>
          <a:p>
            <a:pPr marL="800100" lvl="1" indent="-342900" algn="just">
              <a:buFont typeface="Arial" panose="020B0604020202020204" pitchFamily="34" charset="0"/>
              <a:buChar char="•"/>
            </a:pPr>
            <a:endParaRPr lang="en-IN" sz="2000" b="1" dirty="0"/>
          </a:p>
          <a:p>
            <a:pPr marL="342900" indent="-342900" algn="just">
              <a:buFont typeface="Arial" panose="020B0604020202020204" pitchFamily="34" charset="0"/>
              <a:buChar char="•"/>
            </a:pPr>
            <a:r>
              <a:rPr lang="en-IN" sz="2000" b="1" dirty="0" smtClean="0"/>
              <a:t>Micro Channel Aluminium Tube and Aluminium Fin Heat Exchanger (MCHE): </a:t>
            </a:r>
            <a:r>
              <a:rPr lang="en-IN" sz="2000" dirty="0" smtClean="0"/>
              <a:t>MCHE shall be made with flat micro channel tube, fins and two refrigerant manifolds/headers. (clause 4.1.2)</a:t>
            </a:r>
            <a:endParaRPr lang="en-GB" sz="2000" b="1" dirty="0"/>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986875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200" b="1" i="1" dirty="0" smtClean="0">
                <a:latin typeface="+mn-lt"/>
              </a:rPr>
              <a:t>HEAT EXHANGERS TEST </a:t>
            </a:r>
            <a:r>
              <a:rPr lang="en-US" sz="3200" b="1" i="1" dirty="0">
                <a:latin typeface="+mn-lt"/>
              </a:rPr>
              <a:t>PARAMETERS AS PER IS </a:t>
            </a:r>
            <a:r>
              <a:rPr lang="en-US" sz="3200" b="1" i="1" dirty="0" smtClean="0">
                <a:latin typeface="+mn-lt"/>
              </a:rPr>
              <a:t>11329</a:t>
            </a:r>
            <a:endParaRPr lang="en-IN" sz="2800" b="1" i="1" dirty="0">
              <a:latin typeface="+mn-lt"/>
            </a:endParaRPr>
          </a:p>
        </p:txBody>
      </p:sp>
      <p:sp>
        <p:nvSpPr>
          <p:cNvPr id="3" name="TextBox 2"/>
          <p:cNvSpPr txBox="1"/>
          <p:nvPr/>
        </p:nvSpPr>
        <p:spPr>
          <a:xfrm>
            <a:off x="275304" y="1196525"/>
            <a:ext cx="11780572" cy="6924973"/>
          </a:xfrm>
          <a:prstGeom prst="rect">
            <a:avLst/>
          </a:prstGeom>
          <a:noFill/>
        </p:spPr>
        <p:txBody>
          <a:bodyPr wrap="square" rtlCol="0">
            <a:spAutoFit/>
          </a:bodyPr>
          <a:lstStyle/>
          <a:p>
            <a:pPr algn="ctr"/>
            <a:r>
              <a:rPr lang="en-GB" sz="2400" b="1" dirty="0" smtClean="0"/>
              <a:t>INTERNAL CONTAMINATION (as per Clause 7.1.1)</a:t>
            </a:r>
            <a:endParaRPr lang="en-GB" sz="2400" b="1" dirty="0"/>
          </a:p>
          <a:p>
            <a:pPr marL="342900" indent="-342900" algn="just">
              <a:buFont typeface="Arial" panose="020B0604020202020204" pitchFamily="34" charset="0"/>
              <a:buChar char="•"/>
            </a:pPr>
            <a:r>
              <a:rPr lang="en-GB" sz="2000" dirty="0" smtClean="0"/>
              <a:t>Total residue contamination is maximum 100 mg/m2 of total internal surface area of which, 40 mg/m2 may be soluble and 60 mg/m2 max may be insoluble.</a:t>
            </a:r>
          </a:p>
          <a:p>
            <a:pPr algn="just"/>
            <a:endParaRPr lang="en-GB" sz="2000" b="1" dirty="0" smtClean="0"/>
          </a:p>
          <a:p>
            <a:pPr algn="ctr"/>
            <a:r>
              <a:rPr lang="en-GB" sz="2400" b="1" dirty="0" smtClean="0"/>
              <a:t>MOISTURE CONTENT (as </a:t>
            </a:r>
            <a:r>
              <a:rPr lang="en-GB" sz="2400" b="1" dirty="0"/>
              <a:t>per Clause </a:t>
            </a:r>
            <a:r>
              <a:rPr lang="en-GB" sz="2400" b="1" dirty="0" smtClean="0"/>
              <a:t>7.1.2)</a:t>
            </a:r>
            <a:endParaRPr lang="en-GB" sz="2400" b="1" dirty="0"/>
          </a:p>
          <a:p>
            <a:pPr marL="342900" indent="-342900" algn="just">
              <a:buFont typeface="Arial" panose="020B0604020202020204" pitchFamily="34" charset="0"/>
              <a:buChar char="•"/>
            </a:pPr>
            <a:r>
              <a:rPr lang="en-GB" sz="2000" dirty="0" smtClean="0"/>
              <a:t>Allowable moisture content shall be 50 mg/m2 of total internal surface area.</a:t>
            </a:r>
          </a:p>
          <a:p>
            <a:pPr algn="just"/>
            <a:endParaRPr lang="en-GB" sz="2000" dirty="0" smtClean="0"/>
          </a:p>
          <a:p>
            <a:pPr algn="ctr"/>
            <a:r>
              <a:rPr lang="en-GB" sz="2400" b="1" dirty="0" smtClean="0"/>
              <a:t>WATER LEAK TEST (as </a:t>
            </a:r>
            <a:r>
              <a:rPr lang="en-GB" sz="2400" b="1" dirty="0"/>
              <a:t>per Clause </a:t>
            </a:r>
            <a:r>
              <a:rPr lang="en-GB" sz="2400" b="1" dirty="0" smtClean="0"/>
              <a:t>7.2.1)</a:t>
            </a:r>
            <a:endParaRPr lang="en-GB" sz="2400" b="1" dirty="0"/>
          </a:p>
          <a:p>
            <a:pPr marL="342900" indent="-342900" algn="just">
              <a:buFont typeface="Arial" panose="020B0604020202020204" pitchFamily="34" charset="0"/>
              <a:buChar char="•"/>
            </a:pPr>
            <a:r>
              <a:rPr lang="en-GB" sz="2000" dirty="0" smtClean="0"/>
              <a:t>All coils shall be subjected to dry nitrogen or dry air with </a:t>
            </a:r>
            <a:r>
              <a:rPr lang="en-GB" sz="2000" dirty="0"/>
              <a:t>the given </a:t>
            </a:r>
            <a:r>
              <a:rPr lang="en-GB" sz="2000" dirty="0" smtClean="0"/>
              <a:t>test pressure </a:t>
            </a:r>
          </a:p>
          <a:p>
            <a:pPr algn="just"/>
            <a:r>
              <a:rPr lang="en-GB" sz="2000" dirty="0"/>
              <a:t> </a:t>
            </a:r>
            <a:r>
              <a:rPr lang="en-GB" sz="2000" dirty="0" smtClean="0"/>
              <a:t>    for water leak test purpose.</a:t>
            </a:r>
            <a:endParaRPr lang="en-GB" sz="2000" dirty="0"/>
          </a:p>
          <a:p>
            <a:pPr algn="ctr"/>
            <a:endParaRPr lang="en-GB" sz="2400" b="1" dirty="0"/>
          </a:p>
          <a:p>
            <a:pPr algn="ctr"/>
            <a:r>
              <a:rPr lang="en-GB" sz="2400" b="1" dirty="0" smtClean="0"/>
              <a:t>HELIUM </a:t>
            </a:r>
            <a:r>
              <a:rPr lang="en-GB" sz="2400" b="1" dirty="0"/>
              <a:t>LEAK TEST (as per Clause </a:t>
            </a:r>
            <a:r>
              <a:rPr lang="en-GB" sz="2400" b="1" dirty="0" smtClean="0"/>
              <a:t>7.2.2)</a:t>
            </a:r>
            <a:endParaRPr lang="en-GB" sz="2400" b="1" dirty="0"/>
          </a:p>
          <a:p>
            <a:pPr marL="342900" indent="-342900" algn="just">
              <a:buFont typeface="Arial" panose="020B0604020202020204" pitchFamily="34" charset="0"/>
              <a:buChar char="•"/>
            </a:pPr>
            <a:r>
              <a:rPr lang="en-GB" sz="2000" dirty="0"/>
              <a:t>Helium being used as tracer gas, sensitive to detect minute leaks in heat </a:t>
            </a:r>
            <a:r>
              <a:rPr lang="en-GB" sz="2000" dirty="0" smtClean="0"/>
              <a:t>exchanger</a:t>
            </a:r>
          </a:p>
          <a:p>
            <a:pPr algn="just"/>
            <a:r>
              <a:rPr lang="en-GB" sz="2000" dirty="0"/>
              <a:t> </a:t>
            </a:r>
            <a:r>
              <a:rPr lang="en-GB" sz="2000" dirty="0" smtClean="0"/>
              <a:t>    </a:t>
            </a:r>
            <a:r>
              <a:rPr lang="en-GB" sz="2000" dirty="0"/>
              <a:t>assemblies</a:t>
            </a: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9071366" y="2752076"/>
            <a:ext cx="2984510" cy="2148396"/>
          </a:xfrm>
          <a:prstGeom prst="rect">
            <a:avLst/>
          </a:prstGeom>
        </p:spPr>
      </p:pic>
      <p:pic>
        <p:nvPicPr>
          <p:cNvPr id="5" name="Picture 4"/>
          <p:cNvPicPr>
            <a:picLocks noChangeAspect="1"/>
          </p:cNvPicPr>
          <p:nvPr/>
        </p:nvPicPr>
        <p:blipFill>
          <a:blip r:embed="rId3"/>
          <a:stretch>
            <a:fillRect/>
          </a:stretch>
        </p:blipFill>
        <p:spPr>
          <a:xfrm>
            <a:off x="3180360" y="5459766"/>
            <a:ext cx="2599004" cy="719092"/>
          </a:xfrm>
          <a:prstGeom prst="rect">
            <a:avLst/>
          </a:prstGeom>
        </p:spPr>
      </p:pic>
    </p:spTree>
    <p:extLst>
      <p:ext uri="{BB962C8B-B14F-4D97-AF65-F5344CB8AC3E}">
        <p14:creationId xmlns:p14="http://schemas.microsoft.com/office/powerpoint/2010/main" val="226494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200" b="1" i="1" dirty="0" smtClean="0">
                <a:latin typeface="+mn-lt"/>
              </a:rPr>
              <a:t>HEAT EXHANGERS TEST </a:t>
            </a:r>
            <a:r>
              <a:rPr lang="en-US" sz="3200" b="1" i="1" dirty="0">
                <a:latin typeface="+mn-lt"/>
              </a:rPr>
              <a:t>PARAMETERS AS PER IS </a:t>
            </a:r>
            <a:r>
              <a:rPr lang="en-US" sz="3200" b="1" i="1" dirty="0" smtClean="0">
                <a:latin typeface="+mn-lt"/>
              </a:rPr>
              <a:t>11329</a:t>
            </a:r>
            <a:endParaRPr lang="en-IN" sz="2800" b="1" i="1" dirty="0">
              <a:latin typeface="+mn-lt"/>
            </a:endParaRPr>
          </a:p>
        </p:txBody>
      </p:sp>
      <p:sp>
        <p:nvSpPr>
          <p:cNvPr id="3" name="TextBox 2"/>
          <p:cNvSpPr txBox="1"/>
          <p:nvPr/>
        </p:nvSpPr>
        <p:spPr>
          <a:xfrm>
            <a:off x="275304" y="1196525"/>
            <a:ext cx="11780572" cy="7786747"/>
          </a:xfrm>
          <a:prstGeom prst="rect">
            <a:avLst/>
          </a:prstGeom>
          <a:noFill/>
        </p:spPr>
        <p:txBody>
          <a:bodyPr wrap="square" rtlCol="0">
            <a:spAutoFit/>
          </a:bodyPr>
          <a:lstStyle/>
          <a:p>
            <a:pPr algn="ctr"/>
            <a:r>
              <a:rPr lang="en-GB" sz="2400" b="1" dirty="0" smtClean="0"/>
              <a:t>MECHANICAL STRENGTH (as per Clause 7.3)</a:t>
            </a:r>
            <a:endParaRPr lang="en-GB" sz="2400" b="1" dirty="0"/>
          </a:p>
          <a:p>
            <a:pPr marL="342900" indent="-342900" algn="just">
              <a:buFont typeface="Arial" panose="020B0604020202020204" pitchFamily="34" charset="0"/>
              <a:buChar char="•"/>
            </a:pPr>
            <a:r>
              <a:rPr lang="en-GB" sz="2000" dirty="0" smtClean="0"/>
              <a:t>The pressure resistance is done to check the mechanical strength (resistance against bursting) of the coil.</a:t>
            </a:r>
          </a:p>
          <a:p>
            <a:pPr algn="just"/>
            <a:endParaRPr lang="en-GB" sz="2000" b="1" dirty="0" smtClean="0"/>
          </a:p>
          <a:p>
            <a:pPr algn="ctr"/>
            <a:r>
              <a:rPr lang="en-GB" sz="2400" b="1" dirty="0" smtClean="0"/>
              <a:t>BURST TEST(as </a:t>
            </a:r>
            <a:r>
              <a:rPr lang="en-GB" sz="2400" b="1" dirty="0"/>
              <a:t>per Clause </a:t>
            </a:r>
            <a:r>
              <a:rPr lang="en-GB" sz="2400" b="1" dirty="0" smtClean="0"/>
              <a:t>7.3.1)</a:t>
            </a:r>
            <a:endParaRPr lang="en-GB" sz="2400" b="1" dirty="0"/>
          </a:p>
          <a:p>
            <a:pPr marL="342900" indent="-342900" algn="just">
              <a:buFont typeface="Arial" panose="020B0604020202020204" pitchFamily="34" charset="0"/>
              <a:buChar char="•"/>
            </a:pPr>
            <a:r>
              <a:rPr lang="en-GB" sz="2000" dirty="0" smtClean="0"/>
              <a:t>Heat exchanger shall withstand 3 times the design pressure of the heat exchanger on the low pressure side.</a:t>
            </a:r>
          </a:p>
          <a:p>
            <a:pPr marL="342900" indent="-342900" algn="just">
              <a:buFont typeface="Arial" panose="020B0604020202020204" pitchFamily="34" charset="0"/>
              <a:buChar char="•"/>
            </a:pPr>
            <a:r>
              <a:rPr lang="en-GB" sz="2000" dirty="0" smtClean="0"/>
              <a:t>Heat exchanger shall withstand 5 times the design pressure of the heat exchanger on the high pressure side.</a:t>
            </a:r>
          </a:p>
          <a:p>
            <a:pPr algn="just"/>
            <a:endParaRPr lang="en-GB" sz="2000" dirty="0" smtClean="0"/>
          </a:p>
          <a:p>
            <a:pPr algn="ctr"/>
            <a:r>
              <a:rPr lang="en-GB" sz="2400" b="1" dirty="0" smtClean="0"/>
              <a:t>FATIGUE STRENGTH TEST (as </a:t>
            </a:r>
            <a:r>
              <a:rPr lang="en-GB" sz="2400" b="1" dirty="0"/>
              <a:t>per Clause </a:t>
            </a:r>
            <a:r>
              <a:rPr lang="en-GB" sz="2400" b="1" dirty="0" smtClean="0"/>
              <a:t>7.3.2)</a:t>
            </a:r>
            <a:endParaRPr lang="en-GB" sz="2400" b="1" dirty="0"/>
          </a:p>
          <a:p>
            <a:pPr marL="342900" indent="-342900" algn="just">
              <a:buFont typeface="Arial" panose="020B0604020202020204" pitchFamily="34" charset="0"/>
              <a:buChar char="•"/>
            </a:pPr>
            <a:r>
              <a:rPr lang="en-GB" sz="2000" dirty="0" smtClean="0"/>
              <a:t>This is a cyclic test consisting of 250000 cycles. After completion of test, the heat exchanger shall withstand 1.5 times design pressure and there should not be any visible leak and burst.</a:t>
            </a:r>
          </a:p>
          <a:p>
            <a:pPr marL="342900" indent="-342900" algn="just">
              <a:buFont typeface="Arial" panose="020B0604020202020204" pitchFamily="34" charset="0"/>
              <a:buChar char="•"/>
            </a:pPr>
            <a:r>
              <a:rPr lang="en-GB" sz="2000" dirty="0" smtClean="0"/>
              <a:t>In addition, heat exchanger shall withstand 3 times design pressure prior to cycle test and there should not be any visible leak or burst.</a:t>
            </a:r>
            <a:endParaRPr lang="en-GB" sz="2000" dirty="0"/>
          </a:p>
          <a:p>
            <a:pPr algn="ctr"/>
            <a:endParaRPr lang="en-GB" sz="2000" b="1" dirty="0"/>
          </a:p>
          <a:p>
            <a:pPr algn="ctr"/>
            <a:r>
              <a:rPr lang="en-GB" sz="2400" b="1" dirty="0" smtClean="0"/>
              <a:t>CORROSION RESITANCE TEST </a:t>
            </a:r>
            <a:r>
              <a:rPr lang="en-GB" sz="2400" b="1" dirty="0"/>
              <a:t>(as per Clause </a:t>
            </a:r>
            <a:r>
              <a:rPr lang="en-GB" sz="2400" b="1" dirty="0" smtClean="0"/>
              <a:t>7.4)</a:t>
            </a:r>
            <a:endParaRPr lang="en-GB" sz="2400" b="1" dirty="0"/>
          </a:p>
          <a:p>
            <a:pPr marL="342900" indent="-342900" algn="just">
              <a:buFont typeface="Arial" panose="020B0604020202020204" pitchFamily="34" charset="0"/>
              <a:buChar char="•"/>
            </a:pPr>
            <a:r>
              <a:rPr lang="en-GB" sz="2000" dirty="0" smtClean="0"/>
              <a:t>Heat exchanger material shall be corrosion resistant and shall be treated appropriately with anti corrosive protection material to prevent damage or leakage due to oxidation effect due to presence of any pollutant in the surroundings.</a:t>
            </a: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1325609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Key Components in RAC System</a:t>
            </a:r>
            <a:endParaRPr lang="en-IN" b="1" i="1" dirty="0">
              <a:latin typeface="+mn-lt"/>
            </a:endParaRPr>
          </a:p>
        </p:txBody>
      </p:sp>
      <p:sp>
        <p:nvSpPr>
          <p:cNvPr id="3" name="TextBox 2"/>
          <p:cNvSpPr txBox="1"/>
          <p:nvPr/>
        </p:nvSpPr>
        <p:spPr>
          <a:xfrm>
            <a:off x="648070" y="1482571"/>
            <a:ext cx="10892901" cy="6617196"/>
          </a:xfrm>
          <a:prstGeom prst="rect">
            <a:avLst/>
          </a:prstGeom>
          <a:noFill/>
        </p:spPr>
        <p:txBody>
          <a:bodyPr wrap="square" rtlCol="0">
            <a:spAutoFit/>
          </a:bodyPr>
          <a:lstStyle/>
          <a:p>
            <a:pPr algn="ctr"/>
            <a:r>
              <a:rPr lang="en-GB" sz="2800" b="1" dirty="0"/>
              <a:t>EXPANSION DEVICE</a:t>
            </a:r>
          </a:p>
          <a:p>
            <a:pPr algn="just"/>
            <a:r>
              <a:rPr lang="en-GB" sz="2400" b="1" dirty="0"/>
              <a:t>Working: </a:t>
            </a:r>
          </a:p>
          <a:p>
            <a:pPr algn="just"/>
            <a:r>
              <a:rPr lang="en-GB" sz="2000" dirty="0"/>
              <a:t>Its primary function is to reduce the pressure of the refrigerant coming from condenser, thereby allowing it to expand and cool before entering the evaporator.</a:t>
            </a:r>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729020" y="3196757"/>
            <a:ext cx="6710467" cy="3228177"/>
          </a:xfrm>
          <a:prstGeom prst="rect">
            <a:avLst/>
          </a:prstGeom>
        </p:spPr>
      </p:pic>
      <p:pic>
        <p:nvPicPr>
          <p:cNvPr id="7" name="Picture 6"/>
          <p:cNvPicPr>
            <a:picLocks noChangeAspect="1"/>
          </p:cNvPicPr>
          <p:nvPr/>
        </p:nvPicPr>
        <p:blipFill>
          <a:blip r:embed="rId3"/>
          <a:stretch>
            <a:fillRect/>
          </a:stretch>
        </p:blipFill>
        <p:spPr>
          <a:xfrm>
            <a:off x="7578353" y="3779407"/>
            <a:ext cx="4043568" cy="2328430"/>
          </a:xfrm>
          <a:prstGeom prst="rect">
            <a:avLst/>
          </a:prstGeom>
        </p:spPr>
      </p:pic>
    </p:spTree>
    <p:extLst>
      <p:ext uri="{BB962C8B-B14F-4D97-AF65-F5344CB8AC3E}">
        <p14:creationId xmlns:p14="http://schemas.microsoft.com/office/powerpoint/2010/main" val="3538019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97" y="314494"/>
            <a:ext cx="11345661" cy="999400"/>
          </a:xfrm>
        </p:spPr>
        <p:txBody>
          <a:bodyPr>
            <a:normAutofit/>
          </a:bodyPr>
          <a:lstStyle/>
          <a:p>
            <a:pPr algn="ctr"/>
            <a:r>
              <a:rPr lang="en-GB" b="1" i="1" dirty="0">
                <a:latin typeface="+mn-lt"/>
              </a:rPr>
              <a:t>Capillary Tube</a:t>
            </a:r>
            <a:endParaRPr lang="en-IN" b="1" i="1" dirty="0">
              <a:latin typeface="+mn-lt"/>
            </a:endParaRPr>
          </a:p>
        </p:txBody>
      </p:sp>
      <p:sp>
        <p:nvSpPr>
          <p:cNvPr id="3" name="TextBox 2"/>
          <p:cNvSpPr txBox="1"/>
          <p:nvPr/>
        </p:nvSpPr>
        <p:spPr>
          <a:xfrm>
            <a:off x="275397" y="1313894"/>
            <a:ext cx="11700387" cy="9787295"/>
          </a:xfrm>
          <a:prstGeom prst="rect">
            <a:avLst/>
          </a:prstGeom>
          <a:noFill/>
        </p:spPr>
        <p:txBody>
          <a:bodyPr wrap="square" rtlCol="0">
            <a:spAutoFit/>
          </a:bodyPr>
          <a:lstStyle/>
          <a:p>
            <a:pPr algn="just"/>
            <a:r>
              <a:rPr lang="en-GB" sz="2400" b="1" dirty="0"/>
              <a:t>Working Principle: </a:t>
            </a:r>
          </a:p>
          <a:p>
            <a:pPr algn="just"/>
            <a:endParaRPr lang="en-GB" sz="2000" dirty="0"/>
          </a:p>
          <a:p>
            <a:pPr marL="457200" indent="-457200" algn="just">
              <a:buAutoNum type="arabicPeriod"/>
            </a:pPr>
            <a:r>
              <a:rPr lang="en-GB" sz="2000" b="1" dirty="0"/>
              <a:t>Pressure Drop: </a:t>
            </a:r>
            <a:r>
              <a:rPr lang="en-GB" dirty="0"/>
              <a:t>The capillary tube is a long, narrow tube with a small internal diameter. As the high pressure liquid </a:t>
            </a:r>
          </a:p>
          <a:p>
            <a:pPr algn="just"/>
            <a:r>
              <a:rPr lang="en-GB" dirty="0"/>
              <a:t>         refrigerant flows through the capillary tube, the </a:t>
            </a:r>
          </a:p>
          <a:p>
            <a:pPr algn="just"/>
            <a:r>
              <a:rPr lang="en-GB" dirty="0"/>
              <a:t>         resistance created by the narrow diameter causes </a:t>
            </a:r>
          </a:p>
          <a:p>
            <a:pPr algn="just"/>
            <a:r>
              <a:rPr lang="en-GB" dirty="0"/>
              <a:t>         a pressure drop.</a:t>
            </a:r>
          </a:p>
          <a:p>
            <a:pPr algn="just"/>
            <a:endParaRPr lang="en-GB" sz="2000" b="1" dirty="0"/>
          </a:p>
          <a:p>
            <a:pPr marL="457200" indent="-457200" algn="just">
              <a:buAutoNum type="arabicPeriod" startAt="2"/>
            </a:pPr>
            <a:r>
              <a:rPr lang="en-GB" sz="2000" b="1" dirty="0"/>
              <a:t>Throttling Process: </a:t>
            </a:r>
            <a:r>
              <a:rPr lang="en-GB" dirty="0"/>
              <a:t>The refrigerant undergoes a </a:t>
            </a:r>
          </a:p>
          <a:p>
            <a:pPr algn="just"/>
            <a:r>
              <a:rPr lang="en-GB" sz="2000" b="1" dirty="0"/>
              <a:t>         </a:t>
            </a:r>
            <a:r>
              <a:rPr lang="en-GB" dirty="0"/>
              <a:t>throttling process, where it expands and its </a:t>
            </a:r>
          </a:p>
          <a:p>
            <a:pPr algn="just"/>
            <a:r>
              <a:rPr lang="en-GB" sz="2000" b="1" dirty="0"/>
              <a:t>         </a:t>
            </a:r>
            <a:r>
              <a:rPr lang="en-GB" dirty="0"/>
              <a:t>pressure decreases significantly.</a:t>
            </a:r>
          </a:p>
          <a:p>
            <a:pPr algn="just"/>
            <a:endParaRPr lang="en-GB" sz="2000" b="1" dirty="0"/>
          </a:p>
          <a:p>
            <a:pPr marL="457200" indent="-457200" algn="just">
              <a:buAutoNum type="arabicPeriod" startAt="3"/>
            </a:pPr>
            <a:r>
              <a:rPr lang="en-GB" sz="2000" b="1" dirty="0"/>
              <a:t>Expansion: </a:t>
            </a:r>
            <a:r>
              <a:rPr lang="en-GB" dirty="0"/>
              <a:t>The refrigerant exits the capillary tube</a:t>
            </a:r>
          </a:p>
          <a:p>
            <a:pPr algn="just"/>
            <a:r>
              <a:rPr lang="en-GB" sz="2000" b="1" dirty="0"/>
              <a:t>        </a:t>
            </a:r>
            <a:r>
              <a:rPr lang="en-GB" dirty="0"/>
              <a:t>as low pressure, low temperature mixture of liquid</a:t>
            </a:r>
          </a:p>
          <a:p>
            <a:pPr algn="just"/>
            <a:r>
              <a:rPr lang="en-GB" sz="2000" b="1" dirty="0"/>
              <a:t>        </a:t>
            </a:r>
            <a:r>
              <a:rPr lang="en-GB" dirty="0"/>
              <a:t>and vapour. This low pressure refrigerant then </a:t>
            </a:r>
          </a:p>
          <a:p>
            <a:pPr algn="just"/>
            <a:r>
              <a:rPr lang="en-GB" sz="2000" b="1" dirty="0"/>
              <a:t>        </a:t>
            </a:r>
            <a:r>
              <a:rPr lang="en-GB" dirty="0"/>
              <a:t>enters the evaporator, where it absorbs heat and </a:t>
            </a:r>
          </a:p>
          <a:p>
            <a:pPr algn="just"/>
            <a:r>
              <a:rPr lang="en-GB" sz="2000" b="1" dirty="0"/>
              <a:t>        </a:t>
            </a:r>
            <a:r>
              <a:rPr lang="en-GB" dirty="0"/>
              <a:t>evaporates, providing the cooling effect.</a:t>
            </a: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5" name="Picture 4"/>
          <p:cNvPicPr>
            <a:picLocks noChangeAspect="1"/>
          </p:cNvPicPr>
          <p:nvPr/>
        </p:nvPicPr>
        <p:blipFill>
          <a:blip r:embed="rId2"/>
          <a:stretch>
            <a:fillRect/>
          </a:stretch>
        </p:blipFill>
        <p:spPr>
          <a:xfrm>
            <a:off x="5782424" y="2450690"/>
            <a:ext cx="6301468" cy="4092816"/>
          </a:xfrm>
          <a:prstGeom prst="rect">
            <a:avLst/>
          </a:prstGeom>
        </p:spPr>
      </p:pic>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29734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26" y="234749"/>
            <a:ext cx="11345661" cy="999400"/>
          </a:xfrm>
        </p:spPr>
        <p:txBody>
          <a:bodyPr>
            <a:normAutofit/>
          </a:bodyPr>
          <a:lstStyle/>
          <a:p>
            <a:r>
              <a:rPr lang="en-GB" b="1" i="1" dirty="0">
                <a:latin typeface="+mn-lt"/>
              </a:rPr>
              <a:t>Thermostatic Expansion Valve (TXV)</a:t>
            </a:r>
            <a:endParaRPr lang="en-IN" b="1" i="1" dirty="0">
              <a:latin typeface="+mn-lt"/>
            </a:endParaRPr>
          </a:p>
        </p:txBody>
      </p:sp>
      <p:sp>
        <p:nvSpPr>
          <p:cNvPr id="3" name="TextBox 2"/>
          <p:cNvSpPr txBox="1"/>
          <p:nvPr/>
        </p:nvSpPr>
        <p:spPr>
          <a:xfrm>
            <a:off x="275397" y="1313894"/>
            <a:ext cx="11700387" cy="9664184"/>
          </a:xfrm>
          <a:prstGeom prst="rect">
            <a:avLst/>
          </a:prstGeom>
          <a:noFill/>
        </p:spPr>
        <p:txBody>
          <a:bodyPr wrap="square" rtlCol="0">
            <a:spAutoFit/>
          </a:bodyPr>
          <a:lstStyle/>
          <a:p>
            <a:pPr algn="just"/>
            <a:r>
              <a:rPr lang="en-GB" sz="2400" b="1" dirty="0"/>
              <a:t>Working Principle: </a:t>
            </a:r>
            <a:endParaRPr lang="en-GB" sz="2000" dirty="0"/>
          </a:p>
          <a:p>
            <a:pPr marL="457200" indent="-457200" algn="just">
              <a:buAutoNum type="arabicPeriod"/>
            </a:pPr>
            <a:r>
              <a:rPr lang="en-GB" sz="2000" b="1" dirty="0"/>
              <a:t>Sensing Bulb: </a:t>
            </a:r>
            <a:r>
              <a:rPr lang="en-GB" dirty="0"/>
              <a:t>The TXV has a sensing bulb filled with a temperature sensitive fluid attached to the evaporator outlet.</a:t>
            </a:r>
          </a:p>
          <a:p>
            <a:pPr algn="just"/>
            <a:r>
              <a:rPr lang="en-GB" dirty="0"/>
              <a:t>         The bulb senses the temperature of the refrigerant </a:t>
            </a:r>
          </a:p>
          <a:p>
            <a:pPr algn="just"/>
            <a:r>
              <a:rPr lang="en-GB" dirty="0"/>
              <a:t>         leaving the evaporator.</a:t>
            </a:r>
          </a:p>
          <a:p>
            <a:pPr algn="just"/>
            <a:r>
              <a:rPr lang="en-GB" dirty="0"/>
              <a:t>         </a:t>
            </a:r>
            <a:endParaRPr lang="en-GB" sz="2000" b="1" dirty="0"/>
          </a:p>
          <a:p>
            <a:pPr marL="457200" indent="-457200" algn="just">
              <a:buAutoNum type="arabicPeriod" startAt="2"/>
            </a:pPr>
            <a:r>
              <a:rPr lang="en-GB" sz="2000" b="1" dirty="0"/>
              <a:t>Pressure Balance: </a:t>
            </a:r>
            <a:r>
              <a:rPr lang="en-GB" dirty="0"/>
              <a:t>The temperature sensed by </a:t>
            </a:r>
          </a:p>
          <a:p>
            <a:pPr algn="just"/>
            <a:r>
              <a:rPr lang="en-GB" sz="2000" b="1" dirty="0"/>
              <a:t>         </a:t>
            </a:r>
            <a:r>
              <a:rPr lang="en-GB" dirty="0"/>
              <a:t>the bulb affects the pressure inside it. This pressure</a:t>
            </a:r>
          </a:p>
          <a:p>
            <a:pPr algn="just"/>
            <a:r>
              <a:rPr lang="en-GB" sz="2000" b="1" dirty="0"/>
              <a:t>         </a:t>
            </a:r>
            <a:r>
              <a:rPr lang="en-GB" dirty="0"/>
              <a:t>is transmitted to the diaphragm inside the TXV.</a:t>
            </a:r>
          </a:p>
          <a:p>
            <a:pPr algn="just"/>
            <a:endParaRPr lang="en-GB" sz="2000" b="1" dirty="0"/>
          </a:p>
          <a:p>
            <a:pPr marL="457200" indent="-457200" algn="just">
              <a:buAutoNum type="arabicPeriod" startAt="3"/>
            </a:pPr>
            <a:r>
              <a:rPr lang="en-GB" sz="2000" b="1" dirty="0"/>
              <a:t>Diaphragm Action: </a:t>
            </a:r>
            <a:r>
              <a:rPr lang="en-GB" dirty="0"/>
              <a:t>The diaphragm moves in</a:t>
            </a:r>
          </a:p>
          <a:p>
            <a:pPr algn="just"/>
            <a:r>
              <a:rPr lang="en-GB" sz="2000" b="1" dirty="0"/>
              <a:t>        </a:t>
            </a:r>
            <a:r>
              <a:rPr lang="en-GB" dirty="0"/>
              <a:t>response to the pressure changes from the sensing</a:t>
            </a:r>
          </a:p>
          <a:p>
            <a:pPr algn="just"/>
            <a:r>
              <a:rPr lang="en-GB" sz="2000" b="1" dirty="0"/>
              <a:t>        </a:t>
            </a:r>
            <a:r>
              <a:rPr lang="en-GB" dirty="0"/>
              <a:t>bulb. This movement adjusts the position of a </a:t>
            </a:r>
          </a:p>
          <a:p>
            <a:pPr algn="just"/>
            <a:r>
              <a:rPr lang="en-GB" sz="2000" b="1" dirty="0"/>
              <a:t>        </a:t>
            </a:r>
            <a:r>
              <a:rPr lang="en-GB" dirty="0"/>
              <a:t>needle or pin that controls valve opening.</a:t>
            </a:r>
          </a:p>
          <a:p>
            <a:pPr algn="just"/>
            <a:endParaRPr lang="en-GB" dirty="0"/>
          </a:p>
          <a:p>
            <a:pPr algn="just"/>
            <a:r>
              <a:rPr lang="en-GB" sz="2000" b="1" dirty="0"/>
              <a:t>4.     Regulation of Refrigerant flow:</a:t>
            </a:r>
            <a:endParaRPr lang="en-GB" dirty="0"/>
          </a:p>
          <a:p>
            <a:pPr algn="just"/>
            <a:r>
              <a:rPr lang="en-GB" sz="2000" b="1" dirty="0"/>
              <a:t>         </a:t>
            </a:r>
            <a:r>
              <a:rPr lang="en-GB" dirty="0"/>
              <a:t>When superheat is too high, indicating that the evaporator is not getting enough refrigerant, the valve opens more </a:t>
            </a:r>
          </a:p>
          <a:p>
            <a:pPr algn="just"/>
            <a:r>
              <a:rPr lang="en-GB" dirty="0"/>
              <a:t>          to allow more refrigerant flow and vice versa.</a:t>
            </a: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stretch>
            <a:fillRect/>
          </a:stretch>
        </p:blipFill>
        <p:spPr>
          <a:xfrm>
            <a:off x="5736657" y="2153804"/>
            <a:ext cx="6455343" cy="3436582"/>
          </a:xfrm>
          <a:prstGeom prst="rect">
            <a:avLst/>
          </a:prstGeom>
        </p:spPr>
      </p:pic>
      <p:sp>
        <p:nvSpPr>
          <p:cNvPr id="7" name="Rectangle 6"/>
          <p:cNvSpPr/>
          <p:nvPr/>
        </p:nvSpPr>
        <p:spPr>
          <a:xfrm>
            <a:off x="5736657" y="4774131"/>
            <a:ext cx="875899" cy="635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11386686" y="5313145"/>
            <a:ext cx="805314" cy="27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87657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Automatic Expansion Valve (AXV)</a:t>
            </a:r>
            <a:endParaRPr lang="en-IN" b="1" i="1" dirty="0">
              <a:latin typeface="+mn-lt"/>
            </a:endParaRPr>
          </a:p>
        </p:txBody>
      </p:sp>
      <p:sp>
        <p:nvSpPr>
          <p:cNvPr id="3" name="TextBox 2"/>
          <p:cNvSpPr txBox="1"/>
          <p:nvPr/>
        </p:nvSpPr>
        <p:spPr>
          <a:xfrm>
            <a:off x="275397" y="1313894"/>
            <a:ext cx="11700387" cy="9602629"/>
          </a:xfrm>
          <a:prstGeom prst="rect">
            <a:avLst/>
          </a:prstGeom>
          <a:noFill/>
        </p:spPr>
        <p:txBody>
          <a:bodyPr wrap="square" rtlCol="0">
            <a:spAutoFit/>
          </a:bodyPr>
          <a:lstStyle/>
          <a:p>
            <a:pPr algn="just"/>
            <a:r>
              <a:rPr lang="en-GB" sz="2400" b="1" dirty="0"/>
              <a:t>Working Principle: </a:t>
            </a:r>
            <a:endParaRPr lang="en-GB" sz="2000" dirty="0"/>
          </a:p>
          <a:p>
            <a:pPr marL="457200" indent="-457200" algn="just">
              <a:buAutoNum type="arabicPeriod"/>
            </a:pPr>
            <a:r>
              <a:rPr lang="en-GB" sz="2000" b="1" dirty="0"/>
              <a:t>Pressure Sensing: </a:t>
            </a:r>
            <a:r>
              <a:rPr lang="en-GB" dirty="0"/>
              <a:t>The AXV is designed to maintain a constant pressure in the evaporator. The pressure inside the </a:t>
            </a:r>
          </a:p>
          <a:p>
            <a:pPr algn="just"/>
            <a:r>
              <a:rPr lang="en-GB" dirty="0"/>
              <a:t>         The bulb senses the temperature of the refrigerant </a:t>
            </a:r>
          </a:p>
          <a:p>
            <a:pPr algn="just"/>
            <a:r>
              <a:rPr lang="en-GB" dirty="0"/>
              <a:t>         evaporator is sensed by the valve.</a:t>
            </a:r>
          </a:p>
          <a:p>
            <a:pPr algn="just"/>
            <a:r>
              <a:rPr lang="en-GB" dirty="0"/>
              <a:t>         </a:t>
            </a:r>
            <a:endParaRPr lang="en-GB" sz="2000" b="1" dirty="0"/>
          </a:p>
          <a:p>
            <a:pPr marL="457200" indent="-457200" algn="just">
              <a:buAutoNum type="arabicPeriod" startAt="2"/>
            </a:pPr>
            <a:r>
              <a:rPr lang="en-GB" sz="2000" b="1" dirty="0"/>
              <a:t>Diaphragm Action: </a:t>
            </a:r>
            <a:r>
              <a:rPr lang="en-GB" dirty="0"/>
              <a:t>A diaphragm inside the valve</a:t>
            </a:r>
          </a:p>
          <a:p>
            <a:pPr algn="just"/>
            <a:r>
              <a:rPr lang="en-GB" sz="2000" b="1" dirty="0"/>
              <a:t>         </a:t>
            </a:r>
            <a:r>
              <a:rPr lang="en-GB" dirty="0"/>
              <a:t>moves in response to the evaporator pressure.</a:t>
            </a:r>
          </a:p>
          <a:p>
            <a:pPr algn="just"/>
            <a:r>
              <a:rPr lang="en-GB" sz="2000" b="1" dirty="0"/>
              <a:t>         </a:t>
            </a:r>
            <a:r>
              <a:rPr lang="en-GB" dirty="0"/>
              <a:t>The diaphragm is balanced by a spring that can be </a:t>
            </a:r>
          </a:p>
          <a:p>
            <a:pPr algn="just"/>
            <a:r>
              <a:rPr lang="en-GB" dirty="0"/>
              <a:t>          adjusted to set the desired evaporator pressure.</a:t>
            </a:r>
          </a:p>
          <a:p>
            <a:pPr algn="just"/>
            <a:endParaRPr lang="en-GB" sz="2000" b="1" dirty="0"/>
          </a:p>
          <a:p>
            <a:pPr marL="457200" indent="-457200" algn="just">
              <a:buAutoNum type="arabicPeriod" startAt="3"/>
            </a:pPr>
            <a:r>
              <a:rPr lang="en-GB" sz="2000" b="1" dirty="0"/>
              <a:t>Needle Valve Adjustment: </a:t>
            </a:r>
            <a:r>
              <a:rPr lang="en-GB" dirty="0"/>
              <a:t>The diaphragm’s</a:t>
            </a:r>
          </a:p>
          <a:p>
            <a:pPr algn="just"/>
            <a:r>
              <a:rPr lang="en-GB" sz="2000" b="1" dirty="0"/>
              <a:t>        </a:t>
            </a:r>
            <a:r>
              <a:rPr lang="en-GB" dirty="0"/>
              <a:t>movement adjusts the position of needle,</a:t>
            </a:r>
          </a:p>
          <a:p>
            <a:pPr algn="just"/>
            <a:r>
              <a:rPr lang="en-GB" sz="2000" b="1" dirty="0"/>
              <a:t>        </a:t>
            </a:r>
            <a:r>
              <a:rPr lang="en-GB" dirty="0"/>
              <a:t>controlling the opening and closing of valve. When</a:t>
            </a:r>
          </a:p>
          <a:p>
            <a:pPr algn="just"/>
            <a:r>
              <a:rPr lang="en-GB" sz="2000" b="1" dirty="0"/>
              <a:t>        </a:t>
            </a:r>
            <a:r>
              <a:rPr lang="en-GB" dirty="0"/>
              <a:t>the evaporator pressure drops below the set point, </a:t>
            </a:r>
          </a:p>
          <a:p>
            <a:pPr algn="just"/>
            <a:r>
              <a:rPr lang="en-GB" dirty="0"/>
              <a:t>        the valve opens to allow more refrigerant in.</a:t>
            </a:r>
          </a:p>
          <a:p>
            <a:pPr algn="just"/>
            <a:r>
              <a:rPr lang="en-GB" dirty="0"/>
              <a:t>        Similarly, when the evaporator pressure rises above the set point, the valve closes to reduce the refrigerant flow.</a:t>
            </a:r>
          </a:p>
          <a:p>
            <a:pPr algn="just"/>
            <a:endParaRPr lang="en-GB" dirty="0"/>
          </a:p>
          <a:p>
            <a:pPr algn="just"/>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736657" y="4774131"/>
            <a:ext cx="875899" cy="635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11386686" y="5313145"/>
            <a:ext cx="805314" cy="27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p:cNvPicPr>
            <a:picLocks noChangeAspect="1"/>
          </p:cNvPicPr>
          <p:nvPr/>
        </p:nvPicPr>
        <p:blipFill>
          <a:blip r:embed="rId2"/>
          <a:stretch>
            <a:fillRect/>
          </a:stretch>
        </p:blipFill>
        <p:spPr>
          <a:xfrm>
            <a:off x="5736657" y="2128482"/>
            <a:ext cx="5997969" cy="3656257"/>
          </a:xfrm>
          <a:prstGeom prst="rect">
            <a:avLst/>
          </a:prstGeom>
        </p:spPr>
      </p:pic>
    </p:spTree>
    <p:extLst>
      <p:ext uri="{BB962C8B-B14F-4D97-AF65-F5344CB8AC3E}">
        <p14:creationId xmlns:p14="http://schemas.microsoft.com/office/powerpoint/2010/main" val="1535858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Electronic Expansion Valve (AXV)</a:t>
            </a:r>
            <a:endParaRPr lang="en-IN" b="1" i="1" dirty="0">
              <a:latin typeface="+mn-lt"/>
            </a:endParaRPr>
          </a:p>
        </p:txBody>
      </p:sp>
      <p:sp>
        <p:nvSpPr>
          <p:cNvPr id="3" name="TextBox 2"/>
          <p:cNvSpPr txBox="1"/>
          <p:nvPr/>
        </p:nvSpPr>
        <p:spPr>
          <a:xfrm>
            <a:off x="275397" y="1313894"/>
            <a:ext cx="11700387" cy="10156627"/>
          </a:xfrm>
          <a:prstGeom prst="rect">
            <a:avLst/>
          </a:prstGeom>
          <a:noFill/>
        </p:spPr>
        <p:txBody>
          <a:bodyPr wrap="square" rtlCol="0">
            <a:spAutoFit/>
          </a:bodyPr>
          <a:lstStyle/>
          <a:p>
            <a:pPr algn="just"/>
            <a:r>
              <a:rPr lang="en-GB" sz="2400" b="1" dirty="0"/>
              <a:t>Working Principle: </a:t>
            </a:r>
            <a:endParaRPr lang="en-GB" sz="2000" dirty="0"/>
          </a:p>
          <a:p>
            <a:pPr marL="457200" indent="-457200" algn="just">
              <a:buAutoNum type="arabicPeriod"/>
            </a:pPr>
            <a:r>
              <a:rPr lang="en-GB" sz="2000" b="1" dirty="0"/>
              <a:t>Sensing and Control: </a:t>
            </a:r>
            <a:r>
              <a:rPr lang="en-GB" dirty="0"/>
              <a:t>An EEV is equipped with sensors that monitor various parameters such as superheat,  </a:t>
            </a:r>
          </a:p>
          <a:p>
            <a:pPr algn="just"/>
            <a:r>
              <a:rPr lang="en-GB" dirty="0"/>
              <a:t>         evaporator temperature, and pressure. The data</a:t>
            </a:r>
          </a:p>
          <a:p>
            <a:pPr algn="just"/>
            <a:r>
              <a:rPr lang="en-GB" dirty="0"/>
              <a:t>         from these sensors is sent to electronic controller</a:t>
            </a:r>
          </a:p>
          <a:p>
            <a:pPr algn="just"/>
            <a:r>
              <a:rPr lang="en-GB" dirty="0"/>
              <a:t>         </a:t>
            </a:r>
            <a:endParaRPr lang="en-GB" sz="2000" b="1" dirty="0"/>
          </a:p>
          <a:p>
            <a:pPr marL="457200" indent="-457200" algn="just">
              <a:buAutoNum type="arabicPeriod" startAt="2"/>
            </a:pPr>
            <a:r>
              <a:rPr lang="en-GB" sz="2000" b="1" dirty="0"/>
              <a:t>Electronic Controller: </a:t>
            </a:r>
            <a:r>
              <a:rPr lang="en-GB" dirty="0"/>
              <a:t>The controller processes</a:t>
            </a:r>
          </a:p>
          <a:p>
            <a:pPr algn="just"/>
            <a:r>
              <a:rPr lang="en-GB" sz="2000" b="1" dirty="0"/>
              <a:t>         </a:t>
            </a:r>
            <a:r>
              <a:rPr lang="en-GB" dirty="0"/>
              <a:t>the sensor data and calculates the optimal position</a:t>
            </a:r>
          </a:p>
          <a:p>
            <a:pPr algn="just"/>
            <a:r>
              <a:rPr lang="en-GB" sz="2000" b="1" dirty="0"/>
              <a:t>         </a:t>
            </a:r>
            <a:r>
              <a:rPr lang="en-GB" dirty="0"/>
              <a:t>for valve to maintain desired operating conditions. </a:t>
            </a:r>
          </a:p>
          <a:p>
            <a:pPr algn="just"/>
            <a:r>
              <a:rPr lang="en-GB" dirty="0"/>
              <a:t>          It sends signals to the valve actuator to adjust the </a:t>
            </a:r>
          </a:p>
          <a:p>
            <a:pPr algn="just"/>
            <a:r>
              <a:rPr lang="en-GB" dirty="0"/>
              <a:t>          valve opening precisely.</a:t>
            </a:r>
          </a:p>
          <a:p>
            <a:pPr algn="just"/>
            <a:endParaRPr lang="en-GB" sz="2000" b="1" dirty="0"/>
          </a:p>
          <a:p>
            <a:pPr marL="457200" indent="-457200" algn="just">
              <a:buAutoNum type="arabicPeriod" startAt="3"/>
            </a:pPr>
            <a:r>
              <a:rPr lang="en-GB" sz="2000" b="1" dirty="0"/>
              <a:t>Modulating Valve: </a:t>
            </a:r>
            <a:r>
              <a:rPr lang="en-GB" dirty="0"/>
              <a:t>The valve modulates the</a:t>
            </a:r>
          </a:p>
          <a:p>
            <a:pPr algn="just"/>
            <a:r>
              <a:rPr lang="en-GB" sz="2000" b="1" dirty="0"/>
              <a:t>      </a:t>
            </a:r>
            <a:r>
              <a:rPr lang="en-GB" dirty="0"/>
              <a:t>refrigerant flow based on the controllers instructions.</a:t>
            </a:r>
          </a:p>
          <a:p>
            <a:pPr algn="just"/>
            <a:r>
              <a:rPr lang="en-GB" sz="2000" b="1" dirty="0"/>
              <a:t>      </a:t>
            </a:r>
            <a:r>
              <a:rPr lang="en-GB" dirty="0"/>
              <a:t>This modulation ensures that the correct amount of </a:t>
            </a:r>
          </a:p>
          <a:p>
            <a:pPr algn="just"/>
            <a:r>
              <a:rPr lang="en-GB" sz="2000" b="1" dirty="0"/>
              <a:t>      </a:t>
            </a:r>
            <a:r>
              <a:rPr lang="en-GB" dirty="0"/>
              <a:t>refrigerant is delivered to the evaporator, optimizing</a:t>
            </a:r>
          </a:p>
          <a:p>
            <a:pPr algn="just"/>
            <a:r>
              <a:rPr lang="en-GB" dirty="0"/>
              <a:t>      system performance.</a:t>
            </a:r>
          </a:p>
          <a:p>
            <a:pPr algn="just"/>
            <a:r>
              <a:rPr lang="en-GB" dirty="0"/>
              <a:t>        </a:t>
            </a:r>
          </a:p>
          <a:p>
            <a:pPr algn="just"/>
            <a:endParaRPr lang="en-GB" dirty="0"/>
          </a:p>
          <a:p>
            <a:pPr algn="just"/>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11386686" y="5313145"/>
            <a:ext cx="805314" cy="27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stretch>
            <a:fillRect/>
          </a:stretch>
        </p:blipFill>
        <p:spPr>
          <a:xfrm>
            <a:off x="5929744" y="2153805"/>
            <a:ext cx="6301789" cy="3602102"/>
          </a:xfrm>
          <a:prstGeom prst="rect">
            <a:avLst/>
          </a:prstGeom>
        </p:spPr>
      </p:pic>
    </p:spTree>
    <p:extLst>
      <p:ext uri="{BB962C8B-B14F-4D97-AF65-F5344CB8AC3E}">
        <p14:creationId xmlns:p14="http://schemas.microsoft.com/office/powerpoint/2010/main" val="3705860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340" y="92552"/>
            <a:ext cx="8685320" cy="999400"/>
          </a:xfrm>
        </p:spPr>
        <p:txBody>
          <a:bodyPr>
            <a:normAutofit/>
          </a:bodyPr>
          <a:lstStyle/>
          <a:p>
            <a:pPr algn="ctr"/>
            <a:r>
              <a:rPr lang="en-GB" b="1" i="1" dirty="0"/>
              <a:t>Relevant Indian Standards</a:t>
            </a:r>
            <a:endParaRPr lang="en-IN" b="1" i="1" dirty="0"/>
          </a:p>
        </p:txBody>
      </p:sp>
      <p:sp>
        <p:nvSpPr>
          <p:cNvPr id="5" name="TextBox 4"/>
          <p:cNvSpPr txBox="1"/>
          <p:nvPr/>
        </p:nvSpPr>
        <p:spPr>
          <a:xfrm>
            <a:off x="716872" y="1180728"/>
            <a:ext cx="11184384" cy="4154984"/>
          </a:xfrm>
          <a:prstGeom prst="rect">
            <a:avLst/>
          </a:prstGeom>
          <a:noFill/>
        </p:spPr>
        <p:txBody>
          <a:bodyPr wrap="square" rtlCol="0">
            <a:spAutoFit/>
          </a:bodyPr>
          <a:lstStyle/>
          <a:p>
            <a:r>
              <a:rPr lang="en-GB" sz="2400" b="1" dirty="0"/>
              <a:t>IS/ISO 80000-5  : 2019 – Quantities and Units (Part 5 Thermodynamics)</a:t>
            </a:r>
          </a:p>
          <a:p>
            <a:r>
              <a:rPr lang="en-GB" sz="2000" i="1" dirty="0"/>
              <a:t>Scope: </a:t>
            </a:r>
            <a:r>
              <a:rPr lang="en-GB" sz="2000" i="1" dirty="0" smtClean="0"/>
              <a:t> This </a:t>
            </a:r>
            <a:r>
              <a:rPr lang="en-GB" sz="2000" i="1" dirty="0"/>
              <a:t>standard gives names, symbols, definitions and units for quantities of thermodynamics. </a:t>
            </a:r>
            <a:r>
              <a:rPr lang="en-GB" sz="2000" i="1" dirty="0" smtClean="0"/>
              <a:t>   Where </a:t>
            </a:r>
            <a:r>
              <a:rPr lang="en-GB" sz="2000" i="1" dirty="0"/>
              <a:t>appropriate, conversion factors are also given. </a:t>
            </a:r>
          </a:p>
          <a:p>
            <a:pPr algn="ctr"/>
            <a:endParaRPr lang="en-GB" sz="2000" i="1" dirty="0" smtClean="0"/>
          </a:p>
          <a:p>
            <a:pPr algn="ctr"/>
            <a:r>
              <a:rPr lang="en-GB" sz="2000" i="1" dirty="0" smtClean="0"/>
              <a:t>{</a:t>
            </a:r>
            <a:r>
              <a:rPr lang="en-GB" sz="2000" i="1" dirty="0"/>
              <a:t>Table 1 : Quantities and Units used in Thermodynamics} </a:t>
            </a:r>
          </a:p>
          <a:p>
            <a:endParaRPr lang="en-GB" sz="2000" b="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pic>
        <p:nvPicPr>
          <p:cNvPr id="3" name="Picture 2"/>
          <p:cNvPicPr>
            <a:picLocks noChangeAspect="1"/>
          </p:cNvPicPr>
          <p:nvPr/>
        </p:nvPicPr>
        <p:blipFill>
          <a:blip r:embed="rId2"/>
          <a:stretch>
            <a:fillRect/>
          </a:stretch>
        </p:blipFill>
        <p:spPr>
          <a:xfrm>
            <a:off x="612630" y="2836721"/>
            <a:ext cx="10395679" cy="1790058"/>
          </a:xfrm>
          <a:prstGeom prst="rect">
            <a:avLst/>
          </a:prstGeom>
        </p:spPr>
      </p:pic>
      <p:pic>
        <p:nvPicPr>
          <p:cNvPr id="4" name="Picture 3"/>
          <p:cNvPicPr>
            <a:picLocks noChangeAspect="1"/>
          </p:cNvPicPr>
          <p:nvPr/>
        </p:nvPicPr>
        <p:blipFill>
          <a:blip r:embed="rId3"/>
          <a:stretch>
            <a:fillRect/>
          </a:stretch>
        </p:blipFill>
        <p:spPr>
          <a:xfrm>
            <a:off x="612630" y="4626779"/>
            <a:ext cx="10395679" cy="2135528"/>
          </a:xfrm>
          <a:prstGeom prst="rect">
            <a:avLst/>
          </a:prstGeom>
        </p:spPr>
      </p:pic>
    </p:spTree>
    <p:extLst>
      <p:ext uri="{BB962C8B-B14F-4D97-AF65-F5344CB8AC3E}">
        <p14:creationId xmlns:p14="http://schemas.microsoft.com/office/powerpoint/2010/main" val="3355486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Float</a:t>
            </a:r>
            <a:r>
              <a:rPr lang="en-GB" b="1" dirty="0">
                <a:latin typeface="+mn-lt"/>
              </a:rPr>
              <a:t> Valve</a:t>
            </a:r>
            <a:endParaRPr lang="en-IN" b="1" dirty="0">
              <a:latin typeface="+mn-lt"/>
            </a:endParaRPr>
          </a:p>
        </p:txBody>
      </p:sp>
      <p:sp>
        <p:nvSpPr>
          <p:cNvPr id="3" name="TextBox 2"/>
          <p:cNvSpPr txBox="1"/>
          <p:nvPr/>
        </p:nvSpPr>
        <p:spPr>
          <a:xfrm>
            <a:off x="275397" y="1313894"/>
            <a:ext cx="11700387" cy="9510296"/>
          </a:xfrm>
          <a:prstGeom prst="rect">
            <a:avLst/>
          </a:prstGeom>
          <a:noFill/>
        </p:spPr>
        <p:txBody>
          <a:bodyPr wrap="square" rtlCol="0">
            <a:spAutoFit/>
          </a:bodyPr>
          <a:lstStyle/>
          <a:p>
            <a:pPr algn="just"/>
            <a:r>
              <a:rPr lang="en-GB" sz="2400" b="1" dirty="0"/>
              <a:t>Working Principle: </a:t>
            </a:r>
          </a:p>
          <a:p>
            <a:pPr algn="just"/>
            <a:endParaRPr lang="en-GB" sz="2000" dirty="0"/>
          </a:p>
          <a:p>
            <a:pPr marL="457200" indent="-457200" algn="just">
              <a:buAutoNum type="arabicPeriod"/>
            </a:pPr>
            <a:r>
              <a:rPr lang="en-GB" sz="2000" b="1" dirty="0"/>
              <a:t>Evaporator Control with Low Side Float Valve: </a:t>
            </a:r>
          </a:p>
          <a:p>
            <a:pPr algn="just"/>
            <a:r>
              <a:rPr lang="en-GB" sz="2000" b="1" dirty="0"/>
              <a:t>        </a:t>
            </a:r>
            <a:r>
              <a:rPr lang="en-GB" dirty="0"/>
              <a:t>Float maintains a constant level of liquid refrigerant </a:t>
            </a:r>
          </a:p>
          <a:p>
            <a:pPr algn="just"/>
            <a:r>
              <a:rPr lang="en-GB" dirty="0"/>
              <a:t>         in evaporator. As refrigerant evaporates and the </a:t>
            </a:r>
          </a:p>
          <a:p>
            <a:pPr algn="just"/>
            <a:r>
              <a:rPr lang="en-GB" dirty="0"/>
              <a:t>         liquid level drops, the float descends, closing the </a:t>
            </a:r>
          </a:p>
          <a:p>
            <a:pPr algn="just"/>
            <a:r>
              <a:rPr lang="en-GB" dirty="0"/>
              <a:t>         valve and reducing the refrigerant flow and vice versa.</a:t>
            </a:r>
          </a:p>
          <a:p>
            <a:pPr algn="just"/>
            <a:r>
              <a:rPr lang="en-GB" dirty="0"/>
              <a:t>         </a:t>
            </a:r>
            <a:endParaRPr lang="en-GB" sz="2000" b="1" dirty="0"/>
          </a:p>
          <a:p>
            <a:pPr marL="457200" indent="-457200" algn="just">
              <a:buAutoNum type="arabicPeriod" startAt="2"/>
            </a:pPr>
            <a:r>
              <a:rPr lang="en-GB" sz="2000" b="1" dirty="0"/>
              <a:t>Receiver Control with High Side Float Valve:</a:t>
            </a:r>
          </a:p>
          <a:p>
            <a:pPr algn="just"/>
            <a:r>
              <a:rPr lang="en-GB" sz="2000" b="1" dirty="0"/>
              <a:t>        </a:t>
            </a:r>
            <a:r>
              <a:rPr lang="en-GB" dirty="0"/>
              <a:t>Float maintains a constant level of liquid refrigerant</a:t>
            </a:r>
          </a:p>
          <a:p>
            <a:pPr algn="just"/>
            <a:r>
              <a:rPr lang="en-GB" dirty="0"/>
              <a:t>         in the receiver. As the liquid level rises, the float </a:t>
            </a:r>
          </a:p>
          <a:p>
            <a:pPr algn="just"/>
            <a:r>
              <a:rPr lang="en-GB" dirty="0"/>
              <a:t>         opens the valve, allowing the refrigerant to flow to </a:t>
            </a:r>
          </a:p>
          <a:p>
            <a:pPr algn="just"/>
            <a:r>
              <a:rPr lang="en-GB" dirty="0"/>
              <a:t>         the expansion device and vice versa.</a:t>
            </a:r>
          </a:p>
          <a:p>
            <a:pPr algn="just"/>
            <a:endParaRPr lang="en-GB" sz="2000" b="1" dirty="0"/>
          </a:p>
          <a:p>
            <a:pPr algn="just"/>
            <a:r>
              <a:rPr lang="en-GB" dirty="0"/>
              <a:t>        </a:t>
            </a:r>
          </a:p>
          <a:p>
            <a:pPr algn="just"/>
            <a:endParaRPr lang="en-GB" dirty="0"/>
          </a:p>
          <a:p>
            <a:pPr algn="just"/>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5" name="Picture 4"/>
          <p:cNvPicPr>
            <a:picLocks noChangeAspect="1"/>
          </p:cNvPicPr>
          <p:nvPr/>
        </p:nvPicPr>
        <p:blipFill>
          <a:blip r:embed="rId3"/>
          <a:stretch>
            <a:fillRect/>
          </a:stretch>
        </p:blipFill>
        <p:spPr>
          <a:xfrm>
            <a:off x="6096000" y="2384399"/>
            <a:ext cx="6018266" cy="3546198"/>
          </a:xfrm>
          <a:prstGeom prst="rect">
            <a:avLst/>
          </a:prstGeom>
        </p:spPr>
      </p:pic>
      <p:sp>
        <p:nvSpPr>
          <p:cNvPr id="9" name="Rectangle 8"/>
          <p:cNvSpPr/>
          <p:nvPr/>
        </p:nvSpPr>
        <p:spPr>
          <a:xfrm>
            <a:off x="6333423" y="4989037"/>
            <a:ext cx="625642" cy="720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8162148" y="3429000"/>
            <a:ext cx="1424151" cy="189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4702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600" b="1" i="1" dirty="0" smtClean="0">
                <a:latin typeface="+mn-lt"/>
              </a:rPr>
              <a:t>TERMINOLOGIES RELATED TO TXV </a:t>
            </a:r>
            <a:r>
              <a:rPr lang="en-US" sz="3600" b="1" i="1" dirty="0">
                <a:latin typeface="+mn-lt"/>
              </a:rPr>
              <a:t>AS PER IS </a:t>
            </a:r>
            <a:r>
              <a:rPr lang="en-US" sz="3600" b="1" i="1" dirty="0" smtClean="0">
                <a:latin typeface="+mn-lt"/>
              </a:rPr>
              <a:t>10594</a:t>
            </a:r>
            <a:endParaRPr lang="en-IN" sz="3200" b="1" i="1" dirty="0">
              <a:latin typeface="+mn-lt"/>
            </a:endParaRPr>
          </a:p>
        </p:txBody>
      </p:sp>
      <p:sp>
        <p:nvSpPr>
          <p:cNvPr id="3" name="TextBox 2"/>
          <p:cNvSpPr txBox="1"/>
          <p:nvPr/>
        </p:nvSpPr>
        <p:spPr>
          <a:xfrm>
            <a:off x="275304" y="1196525"/>
            <a:ext cx="11780572" cy="6063198"/>
          </a:xfrm>
          <a:prstGeom prst="rect">
            <a:avLst/>
          </a:prstGeom>
          <a:noFill/>
        </p:spPr>
        <p:txBody>
          <a:bodyPr wrap="square" rtlCol="0">
            <a:spAutoFit/>
          </a:bodyPr>
          <a:lstStyle/>
          <a:p>
            <a:pPr marL="342900" indent="-342900" algn="just">
              <a:buFont typeface="Arial" panose="020B0604020202020204" pitchFamily="34" charset="0"/>
              <a:buChar char="•"/>
            </a:pPr>
            <a:r>
              <a:rPr lang="en-GB" sz="2000" b="1" dirty="0" smtClean="0"/>
              <a:t>Internal Equalization: </a:t>
            </a:r>
            <a:r>
              <a:rPr lang="en-GB" sz="2000" dirty="0" smtClean="0"/>
              <a:t>An equalization method to transmit the outlet pressure of expansion valve (inlet pressure of evaporator) to the executing element of the valve (diaphragm or corrugated pipe)</a:t>
            </a:r>
            <a:r>
              <a:rPr lang="en-IN" sz="2000" dirty="0" smtClean="0"/>
              <a:t> through the internal channel of the valve</a:t>
            </a:r>
            <a:r>
              <a:rPr lang="en-GB" sz="2000" dirty="0" smtClean="0"/>
              <a:t>. (clause 3.2)</a:t>
            </a:r>
          </a:p>
          <a:p>
            <a:pPr marL="342900" indent="-342900" algn="just">
              <a:buFont typeface="Arial" panose="020B0604020202020204" pitchFamily="34" charset="0"/>
              <a:buChar char="•"/>
            </a:pPr>
            <a:endParaRPr lang="en-GB" sz="2400" b="1" dirty="0"/>
          </a:p>
          <a:p>
            <a:pPr marL="342900" indent="-342900" algn="just">
              <a:buFont typeface="Arial" panose="020B0604020202020204" pitchFamily="34" charset="0"/>
              <a:buChar char="•"/>
            </a:pPr>
            <a:r>
              <a:rPr lang="en-GB" sz="2000" b="1" dirty="0" smtClean="0"/>
              <a:t>External </a:t>
            </a:r>
            <a:r>
              <a:rPr lang="en-GB" sz="2000" b="1" dirty="0"/>
              <a:t>Equalization: </a:t>
            </a:r>
            <a:r>
              <a:rPr lang="en-GB" sz="2000" dirty="0"/>
              <a:t>An equalization method to transmit the outlet pressure of </a:t>
            </a:r>
            <a:r>
              <a:rPr lang="en-GB" sz="2000" dirty="0" smtClean="0"/>
              <a:t>evaporator to </a:t>
            </a:r>
            <a:r>
              <a:rPr lang="en-GB" sz="2000" dirty="0"/>
              <a:t>the executing element of the valve </a:t>
            </a:r>
            <a:r>
              <a:rPr lang="en-IN" sz="2000" dirty="0" smtClean="0"/>
              <a:t>through </a:t>
            </a:r>
            <a:r>
              <a:rPr lang="en-IN" sz="2000" dirty="0"/>
              <a:t>the </a:t>
            </a:r>
            <a:r>
              <a:rPr lang="en-IN" sz="2000" dirty="0" smtClean="0"/>
              <a:t>external equalization pipe, which is used to compensate for the pressure reduction when the refrigerant flows through the distributor and evaporator</a:t>
            </a:r>
            <a:r>
              <a:rPr lang="en-GB" sz="2000" dirty="0" smtClean="0"/>
              <a:t>. </a:t>
            </a:r>
            <a:r>
              <a:rPr lang="en-GB" sz="2000" dirty="0"/>
              <a:t>(clause </a:t>
            </a:r>
            <a:r>
              <a:rPr lang="en-GB" sz="2000" dirty="0" smtClean="0"/>
              <a:t>3.3)</a:t>
            </a:r>
            <a:endParaRPr lang="en-GB" sz="2000" dirty="0"/>
          </a:p>
          <a:p>
            <a:pPr algn="just"/>
            <a:endParaRPr lang="en-GB" sz="2000" b="1" dirty="0" smtClean="0"/>
          </a:p>
          <a:p>
            <a:pPr marL="342900" indent="-342900" algn="just">
              <a:buFont typeface="Arial" panose="020B0604020202020204" pitchFamily="34" charset="0"/>
              <a:buChar char="•"/>
            </a:pPr>
            <a:r>
              <a:rPr lang="en-GB" sz="2000" b="1" dirty="0" smtClean="0"/>
              <a:t>Superheat: </a:t>
            </a:r>
            <a:r>
              <a:rPr lang="en-GB" sz="2000" dirty="0" smtClean="0"/>
              <a:t>The superheat is difference between the temperature of sensing bulb and the refrigerant saturated temperature corresponding to the pressure at the outlet of expansion valve (in case of internal equalization) and outlet pressure of evaporator (in case of external equalization). (clause 3.4)</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Static Superheat: </a:t>
            </a:r>
            <a:r>
              <a:rPr lang="en-GB" sz="2000" dirty="0" smtClean="0"/>
              <a:t>A superheat value set to control the heat generated in the process from closing to opening of expansion valve or vice versa. (clause 3.5)</a:t>
            </a:r>
          </a:p>
          <a:p>
            <a:pPr algn="just"/>
            <a:endParaRPr lang="en-GB" sz="2000" dirty="0"/>
          </a:p>
          <a:p>
            <a:pPr marL="342900" indent="-342900" algn="just">
              <a:buFont typeface="Arial" panose="020B0604020202020204" pitchFamily="34" charset="0"/>
              <a:buChar char="•"/>
            </a:pPr>
            <a:r>
              <a:rPr lang="en-GB" sz="2000" b="1" dirty="0" smtClean="0"/>
              <a:t>Opening Superheat: </a:t>
            </a:r>
            <a:r>
              <a:rPr lang="en-GB" sz="2000" dirty="0" smtClean="0"/>
              <a:t>The superheat required for opening the expansion valve to the degree corresponding to the nominal cooling capacity. </a:t>
            </a:r>
            <a:r>
              <a:rPr lang="en-GB" sz="2000" dirty="0"/>
              <a:t>(clause </a:t>
            </a:r>
            <a:r>
              <a:rPr lang="en-GB" sz="2000" dirty="0" smtClean="0"/>
              <a:t>3.6)</a:t>
            </a:r>
          </a:p>
          <a:p>
            <a:pPr marL="342900" indent="-342900" algn="just">
              <a:buFont typeface="Arial" panose="020B0604020202020204" pitchFamily="34" charset="0"/>
              <a:buChar char="•"/>
            </a:pPr>
            <a:endParaRPr lang="en-GB" sz="2000" dirty="0"/>
          </a:p>
          <a:p>
            <a:pPr algn="ctr"/>
            <a:endParaRPr lang="en-GB" sz="2400" b="1" dirty="0"/>
          </a:p>
        </p:txBody>
      </p:sp>
    </p:spTree>
    <p:extLst>
      <p:ext uri="{BB962C8B-B14F-4D97-AF65-F5344CB8AC3E}">
        <p14:creationId xmlns:p14="http://schemas.microsoft.com/office/powerpoint/2010/main" val="3718323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600" b="1" i="1" dirty="0" smtClean="0">
                <a:latin typeface="+mn-lt"/>
              </a:rPr>
              <a:t>TERMINOLOGIES RELATED TO TXV </a:t>
            </a:r>
            <a:r>
              <a:rPr lang="en-US" sz="3600" b="1" i="1" dirty="0">
                <a:latin typeface="+mn-lt"/>
              </a:rPr>
              <a:t>AS PER IS </a:t>
            </a:r>
            <a:r>
              <a:rPr lang="en-US" sz="3600" b="1" i="1" dirty="0" smtClean="0">
                <a:latin typeface="+mn-lt"/>
              </a:rPr>
              <a:t>10594</a:t>
            </a:r>
            <a:endParaRPr lang="en-IN" sz="3200" b="1" i="1" dirty="0">
              <a:latin typeface="+mn-lt"/>
            </a:endParaRPr>
          </a:p>
        </p:txBody>
      </p:sp>
      <p:sp>
        <p:nvSpPr>
          <p:cNvPr id="3" name="TextBox 2"/>
          <p:cNvSpPr txBox="1"/>
          <p:nvPr/>
        </p:nvSpPr>
        <p:spPr>
          <a:xfrm>
            <a:off x="275304" y="1196525"/>
            <a:ext cx="11780572" cy="6370975"/>
          </a:xfrm>
          <a:prstGeom prst="rect">
            <a:avLst/>
          </a:prstGeom>
          <a:noFill/>
        </p:spPr>
        <p:txBody>
          <a:bodyPr wrap="square" rtlCol="0">
            <a:spAutoFit/>
          </a:bodyPr>
          <a:lstStyle/>
          <a:p>
            <a:pPr marL="342900" indent="-342900" algn="just">
              <a:buFont typeface="Arial" panose="020B0604020202020204" pitchFamily="34" charset="0"/>
              <a:buChar char="•"/>
            </a:pPr>
            <a:r>
              <a:rPr lang="en-GB" sz="2000" b="1" dirty="0" smtClean="0"/>
              <a:t>Working Superheat: </a:t>
            </a:r>
            <a:r>
              <a:rPr lang="en-IN" sz="2000" dirty="0" smtClean="0"/>
              <a:t>The sum of static superheat &amp; opening superheat of the expansion valve </a:t>
            </a:r>
            <a:r>
              <a:rPr lang="en-GB" sz="2000" dirty="0" smtClean="0"/>
              <a:t>(clause 3.7)</a:t>
            </a:r>
          </a:p>
          <a:p>
            <a:pPr marL="342900" indent="-342900" algn="just">
              <a:buFont typeface="Arial" panose="020B0604020202020204" pitchFamily="34" charset="0"/>
              <a:buChar char="•"/>
            </a:pPr>
            <a:endParaRPr lang="en-GB" sz="2400" b="1" dirty="0"/>
          </a:p>
          <a:p>
            <a:pPr marL="342900" indent="-342900" algn="just">
              <a:buFont typeface="Arial" panose="020B0604020202020204" pitchFamily="34" charset="0"/>
              <a:buChar char="•"/>
            </a:pPr>
            <a:r>
              <a:rPr lang="en-GB" sz="2000" b="1" dirty="0" smtClean="0"/>
              <a:t>Sub cooled (flash gas free) liquid: </a:t>
            </a:r>
            <a:r>
              <a:rPr lang="en-IN" sz="2000" dirty="0" smtClean="0"/>
              <a:t>The liquid refrigerant cooled to below the saturated temperature under a certain pressure </a:t>
            </a:r>
            <a:r>
              <a:rPr lang="en-GB" sz="2000" dirty="0" smtClean="0"/>
              <a:t>(clause 3.8)</a:t>
            </a:r>
            <a:endParaRPr lang="en-GB" sz="2000" dirty="0"/>
          </a:p>
          <a:p>
            <a:pPr algn="just"/>
            <a:endParaRPr lang="en-GB" sz="2000" b="1" dirty="0" smtClean="0"/>
          </a:p>
          <a:p>
            <a:pPr marL="342900" indent="-342900" algn="just">
              <a:buFont typeface="Arial" panose="020B0604020202020204" pitchFamily="34" charset="0"/>
              <a:buChar char="•"/>
            </a:pPr>
            <a:r>
              <a:rPr lang="en-GB" sz="2000" b="1" dirty="0" smtClean="0"/>
              <a:t>Pressure Drop: </a:t>
            </a:r>
            <a:r>
              <a:rPr lang="en-GB" sz="2000" dirty="0" smtClean="0"/>
              <a:t>The difference between inlet pressure and outlet pressure of expansion valve. (clause 3.9)</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Hysteresis: </a:t>
            </a:r>
            <a:r>
              <a:rPr lang="en-GB" sz="2000" dirty="0" smtClean="0"/>
              <a:t>The difference between the opening superheat and closing superheat of the expansion valve at the same refrigerant flow. (clause 3.10)</a:t>
            </a:r>
          </a:p>
          <a:p>
            <a:pPr algn="just"/>
            <a:endParaRPr lang="en-GB" sz="2000" dirty="0"/>
          </a:p>
          <a:p>
            <a:pPr marL="342900" indent="-342900" algn="just">
              <a:buFont typeface="Arial" panose="020B0604020202020204" pitchFamily="34" charset="0"/>
              <a:buChar char="•"/>
            </a:pPr>
            <a:r>
              <a:rPr lang="en-GB" sz="2000" b="1" dirty="0" smtClean="0"/>
              <a:t>Nominal Cooling Capacity: </a:t>
            </a:r>
            <a:r>
              <a:rPr lang="en-GB" sz="2000" dirty="0" smtClean="0"/>
              <a:t>The refrigerant flow through the expansion valve multiplied by the difference between the enthalpy value at the inlet of the expansion valve and the saturated steam enthalpy value at the evaporation temperature under the specified test condition of cooling capacity. (clause 3.11)</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Max Working Pressure (MWP): </a:t>
            </a:r>
            <a:r>
              <a:rPr lang="en-GB" sz="2000" dirty="0" smtClean="0"/>
              <a:t>Maximum pressure for which system or component is designed, alternatively it is also known as maximum allowable pressure or PS. It is the limit which should not be exceeded whether the system is working or not. (clause 3.12)</a:t>
            </a:r>
            <a:endParaRPr lang="en-GB" sz="2000" dirty="0"/>
          </a:p>
          <a:p>
            <a:pPr algn="just"/>
            <a:endParaRPr lang="en-GB" sz="2000" dirty="0" smtClean="0"/>
          </a:p>
          <a:p>
            <a:pPr marL="342900" indent="-342900" algn="just">
              <a:buFont typeface="Arial" panose="020B0604020202020204" pitchFamily="34" charset="0"/>
              <a:buChar char="•"/>
            </a:pPr>
            <a:endParaRPr lang="en-GB" sz="2000" dirty="0"/>
          </a:p>
          <a:p>
            <a:pPr algn="ctr"/>
            <a:endParaRPr lang="en-GB" sz="2400" b="1" dirty="0"/>
          </a:p>
        </p:txBody>
      </p:sp>
    </p:spTree>
    <p:extLst>
      <p:ext uri="{BB962C8B-B14F-4D97-AF65-F5344CB8AC3E}">
        <p14:creationId xmlns:p14="http://schemas.microsoft.com/office/powerpoint/2010/main" val="2800653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932" y="0"/>
            <a:ext cx="11726065" cy="1120768"/>
          </a:xfrm>
        </p:spPr>
        <p:txBody>
          <a:bodyPr>
            <a:normAutofit/>
          </a:bodyPr>
          <a:lstStyle/>
          <a:p>
            <a:pPr algn="ctr"/>
            <a:r>
              <a:rPr lang="en-GB" sz="4800" b="1" i="1" dirty="0">
                <a:latin typeface="+mn-lt"/>
              </a:rPr>
              <a:t>TXV Test Parameters as per IS 10594</a:t>
            </a:r>
            <a:endParaRPr lang="en-IN" sz="4800" b="1" i="1" dirty="0">
              <a:latin typeface="+mn-lt"/>
            </a:endParaRPr>
          </a:p>
        </p:txBody>
      </p:sp>
      <p:sp>
        <p:nvSpPr>
          <p:cNvPr id="5" name="TextBox 4"/>
          <p:cNvSpPr txBox="1"/>
          <p:nvPr/>
        </p:nvSpPr>
        <p:spPr>
          <a:xfrm>
            <a:off x="320932" y="1120768"/>
            <a:ext cx="11798423" cy="9725739"/>
          </a:xfrm>
          <a:prstGeom prst="rect">
            <a:avLst/>
          </a:prstGeom>
          <a:noFill/>
        </p:spPr>
        <p:txBody>
          <a:bodyPr wrap="square" rtlCol="0">
            <a:spAutoFit/>
          </a:bodyPr>
          <a:lstStyle/>
          <a:p>
            <a:pPr marL="285750" indent="-285750">
              <a:buFont typeface="Arial" panose="020B0604020202020204" pitchFamily="34" charset="0"/>
              <a:buChar char="•"/>
            </a:pPr>
            <a:r>
              <a:rPr lang="en-GB" sz="2800" dirty="0"/>
              <a:t>Hydraulic Strength Test</a:t>
            </a:r>
          </a:p>
          <a:p>
            <a:pPr marL="285750" indent="-285750">
              <a:buFont typeface="Arial" panose="020B0604020202020204" pitchFamily="34" charset="0"/>
              <a:buChar char="•"/>
            </a:pPr>
            <a:r>
              <a:rPr lang="en-GB" sz="2800" dirty="0"/>
              <a:t>Pressure Test</a:t>
            </a:r>
          </a:p>
          <a:p>
            <a:pPr marL="285750" indent="-285750">
              <a:buFont typeface="Arial" panose="020B0604020202020204" pitchFamily="34" charset="0"/>
              <a:buChar char="•"/>
            </a:pPr>
            <a:r>
              <a:rPr lang="en-GB" sz="2800" dirty="0"/>
              <a:t>Burst Test</a:t>
            </a:r>
          </a:p>
          <a:p>
            <a:pPr marL="285750" indent="-285750">
              <a:buFont typeface="Arial" panose="020B0604020202020204" pitchFamily="34" charset="0"/>
              <a:buChar char="•"/>
            </a:pPr>
            <a:r>
              <a:rPr lang="en-GB" sz="2800" dirty="0"/>
              <a:t>Tightness Test</a:t>
            </a:r>
          </a:p>
          <a:p>
            <a:pPr marL="285750" indent="-285750">
              <a:buFont typeface="Arial" panose="020B0604020202020204" pitchFamily="34" charset="0"/>
              <a:buChar char="•"/>
            </a:pPr>
            <a:r>
              <a:rPr lang="en-GB" sz="2800" dirty="0"/>
              <a:t>Corrosion Test</a:t>
            </a:r>
          </a:p>
          <a:p>
            <a:pPr marL="285750" indent="-285750">
              <a:buFont typeface="Arial" panose="020B0604020202020204" pitchFamily="34" charset="0"/>
              <a:buChar char="•"/>
            </a:pPr>
            <a:r>
              <a:rPr lang="en-GB" sz="2800" dirty="0"/>
              <a:t>Leakage Rate of External Equalizer</a:t>
            </a:r>
          </a:p>
          <a:p>
            <a:pPr marL="285750" indent="-285750">
              <a:buFont typeface="Arial" panose="020B0604020202020204" pitchFamily="34" charset="0"/>
              <a:buChar char="•"/>
            </a:pPr>
            <a:r>
              <a:rPr lang="en-GB" sz="2800" dirty="0"/>
              <a:t>Ex-factory Static Superheat</a:t>
            </a:r>
          </a:p>
          <a:p>
            <a:pPr marL="285750" indent="-285750">
              <a:buFont typeface="Arial" panose="020B0604020202020204" pitchFamily="34" charset="0"/>
              <a:buChar char="•"/>
            </a:pPr>
            <a:r>
              <a:rPr lang="en-GB" sz="2800" dirty="0"/>
              <a:t>Nominal Cooling Capacity</a:t>
            </a:r>
          </a:p>
          <a:p>
            <a:pPr marL="285750" indent="-285750">
              <a:buFont typeface="Arial" panose="020B0604020202020204" pitchFamily="34" charset="0"/>
              <a:buChar char="•"/>
            </a:pPr>
            <a:r>
              <a:rPr lang="en-GB" sz="2800" dirty="0"/>
              <a:t>Extended Cooling Capacity</a:t>
            </a:r>
          </a:p>
          <a:p>
            <a:pPr marL="285750" indent="-285750">
              <a:buFont typeface="Arial" panose="020B0604020202020204" pitchFamily="34" charset="0"/>
              <a:buChar char="•"/>
            </a:pPr>
            <a:r>
              <a:rPr lang="en-GB" sz="2800" dirty="0"/>
              <a:t>Hysteresis</a:t>
            </a:r>
          </a:p>
          <a:p>
            <a:pPr marL="285750" indent="-285750">
              <a:buFont typeface="Arial" panose="020B0604020202020204" pitchFamily="34" charset="0"/>
              <a:buChar char="•"/>
            </a:pPr>
            <a:r>
              <a:rPr lang="en-GB" sz="2800" dirty="0"/>
              <a:t>Vibration Resistance</a:t>
            </a:r>
          </a:p>
          <a:p>
            <a:pPr marL="285750" indent="-285750">
              <a:buFont typeface="Arial" panose="020B0604020202020204" pitchFamily="34" charset="0"/>
              <a:buChar char="•"/>
            </a:pPr>
            <a:r>
              <a:rPr lang="en-GB" sz="2800" dirty="0"/>
              <a:t>Lifetime of Capillary</a:t>
            </a:r>
          </a:p>
          <a:p>
            <a:pPr marL="285750" indent="-285750">
              <a:buFont typeface="Arial" panose="020B0604020202020204" pitchFamily="34" charset="0"/>
              <a:buChar char="•"/>
            </a:pPr>
            <a:r>
              <a:rPr lang="en-GB" sz="2800" dirty="0"/>
              <a:t>Internal Leakage of Throttle Opening</a:t>
            </a:r>
          </a:p>
          <a:p>
            <a:endParaRPr lang="en-GB" sz="2800" b="1" dirty="0"/>
          </a:p>
          <a:p>
            <a:pPr marL="285750" indent="-285750">
              <a:buFont typeface="Arial" panose="020B0604020202020204" pitchFamily="34" charset="0"/>
              <a:buChar char="•"/>
            </a:pPr>
            <a:endParaRPr lang="en-GB" sz="2000" b="1" dirty="0"/>
          </a:p>
          <a:p>
            <a:endParaRPr lang="en-GB" sz="1600" i="1" dirty="0"/>
          </a:p>
          <a:p>
            <a:endParaRPr lang="en-GB" i="1" dirty="0"/>
          </a:p>
          <a:p>
            <a:endParaRPr lang="en-GB" sz="2000" b="1" i="1" dirty="0"/>
          </a:p>
          <a:p>
            <a:endParaRPr lang="en-GB" sz="2000" b="1" i="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pic>
        <p:nvPicPr>
          <p:cNvPr id="3" name="Picture 2"/>
          <p:cNvPicPr>
            <a:picLocks noChangeAspect="1"/>
          </p:cNvPicPr>
          <p:nvPr/>
        </p:nvPicPr>
        <p:blipFill>
          <a:blip r:embed="rId2"/>
          <a:stretch>
            <a:fillRect/>
          </a:stretch>
        </p:blipFill>
        <p:spPr>
          <a:xfrm>
            <a:off x="6634198" y="1462513"/>
            <a:ext cx="5485157" cy="4762796"/>
          </a:xfrm>
          <a:prstGeom prst="rect">
            <a:avLst/>
          </a:prstGeom>
        </p:spPr>
      </p:pic>
    </p:spTree>
    <p:extLst>
      <p:ext uri="{BB962C8B-B14F-4D97-AF65-F5344CB8AC3E}">
        <p14:creationId xmlns:p14="http://schemas.microsoft.com/office/powerpoint/2010/main" val="75953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600" b="1" i="1" dirty="0" smtClean="0">
                <a:latin typeface="+mn-lt"/>
              </a:rPr>
              <a:t>TXV TEST </a:t>
            </a:r>
            <a:r>
              <a:rPr lang="en-US" sz="3600" b="1" i="1" dirty="0">
                <a:latin typeface="+mn-lt"/>
              </a:rPr>
              <a:t>PARAMETERS AS PER IS </a:t>
            </a:r>
            <a:r>
              <a:rPr lang="en-US" sz="3600" b="1" i="1" dirty="0" smtClean="0">
                <a:latin typeface="+mn-lt"/>
              </a:rPr>
              <a:t>10594</a:t>
            </a:r>
            <a:endParaRPr lang="en-IN" sz="3200" b="1" i="1" dirty="0">
              <a:latin typeface="+mn-lt"/>
            </a:endParaRPr>
          </a:p>
        </p:txBody>
      </p:sp>
      <p:sp>
        <p:nvSpPr>
          <p:cNvPr id="3" name="TextBox 2"/>
          <p:cNvSpPr txBox="1"/>
          <p:nvPr/>
        </p:nvSpPr>
        <p:spPr>
          <a:xfrm>
            <a:off x="275304" y="1196525"/>
            <a:ext cx="11780572" cy="7294305"/>
          </a:xfrm>
          <a:prstGeom prst="rect">
            <a:avLst/>
          </a:prstGeom>
          <a:noFill/>
        </p:spPr>
        <p:txBody>
          <a:bodyPr wrap="square" rtlCol="0">
            <a:spAutoFit/>
          </a:bodyPr>
          <a:lstStyle/>
          <a:p>
            <a:pPr algn="ctr"/>
            <a:r>
              <a:rPr lang="en-GB" sz="2400" b="1" dirty="0" smtClean="0"/>
              <a:t>PRESSURE TEST (as per Clause 5.2.1)</a:t>
            </a:r>
            <a:endParaRPr lang="en-GB" sz="2400" b="1" dirty="0"/>
          </a:p>
          <a:p>
            <a:pPr marL="342900" indent="-342900" algn="just">
              <a:buFont typeface="Arial" panose="020B0604020202020204" pitchFamily="34" charset="0"/>
              <a:buChar char="•"/>
            </a:pPr>
            <a:r>
              <a:rPr lang="en-GB" sz="2000" dirty="0" smtClean="0"/>
              <a:t>Expansion valve shall be pressure tested without leakage. There shall be no visual deformation and cracks.</a:t>
            </a:r>
          </a:p>
          <a:p>
            <a:pPr algn="just"/>
            <a:endParaRPr lang="en-GB" sz="2000" b="1" dirty="0" smtClean="0"/>
          </a:p>
          <a:p>
            <a:pPr algn="ctr"/>
            <a:r>
              <a:rPr lang="en-GB" sz="2400" b="1" dirty="0" smtClean="0"/>
              <a:t>BURST TEST (as </a:t>
            </a:r>
            <a:r>
              <a:rPr lang="en-GB" sz="2400" b="1" dirty="0"/>
              <a:t>per </a:t>
            </a:r>
            <a:r>
              <a:rPr lang="en-GB" sz="2400" b="1" dirty="0" smtClean="0"/>
              <a:t>Clause 5.2.2)</a:t>
            </a:r>
            <a:endParaRPr lang="en-GB" sz="2400" b="1" dirty="0"/>
          </a:p>
          <a:p>
            <a:pPr marL="342900" indent="-342900" algn="just">
              <a:buFont typeface="Arial" panose="020B0604020202020204" pitchFamily="34" charset="0"/>
              <a:buChar char="•"/>
            </a:pPr>
            <a:r>
              <a:rPr lang="en-GB" sz="2000" dirty="0"/>
              <a:t>Expansion valve shall be pressure tested </a:t>
            </a:r>
            <a:r>
              <a:rPr lang="en-GB" sz="2000" dirty="0" smtClean="0"/>
              <a:t>and free of leakage or cracking.</a:t>
            </a:r>
          </a:p>
          <a:p>
            <a:pPr algn="just"/>
            <a:endParaRPr lang="en-GB" sz="2000" dirty="0" smtClean="0"/>
          </a:p>
          <a:p>
            <a:pPr algn="ctr"/>
            <a:r>
              <a:rPr lang="en-GB" sz="2400" b="1" dirty="0" smtClean="0"/>
              <a:t>TIGHTNESS TEST (as </a:t>
            </a:r>
            <a:r>
              <a:rPr lang="en-GB" sz="2400" b="1" dirty="0"/>
              <a:t>per Clause </a:t>
            </a:r>
            <a:r>
              <a:rPr lang="en-GB" sz="2400" b="1" dirty="0" smtClean="0"/>
              <a:t>5.3)</a:t>
            </a:r>
            <a:endParaRPr lang="en-GB" sz="2400" b="1" dirty="0"/>
          </a:p>
          <a:p>
            <a:pPr marL="342900" indent="-342900" algn="just">
              <a:buFont typeface="Arial" panose="020B0604020202020204" pitchFamily="34" charset="0"/>
              <a:buChar char="•"/>
            </a:pPr>
            <a:r>
              <a:rPr lang="en-GB" sz="2000" dirty="0" smtClean="0"/>
              <a:t>The tightness can be tested by helium. The leakage rate of expansion valves shall be less than 6.4x10^-6 </a:t>
            </a:r>
            <a:r>
              <a:rPr lang="en-GB" sz="2000" dirty="0" err="1" smtClean="0"/>
              <a:t>mbar.L</a:t>
            </a:r>
            <a:r>
              <a:rPr lang="en-GB" sz="2000" dirty="0" smtClean="0"/>
              <a:t>/s and the leakage rate of the power head shall be less than 1x10^-6 </a:t>
            </a:r>
            <a:r>
              <a:rPr lang="en-GB" sz="2000" dirty="0" err="1" smtClean="0"/>
              <a:t>mbar.L</a:t>
            </a:r>
            <a:r>
              <a:rPr lang="en-GB" sz="2000" dirty="0" smtClean="0"/>
              <a:t>/s.</a:t>
            </a:r>
            <a:endParaRPr lang="en-GB" sz="2000" dirty="0"/>
          </a:p>
          <a:p>
            <a:pPr algn="ctr"/>
            <a:endParaRPr lang="en-GB" sz="2000" b="1" dirty="0"/>
          </a:p>
          <a:p>
            <a:pPr algn="ctr"/>
            <a:r>
              <a:rPr lang="en-GB" sz="2400" b="1" dirty="0" smtClean="0"/>
              <a:t>CORROSION RESISTANCE TEST </a:t>
            </a:r>
            <a:r>
              <a:rPr lang="en-GB" sz="2400" b="1" dirty="0"/>
              <a:t>(as per Clause </a:t>
            </a:r>
            <a:r>
              <a:rPr lang="en-GB" sz="2400" b="1" dirty="0" smtClean="0"/>
              <a:t>5.4)</a:t>
            </a:r>
            <a:endParaRPr lang="en-GB" sz="2400" b="1" dirty="0"/>
          </a:p>
          <a:p>
            <a:pPr marL="342900" indent="-342900" algn="just">
              <a:buFont typeface="Arial" panose="020B0604020202020204" pitchFamily="34" charset="0"/>
              <a:buChar char="•"/>
            </a:pPr>
            <a:r>
              <a:rPr lang="en-GB" sz="2000" dirty="0" smtClean="0"/>
              <a:t>Thermostatic expansion valve shall be constructed of any corrosion resistant materials and shall conform to salt spray test for duration not less than 72h.</a:t>
            </a:r>
            <a:endParaRPr lang="en-GB" sz="2400" b="1" dirty="0"/>
          </a:p>
          <a:p>
            <a:pPr algn="ctr"/>
            <a:endParaRPr lang="en-GB" sz="2800" b="1" dirty="0"/>
          </a:p>
          <a:p>
            <a:pPr algn="ctr"/>
            <a:r>
              <a:rPr lang="en-GB" sz="2400" b="1" dirty="0" smtClean="0"/>
              <a:t>ENVIRONMENTAL HEAT RESISTANCE (as </a:t>
            </a:r>
            <a:r>
              <a:rPr lang="en-GB" sz="2400" b="1" dirty="0"/>
              <a:t>per Clause </a:t>
            </a:r>
            <a:r>
              <a:rPr lang="en-GB" sz="2400" b="1" dirty="0" smtClean="0"/>
              <a:t>5.5)</a:t>
            </a:r>
            <a:endParaRPr lang="en-GB" sz="2400" b="1" dirty="0"/>
          </a:p>
          <a:p>
            <a:pPr marL="342900" indent="-342900" algn="just">
              <a:buFont typeface="Arial" panose="020B0604020202020204" pitchFamily="34" charset="0"/>
              <a:buChar char="•"/>
            </a:pPr>
            <a:r>
              <a:rPr lang="en-GB" sz="2000" dirty="0" smtClean="0"/>
              <a:t>The temperature-sensing element of expansion valves shall be free from leakage.</a:t>
            </a: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2186169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4400" b="1" i="1" dirty="0" smtClean="0">
                <a:latin typeface="+mn-lt"/>
              </a:rPr>
              <a:t>TXV TEST </a:t>
            </a:r>
            <a:r>
              <a:rPr lang="en-US" sz="4400" b="1" i="1" dirty="0">
                <a:latin typeface="+mn-lt"/>
              </a:rPr>
              <a:t>PARAMETERS AS PER IS </a:t>
            </a:r>
            <a:r>
              <a:rPr lang="en-US" sz="4400" b="1" i="1" dirty="0" smtClean="0">
                <a:latin typeface="+mn-lt"/>
              </a:rPr>
              <a:t>10594</a:t>
            </a:r>
            <a:endParaRPr lang="en-IN" sz="4000" b="1" i="1" dirty="0">
              <a:latin typeface="+mn-lt"/>
            </a:endParaRPr>
          </a:p>
        </p:txBody>
      </p:sp>
      <p:sp>
        <p:nvSpPr>
          <p:cNvPr id="3" name="TextBox 2"/>
          <p:cNvSpPr txBox="1"/>
          <p:nvPr/>
        </p:nvSpPr>
        <p:spPr>
          <a:xfrm>
            <a:off x="275304" y="1120325"/>
            <a:ext cx="11780572" cy="7602081"/>
          </a:xfrm>
          <a:prstGeom prst="rect">
            <a:avLst/>
          </a:prstGeom>
          <a:noFill/>
        </p:spPr>
        <p:txBody>
          <a:bodyPr wrap="square" rtlCol="0">
            <a:spAutoFit/>
          </a:bodyPr>
          <a:lstStyle/>
          <a:p>
            <a:pPr algn="ctr"/>
            <a:r>
              <a:rPr lang="en-GB" sz="2400" b="1" dirty="0" smtClean="0"/>
              <a:t>INTERNAL LEAKAGE OF THROTTLE OPENING (as per Clause 5.8)</a:t>
            </a:r>
            <a:endParaRPr lang="en-GB" sz="2400" b="1" dirty="0"/>
          </a:p>
          <a:p>
            <a:pPr marL="342900" indent="-342900" algn="just">
              <a:buFont typeface="Arial" panose="020B0604020202020204" pitchFamily="34" charset="0"/>
              <a:buChar char="•"/>
            </a:pPr>
            <a:r>
              <a:rPr lang="en-GB" sz="2000" dirty="0" smtClean="0"/>
              <a:t>The actual leakage rate of the throttle opening of the expansion valves shall not be more than 1 percent of the nominal flow rate.</a:t>
            </a:r>
          </a:p>
          <a:p>
            <a:pPr algn="just"/>
            <a:endParaRPr lang="en-GB" sz="2000" b="1" dirty="0" smtClean="0"/>
          </a:p>
          <a:p>
            <a:pPr algn="ctr"/>
            <a:r>
              <a:rPr lang="en-GB" sz="2400" b="1" dirty="0" smtClean="0"/>
              <a:t>NOMINAL COOLING CAPACITY (as </a:t>
            </a:r>
            <a:r>
              <a:rPr lang="en-GB" sz="2400" b="1" dirty="0"/>
              <a:t>per </a:t>
            </a:r>
            <a:r>
              <a:rPr lang="en-GB" sz="2400" b="1" dirty="0" smtClean="0"/>
              <a:t>Clause 5.9)</a:t>
            </a:r>
            <a:endParaRPr lang="en-GB" sz="2400" b="1" dirty="0"/>
          </a:p>
          <a:p>
            <a:pPr marL="342900" indent="-342900" algn="just">
              <a:buFont typeface="Arial" panose="020B0604020202020204" pitchFamily="34" charset="0"/>
              <a:buChar char="•"/>
            </a:pPr>
            <a:r>
              <a:rPr lang="en-GB" sz="2000" dirty="0" smtClean="0"/>
              <a:t>The measured cooling capacity of expansion valves shall not be less than 95 percent of the nominal cooling capacity.</a:t>
            </a:r>
          </a:p>
          <a:p>
            <a:pPr algn="just"/>
            <a:endParaRPr lang="en-GB" sz="2000" dirty="0" smtClean="0"/>
          </a:p>
          <a:p>
            <a:pPr algn="ctr"/>
            <a:r>
              <a:rPr lang="en-GB" sz="2400" b="1" dirty="0" smtClean="0"/>
              <a:t>HYSTERESIS (as per Clause 5.11)</a:t>
            </a:r>
          </a:p>
          <a:p>
            <a:pPr marL="342900" indent="-342900" algn="just">
              <a:buFont typeface="Arial" panose="020B0604020202020204" pitchFamily="34" charset="0"/>
              <a:buChar char="•"/>
            </a:pPr>
            <a:r>
              <a:rPr lang="en-GB" sz="2000" dirty="0" smtClean="0"/>
              <a:t>The measured hysteresis of the expansion valves shall not be more than 2K.</a:t>
            </a:r>
            <a:endParaRPr lang="en-GB" sz="2000" dirty="0"/>
          </a:p>
          <a:p>
            <a:pPr algn="ctr"/>
            <a:endParaRPr lang="en-GB" sz="2000" b="1" dirty="0"/>
          </a:p>
          <a:p>
            <a:pPr algn="ctr"/>
            <a:r>
              <a:rPr lang="en-GB" sz="2400" b="1" dirty="0" smtClean="0"/>
              <a:t>VIBRATION RESISTANCE (</a:t>
            </a:r>
            <a:r>
              <a:rPr lang="en-GB" sz="2400" b="1" dirty="0"/>
              <a:t>as per Clause </a:t>
            </a:r>
            <a:r>
              <a:rPr lang="en-GB" sz="2400" b="1" dirty="0" smtClean="0"/>
              <a:t>5.12)</a:t>
            </a:r>
            <a:endParaRPr lang="en-GB" sz="2400" b="1" dirty="0"/>
          </a:p>
          <a:p>
            <a:pPr marL="342900" indent="-342900" algn="just">
              <a:buFont typeface="Arial" panose="020B0604020202020204" pitchFamily="34" charset="0"/>
              <a:buChar char="•"/>
            </a:pPr>
            <a:r>
              <a:rPr lang="en-GB" sz="2000" dirty="0" smtClean="0"/>
              <a:t>After vibration resistance test, the expansion valves shall function properly and the retested static superheat shall reach the original default value within the specified tolerance.</a:t>
            </a:r>
            <a:endParaRPr lang="en-GB" sz="2400" b="1" dirty="0"/>
          </a:p>
          <a:p>
            <a:pPr algn="ctr"/>
            <a:endParaRPr lang="en-GB" sz="2800" b="1" dirty="0"/>
          </a:p>
          <a:p>
            <a:pPr algn="ctr"/>
            <a:r>
              <a:rPr lang="en-GB" sz="2400" b="1" dirty="0" smtClean="0"/>
              <a:t>LIFETIME OF CAPILLARY (as </a:t>
            </a:r>
            <a:r>
              <a:rPr lang="en-GB" sz="2400" b="1" dirty="0"/>
              <a:t>per Clause </a:t>
            </a:r>
            <a:r>
              <a:rPr lang="en-GB" sz="2400" b="1" dirty="0" smtClean="0"/>
              <a:t>5.14)</a:t>
            </a:r>
            <a:endParaRPr lang="en-GB" sz="2400" b="1" dirty="0"/>
          </a:p>
          <a:p>
            <a:pPr marL="342900" indent="-342900" algn="just">
              <a:buFont typeface="Arial" panose="020B0604020202020204" pitchFamily="34" charset="0"/>
              <a:buChar char="•"/>
            </a:pPr>
            <a:r>
              <a:rPr lang="en-GB" sz="2000" dirty="0" smtClean="0"/>
              <a:t>The capillary should withstand minimum seven bending cycles without any rupture or crack.</a:t>
            </a: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949260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b="1" i="1" dirty="0">
                <a:latin typeface="+mn-lt"/>
              </a:rPr>
              <a:t>Key Components in RAC System</a:t>
            </a:r>
            <a:endParaRPr lang="en-IN" b="1" i="1" dirty="0">
              <a:latin typeface="+mn-lt"/>
            </a:endParaRPr>
          </a:p>
        </p:txBody>
      </p:sp>
      <p:sp>
        <p:nvSpPr>
          <p:cNvPr id="3" name="TextBox 2"/>
          <p:cNvSpPr txBox="1"/>
          <p:nvPr/>
        </p:nvSpPr>
        <p:spPr>
          <a:xfrm>
            <a:off x="648070" y="1482571"/>
            <a:ext cx="10892901" cy="6617196"/>
          </a:xfrm>
          <a:prstGeom prst="rect">
            <a:avLst/>
          </a:prstGeom>
          <a:noFill/>
        </p:spPr>
        <p:txBody>
          <a:bodyPr wrap="square" rtlCol="0">
            <a:spAutoFit/>
          </a:bodyPr>
          <a:lstStyle/>
          <a:p>
            <a:pPr algn="ctr"/>
            <a:r>
              <a:rPr lang="en-GB" sz="2800" b="1" dirty="0"/>
              <a:t>EVAPORATOR</a:t>
            </a:r>
          </a:p>
          <a:p>
            <a:pPr algn="just"/>
            <a:r>
              <a:rPr lang="en-GB" sz="2400" b="1" dirty="0"/>
              <a:t>Working: </a:t>
            </a:r>
          </a:p>
          <a:p>
            <a:pPr algn="just"/>
            <a:r>
              <a:rPr lang="en-GB" sz="2000" dirty="0"/>
              <a:t>The evaporator absorbs heat from the environment to cool the space or substance. The refrigerant in the evaporator absorbs this heat and evaporates, changing from liquid to a gas. </a:t>
            </a:r>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728372" y="3076232"/>
            <a:ext cx="6811326" cy="3581900"/>
          </a:xfrm>
          <a:prstGeom prst="rect">
            <a:avLst/>
          </a:prstGeom>
        </p:spPr>
      </p:pic>
      <p:pic>
        <p:nvPicPr>
          <p:cNvPr id="6" name="Picture 5"/>
          <p:cNvPicPr>
            <a:picLocks noChangeAspect="1"/>
          </p:cNvPicPr>
          <p:nvPr/>
        </p:nvPicPr>
        <p:blipFill>
          <a:blip r:embed="rId3"/>
          <a:stretch>
            <a:fillRect/>
          </a:stretch>
        </p:blipFill>
        <p:spPr>
          <a:xfrm>
            <a:off x="7684720" y="3329815"/>
            <a:ext cx="4267583" cy="3074734"/>
          </a:xfrm>
          <a:prstGeom prst="rect">
            <a:avLst/>
          </a:prstGeom>
        </p:spPr>
      </p:pic>
    </p:spTree>
    <p:extLst>
      <p:ext uri="{BB962C8B-B14F-4D97-AF65-F5344CB8AC3E}">
        <p14:creationId xmlns:p14="http://schemas.microsoft.com/office/powerpoint/2010/main" val="1592357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59" y="123994"/>
            <a:ext cx="11345661" cy="999400"/>
          </a:xfrm>
        </p:spPr>
        <p:txBody>
          <a:bodyPr>
            <a:normAutofit/>
          </a:bodyPr>
          <a:lstStyle/>
          <a:p>
            <a:pPr algn="ctr"/>
            <a:r>
              <a:rPr lang="en-GB" b="1" i="1" dirty="0">
                <a:latin typeface="+mn-lt"/>
              </a:rPr>
              <a:t>Natural Convection Evaporators</a:t>
            </a:r>
            <a:endParaRPr lang="en-IN" b="1" i="1" dirty="0">
              <a:latin typeface="+mn-lt"/>
            </a:endParaRPr>
          </a:p>
        </p:txBody>
      </p:sp>
      <p:sp>
        <p:nvSpPr>
          <p:cNvPr id="3" name="TextBox 2"/>
          <p:cNvSpPr txBox="1"/>
          <p:nvPr/>
        </p:nvSpPr>
        <p:spPr>
          <a:xfrm>
            <a:off x="275397" y="1313894"/>
            <a:ext cx="11700387" cy="10341293"/>
          </a:xfrm>
          <a:prstGeom prst="rect">
            <a:avLst/>
          </a:prstGeom>
          <a:noFill/>
        </p:spPr>
        <p:txBody>
          <a:bodyPr wrap="square" rtlCol="0">
            <a:spAutoFit/>
          </a:bodyPr>
          <a:lstStyle/>
          <a:p>
            <a:pPr algn="just"/>
            <a:r>
              <a:rPr lang="en-GB" sz="2400" b="1" dirty="0"/>
              <a:t>Working Principle: </a:t>
            </a:r>
          </a:p>
          <a:p>
            <a:pPr algn="just"/>
            <a:endParaRPr lang="en-GB" sz="2000" dirty="0"/>
          </a:p>
          <a:p>
            <a:pPr marL="457200" indent="-457200" algn="just">
              <a:buAutoNum type="arabicPeriod"/>
            </a:pPr>
            <a:r>
              <a:rPr lang="en-GB" sz="2000" b="1" dirty="0"/>
              <a:t>Heat Absorption: </a:t>
            </a:r>
            <a:r>
              <a:rPr lang="en-GB" dirty="0"/>
              <a:t>The evaporator contains refrigerant that absorbs heat from the surrounding air. As the air near the</a:t>
            </a:r>
          </a:p>
          <a:p>
            <a:pPr algn="just"/>
            <a:r>
              <a:rPr lang="en-GB" dirty="0"/>
              <a:t>         evaporator surface warms, it becomes less dense</a:t>
            </a:r>
          </a:p>
          <a:p>
            <a:pPr algn="just"/>
            <a:r>
              <a:rPr lang="en-GB" dirty="0"/>
              <a:t>         and rises.</a:t>
            </a:r>
          </a:p>
          <a:p>
            <a:pPr algn="just"/>
            <a:endParaRPr lang="en-GB" sz="2000" b="1" dirty="0"/>
          </a:p>
          <a:p>
            <a:pPr marL="457200" indent="-457200" algn="just">
              <a:buAutoNum type="arabicPeriod" startAt="2"/>
            </a:pPr>
            <a:r>
              <a:rPr lang="en-GB" sz="2000" b="1" dirty="0"/>
              <a:t>Natural Air Movement: </a:t>
            </a:r>
            <a:r>
              <a:rPr lang="en-GB" dirty="0"/>
              <a:t>Cooler, denser air from</a:t>
            </a:r>
          </a:p>
          <a:p>
            <a:pPr algn="just"/>
            <a:r>
              <a:rPr lang="en-GB" sz="2000" b="1" dirty="0"/>
              <a:t>         </a:t>
            </a:r>
            <a:r>
              <a:rPr lang="en-GB" dirty="0"/>
              <a:t>the surroundings moves in to replace the warmer</a:t>
            </a:r>
          </a:p>
          <a:p>
            <a:pPr algn="just"/>
            <a:r>
              <a:rPr lang="en-GB" sz="2000" b="1" dirty="0"/>
              <a:t>         </a:t>
            </a:r>
            <a:r>
              <a:rPr lang="en-GB" dirty="0"/>
              <a:t>air, creating a natural circulation of air over the </a:t>
            </a:r>
          </a:p>
          <a:p>
            <a:pPr algn="just"/>
            <a:r>
              <a:rPr lang="en-GB" dirty="0"/>
              <a:t>         evaporator surface. This continuous movement</a:t>
            </a:r>
          </a:p>
          <a:p>
            <a:pPr algn="just"/>
            <a:r>
              <a:rPr lang="en-GB" dirty="0"/>
              <a:t>         of air transfers heat to the refrigerant, causing it to</a:t>
            </a:r>
          </a:p>
          <a:p>
            <a:pPr algn="just"/>
            <a:r>
              <a:rPr lang="en-GB" dirty="0"/>
              <a:t>         evaporate and absorb the latent heat. </a:t>
            </a:r>
          </a:p>
          <a:p>
            <a:pPr algn="just"/>
            <a:endParaRPr lang="en-GB" sz="2000" b="1" dirty="0"/>
          </a:p>
          <a:p>
            <a:pPr marL="457200" indent="-457200" algn="just">
              <a:buAutoNum type="arabicPeriod" startAt="3"/>
            </a:pPr>
            <a:r>
              <a:rPr lang="en-GB" sz="2000" b="1" dirty="0"/>
              <a:t>Refrigerant Evaporation: </a:t>
            </a:r>
            <a:r>
              <a:rPr lang="en-GB" dirty="0"/>
              <a:t>The low pressure </a:t>
            </a:r>
          </a:p>
          <a:p>
            <a:pPr algn="just"/>
            <a:r>
              <a:rPr lang="en-GB" sz="2000" b="1" dirty="0"/>
              <a:t>        </a:t>
            </a:r>
            <a:r>
              <a:rPr lang="en-GB" dirty="0"/>
              <a:t>liquid refrigerant enters the evaporator and absorbs</a:t>
            </a:r>
          </a:p>
          <a:p>
            <a:pPr algn="just"/>
            <a:r>
              <a:rPr lang="en-GB" sz="2000" b="1" dirty="0"/>
              <a:t>        </a:t>
            </a:r>
            <a:r>
              <a:rPr lang="en-GB" dirty="0"/>
              <a:t>heat from the air, evaporating into low pressure gas.</a:t>
            </a:r>
          </a:p>
          <a:p>
            <a:pPr algn="just"/>
            <a:r>
              <a:rPr lang="en-GB" sz="2000" b="1" dirty="0"/>
              <a:t>        </a:t>
            </a:r>
            <a:r>
              <a:rPr lang="en-GB" dirty="0"/>
              <a:t>The gaseous refrigerant is then carried away to the </a:t>
            </a:r>
          </a:p>
          <a:p>
            <a:pPr algn="just"/>
            <a:r>
              <a:rPr lang="en-GB" sz="2000" b="1" dirty="0"/>
              <a:t>        </a:t>
            </a:r>
            <a:r>
              <a:rPr lang="en-GB" dirty="0"/>
              <a:t>compressor to continue the refrigeration cycle.</a:t>
            </a: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stretch>
            <a:fillRect/>
          </a:stretch>
        </p:blipFill>
        <p:spPr>
          <a:xfrm>
            <a:off x="5911273" y="2491532"/>
            <a:ext cx="5975926" cy="4055411"/>
          </a:xfrm>
          <a:prstGeom prst="rect">
            <a:avLst/>
          </a:prstGeom>
        </p:spPr>
      </p:pic>
    </p:spTree>
    <p:extLst>
      <p:ext uri="{BB962C8B-B14F-4D97-AF65-F5344CB8AC3E}">
        <p14:creationId xmlns:p14="http://schemas.microsoft.com/office/powerpoint/2010/main" val="1792129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59" y="134077"/>
            <a:ext cx="11345661" cy="999400"/>
          </a:xfrm>
        </p:spPr>
        <p:txBody>
          <a:bodyPr>
            <a:normAutofit/>
          </a:bodyPr>
          <a:lstStyle/>
          <a:p>
            <a:pPr algn="ctr"/>
            <a:r>
              <a:rPr lang="en-GB" sz="5400" b="1" i="1" dirty="0">
                <a:latin typeface="+mn-lt"/>
              </a:rPr>
              <a:t>Forced Convection Evaporators</a:t>
            </a:r>
            <a:endParaRPr lang="en-IN" sz="5400" b="1" i="1" dirty="0">
              <a:latin typeface="+mn-lt"/>
            </a:endParaRPr>
          </a:p>
        </p:txBody>
      </p:sp>
      <p:sp>
        <p:nvSpPr>
          <p:cNvPr id="3" name="TextBox 2"/>
          <p:cNvSpPr txBox="1"/>
          <p:nvPr/>
        </p:nvSpPr>
        <p:spPr>
          <a:xfrm>
            <a:off x="275397" y="1313894"/>
            <a:ext cx="11700387" cy="9756517"/>
          </a:xfrm>
          <a:prstGeom prst="rect">
            <a:avLst/>
          </a:prstGeom>
          <a:noFill/>
        </p:spPr>
        <p:txBody>
          <a:bodyPr wrap="square" rtlCol="0">
            <a:spAutoFit/>
          </a:bodyPr>
          <a:lstStyle/>
          <a:p>
            <a:pPr algn="just"/>
            <a:r>
              <a:rPr lang="en-GB" sz="2400" b="1" dirty="0"/>
              <a:t>Working Principle: </a:t>
            </a:r>
          </a:p>
          <a:p>
            <a:pPr algn="just"/>
            <a:endParaRPr lang="en-GB" sz="2000" dirty="0"/>
          </a:p>
          <a:p>
            <a:pPr marL="457200" indent="-457200" algn="just">
              <a:buAutoNum type="arabicPeriod"/>
            </a:pPr>
            <a:r>
              <a:rPr lang="en-GB" sz="2000" b="1" dirty="0"/>
              <a:t>Heat Absorption: </a:t>
            </a:r>
            <a:r>
              <a:rPr lang="en-GB" dirty="0"/>
              <a:t>The evaporator contains refrigerant that absorbs heat from the surrounding air. Fans or blowers force air over the surface of the evaporator coils, increasing the rate of heat transfer.</a:t>
            </a:r>
          </a:p>
          <a:p>
            <a:pPr algn="just"/>
            <a:r>
              <a:rPr lang="en-GB" dirty="0"/>
              <a:t>         </a:t>
            </a:r>
            <a:endParaRPr lang="en-GB" sz="2000" b="1" dirty="0"/>
          </a:p>
          <a:p>
            <a:pPr marL="457200" indent="-457200" algn="just">
              <a:buAutoNum type="arabicPeriod" startAt="2"/>
            </a:pPr>
            <a:r>
              <a:rPr lang="en-GB" sz="2000" b="1" dirty="0"/>
              <a:t>Refrigerant Evaporation: </a:t>
            </a:r>
            <a:r>
              <a:rPr lang="en-GB" dirty="0"/>
              <a:t>The refrigerant </a:t>
            </a:r>
          </a:p>
          <a:p>
            <a:pPr algn="just"/>
            <a:r>
              <a:rPr lang="en-GB" sz="2000" b="1" dirty="0"/>
              <a:t>         </a:t>
            </a:r>
            <a:r>
              <a:rPr lang="en-GB" dirty="0"/>
              <a:t>usually in a low pressure liquid state, enters the</a:t>
            </a:r>
          </a:p>
          <a:p>
            <a:pPr algn="just"/>
            <a:r>
              <a:rPr lang="en-GB" sz="2000" b="1" dirty="0"/>
              <a:t>         </a:t>
            </a:r>
            <a:r>
              <a:rPr lang="en-GB" dirty="0"/>
              <a:t>evaporator coils. As the refrigerant absorbs heat </a:t>
            </a:r>
          </a:p>
          <a:p>
            <a:pPr algn="just"/>
            <a:r>
              <a:rPr lang="en-GB" dirty="0"/>
              <a:t>         from the air, it evaporates into a low pressure gas.</a:t>
            </a:r>
          </a:p>
          <a:p>
            <a:pPr algn="just"/>
            <a:r>
              <a:rPr lang="en-GB" dirty="0"/>
              <a:t>         </a:t>
            </a:r>
            <a:endParaRPr lang="en-GB" sz="2000" b="1" dirty="0"/>
          </a:p>
          <a:p>
            <a:pPr marL="457200" indent="-457200" algn="just">
              <a:buAutoNum type="arabicPeriod" startAt="3"/>
            </a:pPr>
            <a:r>
              <a:rPr lang="en-GB" sz="2000" b="1" dirty="0"/>
              <a:t>Air Circulation: </a:t>
            </a:r>
            <a:r>
              <a:rPr lang="en-GB" dirty="0"/>
              <a:t>The forced air movement created</a:t>
            </a:r>
          </a:p>
          <a:p>
            <a:pPr algn="just"/>
            <a:r>
              <a:rPr lang="en-GB" sz="2000" b="1" dirty="0"/>
              <a:t>        </a:t>
            </a:r>
            <a:r>
              <a:rPr lang="en-GB" dirty="0"/>
              <a:t>by the fans ensures a continuous supply of warmer </a:t>
            </a:r>
          </a:p>
          <a:p>
            <a:pPr algn="just"/>
            <a:r>
              <a:rPr lang="en-GB" sz="2000" b="1" dirty="0"/>
              <a:t>        </a:t>
            </a:r>
            <a:r>
              <a:rPr lang="en-GB" dirty="0"/>
              <a:t>air to the evaporator coils. Cooled air is then </a:t>
            </a:r>
          </a:p>
          <a:p>
            <a:pPr algn="just"/>
            <a:r>
              <a:rPr lang="en-GB" sz="2000" b="1" dirty="0"/>
              <a:t>        </a:t>
            </a:r>
            <a:r>
              <a:rPr lang="en-GB" dirty="0"/>
              <a:t>circulated back into the space being cooled, while </a:t>
            </a:r>
          </a:p>
          <a:p>
            <a:pPr algn="just"/>
            <a:r>
              <a:rPr lang="en-GB" sz="2000" b="1" dirty="0"/>
              <a:t>        </a:t>
            </a:r>
            <a:r>
              <a:rPr lang="en-GB" dirty="0"/>
              <a:t>the warmed refrigerant gas is sent to the compressor</a:t>
            </a:r>
          </a:p>
          <a:p>
            <a:pPr algn="just"/>
            <a:r>
              <a:rPr lang="en-GB" sz="2000" b="1" dirty="0"/>
              <a:t>        </a:t>
            </a:r>
            <a:r>
              <a:rPr lang="en-GB" dirty="0"/>
              <a:t>to continue the refrigeration cycle.</a:t>
            </a: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stretch>
            <a:fillRect/>
          </a:stretch>
        </p:blipFill>
        <p:spPr>
          <a:xfrm>
            <a:off x="6097823" y="3038764"/>
            <a:ext cx="5975808" cy="3211116"/>
          </a:xfrm>
          <a:prstGeom prst="rect">
            <a:avLst/>
          </a:prstGeom>
        </p:spPr>
      </p:pic>
      <p:sp>
        <p:nvSpPr>
          <p:cNvPr id="5" name="Oval 4"/>
          <p:cNvSpPr/>
          <p:nvPr/>
        </p:nvSpPr>
        <p:spPr>
          <a:xfrm>
            <a:off x="6125590" y="5967225"/>
            <a:ext cx="399495" cy="372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41898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59" y="123994"/>
            <a:ext cx="11345661" cy="999400"/>
          </a:xfrm>
        </p:spPr>
        <p:txBody>
          <a:bodyPr>
            <a:normAutofit/>
          </a:bodyPr>
          <a:lstStyle/>
          <a:p>
            <a:pPr algn="ctr"/>
            <a:r>
              <a:rPr lang="en-GB" sz="5400" b="1" i="1" dirty="0">
                <a:latin typeface="+mn-lt"/>
              </a:rPr>
              <a:t>Flooded Evaporators</a:t>
            </a:r>
            <a:endParaRPr lang="en-IN" sz="5400" b="1" i="1" dirty="0">
              <a:latin typeface="+mn-lt"/>
            </a:endParaRPr>
          </a:p>
        </p:txBody>
      </p:sp>
      <p:sp>
        <p:nvSpPr>
          <p:cNvPr id="3" name="TextBox 2"/>
          <p:cNvSpPr txBox="1"/>
          <p:nvPr/>
        </p:nvSpPr>
        <p:spPr>
          <a:xfrm>
            <a:off x="275397" y="1313894"/>
            <a:ext cx="11700387" cy="9448740"/>
          </a:xfrm>
          <a:prstGeom prst="rect">
            <a:avLst/>
          </a:prstGeom>
          <a:noFill/>
        </p:spPr>
        <p:txBody>
          <a:bodyPr wrap="square" rtlCol="0">
            <a:spAutoFit/>
          </a:bodyPr>
          <a:lstStyle/>
          <a:p>
            <a:pPr algn="just"/>
            <a:r>
              <a:rPr lang="en-GB" sz="2400" b="1" dirty="0"/>
              <a:t>Working Principle: </a:t>
            </a:r>
          </a:p>
          <a:p>
            <a:pPr algn="just"/>
            <a:endParaRPr lang="en-GB" sz="2000" dirty="0"/>
          </a:p>
          <a:p>
            <a:pPr marL="457200" indent="-457200" algn="just">
              <a:buAutoNum type="arabicPeriod"/>
            </a:pPr>
            <a:r>
              <a:rPr lang="en-GB" sz="2000" b="1" dirty="0"/>
              <a:t>Heat Absorption: </a:t>
            </a:r>
            <a:r>
              <a:rPr lang="en-GB" dirty="0"/>
              <a:t>The evaporator is flooded with liquid refrigerant, maintaining a constant level. As the air or fluid</a:t>
            </a:r>
          </a:p>
          <a:p>
            <a:pPr algn="just"/>
            <a:r>
              <a:rPr lang="en-GB" dirty="0"/>
              <a:t>         to be cooled passes over the evaporator, heat is absorbed by the refrigerant.</a:t>
            </a:r>
          </a:p>
          <a:p>
            <a:pPr algn="just"/>
            <a:r>
              <a:rPr lang="en-GB" dirty="0"/>
              <a:t>         </a:t>
            </a:r>
            <a:endParaRPr lang="en-GB" sz="2000" b="1" dirty="0"/>
          </a:p>
          <a:p>
            <a:pPr marL="457200" indent="-457200" algn="just">
              <a:buAutoNum type="arabicPeriod" startAt="2"/>
            </a:pPr>
            <a:r>
              <a:rPr lang="en-GB" sz="2000" b="1" dirty="0"/>
              <a:t>Refrigerant Evaporation: </a:t>
            </a:r>
            <a:r>
              <a:rPr lang="en-GB" dirty="0"/>
              <a:t>The liquid refrigerant</a:t>
            </a:r>
          </a:p>
          <a:p>
            <a:pPr algn="just"/>
            <a:r>
              <a:rPr lang="en-GB" sz="2000" b="1" dirty="0"/>
              <a:t>         </a:t>
            </a:r>
            <a:r>
              <a:rPr lang="en-GB" dirty="0"/>
              <a:t>absorbs heat and begin to evaporate. The mixture</a:t>
            </a:r>
          </a:p>
          <a:p>
            <a:pPr algn="just"/>
            <a:r>
              <a:rPr lang="en-GB" sz="2000" b="1" dirty="0"/>
              <a:t>         </a:t>
            </a:r>
            <a:r>
              <a:rPr lang="en-GB" dirty="0"/>
              <a:t>of liquid and vapour refrigerant ensures that the </a:t>
            </a:r>
          </a:p>
          <a:p>
            <a:pPr algn="just"/>
            <a:r>
              <a:rPr lang="en-GB" dirty="0"/>
              <a:t>         entire surface area of coils is used to heat transfer.</a:t>
            </a:r>
          </a:p>
          <a:p>
            <a:pPr algn="just"/>
            <a:r>
              <a:rPr lang="en-GB" dirty="0"/>
              <a:t>         </a:t>
            </a:r>
            <a:endParaRPr lang="en-GB" sz="2000" b="1" dirty="0"/>
          </a:p>
          <a:p>
            <a:pPr marL="457200" indent="-457200" algn="just">
              <a:buAutoNum type="arabicPeriod" startAt="3"/>
            </a:pPr>
            <a:r>
              <a:rPr lang="en-GB" sz="2000" b="1" dirty="0"/>
              <a:t>Recirculation: </a:t>
            </a:r>
            <a:r>
              <a:rPr lang="en-GB" dirty="0"/>
              <a:t>The mixture of liquid and vapour </a:t>
            </a:r>
          </a:p>
          <a:p>
            <a:pPr algn="just"/>
            <a:r>
              <a:rPr lang="en-GB" sz="2000" b="1" dirty="0"/>
              <a:t>       </a:t>
            </a:r>
            <a:r>
              <a:rPr lang="en-GB" dirty="0"/>
              <a:t> refrigerant leaves the evaporator and enters a </a:t>
            </a:r>
          </a:p>
          <a:p>
            <a:pPr algn="just"/>
            <a:r>
              <a:rPr lang="en-GB" sz="2000" b="1" dirty="0"/>
              <a:t>        </a:t>
            </a:r>
            <a:r>
              <a:rPr lang="en-GB" dirty="0"/>
              <a:t>separator, which separates the vapour from the</a:t>
            </a:r>
          </a:p>
          <a:p>
            <a:pPr algn="just"/>
            <a:r>
              <a:rPr lang="en-GB" sz="2000" b="1" dirty="0"/>
              <a:t>        </a:t>
            </a:r>
            <a:r>
              <a:rPr lang="en-GB" dirty="0"/>
              <a:t>liquid. The vapour is sent to the compressor, while</a:t>
            </a:r>
          </a:p>
          <a:p>
            <a:pPr algn="just"/>
            <a:r>
              <a:rPr lang="en-GB" sz="2000" b="1" dirty="0"/>
              <a:t>        </a:t>
            </a:r>
            <a:r>
              <a:rPr lang="en-GB" dirty="0"/>
              <a:t>the liquid is recirculated back to the evaporator.</a:t>
            </a: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stretch>
            <a:fillRect/>
          </a:stretch>
        </p:blipFill>
        <p:spPr>
          <a:xfrm>
            <a:off x="5874327" y="3052195"/>
            <a:ext cx="6207433" cy="3505689"/>
          </a:xfrm>
          <a:prstGeom prst="rect">
            <a:avLst/>
          </a:prstGeom>
        </p:spPr>
      </p:pic>
      <p:sp>
        <p:nvSpPr>
          <p:cNvPr id="5" name="Oval 4"/>
          <p:cNvSpPr/>
          <p:nvPr/>
        </p:nvSpPr>
        <p:spPr>
          <a:xfrm>
            <a:off x="5887240" y="6076306"/>
            <a:ext cx="417519" cy="421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33091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0689" y="161649"/>
            <a:ext cx="10977493" cy="1640468"/>
          </a:xfrm>
          <a:prstGeom prst="rect">
            <a:avLst/>
          </a:prstGeom>
        </p:spPr>
      </p:pic>
      <p:pic>
        <p:nvPicPr>
          <p:cNvPr id="6" name="Picture 5"/>
          <p:cNvPicPr>
            <a:picLocks noChangeAspect="1"/>
          </p:cNvPicPr>
          <p:nvPr/>
        </p:nvPicPr>
        <p:blipFill>
          <a:blip r:embed="rId3"/>
          <a:stretch>
            <a:fillRect/>
          </a:stretch>
        </p:blipFill>
        <p:spPr>
          <a:xfrm>
            <a:off x="390689" y="1802117"/>
            <a:ext cx="10977493" cy="1278362"/>
          </a:xfrm>
          <a:prstGeom prst="rect">
            <a:avLst/>
          </a:prstGeom>
        </p:spPr>
      </p:pic>
      <p:pic>
        <p:nvPicPr>
          <p:cNvPr id="9" name="Picture 8"/>
          <p:cNvPicPr>
            <a:picLocks noChangeAspect="1"/>
          </p:cNvPicPr>
          <p:nvPr/>
        </p:nvPicPr>
        <p:blipFill>
          <a:blip r:embed="rId4"/>
          <a:stretch>
            <a:fillRect/>
          </a:stretch>
        </p:blipFill>
        <p:spPr>
          <a:xfrm>
            <a:off x="390689" y="3152725"/>
            <a:ext cx="10977493" cy="2899936"/>
          </a:xfrm>
          <a:prstGeom prst="rect">
            <a:avLst/>
          </a:prstGeom>
        </p:spPr>
      </p:pic>
    </p:spTree>
    <p:extLst>
      <p:ext uri="{BB962C8B-B14F-4D97-AF65-F5344CB8AC3E}">
        <p14:creationId xmlns:p14="http://schemas.microsoft.com/office/powerpoint/2010/main" val="3819135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59" y="181144"/>
            <a:ext cx="11345661" cy="999400"/>
          </a:xfrm>
        </p:spPr>
        <p:txBody>
          <a:bodyPr>
            <a:normAutofit/>
          </a:bodyPr>
          <a:lstStyle/>
          <a:p>
            <a:pPr algn="ctr"/>
            <a:r>
              <a:rPr lang="en-GB" sz="5400" i="1" dirty="0">
                <a:latin typeface="+mn-lt"/>
              </a:rPr>
              <a:t>Dry Expansion Evaporators</a:t>
            </a:r>
            <a:endParaRPr lang="en-IN" sz="5400" i="1" dirty="0">
              <a:latin typeface="+mn-lt"/>
            </a:endParaRPr>
          </a:p>
        </p:txBody>
      </p:sp>
      <p:sp>
        <p:nvSpPr>
          <p:cNvPr id="3" name="TextBox 2"/>
          <p:cNvSpPr txBox="1"/>
          <p:nvPr/>
        </p:nvSpPr>
        <p:spPr>
          <a:xfrm>
            <a:off x="275397" y="1313894"/>
            <a:ext cx="11700387" cy="9633406"/>
          </a:xfrm>
          <a:prstGeom prst="rect">
            <a:avLst/>
          </a:prstGeom>
          <a:noFill/>
        </p:spPr>
        <p:txBody>
          <a:bodyPr wrap="square" rtlCol="0">
            <a:spAutoFit/>
          </a:bodyPr>
          <a:lstStyle/>
          <a:p>
            <a:pPr algn="just"/>
            <a:r>
              <a:rPr lang="en-GB" sz="2400" b="1" dirty="0"/>
              <a:t>Working Principle: </a:t>
            </a:r>
          </a:p>
          <a:p>
            <a:pPr algn="just"/>
            <a:endParaRPr lang="en-GB" sz="2000" dirty="0"/>
          </a:p>
          <a:p>
            <a:pPr marL="457200" indent="-457200" algn="just">
              <a:buAutoNum type="arabicPeriod"/>
            </a:pPr>
            <a:r>
              <a:rPr lang="en-GB" sz="2000" b="1" dirty="0"/>
              <a:t>Refrigerant Flow Control: </a:t>
            </a:r>
            <a:r>
              <a:rPr lang="en-GB" dirty="0"/>
              <a:t>The refrigerant enters the evaporator coils in a partially liquid state. A metering device, such as thermostatic expansion valve (TXV) or an electronic expansion valve (EEV), controls the flow rate of the </a:t>
            </a:r>
          </a:p>
          <a:p>
            <a:pPr algn="just"/>
            <a:r>
              <a:rPr lang="en-GB" dirty="0"/>
              <a:t>         refrigerant into the evaporator.</a:t>
            </a:r>
          </a:p>
          <a:p>
            <a:pPr algn="just"/>
            <a:r>
              <a:rPr lang="en-GB" dirty="0"/>
              <a:t>         </a:t>
            </a:r>
            <a:endParaRPr lang="en-GB" sz="2000" b="1" dirty="0"/>
          </a:p>
          <a:p>
            <a:pPr marL="457200" indent="-457200" algn="just">
              <a:buAutoNum type="arabicPeriod" startAt="2"/>
            </a:pPr>
            <a:r>
              <a:rPr lang="en-GB" sz="2000" b="1" dirty="0"/>
              <a:t>Heat absorption and evaporation: </a:t>
            </a:r>
            <a:endParaRPr lang="en-GB" dirty="0"/>
          </a:p>
          <a:p>
            <a:pPr algn="just"/>
            <a:r>
              <a:rPr lang="en-GB" sz="2000" b="1" dirty="0"/>
              <a:t>        </a:t>
            </a:r>
            <a:r>
              <a:rPr lang="en-GB" dirty="0"/>
              <a:t>As the refrigerant flows through the evaporator</a:t>
            </a:r>
          </a:p>
          <a:p>
            <a:pPr algn="just"/>
            <a:r>
              <a:rPr lang="en-GB" dirty="0"/>
              <a:t>         coils, it absorbs heat from the air or fluid passing</a:t>
            </a:r>
          </a:p>
          <a:p>
            <a:pPr algn="just"/>
            <a:r>
              <a:rPr lang="en-GB" dirty="0"/>
              <a:t>         over the coils. The refrigerant evaporates completely</a:t>
            </a:r>
          </a:p>
          <a:p>
            <a:pPr algn="just"/>
            <a:r>
              <a:rPr lang="en-GB" dirty="0"/>
              <a:t>         before reaching the outlet of evaporator coils. </a:t>
            </a:r>
          </a:p>
          <a:p>
            <a:pPr algn="just"/>
            <a:endParaRPr lang="en-GB" sz="2000" b="1" dirty="0"/>
          </a:p>
          <a:p>
            <a:pPr marL="457200" indent="-457200" algn="just">
              <a:buAutoNum type="arabicPeriod" startAt="3"/>
            </a:pPr>
            <a:r>
              <a:rPr lang="en-GB" sz="2000" b="1" dirty="0"/>
              <a:t>Superheat: </a:t>
            </a:r>
            <a:r>
              <a:rPr lang="en-GB" dirty="0"/>
              <a:t>The refrigerant leaves the evaporator</a:t>
            </a:r>
          </a:p>
          <a:p>
            <a:pPr algn="just"/>
            <a:r>
              <a:rPr lang="en-GB" sz="2000" b="1" dirty="0"/>
              <a:t>        </a:t>
            </a:r>
            <a:r>
              <a:rPr lang="en-GB" dirty="0"/>
              <a:t>as a low pressure, superheated vapour. Superheating </a:t>
            </a:r>
          </a:p>
          <a:p>
            <a:pPr algn="just"/>
            <a:r>
              <a:rPr lang="en-GB" sz="2000" b="1" dirty="0"/>
              <a:t>        </a:t>
            </a:r>
            <a:r>
              <a:rPr lang="en-GB" dirty="0"/>
              <a:t>causes that no liquid refrigerant returns to the </a:t>
            </a:r>
          </a:p>
          <a:p>
            <a:pPr algn="just"/>
            <a:r>
              <a:rPr lang="en-GB" sz="2000" b="1" dirty="0"/>
              <a:t>        </a:t>
            </a:r>
            <a:r>
              <a:rPr lang="en-GB" dirty="0"/>
              <a:t>compressor, which could cause damage </a:t>
            </a:r>
          </a:p>
          <a:p>
            <a:pPr algn="just"/>
            <a:r>
              <a:rPr lang="en-GB" sz="2000" b="1" dirty="0"/>
              <a:t>        </a:t>
            </a: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stretch>
            <a:fillRect/>
          </a:stretch>
        </p:blipFill>
        <p:spPr>
          <a:xfrm>
            <a:off x="5973467" y="2755947"/>
            <a:ext cx="6110425" cy="3787559"/>
          </a:xfrm>
          <a:prstGeom prst="rect">
            <a:avLst/>
          </a:prstGeom>
        </p:spPr>
      </p:pic>
    </p:spTree>
    <p:extLst>
      <p:ext uri="{BB962C8B-B14F-4D97-AF65-F5344CB8AC3E}">
        <p14:creationId xmlns:p14="http://schemas.microsoft.com/office/powerpoint/2010/main" val="368013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59" y="100642"/>
            <a:ext cx="11345661" cy="999400"/>
          </a:xfrm>
        </p:spPr>
        <p:txBody>
          <a:bodyPr>
            <a:normAutofit/>
          </a:bodyPr>
          <a:lstStyle/>
          <a:p>
            <a:pPr algn="ctr"/>
            <a:r>
              <a:rPr lang="en-GB" sz="5400" b="1" i="1" dirty="0">
                <a:latin typeface="+mn-lt"/>
              </a:rPr>
              <a:t>Plate Evaporators</a:t>
            </a:r>
            <a:endParaRPr lang="en-IN" sz="5400" b="1" i="1" dirty="0">
              <a:latin typeface="+mn-lt"/>
            </a:endParaRPr>
          </a:p>
        </p:txBody>
      </p:sp>
      <p:sp>
        <p:nvSpPr>
          <p:cNvPr id="3" name="TextBox 2"/>
          <p:cNvSpPr txBox="1"/>
          <p:nvPr/>
        </p:nvSpPr>
        <p:spPr>
          <a:xfrm>
            <a:off x="275397" y="1313894"/>
            <a:ext cx="11700387" cy="9694962"/>
          </a:xfrm>
          <a:prstGeom prst="rect">
            <a:avLst/>
          </a:prstGeom>
          <a:noFill/>
        </p:spPr>
        <p:txBody>
          <a:bodyPr wrap="square" rtlCol="0">
            <a:spAutoFit/>
          </a:bodyPr>
          <a:lstStyle/>
          <a:p>
            <a:pPr algn="just"/>
            <a:r>
              <a:rPr lang="en-GB" sz="2400" b="1" dirty="0"/>
              <a:t>Working Principle: </a:t>
            </a:r>
          </a:p>
          <a:p>
            <a:pPr algn="just"/>
            <a:endParaRPr lang="en-GB" sz="2000" dirty="0"/>
          </a:p>
          <a:p>
            <a:pPr marL="457200" indent="-457200" algn="just">
              <a:buAutoNum type="arabicPeriod"/>
            </a:pPr>
            <a:r>
              <a:rPr lang="en-GB" sz="2000" b="1" dirty="0"/>
              <a:t>Heat Transfer: </a:t>
            </a:r>
            <a:r>
              <a:rPr lang="en-GB" dirty="0"/>
              <a:t>Plate evaporators consist of thin metal plates stacked together with narrow gaps between them. The </a:t>
            </a:r>
          </a:p>
          <a:p>
            <a:pPr algn="just"/>
            <a:r>
              <a:rPr lang="en-GB" dirty="0"/>
              <a:t>         refrigerant flows through one set of channels, while the fluid to be cooled (air, water or other fluids) flows through</a:t>
            </a:r>
          </a:p>
          <a:p>
            <a:pPr algn="just"/>
            <a:r>
              <a:rPr lang="en-GB" dirty="0"/>
              <a:t>         adjacent channels.</a:t>
            </a:r>
          </a:p>
          <a:p>
            <a:pPr algn="just"/>
            <a:endParaRPr lang="en-GB" sz="2000" b="1" dirty="0"/>
          </a:p>
          <a:p>
            <a:pPr marL="457200" indent="-457200" algn="just">
              <a:buAutoNum type="arabicPeriod" startAt="2"/>
            </a:pPr>
            <a:r>
              <a:rPr lang="en-GB" sz="2000" b="1" dirty="0"/>
              <a:t>Counter Flow Design: </a:t>
            </a:r>
            <a:r>
              <a:rPr lang="en-GB" dirty="0"/>
              <a:t>Typically, plate evaporators use</a:t>
            </a:r>
          </a:p>
          <a:p>
            <a:pPr algn="just"/>
            <a:r>
              <a:rPr lang="en-GB" sz="2000" b="1" dirty="0"/>
              <a:t>         </a:t>
            </a:r>
            <a:r>
              <a:rPr lang="en-GB" dirty="0"/>
              <a:t>counter flow arrangement where the refrigerant and the</a:t>
            </a:r>
          </a:p>
          <a:p>
            <a:pPr algn="just"/>
            <a:r>
              <a:rPr lang="en-GB" sz="2000" b="1" dirty="0"/>
              <a:t>         </a:t>
            </a:r>
            <a:r>
              <a:rPr lang="en-GB" dirty="0"/>
              <a:t>fluid flow in opposite directions. This maximizes the </a:t>
            </a:r>
          </a:p>
          <a:p>
            <a:pPr algn="just"/>
            <a:r>
              <a:rPr lang="en-GB" dirty="0"/>
              <a:t>         temperature gradient between the two fluids, enhancing</a:t>
            </a:r>
          </a:p>
          <a:p>
            <a:pPr algn="just"/>
            <a:r>
              <a:rPr lang="en-GB" dirty="0"/>
              <a:t>         heat transfer efficiency.</a:t>
            </a:r>
          </a:p>
          <a:p>
            <a:pPr algn="just"/>
            <a:r>
              <a:rPr lang="en-GB" dirty="0"/>
              <a:t>         </a:t>
            </a:r>
            <a:endParaRPr lang="en-GB" sz="2000" b="1" dirty="0"/>
          </a:p>
          <a:p>
            <a:pPr marL="457200" indent="-457200" algn="just">
              <a:buAutoNum type="arabicPeriod" startAt="3"/>
            </a:pPr>
            <a:r>
              <a:rPr lang="en-GB" sz="2000" b="1" dirty="0"/>
              <a:t>Evaporation Process: </a:t>
            </a:r>
            <a:r>
              <a:rPr lang="en-GB" dirty="0"/>
              <a:t>As the refrigerant absorbs heat </a:t>
            </a:r>
          </a:p>
          <a:p>
            <a:pPr algn="just"/>
            <a:r>
              <a:rPr lang="en-GB" sz="2000" b="1" dirty="0"/>
              <a:t>        </a:t>
            </a:r>
            <a:r>
              <a:rPr lang="en-GB" dirty="0"/>
              <a:t>from the liquid, it evaporates within the channels. The</a:t>
            </a:r>
          </a:p>
          <a:p>
            <a:pPr algn="just"/>
            <a:r>
              <a:rPr lang="en-GB" dirty="0"/>
              <a:t>         evaporated refrigerant (now in gaseous state) is then </a:t>
            </a:r>
          </a:p>
          <a:p>
            <a:pPr algn="just"/>
            <a:r>
              <a:rPr lang="en-GB" sz="2000" b="1" dirty="0"/>
              <a:t>        </a:t>
            </a:r>
            <a:r>
              <a:rPr lang="en-GB" dirty="0"/>
              <a:t>carried away to the compressor.</a:t>
            </a: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
        <p:nvSpPr>
          <p:cNvPr id="6" name="Rectangle 5"/>
          <p:cNvSpPr/>
          <p:nvPr/>
        </p:nvSpPr>
        <p:spPr>
          <a:xfrm>
            <a:off x="11540971" y="6430297"/>
            <a:ext cx="6510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stretch>
            <a:fillRect/>
          </a:stretch>
        </p:blipFill>
        <p:spPr>
          <a:xfrm>
            <a:off x="6384508" y="3001818"/>
            <a:ext cx="5807492" cy="3642330"/>
          </a:xfrm>
          <a:prstGeom prst="rect">
            <a:avLst/>
          </a:prstGeom>
        </p:spPr>
      </p:pic>
    </p:spTree>
    <p:extLst>
      <p:ext uri="{BB962C8B-B14F-4D97-AF65-F5344CB8AC3E}">
        <p14:creationId xmlns:p14="http://schemas.microsoft.com/office/powerpoint/2010/main" val="892482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71800"/>
            <a:ext cx="10622088" cy="652393"/>
          </a:xfrm>
        </p:spPr>
        <p:txBody>
          <a:bodyPr>
            <a:noAutofit/>
          </a:bodyPr>
          <a:lstStyle/>
          <a:p>
            <a:pPr algn="ctr"/>
            <a:r>
              <a:rPr lang="en-GB" sz="4400" b="1" i="1" dirty="0">
                <a:latin typeface="+mn-lt"/>
              </a:rPr>
              <a:t>REFRIGERANTS</a:t>
            </a:r>
            <a:endParaRPr lang="en-IN" sz="4400" b="1" i="1" dirty="0">
              <a:latin typeface="+mn-lt"/>
            </a:endParaRPr>
          </a:p>
        </p:txBody>
      </p:sp>
      <p:sp>
        <p:nvSpPr>
          <p:cNvPr id="5" name="TextBox 4"/>
          <p:cNvSpPr txBox="1"/>
          <p:nvPr/>
        </p:nvSpPr>
        <p:spPr>
          <a:xfrm>
            <a:off x="248573" y="724193"/>
            <a:ext cx="11798423" cy="4647426"/>
          </a:xfrm>
          <a:prstGeom prst="rect">
            <a:avLst/>
          </a:prstGeom>
          <a:noFill/>
        </p:spPr>
        <p:txBody>
          <a:bodyPr wrap="square" rtlCol="0">
            <a:spAutoFit/>
          </a:bodyPr>
          <a:lstStyle/>
          <a:p>
            <a:r>
              <a:rPr lang="en-GB" dirty="0"/>
              <a:t>Refrigerants are essential substances used in refrigeration and air conditioning systems to transfer heat from one location to another, allowing for cooling and heating of spaces. They are the key to the efficiency and effectiveness of these systems.</a:t>
            </a:r>
          </a:p>
          <a:p>
            <a:endParaRPr lang="en-GB" dirty="0"/>
          </a:p>
          <a:p>
            <a:pPr algn="ctr"/>
            <a:r>
              <a:rPr lang="en-GB" sz="2000" b="1" dirty="0"/>
              <a:t>                                                        TYPES OF REFRIGERANTS              </a:t>
            </a:r>
            <a:r>
              <a:rPr lang="en-GB" sz="2000" b="1" dirty="0" smtClean="0"/>
              <a:t> </a:t>
            </a:r>
            <a:r>
              <a:rPr lang="en-GB" sz="1200" dirty="0"/>
              <a:t>(</a:t>
            </a:r>
            <a:r>
              <a:rPr lang="en-GB" sz="800" dirty="0"/>
              <a:t>GWP – Global Warming Potential, ODP – Ozone Depletion Potential)</a:t>
            </a:r>
            <a:endParaRPr lang="en-GB" sz="1100" dirty="0"/>
          </a:p>
          <a:p>
            <a:endParaRPr lang="en-GB" sz="1600" i="1" dirty="0"/>
          </a:p>
          <a:p>
            <a:endParaRPr lang="en-GB" i="1" dirty="0"/>
          </a:p>
          <a:p>
            <a:endParaRPr lang="en-GB" sz="2000" b="1" i="1" dirty="0"/>
          </a:p>
          <a:p>
            <a:endParaRPr lang="en-GB" sz="2000" b="1" i="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646823207"/>
              </p:ext>
            </p:extLst>
          </p:nvPr>
        </p:nvGraphicFramePr>
        <p:xfrm>
          <a:off x="31072" y="2035721"/>
          <a:ext cx="12015924" cy="4790851"/>
        </p:xfrm>
        <a:graphic>
          <a:graphicData uri="http://schemas.openxmlformats.org/drawingml/2006/table">
            <a:tbl>
              <a:tblPr firstRow="1" bandRow="1">
                <a:tableStyleId>{5C22544A-7EE6-4342-B048-85BDC9FD1C3A}</a:tableStyleId>
              </a:tblPr>
              <a:tblGrid>
                <a:gridCol w="1407203">
                  <a:extLst>
                    <a:ext uri="{9D8B030D-6E8A-4147-A177-3AD203B41FA5}">
                      <a16:colId xmlns:a16="http://schemas.microsoft.com/office/drawing/2014/main" val="1851817363"/>
                    </a:ext>
                  </a:extLst>
                </a:gridCol>
                <a:gridCol w="2114550">
                  <a:extLst>
                    <a:ext uri="{9D8B030D-6E8A-4147-A177-3AD203B41FA5}">
                      <a16:colId xmlns:a16="http://schemas.microsoft.com/office/drawing/2014/main" val="4106071056"/>
                    </a:ext>
                  </a:extLst>
                </a:gridCol>
                <a:gridCol w="1819275">
                  <a:extLst>
                    <a:ext uri="{9D8B030D-6E8A-4147-A177-3AD203B41FA5}">
                      <a16:colId xmlns:a16="http://schemas.microsoft.com/office/drawing/2014/main" val="3151683053"/>
                    </a:ext>
                  </a:extLst>
                </a:gridCol>
                <a:gridCol w="2038350">
                  <a:extLst>
                    <a:ext uri="{9D8B030D-6E8A-4147-A177-3AD203B41FA5}">
                      <a16:colId xmlns:a16="http://schemas.microsoft.com/office/drawing/2014/main" val="2252755719"/>
                    </a:ext>
                  </a:extLst>
                </a:gridCol>
                <a:gridCol w="2124075">
                  <a:extLst>
                    <a:ext uri="{9D8B030D-6E8A-4147-A177-3AD203B41FA5}">
                      <a16:colId xmlns:a16="http://schemas.microsoft.com/office/drawing/2014/main" val="1749424722"/>
                    </a:ext>
                  </a:extLst>
                </a:gridCol>
                <a:gridCol w="2512471">
                  <a:extLst>
                    <a:ext uri="{9D8B030D-6E8A-4147-A177-3AD203B41FA5}">
                      <a16:colId xmlns:a16="http://schemas.microsoft.com/office/drawing/2014/main" val="2875280562"/>
                    </a:ext>
                  </a:extLst>
                </a:gridCol>
              </a:tblGrid>
              <a:tr h="558855">
                <a:tc>
                  <a:txBody>
                    <a:bodyPr/>
                    <a:lstStyle/>
                    <a:p>
                      <a:r>
                        <a:rPr lang="en-IN" sz="1600" dirty="0"/>
                        <a:t>Type</a:t>
                      </a:r>
                    </a:p>
                  </a:txBody>
                  <a:tcPr/>
                </a:tc>
                <a:tc>
                  <a:txBody>
                    <a:bodyPr/>
                    <a:lstStyle/>
                    <a:p>
                      <a:r>
                        <a:rPr lang="en-IN" sz="1600" dirty="0"/>
                        <a:t>Examples</a:t>
                      </a:r>
                    </a:p>
                  </a:txBody>
                  <a:tcPr/>
                </a:tc>
                <a:tc>
                  <a:txBody>
                    <a:bodyPr/>
                    <a:lstStyle/>
                    <a:p>
                      <a:r>
                        <a:rPr lang="en-IN" sz="1600" dirty="0"/>
                        <a:t>Properties</a:t>
                      </a:r>
                    </a:p>
                  </a:txBody>
                  <a:tcPr/>
                </a:tc>
                <a:tc>
                  <a:txBody>
                    <a:bodyPr/>
                    <a:lstStyle/>
                    <a:p>
                      <a:r>
                        <a:rPr lang="en-IN" sz="1600" dirty="0"/>
                        <a:t>Applications</a:t>
                      </a:r>
                    </a:p>
                  </a:txBody>
                  <a:tcPr/>
                </a:tc>
                <a:tc>
                  <a:txBody>
                    <a:bodyPr/>
                    <a:lstStyle/>
                    <a:p>
                      <a:r>
                        <a:rPr lang="en-IN" sz="1600" dirty="0"/>
                        <a:t>Environmental</a:t>
                      </a:r>
                      <a:r>
                        <a:rPr lang="en-IN" sz="1600" baseline="0" dirty="0"/>
                        <a:t> Impact</a:t>
                      </a:r>
                      <a:endParaRPr lang="en-IN" sz="1600" dirty="0"/>
                    </a:p>
                  </a:txBody>
                  <a:tcPr/>
                </a:tc>
                <a:tc>
                  <a:txBody>
                    <a:bodyPr/>
                    <a:lstStyle/>
                    <a:p>
                      <a:r>
                        <a:rPr lang="en-IN" sz="1600" dirty="0"/>
                        <a:t>Notes</a:t>
                      </a:r>
                    </a:p>
                  </a:txBody>
                  <a:tcPr/>
                </a:tc>
                <a:extLst>
                  <a:ext uri="{0D108BD9-81ED-4DB2-BD59-A6C34878D82A}">
                    <a16:rowId xmlns:a16="http://schemas.microsoft.com/office/drawing/2014/main" val="1949177684"/>
                  </a:ext>
                </a:extLst>
              </a:tr>
              <a:tr h="511150">
                <a:tc>
                  <a:txBody>
                    <a:bodyPr/>
                    <a:lstStyle/>
                    <a:p>
                      <a:r>
                        <a:rPr lang="en-IN" sz="1400" dirty="0" err="1" smtClean="0"/>
                        <a:t>Chlorofluoro</a:t>
                      </a:r>
                      <a:r>
                        <a:rPr lang="en-IN" sz="1400" dirty="0" smtClean="0"/>
                        <a:t>-carbons(CFCs</a:t>
                      </a:r>
                      <a:endParaRPr lang="en-IN" sz="1400" dirty="0"/>
                    </a:p>
                  </a:txBody>
                  <a:tcPr/>
                </a:tc>
                <a:tc>
                  <a:txBody>
                    <a:bodyPr/>
                    <a:lstStyle/>
                    <a:p>
                      <a:r>
                        <a:rPr lang="en-IN" sz="1400" dirty="0"/>
                        <a:t>R-12 (</a:t>
                      </a:r>
                      <a:r>
                        <a:rPr lang="en-IN" sz="1400" dirty="0" smtClean="0"/>
                        <a:t>Dichlorodifluoromethane</a:t>
                      </a:r>
                      <a:endParaRPr lang="en-IN" sz="1400" dirty="0"/>
                    </a:p>
                  </a:txBody>
                  <a:tcPr/>
                </a:tc>
                <a:tc>
                  <a:txBody>
                    <a:bodyPr/>
                    <a:lstStyle/>
                    <a:p>
                      <a:r>
                        <a:rPr lang="en-IN" sz="1400" dirty="0"/>
                        <a:t>Stable, non-flammable, low toxicity</a:t>
                      </a:r>
                    </a:p>
                  </a:txBody>
                  <a:tcPr/>
                </a:tc>
                <a:tc>
                  <a:txBody>
                    <a:bodyPr/>
                    <a:lstStyle/>
                    <a:p>
                      <a:r>
                        <a:rPr lang="en-GB" sz="1400" dirty="0"/>
                        <a:t>Early refrigeration </a:t>
                      </a:r>
                      <a:r>
                        <a:rPr lang="en-GB" sz="1400" dirty="0" smtClean="0"/>
                        <a:t>&amp; </a:t>
                      </a:r>
                      <a:r>
                        <a:rPr lang="en-GB" sz="1400" dirty="0"/>
                        <a:t>air conditioning systems</a:t>
                      </a:r>
                      <a:endParaRPr lang="en-IN" sz="1400" dirty="0"/>
                    </a:p>
                  </a:txBody>
                  <a:tcPr/>
                </a:tc>
                <a:tc>
                  <a:txBody>
                    <a:bodyPr/>
                    <a:lstStyle/>
                    <a:p>
                      <a:r>
                        <a:rPr lang="en-GB" sz="1400" dirty="0"/>
                        <a:t>ODP high; phased out under Montreal Protocol</a:t>
                      </a:r>
                      <a:endParaRPr lang="en-IN" sz="1400" dirty="0"/>
                    </a:p>
                  </a:txBody>
                  <a:tcPr/>
                </a:tc>
                <a:tc>
                  <a:txBody>
                    <a:bodyPr/>
                    <a:lstStyle/>
                    <a:p>
                      <a:r>
                        <a:rPr lang="en-GB" sz="1400" dirty="0"/>
                        <a:t>Historically used but replaced due to environmental concerns</a:t>
                      </a:r>
                      <a:endParaRPr lang="en-IN" sz="1400" dirty="0"/>
                    </a:p>
                  </a:txBody>
                  <a:tcPr/>
                </a:tc>
                <a:extLst>
                  <a:ext uri="{0D108BD9-81ED-4DB2-BD59-A6C34878D82A}">
                    <a16:rowId xmlns:a16="http://schemas.microsoft.com/office/drawing/2014/main" val="1431838096"/>
                  </a:ext>
                </a:extLst>
              </a:tr>
              <a:tr h="719095">
                <a:tc>
                  <a:txBody>
                    <a:bodyPr/>
                    <a:lstStyle/>
                    <a:p>
                      <a:r>
                        <a:rPr lang="en-IN" sz="1400" dirty="0" err="1"/>
                        <a:t>Hydrochloro</a:t>
                      </a:r>
                      <a:r>
                        <a:rPr lang="en-IN" sz="1400" dirty="0"/>
                        <a:t>-fluoro</a:t>
                      </a:r>
                      <a:r>
                        <a:rPr lang="en-IN" sz="1400" baseline="0" dirty="0"/>
                        <a:t>carbons (HCFCs)</a:t>
                      </a:r>
                    </a:p>
                  </a:txBody>
                  <a:tcPr/>
                </a:tc>
                <a:tc>
                  <a:txBody>
                    <a:bodyPr/>
                    <a:lstStyle/>
                    <a:p>
                      <a:r>
                        <a:rPr lang="en-IN" sz="1400" dirty="0"/>
                        <a:t>R-22 (</a:t>
                      </a:r>
                      <a:r>
                        <a:rPr lang="en-IN" sz="1400" dirty="0" err="1"/>
                        <a:t>Chlorodifluoromethane</a:t>
                      </a:r>
                      <a:r>
                        <a:rPr lang="en-IN" sz="1400" dirty="0"/>
                        <a:t>)</a:t>
                      </a:r>
                    </a:p>
                  </a:txBody>
                  <a:tcPr/>
                </a:tc>
                <a:tc>
                  <a:txBody>
                    <a:bodyPr/>
                    <a:lstStyle/>
                    <a:p>
                      <a:r>
                        <a:rPr lang="en-GB" sz="1400" dirty="0"/>
                        <a:t>Less ozone-depleting than CFCs, still contributes</a:t>
                      </a:r>
                      <a:endParaRPr lang="en-IN" sz="1400" dirty="0"/>
                    </a:p>
                  </a:txBody>
                  <a:tcPr/>
                </a:tc>
                <a:tc>
                  <a:txBody>
                    <a:bodyPr/>
                    <a:lstStyle/>
                    <a:p>
                      <a:r>
                        <a:rPr lang="en-GB" sz="1400" dirty="0"/>
                        <a:t>Residential and commercial air conditioning</a:t>
                      </a:r>
                      <a:endParaRPr lang="en-IN" sz="1400" dirty="0"/>
                    </a:p>
                  </a:txBody>
                  <a:tcPr/>
                </a:tc>
                <a:tc>
                  <a:txBody>
                    <a:bodyPr/>
                    <a:lstStyle/>
                    <a:p>
                      <a:r>
                        <a:rPr lang="en-GB" sz="1400" dirty="0"/>
                        <a:t>ODP moderate; phase-out under Montreal Protocol</a:t>
                      </a:r>
                      <a:endParaRPr lang="en-IN" sz="1400" dirty="0"/>
                    </a:p>
                  </a:txBody>
                  <a:tcPr/>
                </a:tc>
                <a:tc>
                  <a:txBody>
                    <a:bodyPr/>
                    <a:lstStyle/>
                    <a:p>
                      <a:r>
                        <a:rPr lang="en-GB" sz="1400" dirty="0"/>
                        <a:t>Transitioning to alternatives due to ozone concerns</a:t>
                      </a:r>
                      <a:endParaRPr lang="en-IN" sz="1400" dirty="0"/>
                    </a:p>
                  </a:txBody>
                  <a:tcPr/>
                </a:tc>
                <a:extLst>
                  <a:ext uri="{0D108BD9-81ED-4DB2-BD59-A6C34878D82A}">
                    <a16:rowId xmlns:a16="http://schemas.microsoft.com/office/drawing/2014/main" val="4291014351"/>
                  </a:ext>
                </a:extLst>
              </a:tr>
              <a:tr h="931425">
                <a:tc>
                  <a:txBody>
                    <a:bodyPr/>
                    <a:lstStyle/>
                    <a:p>
                      <a:r>
                        <a:rPr lang="en-IN" sz="1400" dirty="0" err="1"/>
                        <a:t>Hydrofluoro</a:t>
                      </a:r>
                      <a:r>
                        <a:rPr lang="en-IN" sz="1400" dirty="0"/>
                        <a:t>-carbons (HFCs)</a:t>
                      </a:r>
                    </a:p>
                  </a:txBody>
                  <a:tcPr/>
                </a:tc>
                <a:tc>
                  <a:txBody>
                    <a:bodyPr/>
                    <a:lstStyle/>
                    <a:p>
                      <a:r>
                        <a:rPr lang="en-IN" sz="1400" dirty="0"/>
                        <a:t>R-134a (1,1,1,2-Tetrafluoroethane), R-410A (a blend of R-32 and R-125)</a:t>
                      </a:r>
                    </a:p>
                  </a:txBody>
                  <a:tcPr/>
                </a:tc>
                <a:tc>
                  <a:txBody>
                    <a:bodyPr/>
                    <a:lstStyle/>
                    <a:p>
                      <a:r>
                        <a:rPr lang="en-GB" sz="1400" dirty="0"/>
                        <a:t>Does not deplete ozone layer, high GWP</a:t>
                      </a:r>
                      <a:endParaRPr lang="en-IN" sz="1400" dirty="0"/>
                    </a:p>
                  </a:txBody>
                  <a:tcPr/>
                </a:tc>
                <a:tc>
                  <a:txBody>
                    <a:bodyPr/>
                    <a:lstStyle/>
                    <a:p>
                      <a:r>
                        <a:rPr lang="en-GB" sz="1400" dirty="0"/>
                        <a:t>Widely used in refrigeration and air conditioning</a:t>
                      </a:r>
                      <a:endParaRPr lang="en-IN" sz="1400" dirty="0"/>
                    </a:p>
                  </a:txBody>
                  <a:tcPr/>
                </a:tc>
                <a:tc>
                  <a:txBody>
                    <a:bodyPr/>
                    <a:lstStyle/>
                    <a:p>
                      <a:r>
                        <a:rPr lang="en-GB" sz="1400" dirty="0"/>
                        <a:t>GWP high; phase-down under Kigali Amendment</a:t>
                      </a:r>
                      <a:endParaRPr lang="en-IN" sz="1400" dirty="0"/>
                    </a:p>
                  </a:txBody>
                  <a:tcPr/>
                </a:tc>
                <a:tc>
                  <a:txBody>
                    <a:bodyPr/>
                    <a:lstStyle/>
                    <a:p>
                      <a:r>
                        <a:rPr lang="en-GB" sz="1400" dirty="0"/>
                        <a:t>Commonly used but facing regulations due to GWP</a:t>
                      </a:r>
                      <a:endParaRPr lang="en-IN" sz="1400" dirty="0"/>
                    </a:p>
                  </a:txBody>
                  <a:tcPr/>
                </a:tc>
                <a:extLst>
                  <a:ext uri="{0D108BD9-81ED-4DB2-BD59-A6C34878D82A}">
                    <a16:rowId xmlns:a16="http://schemas.microsoft.com/office/drawing/2014/main" val="2721901126"/>
                  </a:ext>
                </a:extLst>
              </a:tr>
              <a:tr h="704397">
                <a:tc>
                  <a:txBody>
                    <a:bodyPr/>
                    <a:lstStyle/>
                    <a:p>
                      <a:r>
                        <a:rPr lang="en-IN" sz="1400" dirty="0" err="1"/>
                        <a:t>Hydrofluoro</a:t>
                      </a:r>
                      <a:r>
                        <a:rPr lang="en-IN" sz="1400" dirty="0"/>
                        <a:t>-olefins (HFOs)</a:t>
                      </a:r>
                    </a:p>
                  </a:txBody>
                  <a:tcPr/>
                </a:tc>
                <a:tc>
                  <a:txBody>
                    <a:bodyPr/>
                    <a:lstStyle/>
                    <a:p>
                      <a:r>
                        <a:rPr lang="en-IN" sz="1400" dirty="0"/>
                        <a:t>R-1234yf (2,3,3,3-Tetrafluoropropene)</a:t>
                      </a:r>
                    </a:p>
                  </a:txBody>
                  <a:tcPr/>
                </a:tc>
                <a:tc>
                  <a:txBody>
                    <a:bodyPr/>
                    <a:lstStyle/>
                    <a:p>
                      <a:r>
                        <a:rPr lang="en-GB" sz="1400" dirty="0"/>
                        <a:t>Low GWP, does not deplete ozone layer</a:t>
                      </a:r>
                      <a:endParaRPr lang="en-IN" sz="1400" dirty="0"/>
                    </a:p>
                  </a:txBody>
                  <a:tcPr/>
                </a:tc>
                <a:tc>
                  <a:txBody>
                    <a:bodyPr/>
                    <a:lstStyle/>
                    <a:p>
                      <a:r>
                        <a:rPr lang="en-IN" sz="1400" dirty="0"/>
                        <a:t>Automotive air conditioning, commercial refrigeration</a:t>
                      </a:r>
                    </a:p>
                  </a:txBody>
                  <a:tcPr/>
                </a:tc>
                <a:tc>
                  <a:txBody>
                    <a:bodyPr/>
                    <a:lstStyle/>
                    <a:p>
                      <a:r>
                        <a:rPr lang="en-GB" sz="1400" dirty="0"/>
                        <a:t>Low GWP, environmentally friendly</a:t>
                      </a:r>
                      <a:endParaRPr lang="en-IN" sz="1400" dirty="0"/>
                    </a:p>
                  </a:txBody>
                  <a:tcPr/>
                </a:tc>
                <a:tc>
                  <a:txBody>
                    <a:bodyPr/>
                    <a:lstStyle/>
                    <a:p>
                      <a:r>
                        <a:rPr lang="en-GB" sz="1400" dirty="0"/>
                        <a:t>Emerging alternative to HFCs with lower environmental impact</a:t>
                      </a:r>
                      <a:endParaRPr lang="en-IN" sz="1400" dirty="0"/>
                    </a:p>
                  </a:txBody>
                  <a:tcPr/>
                </a:tc>
                <a:extLst>
                  <a:ext uri="{0D108BD9-81ED-4DB2-BD59-A6C34878D82A}">
                    <a16:rowId xmlns:a16="http://schemas.microsoft.com/office/drawing/2014/main" val="2221958336"/>
                  </a:ext>
                </a:extLst>
              </a:tr>
              <a:tr h="1092556">
                <a:tc>
                  <a:txBody>
                    <a:bodyPr/>
                    <a:lstStyle/>
                    <a:p>
                      <a:r>
                        <a:rPr lang="en-IN" sz="1400" dirty="0"/>
                        <a:t>Natural</a:t>
                      </a:r>
                      <a:r>
                        <a:rPr lang="en-IN" sz="1400" baseline="0" dirty="0"/>
                        <a:t> Refrigerants</a:t>
                      </a:r>
                      <a:endParaRPr lang="en-IN" sz="1400" dirty="0"/>
                    </a:p>
                  </a:txBody>
                  <a:tcPr/>
                </a:tc>
                <a:tc>
                  <a:txBody>
                    <a:bodyPr/>
                    <a:lstStyle/>
                    <a:p>
                      <a:r>
                        <a:rPr lang="pt-BR" sz="1400" dirty="0"/>
                        <a:t>Ammonia (R-717), Carbon Dioxide (R-744), Propane (R-290), Isobutane (R-600a)</a:t>
                      </a:r>
                      <a:endParaRPr lang="en-IN" sz="1400" dirty="0"/>
                    </a:p>
                  </a:txBody>
                  <a:tcPr/>
                </a:tc>
                <a:tc>
                  <a:txBody>
                    <a:bodyPr/>
                    <a:lstStyle/>
                    <a:p>
                      <a:r>
                        <a:rPr lang="en-GB" sz="1400" dirty="0"/>
                        <a:t>Low GWP, low ODP, varies in flammability and toxicity</a:t>
                      </a:r>
                      <a:endParaRPr lang="en-IN" sz="1400" dirty="0"/>
                    </a:p>
                  </a:txBody>
                  <a:tcPr/>
                </a:tc>
                <a:tc>
                  <a:txBody>
                    <a:bodyPr/>
                    <a:lstStyle/>
                    <a:p>
                      <a:r>
                        <a:rPr lang="en-GB" sz="1400" dirty="0"/>
                        <a:t>Industrial refrigeration, commercial, residential systems</a:t>
                      </a:r>
                      <a:endParaRPr lang="en-IN" sz="1400" dirty="0"/>
                    </a:p>
                  </a:txBody>
                  <a:tcPr/>
                </a:tc>
                <a:tc>
                  <a:txBody>
                    <a:bodyPr/>
                    <a:lstStyle/>
                    <a:p>
                      <a:r>
                        <a:rPr lang="en-GB" sz="1400" dirty="0"/>
                        <a:t>Generally environmentally friendly but requires careful handling</a:t>
                      </a:r>
                      <a:endParaRPr lang="en-IN" sz="1400" dirty="0"/>
                    </a:p>
                  </a:txBody>
                  <a:tcPr/>
                </a:tc>
                <a:tc>
                  <a:txBody>
                    <a:bodyPr/>
                    <a:lstStyle/>
                    <a:p>
                      <a:r>
                        <a:rPr lang="en-GB" sz="1400" dirty="0"/>
                        <a:t>Energy-efficient and sustainable options; safety considerations for flammable refrigerants</a:t>
                      </a:r>
                      <a:endParaRPr lang="en-IN" sz="1400" dirty="0"/>
                    </a:p>
                  </a:txBody>
                  <a:tcPr/>
                </a:tc>
                <a:extLst>
                  <a:ext uri="{0D108BD9-81ED-4DB2-BD59-A6C34878D82A}">
                    <a16:rowId xmlns:a16="http://schemas.microsoft.com/office/drawing/2014/main" val="1923048095"/>
                  </a:ext>
                </a:extLst>
              </a:tr>
            </a:tbl>
          </a:graphicData>
        </a:graphic>
      </p:graphicFrame>
    </p:spTree>
    <p:extLst>
      <p:ext uri="{BB962C8B-B14F-4D97-AF65-F5344CB8AC3E}">
        <p14:creationId xmlns:p14="http://schemas.microsoft.com/office/powerpoint/2010/main" val="3670894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290" y="0"/>
            <a:ext cx="11653708" cy="999400"/>
          </a:xfrm>
        </p:spPr>
        <p:txBody>
          <a:bodyPr>
            <a:normAutofit/>
          </a:bodyPr>
          <a:lstStyle/>
          <a:p>
            <a:pPr algn="ctr"/>
            <a:r>
              <a:rPr lang="en-GB" sz="4400" b="1" i="1" dirty="0">
                <a:latin typeface="+mn-lt"/>
              </a:rPr>
              <a:t>PROPERTIES OF REFRIGERANTS</a:t>
            </a:r>
            <a:endParaRPr lang="en-IN" sz="4400" b="1" i="1" dirty="0">
              <a:latin typeface="+mn-lt"/>
            </a:endParaRPr>
          </a:p>
        </p:txBody>
      </p:sp>
      <p:sp>
        <p:nvSpPr>
          <p:cNvPr id="5" name="TextBox 4"/>
          <p:cNvSpPr txBox="1"/>
          <p:nvPr/>
        </p:nvSpPr>
        <p:spPr>
          <a:xfrm>
            <a:off x="320932" y="1284397"/>
            <a:ext cx="11798423" cy="8648521"/>
          </a:xfrm>
          <a:prstGeom prst="rect">
            <a:avLst/>
          </a:prstGeom>
          <a:noFill/>
        </p:spPr>
        <p:txBody>
          <a:bodyPr wrap="square" rtlCol="0">
            <a:spAutoFit/>
          </a:bodyPr>
          <a:lstStyle/>
          <a:p>
            <a:pPr marL="285750" indent="-285750">
              <a:buFont typeface="Arial" panose="020B0604020202020204" pitchFamily="34" charset="0"/>
              <a:buChar char="•"/>
            </a:pPr>
            <a:r>
              <a:rPr lang="en-GB" b="1" dirty="0"/>
              <a:t>Boiling Point: </a:t>
            </a:r>
            <a:r>
              <a:rPr lang="en-GB" dirty="0"/>
              <a:t>The temperature at which refrigerant changes from liquid to gas. Determines the operating temperature range of the refrigeration system.</a:t>
            </a:r>
          </a:p>
          <a:p>
            <a:endParaRPr lang="en-GB" dirty="0"/>
          </a:p>
          <a:p>
            <a:pPr marL="285750" indent="-285750">
              <a:buFont typeface="Arial" panose="020B0604020202020204" pitchFamily="34" charset="0"/>
              <a:buChar char="•"/>
            </a:pPr>
            <a:r>
              <a:rPr lang="en-GB" b="1" dirty="0"/>
              <a:t>Pressure: </a:t>
            </a:r>
            <a:r>
              <a:rPr lang="en-GB" dirty="0"/>
              <a:t>The pressure at which the refrigerant operates in its liquid and gas phases. Affects the systems efficiency and design.</a:t>
            </a:r>
          </a:p>
          <a:p>
            <a:endParaRPr lang="en-GB" dirty="0"/>
          </a:p>
          <a:p>
            <a:pPr marL="285750" indent="-285750">
              <a:buFont typeface="Arial" panose="020B0604020202020204" pitchFamily="34" charset="0"/>
              <a:buChar char="•"/>
            </a:pPr>
            <a:r>
              <a:rPr lang="en-GB" b="1" dirty="0"/>
              <a:t>Heat Transfer Capability: </a:t>
            </a:r>
            <a:r>
              <a:rPr lang="en-GB" dirty="0"/>
              <a:t>The ability of the refrigerant to absorb and release heat, impacting the efficiency of the refrigeration cycle.</a:t>
            </a:r>
          </a:p>
          <a:p>
            <a:endParaRPr lang="en-GB" dirty="0"/>
          </a:p>
          <a:p>
            <a:pPr marL="285750" indent="-285750">
              <a:buFont typeface="Arial" panose="020B0604020202020204" pitchFamily="34" charset="0"/>
              <a:buChar char="•"/>
            </a:pPr>
            <a:r>
              <a:rPr lang="en-GB" b="1" dirty="0"/>
              <a:t>Ozone Depletion Potential (ODP): </a:t>
            </a:r>
            <a:r>
              <a:rPr lang="en-GB" dirty="0"/>
              <a:t>A measure of how much a refrigerant contributes to ozone layer depletion. Lower ODP is preferable.</a:t>
            </a:r>
          </a:p>
          <a:p>
            <a:endParaRPr lang="en-GB" dirty="0"/>
          </a:p>
          <a:p>
            <a:pPr marL="285750" indent="-285750">
              <a:buFont typeface="Arial" panose="020B0604020202020204" pitchFamily="34" charset="0"/>
              <a:buChar char="•"/>
            </a:pPr>
            <a:r>
              <a:rPr lang="en-GB" b="1" dirty="0"/>
              <a:t>Global Warming Potential (GWP): </a:t>
            </a:r>
            <a:r>
              <a:rPr lang="en-GB" dirty="0"/>
              <a:t>A measure of how much a refrigerant contributes to global warming relative to carbon dioxide. Lower GWP is preferable.</a:t>
            </a:r>
          </a:p>
          <a:p>
            <a:endParaRPr lang="en-GB" dirty="0"/>
          </a:p>
          <a:p>
            <a:pPr marL="285750" indent="-285750">
              <a:buFont typeface="Arial" panose="020B0604020202020204" pitchFamily="34" charset="0"/>
              <a:buChar char="•"/>
            </a:pPr>
            <a:r>
              <a:rPr lang="en-GB" b="1" dirty="0"/>
              <a:t>Flammability: </a:t>
            </a:r>
            <a:r>
              <a:rPr lang="en-GB" dirty="0"/>
              <a:t>The tendency of a refrigerant to ignite. Refrigerants with high flammability require special handling and safety measures.</a:t>
            </a:r>
          </a:p>
          <a:p>
            <a:endParaRPr lang="en-GB" dirty="0"/>
          </a:p>
          <a:p>
            <a:pPr marL="285750" indent="-285750">
              <a:buFont typeface="Arial" panose="020B0604020202020204" pitchFamily="34" charset="0"/>
              <a:buChar char="•"/>
            </a:pPr>
            <a:r>
              <a:rPr lang="en-GB" b="1" dirty="0"/>
              <a:t>Toxicity: </a:t>
            </a:r>
            <a:r>
              <a:rPr lang="en-GB" dirty="0"/>
              <a:t>The degree to which a refrigerant can cause harm to human health. Low toxicity is preferred for safety.</a:t>
            </a:r>
            <a:endParaRPr lang="en-GB" b="1" dirty="0"/>
          </a:p>
          <a:p>
            <a:endParaRPr lang="en-GB" sz="1600" i="1" dirty="0"/>
          </a:p>
          <a:p>
            <a:endParaRPr lang="en-GB" i="1" dirty="0"/>
          </a:p>
          <a:p>
            <a:endParaRPr lang="en-GB" sz="2000" b="1" i="1" dirty="0"/>
          </a:p>
          <a:p>
            <a:endParaRPr lang="en-GB" sz="2000" b="1" i="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3702099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289" y="-186431"/>
            <a:ext cx="11653708" cy="999400"/>
          </a:xfrm>
        </p:spPr>
        <p:txBody>
          <a:bodyPr>
            <a:normAutofit/>
          </a:bodyPr>
          <a:lstStyle/>
          <a:p>
            <a:pPr algn="ctr"/>
            <a:r>
              <a:rPr lang="en-GB" sz="4800" b="1" i="1" dirty="0">
                <a:latin typeface="+mn-lt"/>
              </a:rPr>
              <a:t>Relevant Indian </a:t>
            </a:r>
            <a:r>
              <a:rPr lang="en-GB" sz="4800" b="1" i="1" dirty="0" smtClean="0">
                <a:latin typeface="+mn-lt"/>
              </a:rPr>
              <a:t>Standard (IS 16656)</a:t>
            </a:r>
            <a:endParaRPr lang="en-IN" sz="4800" b="1" i="1" dirty="0">
              <a:latin typeface="+mn-lt"/>
            </a:endParaRPr>
          </a:p>
        </p:txBody>
      </p:sp>
      <p:sp>
        <p:nvSpPr>
          <p:cNvPr id="5" name="TextBox 4"/>
          <p:cNvSpPr txBox="1"/>
          <p:nvPr/>
        </p:nvSpPr>
        <p:spPr>
          <a:xfrm>
            <a:off x="248574" y="812969"/>
            <a:ext cx="11798423" cy="3046988"/>
          </a:xfrm>
          <a:prstGeom prst="rect">
            <a:avLst/>
          </a:prstGeom>
          <a:noFill/>
        </p:spPr>
        <p:txBody>
          <a:bodyPr wrap="square" rtlCol="0">
            <a:spAutoFit/>
          </a:bodyPr>
          <a:lstStyle/>
          <a:p>
            <a:r>
              <a:rPr lang="nl-NL" sz="1600" dirty="0"/>
              <a:t/>
            </a:r>
            <a:br>
              <a:rPr lang="nl-NL" sz="1600" dirty="0"/>
            </a:br>
            <a:endParaRPr lang="en-GB" sz="1600" i="1" dirty="0"/>
          </a:p>
          <a:p>
            <a:endParaRPr lang="en-GB" sz="1600" i="1" dirty="0"/>
          </a:p>
          <a:p>
            <a:endParaRPr lang="en-GB" sz="1600" b="1" i="1" dirty="0"/>
          </a:p>
          <a:p>
            <a:endParaRPr lang="en-GB" sz="1600" b="1" i="1" dirty="0"/>
          </a:p>
          <a:p>
            <a:pPr algn="just"/>
            <a:endParaRPr lang="en-GB" sz="1600" b="1" dirty="0"/>
          </a:p>
          <a:p>
            <a:pPr marL="342900" indent="-342900" algn="just">
              <a:buFont typeface="Arial" panose="020B0604020202020204" pitchFamily="34" charset="0"/>
              <a:buChar char="•"/>
            </a:pPr>
            <a:endParaRPr lang="en-GB" sz="1600" b="1" dirty="0"/>
          </a:p>
          <a:p>
            <a:pPr marL="342900" indent="-342900" algn="just">
              <a:buFont typeface="Arial" panose="020B0604020202020204" pitchFamily="34" charset="0"/>
              <a:buChar char="•"/>
            </a:pPr>
            <a:endParaRPr lang="en-GB" sz="1600" b="1" dirty="0"/>
          </a:p>
          <a:p>
            <a:pPr marL="342900" indent="-342900" algn="just">
              <a:buFont typeface="Arial" panose="020B0604020202020204" pitchFamily="34" charset="0"/>
              <a:buChar char="•"/>
            </a:pPr>
            <a:endParaRPr lang="en-GB" sz="1600" dirty="0"/>
          </a:p>
          <a:p>
            <a:pPr marL="342900" indent="-342900" algn="just">
              <a:buFont typeface="Arial" panose="020B0604020202020204" pitchFamily="34" charset="0"/>
              <a:buChar char="•"/>
            </a:pPr>
            <a:endParaRPr lang="en-GB" sz="1600" dirty="0"/>
          </a:p>
          <a:p>
            <a:pPr marL="342900" indent="-342900" algn="just">
              <a:buFont typeface="Arial" panose="020B0604020202020204" pitchFamily="34" charset="0"/>
              <a:buChar char="•"/>
            </a:pPr>
            <a:endParaRPr lang="en-GB" sz="1600" dirty="0"/>
          </a:p>
          <a:p>
            <a:pPr marL="342900" indent="-342900" algn="just">
              <a:buFont typeface="Arial" panose="020B0604020202020204" pitchFamily="34" charset="0"/>
              <a:buChar char="•"/>
            </a:pPr>
            <a:endParaRPr lang="en-GB" sz="1600" dirty="0"/>
          </a:p>
        </p:txBody>
      </p:sp>
      <p:pic>
        <p:nvPicPr>
          <p:cNvPr id="3" name="Picture 2"/>
          <p:cNvPicPr>
            <a:picLocks noChangeAspect="1"/>
          </p:cNvPicPr>
          <p:nvPr/>
        </p:nvPicPr>
        <p:blipFill>
          <a:blip r:embed="rId2"/>
          <a:stretch>
            <a:fillRect/>
          </a:stretch>
        </p:blipFill>
        <p:spPr>
          <a:xfrm>
            <a:off x="639192" y="908077"/>
            <a:ext cx="10901778" cy="5359347"/>
          </a:xfrm>
          <a:prstGeom prst="rect">
            <a:avLst/>
          </a:prstGeom>
        </p:spPr>
      </p:pic>
    </p:spTree>
    <p:extLst>
      <p:ext uri="{BB962C8B-B14F-4D97-AF65-F5344CB8AC3E}">
        <p14:creationId xmlns:p14="http://schemas.microsoft.com/office/powerpoint/2010/main" val="3482583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289" y="-186431"/>
            <a:ext cx="11653708" cy="999400"/>
          </a:xfrm>
        </p:spPr>
        <p:txBody>
          <a:bodyPr>
            <a:normAutofit/>
          </a:bodyPr>
          <a:lstStyle/>
          <a:p>
            <a:pPr algn="ctr"/>
            <a:r>
              <a:rPr lang="en-GB" sz="4800" b="1" i="1" dirty="0">
                <a:latin typeface="+mn-lt"/>
              </a:rPr>
              <a:t>Relevant Indian </a:t>
            </a:r>
            <a:r>
              <a:rPr lang="en-GB" sz="4800" b="1" i="1" dirty="0" smtClean="0">
                <a:latin typeface="+mn-lt"/>
              </a:rPr>
              <a:t>Standard (IS 16656)</a:t>
            </a:r>
            <a:endParaRPr lang="en-IN" sz="4800" b="1" i="1" dirty="0">
              <a:latin typeface="+mn-lt"/>
            </a:endParaRPr>
          </a:p>
        </p:txBody>
      </p:sp>
      <p:sp>
        <p:nvSpPr>
          <p:cNvPr id="5" name="TextBox 4"/>
          <p:cNvSpPr txBox="1"/>
          <p:nvPr/>
        </p:nvSpPr>
        <p:spPr>
          <a:xfrm>
            <a:off x="248574" y="812969"/>
            <a:ext cx="11798423" cy="3046988"/>
          </a:xfrm>
          <a:prstGeom prst="rect">
            <a:avLst/>
          </a:prstGeom>
          <a:noFill/>
        </p:spPr>
        <p:txBody>
          <a:bodyPr wrap="square" rtlCol="0">
            <a:spAutoFit/>
          </a:bodyPr>
          <a:lstStyle/>
          <a:p>
            <a:r>
              <a:rPr lang="nl-NL" sz="1600" dirty="0"/>
              <a:t/>
            </a:r>
            <a:br>
              <a:rPr lang="nl-NL" sz="1600" dirty="0"/>
            </a:br>
            <a:endParaRPr lang="en-GB" sz="1600" i="1" dirty="0"/>
          </a:p>
          <a:p>
            <a:endParaRPr lang="en-GB" sz="1600" i="1" dirty="0"/>
          </a:p>
          <a:p>
            <a:endParaRPr lang="en-GB" sz="1600" b="1" i="1" dirty="0"/>
          </a:p>
          <a:p>
            <a:endParaRPr lang="en-GB" sz="1600" b="1" i="1" dirty="0"/>
          </a:p>
          <a:p>
            <a:pPr algn="just"/>
            <a:endParaRPr lang="en-GB" sz="1600" b="1" dirty="0"/>
          </a:p>
          <a:p>
            <a:pPr marL="342900" indent="-342900" algn="just">
              <a:buFont typeface="Arial" panose="020B0604020202020204" pitchFamily="34" charset="0"/>
              <a:buChar char="•"/>
            </a:pPr>
            <a:endParaRPr lang="en-GB" sz="1600" b="1" dirty="0"/>
          </a:p>
          <a:p>
            <a:pPr marL="342900" indent="-342900" algn="just">
              <a:buFont typeface="Arial" panose="020B0604020202020204" pitchFamily="34" charset="0"/>
              <a:buChar char="•"/>
            </a:pPr>
            <a:endParaRPr lang="en-GB" sz="1600" b="1" dirty="0"/>
          </a:p>
          <a:p>
            <a:pPr marL="342900" indent="-342900" algn="just">
              <a:buFont typeface="Arial" panose="020B0604020202020204" pitchFamily="34" charset="0"/>
              <a:buChar char="•"/>
            </a:pPr>
            <a:endParaRPr lang="en-GB" sz="1600" dirty="0"/>
          </a:p>
          <a:p>
            <a:pPr marL="342900" indent="-342900" algn="just">
              <a:buFont typeface="Arial" panose="020B0604020202020204" pitchFamily="34" charset="0"/>
              <a:buChar char="•"/>
            </a:pPr>
            <a:endParaRPr lang="en-GB" sz="1600" dirty="0"/>
          </a:p>
          <a:p>
            <a:pPr marL="342900" indent="-342900" algn="just">
              <a:buFont typeface="Arial" panose="020B0604020202020204" pitchFamily="34" charset="0"/>
              <a:buChar char="•"/>
            </a:pPr>
            <a:endParaRPr lang="en-GB" sz="1600" dirty="0"/>
          </a:p>
          <a:p>
            <a:pPr marL="342900" indent="-342900" algn="just">
              <a:buFont typeface="Arial" panose="020B0604020202020204" pitchFamily="34" charset="0"/>
              <a:buChar char="•"/>
            </a:pPr>
            <a:endParaRPr lang="en-GB" sz="1600" dirty="0"/>
          </a:p>
        </p:txBody>
      </p:sp>
      <p:pic>
        <p:nvPicPr>
          <p:cNvPr id="4" name="Picture 3"/>
          <p:cNvPicPr>
            <a:picLocks noChangeAspect="1"/>
          </p:cNvPicPr>
          <p:nvPr/>
        </p:nvPicPr>
        <p:blipFill>
          <a:blip r:embed="rId2"/>
          <a:stretch>
            <a:fillRect/>
          </a:stretch>
        </p:blipFill>
        <p:spPr>
          <a:xfrm>
            <a:off x="1234755" y="736979"/>
            <a:ext cx="9669224" cy="6058746"/>
          </a:xfrm>
          <a:prstGeom prst="rect">
            <a:avLst/>
          </a:prstGeom>
        </p:spPr>
      </p:pic>
    </p:spTree>
    <p:extLst>
      <p:ext uri="{BB962C8B-B14F-4D97-AF65-F5344CB8AC3E}">
        <p14:creationId xmlns:p14="http://schemas.microsoft.com/office/powerpoint/2010/main" val="39526565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0" y="110437"/>
            <a:ext cx="11345661" cy="999400"/>
          </a:xfrm>
        </p:spPr>
        <p:txBody>
          <a:bodyPr>
            <a:normAutofit/>
          </a:bodyPr>
          <a:lstStyle/>
          <a:p>
            <a:pPr algn="ctr"/>
            <a:r>
              <a:rPr lang="en-GB" sz="5400" b="1" i="1" dirty="0">
                <a:latin typeface="+mn-lt"/>
              </a:rPr>
              <a:t>Refrigeration Cycles</a:t>
            </a:r>
            <a:endParaRPr lang="en-IN" sz="5400" b="1" i="1" dirty="0">
              <a:latin typeface="+mn-lt"/>
            </a:endParaRPr>
          </a:p>
        </p:txBody>
      </p:sp>
      <p:sp>
        <p:nvSpPr>
          <p:cNvPr id="3" name="TextBox 2"/>
          <p:cNvSpPr txBox="1"/>
          <p:nvPr/>
        </p:nvSpPr>
        <p:spPr>
          <a:xfrm>
            <a:off x="619495" y="1263496"/>
            <a:ext cx="10892901" cy="6247864"/>
          </a:xfrm>
          <a:prstGeom prst="rect">
            <a:avLst/>
          </a:prstGeom>
          <a:noFill/>
        </p:spPr>
        <p:txBody>
          <a:bodyPr wrap="square" rtlCol="0">
            <a:spAutoFit/>
          </a:bodyPr>
          <a:lstStyle/>
          <a:p>
            <a:pPr algn="ctr"/>
            <a:r>
              <a:rPr lang="en-GB" sz="2800" b="1" dirty="0"/>
              <a:t>VAPOUR COMPRESSION REFRIGERATION CYCLE</a:t>
            </a:r>
            <a:endParaRPr lang="en-GB" sz="2400" b="1" dirty="0"/>
          </a:p>
          <a:p>
            <a:pPr algn="just"/>
            <a:r>
              <a:rPr lang="en-GB" sz="2000" dirty="0"/>
              <a:t>The most widely used refrigeration cycle, found in domestic refrigerators, air conditioners, and large commercial refrigeration systems.</a:t>
            </a:r>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7" name="Picture 6"/>
          <p:cNvPicPr>
            <a:picLocks noChangeAspect="1"/>
          </p:cNvPicPr>
          <p:nvPr/>
        </p:nvPicPr>
        <p:blipFill rotWithShape="1">
          <a:blip r:embed="rId2"/>
          <a:srcRect b="4352"/>
          <a:stretch/>
        </p:blipFill>
        <p:spPr>
          <a:xfrm>
            <a:off x="2466975" y="2574782"/>
            <a:ext cx="7498116" cy="4083194"/>
          </a:xfrm>
          <a:prstGeom prst="rect">
            <a:avLst/>
          </a:prstGeom>
        </p:spPr>
      </p:pic>
    </p:spTree>
    <p:extLst>
      <p:ext uri="{BB962C8B-B14F-4D97-AF65-F5344CB8AC3E}">
        <p14:creationId xmlns:p14="http://schemas.microsoft.com/office/powerpoint/2010/main" val="1705850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sz="5400" b="1" i="1" dirty="0">
                <a:latin typeface="+mn-lt"/>
              </a:rPr>
              <a:t>Refrigeration Cycles</a:t>
            </a:r>
            <a:endParaRPr lang="en-IN" sz="5400" b="1" i="1" dirty="0">
              <a:latin typeface="+mn-lt"/>
            </a:endParaRPr>
          </a:p>
        </p:txBody>
      </p:sp>
      <p:sp>
        <p:nvSpPr>
          <p:cNvPr id="3" name="TextBox 2"/>
          <p:cNvSpPr txBox="1"/>
          <p:nvPr/>
        </p:nvSpPr>
        <p:spPr>
          <a:xfrm>
            <a:off x="648070" y="1482571"/>
            <a:ext cx="10892901" cy="6247864"/>
          </a:xfrm>
          <a:prstGeom prst="rect">
            <a:avLst/>
          </a:prstGeom>
          <a:noFill/>
        </p:spPr>
        <p:txBody>
          <a:bodyPr wrap="square" rtlCol="0">
            <a:spAutoFit/>
          </a:bodyPr>
          <a:lstStyle/>
          <a:p>
            <a:pPr algn="ctr"/>
            <a:r>
              <a:rPr lang="en-GB" sz="2800" b="1" dirty="0"/>
              <a:t>VAPOUR ABSORBTION REFRIGERATION CYCLE</a:t>
            </a:r>
            <a:endParaRPr lang="en-GB" sz="2400" b="1" dirty="0"/>
          </a:p>
          <a:p>
            <a:pPr algn="just"/>
            <a:endParaRPr lang="en-GB" sz="2000" dirty="0" smtClean="0"/>
          </a:p>
          <a:p>
            <a:pPr marL="342900" indent="-342900" algn="just">
              <a:buFont typeface="Arial" panose="020B0604020202020204" pitchFamily="34" charset="0"/>
              <a:buChar char="•"/>
            </a:pPr>
            <a:r>
              <a:rPr lang="en-GB" sz="2000" dirty="0" smtClean="0"/>
              <a:t>Used </a:t>
            </a:r>
            <a:r>
              <a:rPr lang="en-GB" sz="2000" dirty="0"/>
              <a:t>in applications where waste heat or other low grade heat sources are available.</a:t>
            </a:r>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rotWithShape="1">
          <a:blip r:embed="rId3"/>
          <a:srcRect t="11885"/>
          <a:stretch/>
        </p:blipFill>
        <p:spPr>
          <a:xfrm>
            <a:off x="2012824" y="2745494"/>
            <a:ext cx="8163391" cy="4042891"/>
          </a:xfrm>
          <a:prstGeom prst="rect">
            <a:avLst/>
          </a:prstGeom>
        </p:spPr>
      </p:pic>
      <p:sp>
        <p:nvSpPr>
          <p:cNvPr id="5" name="Oval 4"/>
          <p:cNvSpPr/>
          <p:nvPr/>
        </p:nvSpPr>
        <p:spPr>
          <a:xfrm>
            <a:off x="2175029" y="6249880"/>
            <a:ext cx="372862" cy="40837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19484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59" y="200194"/>
            <a:ext cx="11345661" cy="999400"/>
          </a:xfrm>
        </p:spPr>
        <p:txBody>
          <a:bodyPr>
            <a:noAutofit/>
          </a:bodyPr>
          <a:lstStyle/>
          <a:p>
            <a:pPr algn="ctr"/>
            <a:r>
              <a:rPr lang="en-GB" sz="6000" b="1" i="1" dirty="0">
                <a:latin typeface="+mn-lt"/>
              </a:rPr>
              <a:t>Refrigeration Cycles</a:t>
            </a:r>
            <a:endParaRPr lang="en-IN" sz="6000" b="1" i="1" dirty="0">
              <a:latin typeface="+mn-lt"/>
            </a:endParaRPr>
          </a:p>
        </p:txBody>
      </p:sp>
      <p:sp>
        <p:nvSpPr>
          <p:cNvPr id="3" name="TextBox 2"/>
          <p:cNvSpPr txBox="1"/>
          <p:nvPr/>
        </p:nvSpPr>
        <p:spPr>
          <a:xfrm>
            <a:off x="648070" y="1482571"/>
            <a:ext cx="10892901" cy="5201424"/>
          </a:xfrm>
          <a:prstGeom prst="rect">
            <a:avLst/>
          </a:prstGeom>
          <a:noFill/>
        </p:spPr>
        <p:txBody>
          <a:bodyPr wrap="square" rtlCol="0">
            <a:spAutoFit/>
          </a:bodyPr>
          <a:lstStyle/>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6" name="Picture 5"/>
          <p:cNvPicPr>
            <a:picLocks noChangeAspect="1"/>
          </p:cNvPicPr>
          <p:nvPr/>
        </p:nvPicPr>
        <p:blipFill>
          <a:blip r:embed="rId2"/>
          <a:stretch>
            <a:fillRect/>
          </a:stretch>
        </p:blipFill>
        <p:spPr>
          <a:xfrm>
            <a:off x="1700072" y="1482571"/>
            <a:ext cx="8851037" cy="5032189"/>
          </a:xfrm>
          <a:prstGeom prst="rect">
            <a:avLst/>
          </a:prstGeom>
        </p:spPr>
      </p:pic>
    </p:spTree>
    <p:extLst>
      <p:ext uri="{BB962C8B-B14F-4D97-AF65-F5344CB8AC3E}">
        <p14:creationId xmlns:p14="http://schemas.microsoft.com/office/powerpoint/2010/main" val="2808326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436" y="114469"/>
            <a:ext cx="11345661" cy="999400"/>
          </a:xfrm>
        </p:spPr>
        <p:txBody>
          <a:bodyPr>
            <a:normAutofit/>
          </a:bodyPr>
          <a:lstStyle/>
          <a:p>
            <a:pPr algn="ctr"/>
            <a:r>
              <a:rPr lang="en-GB" sz="5400" b="1" i="1" dirty="0">
                <a:latin typeface="+mn-lt"/>
              </a:rPr>
              <a:t>Refrigeration Load Calculation</a:t>
            </a:r>
            <a:endParaRPr lang="en-IN" sz="5400" b="1" i="1" dirty="0">
              <a:latin typeface="+mn-lt"/>
            </a:endParaRPr>
          </a:p>
        </p:txBody>
      </p:sp>
      <p:sp>
        <p:nvSpPr>
          <p:cNvPr id="3" name="TextBox 2"/>
          <p:cNvSpPr txBox="1"/>
          <p:nvPr/>
        </p:nvSpPr>
        <p:spPr>
          <a:xfrm>
            <a:off x="638545" y="1273021"/>
            <a:ext cx="10892901" cy="6924973"/>
          </a:xfrm>
          <a:prstGeom prst="rect">
            <a:avLst/>
          </a:prstGeom>
          <a:noFill/>
        </p:spPr>
        <p:txBody>
          <a:bodyPr wrap="square" rtlCol="0">
            <a:spAutoFit/>
          </a:bodyPr>
          <a:lstStyle/>
          <a:p>
            <a:pPr marL="342900" indent="-342900" algn="just">
              <a:buFont typeface="Arial" panose="020B0604020202020204" pitchFamily="34" charset="0"/>
              <a:buChar char="•"/>
            </a:pPr>
            <a:r>
              <a:rPr lang="en-GB" sz="2000" dirty="0"/>
              <a:t>Refrigeration load calculation is a critical process in designing and selecting the appropriate refrigeration system for a given application. </a:t>
            </a:r>
          </a:p>
          <a:p>
            <a:pPr marL="342900" indent="-342900" algn="just">
              <a:buFont typeface="Arial" panose="020B0604020202020204" pitchFamily="34" charset="0"/>
              <a:buChar char="•"/>
            </a:pPr>
            <a:r>
              <a:rPr lang="en-GB" sz="2000" dirty="0"/>
              <a:t>It involves determining the total amount of heat that must be removed from a space or product to achieve and maintain the desired temperature. </a:t>
            </a:r>
          </a:p>
          <a:p>
            <a:pPr marL="342900" indent="-342900" algn="just">
              <a:buFont typeface="Arial" panose="020B0604020202020204" pitchFamily="34" charset="0"/>
              <a:buChar char="•"/>
            </a:pPr>
            <a:r>
              <a:rPr lang="en-GB" sz="2000" dirty="0"/>
              <a:t>This calculation ensures that the refrigeration system is neither undersized nor oversized, leading to optimal performance and efficiency.</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2190750" y="3289830"/>
            <a:ext cx="8178367" cy="3377669"/>
          </a:xfrm>
          <a:prstGeom prst="rect">
            <a:avLst/>
          </a:prstGeom>
        </p:spPr>
      </p:pic>
    </p:spTree>
    <p:extLst>
      <p:ext uri="{BB962C8B-B14F-4D97-AF65-F5344CB8AC3E}">
        <p14:creationId xmlns:p14="http://schemas.microsoft.com/office/powerpoint/2010/main" val="2011954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157" y="276394"/>
            <a:ext cx="11345661" cy="999400"/>
          </a:xfrm>
        </p:spPr>
        <p:txBody>
          <a:bodyPr>
            <a:normAutofit/>
          </a:bodyPr>
          <a:lstStyle/>
          <a:p>
            <a:pPr algn="ctr"/>
            <a:r>
              <a:rPr lang="en-GB" b="1" i="1" dirty="0"/>
              <a:t>Key Components in RAC System</a:t>
            </a:r>
            <a:endParaRPr lang="en-IN" b="1"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846" y="1590675"/>
            <a:ext cx="11195972" cy="4848225"/>
          </a:xfrm>
          <a:prstGeom prst="rect">
            <a:avLst/>
          </a:prstGeom>
        </p:spPr>
      </p:pic>
    </p:spTree>
    <p:extLst>
      <p:ext uri="{BB962C8B-B14F-4D97-AF65-F5344CB8AC3E}">
        <p14:creationId xmlns:p14="http://schemas.microsoft.com/office/powerpoint/2010/main" val="1239502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149" y="0"/>
            <a:ext cx="11345661" cy="999400"/>
          </a:xfrm>
        </p:spPr>
        <p:txBody>
          <a:bodyPr>
            <a:noAutofit/>
          </a:bodyPr>
          <a:lstStyle/>
          <a:p>
            <a:pPr algn="ctr"/>
            <a:r>
              <a:rPr lang="en-GB" sz="4400" b="1" i="1" dirty="0">
                <a:latin typeface="+mn-lt"/>
              </a:rPr>
              <a:t>Key Components of Refrigeration Load</a:t>
            </a:r>
            <a:endParaRPr lang="en-IN" sz="4400" b="1" i="1" dirty="0">
              <a:latin typeface="+mn-lt"/>
            </a:endParaRPr>
          </a:p>
        </p:txBody>
      </p:sp>
      <p:sp>
        <p:nvSpPr>
          <p:cNvPr id="3" name="TextBox 2"/>
          <p:cNvSpPr txBox="1"/>
          <p:nvPr/>
        </p:nvSpPr>
        <p:spPr>
          <a:xfrm>
            <a:off x="204186" y="1127464"/>
            <a:ext cx="11718525" cy="10895290"/>
          </a:xfrm>
          <a:prstGeom prst="rect">
            <a:avLst/>
          </a:prstGeom>
          <a:noFill/>
        </p:spPr>
        <p:txBody>
          <a:bodyPr wrap="square" rtlCol="0">
            <a:spAutoFit/>
          </a:bodyPr>
          <a:lstStyle/>
          <a:p>
            <a:pPr marL="457200" indent="-457200" algn="just">
              <a:buFont typeface="+mj-lt"/>
              <a:buAutoNum type="arabicPeriod"/>
            </a:pPr>
            <a:r>
              <a:rPr lang="en-GB" b="1" dirty="0"/>
              <a:t>External Heat Gains: </a:t>
            </a:r>
          </a:p>
          <a:p>
            <a:pPr marL="914400" lvl="1" indent="-457200" algn="just">
              <a:buFont typeface="Arial" panose="020B0604020202020204" pitchFamily="34" charset="0"/>
              <a:buChar char="•"/>
            </a:pPr>
            <a:r>
              <a:rPr lang="en-GB" b="1" dirty="0"/>
              <a:t>Transmission Load: </a:t>
            </a:r>
            <a:r>
              <a:rPr lang="en-GB" dirty="0"/>
              <a:t>Heat transferred through walls, floors, ceilings, windows, and doors due to temperature differences between the outside and inside.</a:t>
            </a:r>
          </a:p>
          <a:p>
            <a:pPr marL="914400" lvl="1" indent="-457200" algn="just">
              <a:buFont typeface="Arial" panose="020B0604020202020204" pitchFamily="34" charset="0"/>
              <a:buChar char="•"/>
            </a:pPr>
            <a:r>
              <a:rPr lang="en-GB" b="1" dirty="0"/>
              <a:t>Infiltration Load: </a:t>
            </a:r>
            <a:r>
              <a:rPr lang="en-GB" dirty="0"/>
              <a:t>Heat gained through air leakage into the refrigerated space from outside.</a:t>
            </a:r>
          </a:p>
          <a:p>
            <a:pPr marL="914400" lvl="1" indent="-457200" algn="just">
              <a:buFont typeface="Arial" panose="020B0604020202020204" pitchFamily="34" charset="0"/>
              <a:buChar char="•"/>
            </a:pPr>
            <a:endParaRPr lang="en-GB" dirty="0"/>
          </a:p>
          <a:p>
            <a:pPr marL="457200" indent="-457200" algn="just">
              <a:buFont typeface="+mj-lt"/>
              <a:buAutoNum type="arabicPeriod"/>
            </a:pPr>
            <a:r>
              <a:rPr lang="en-GB" b="1" dirty="0"/>
              <a:t>Internal Heat Gains:</a:t>
            </a:r>
          </a:p>
          <a:p>
            <a:pPr marL="800100" lvl="1" indent="-342900" algn="just" eaLnBrk="0" fontAlgn="base" hangingPunct="0">
              <a:spcBef>
                <a:spcPct val="0"/>
              </a:spcBef>
              <a:spcAft>
                <a:spcPct val="0"/>
              </a:spcAft>
              <a:buFont typeface="Arial" panose="020B0604020202020204" pitchFamily="34" charset="0"/>
              <a:buChar char="•"/>
            </a:pPr>
            <a:r>
              <a:rPr lang="en-US" altLang="en-US" b="1" dirty="0"/>
              <a:t>Product Load</a:t>
            </a:r>
            <a:r>
              <a:rPr lang="en-US" altLang="en-US" dirty="0"/>
              <a:t>: Heat introduced by the products being stored, including the initial temperature of the products and the heat they release during storage.</a:t>
            </a:r>
          </a:p>
          <a:p>
            <a:pPr marL="800100" lvl="1" indent="-342900" algn="just" eaLnBrk="0" fontAlgn="base" hangingPunct="0">
              <a:spcBef>
                <a:spcPct val="0"/>
              </a:spcBef>
              <a:spcAft>
                <a:spcPct val="0"/>
              </a:spcAft>
              <a:buFont typeface="Arial" panose="020B0604020202020204" pitchFamily="34" charset="0"/>
              <a:buChar char="•"/>
            </a:pPr>
            <a:r>
              <a:rPr lang="en-US" altLang="en-US" b="1" dirty="0"/>
              <a:t>Occupant Load</a:t>
            </a:r>
            <a:r>
              <a:rPr lang="en-US" altLang="en-US" dirty="0"/>
              <a:t>: Heat generated by people working in the refrigerated space.</a:t>
            </a:r>
          </a:p>
          <a:p>
            <a:pPr marL="800100" lvl="1" indent="-342900" algn="just" eaLnBrk="0" fontAlgn="base" hangingPunct="0">
              <a:spcBef>
                <a:spcPct val="0"/>
              </a:spcBef>
              <a:spcAft>
                <a:spcPct val="0"/>
              </a:spcAft>
              <a:buFont typeface="Arial" panose="020B0604020202020204" pitchFamily="34" charset="0"/>
              <a:buChar char="•"/>
            </a:pPr>
            <a:r>
              <a:rPr lang="en-US" altLang="en-US" b="1" dirty="0"/>
              <a:t>Lighting Load</a:t>
            </a:r>
            <a:r>
              <a:rPr lang="en-US" altLang="en-US" dirty="0"/>
              <a:t>: Heat produced by lighting fixtures within the space.</a:t>
            </a:r>
          </a:p>
          <a:p>
            <a:pPr marL="800100" lvl="1" indent="-342900" algn="just" eaLnBrk="0" fontAlgn="base" hangingPunct="0">
              <a:spcBef>
                <a:spcPct val="0"/>
              </a:spcBef>
              <a:spcAft>
                <a:spcPct val="0"/>
              </a:spcAft>
              <a:buFont typeface="Arial" panose="020B0604020202020204" pitchFamily="34" charset="0"/>
              <a:buChar char="•"/>
            </a:pPr>
            <a:r>
              <a:rPr lang="en-US" altLang="en-US" b="1" dirty="0"/>
              <a:t>Equipment Load</a:t>
            </a:r>
            <a:r>
              <a:rPr lang="en-US" altLang="en-US" dirty="0"/>
              <a:t>: Heat generated by equipment operating inside the refrigerated area (e.g., motors, fans, and defrost heaters). </a:t>
            </a:r>
          </a:p>
          <a:p>
            <a:pPr marL="457200" indent="-457200" algn="just">
              <a:buFont typeface="+mj-lt"/>
              <a:buAutoNum type="arabicPeriod"/>
            </a:pPr>
            <a:endParaRPr lang="en-GB" dirty="0"/>
          </a:p>
          <a:p>
            <a:pPr marL="457200" indent="-457200" algn="just">
              <a:buFont typeface="+mj-lt"/>
              <a:buAutoNum type="arabicPeriod"/>
            </a:pPr>
            <a:r>
              <a:rPr lang="en-GB" b="1" dirty="0"/>
              <a:t>Operational Heat Gains: </a:t>
            </a:r>
          </a:p>
          <a:p>
            <a:pPr marL="800100" lvl="1" indent="-342900" eaLnBrk="0" fontAlgn="base" hangingPunct="0">
              <a:spcBef>
                <a:spcPct val="0"/>
              </a:spcBef>
              <a:spcAft>
                <a:spcPct val="0"/>
              </a:spcAft>
              <a:buFont typeface="Arial" panose="020B0604020202020204" pitchFamily="34" charset="0"/>
              <a:buChar char="•"/>
            </a:pPr>
            <a:r>
              <a:rPr lang="en-US" altLang="en-US" b="1" dirty="0"/>
              <a:t>Defrost Load</a:t>
            </a:r>
            <a:r>
              <a:rPr lang="en-US" altLang="en-US" dirty="0"/>
              <a:t>: Heat introduced during defrost cycles.</a:t>
            </a:r>
          </a:p>
          <a:p>
            <a:pPr marL="800100" lvl="1" indent="-342900" eaLnBrk="0" fontAlgn="base" hangingPunct="0">
              <a:spcBef>
                <a:spcPct val="0"/>
              </a:spcBef>
              <a:spcAft>
                <a:spcPct val="0"/>
              </a:spcAft>
              <a:buFont typeface="Arial" panose="020B0604020202020204" pitchFamily="34" charset="0"/>
              <a:buChar char="•"/>
            </a:pPr>
            <a:r>
              <a:rPr lang="en-US" altLang="en-US" b="1" dirty="0"/>
              <a:t>Door Openings</a:t>
            </a:r>
            <a:r>
              <a:rPr lang="en-US" altLang="en-US" dirty="0"/>
              <a:t>: Heat gained when doors are opened, allowing warm air to enter. </a:t>
            </a:r>
          </a:p>
          <a:p>
            <a:pPr lvl="1" eaLnBrk="0" fontAlgn="base" hangingPunct="0">
              <a:spcBef>
                <a:spcPct val="0"/>
              </a:spcBef>
              <a:spcAft>
                <a:spcPct val="0"/>
              </a:spcAft>
            </a:pPr>
            <a:endParaRPr lang="en-US" altLang="en-US" dirty="0"/>
          </a:p>
          <a:p>
            <a:pPr marL="457200" indent="-457200" algn="just">
              <a:buFont typeface="+mj-lt"/>
              <a:buAutoNum type="arabicPeriod" startAt="4"/>
            </a:pPr>
            <a:r>
              <a:rPr lang="en-GB" b="1" dirty="0"/>
              <a:t>Miscellaneous Heat Gains: </a:t>
            </a:r>
          </a:p>
          <a:p>
            <a:pPr marL="914400" lvl="1" indent="-457200" algn="just">
              <a:buFont typeface="Arial" panose="020B0604020202020204" pitchFamily="34" charset="0"/>
              <a:buChar char="•"/>
            </a:pPr>
            <a:r>
              <a:rPr lang="en-GB" b="1" dirty="0"/>
              <a:t>Miscellaneous Loads</a:t>
            </a:r>
            <a:r>
              <a:rPr lang="en-GB" dirty="0"/>
              <a:t>: Other heat sources that may be specific to the application, such as heat from fans, forklifts, or other equipment not previously accounted for.</a:t>
            </a:r>
          </a:p>
          <a:p>
            <a:pPr eaLnBrk="0" fontAlgn="base" hangingPunct="0">
              <a:spcBef>
                <a:spcPct val="0"/>
              </a:spcBef>
              <a:spcAft>
                <a:spcPct val="0"/>
              </a:spcAft>
            </a:pPr>
            <a:endParaRPr lang="en-US" altLang="en-US" dirty="0"/>
          </a:p>
          <a:p>
            <a:pPr algn="just"/>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251843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048" y="0"/>
            <a:ext cx="11345661" cy="999400"/>
          </a:xfrm>
        </p:spPr>
        <p:txBody>
          <a:bodyPr>
            <a:normAutofit fontScale="90000"/>
          </a:bodyPr>
          <a:lstStyle/>
          <a:p>
            <a:pPr algn="ctr"/>
            <a:r>
              <a:rPr lang="en-GB" b="1" i="1" dirty="0">
                <a:latin typeface="+mn-lt"/>
              </a:rPr>
              <a:t>Steps in Refrigeration Load Calculation</a:t>
            </a:r>
            <a:endParaRPr lang="en-IN" b="1" i="1" dirty="0">
              <a:latin typeface="+mn-lt"/>
            </a:endParaRPr>
          </a:p>
        </p:txBody>
      </p:sp>
      <p:sp>
        <p:nvSpPr>
          <p:cNvPr id="3" name="TextBox 2"/>
          <p:cNvSpPr txBox="1"/>
          <p:nvPr/>
        </p:nvSpPr>
        <p:spPr>
          <a:xfrm>
            <a:off x="390618" y="1170850"/>
            <a:ext cx="11532091" cy="10618291"/>
          </a:xfrm>
          <a:prstGeom prst="rect">
            <a:avLst/>
          </a:prstGeom>
          <a:noFill/>
        </p:spPr>
        <p:txBody>
          <a:bodyPr wrap="square" rtlCol="0">
            <a:spAutoFit/>
          </a:bodyPr>
          <a:lstStyle/>
          <a:p>
            <a:pPr marL="457200" indent="-457200" algn="just">
              <a:buFont typeface="+mj-lt"/>
              <a:buAutoNum type="arabicPeriod"/>
            </a:pPr>
            <a:r>
              <a:rPr lang="en-GB" sz="2000" b="1" dirty="0"/>
              <a:t>Determine the Desired Conditions:</a:t>
            </a:r>
          </a:p>
          <a:p>
            <a:pPr marL="800100" lvl="1" indent="-342900" algn="just">
              <a:buFont typeface="Arial" panose="020B0604020202020204" pitchFamily="34" charset="0"/>
              <a:buChar char="•"/>
            </a:pPr>
            <a:r>
              <a:rPr lang="en-GB" sz="2000" dirty="0"/>
              <a:t>Define the target temperature and humidity levels for the refrigerated space.</a:t>
            </a:r>
            <a:endParaRPr lang="en-GB" sz="2000" b="1" dirty="0"/>
          </a:p>
          <a:p>
            <a:pPr marL="457200" indent="-457200" algn="just">
              <a:buFont typeface="+mj-lt"/>
              <a:buAutoNum type="arabicPeriod"/>
            </a:pPr>
            <a:endParaRPr lang="en-GB" sz="2000" b="1" dirty="0"/>
          </a:p>
          <a:p>
            <a:pPr marL="457200" indent="-457200" algn="just">
              <a:buFont typeface="+mj-lt"/>
              <a:buAutoNum type="arabicPeriod"/>
            </a:pPr>
            <a:r>
              <a:rPr lang="en-GB" sz="2000" b="1" dirty="0"/>
              <a:t>Calculate External Heat Gains:</a:t>
            </a:r>
          </a:p>
          <a:p>
            <a:pPr marL="800100" lvl="1" indent="-342900" algn="just">
              <a:buFont typeface="Arial" panose="020B0604020202020204" pitchFamily="34" charset="0"/>
              <a:buChar char="•"/>
            </a:pPr>
            <a:r>
              <a:rPr lang="en-GB" sz="2000" b="1" dirty="0"/>
              <a:t>Transmission Load: </a:t>
            </a:r>
            <a:r>
              <a:rPr lang="en-IN" sz="2000" dirty="0"/>
              <a:t>Use the formula Q=U×A×</a:t>
            </a:r>
            <a:r>
              <a:rPr lang="el-GR" sz="2000" dirty="0"/>
              <a:t>Δ</a:t>
            </a:r>
            <a:r>
              <a:rPr lang="en-IN" sz="2000" dirty="0"/>
              <a:t>TQ, where Q is the heat transfer rate (BTU/hr or W), U is the overall heat transfer coefficient (BTU/hr·ft²·°F or W/m²·K), A is the surface area (ft² or m²), and </a:t>
            </a:r>
            <a:r>
              <a:rPr lang="el-GR" sz="2000" dirty="0"/>
              <a:t>Δ</a:t>
            </a:r>
            <a:r>
              <a:rPr lang="en-IN" sz="2000" dirty="0"/>
              <a:t>T is the temperature difference between inside and outside (°F or K). </a:t>
            </a:r>
            <a:r>
              <a:rPr lang="en-GB" sz="2000" dirty="0"/>
              <a:t>Calculate for each surface (walls, ceiling, floor, windows, doors) and sum the results.</a:t>
            </a:r>
          </a:p>
          <a:p>
            <a:pPr lvl="1" algn="just"/>
            <a:endParaRPr lang="en-GB" sz="2000" b="1" dirty="0"/>
          </a:p>
          <a:p>
            <a:pPr marL="800100" lvl="1" indent="-342900" algn="just">
              <a:buFont typeface="Arial" panose="020B0604020202020204" pitchFamily="34" charset="0"/>
              <a:buChar char="•"/>
            </a:pPr>
            <a:r>
              <a:rPr lang="en-GB" sz="2000" b="1" dirty="0"/>
              <a:t>Infiltration load: </a:t>
            </a:r>
            <a:r>
              <a:rPr lang="en-GB" sz="2000" dirty="0"/>
              <a:t>Estimate the volume of air entering through leaks and openings. Use empirical methods or detailed calculations involving air exchange rates.</a:t>
            </a:r>
          </a:p>
          <a:p>
            <a:pPr marL="800100" lvl="1" indent="-342900" algn="just">
              <a:buFont typeface="Arial" panose="020B0604020202020204" pitchFamily="34" charset="0"/>
              <a:buChar char="•"/>
            </a:pPr>
            <a:endParaRPr lang="en-GB" sz="2000" b="1" dirty="0"/>
          </a:p>
          <a:p>
            <a:pPr marL="457200" indent="-457200" algn="just">
              <a:buFont typeface="+mj-lt"/>
              <a:buAutoNum type="arabicPeriod"/>
            </a:pPr>
            <a:r>
              <a:rPr lang="en-GB" sz="2000" b="1" dirty="0"/>
              <a:t>Calculate Internal Heat Gains:</a:t>
            </a:r>
          </a:p>
          <a:p>
            <a:pPr marL="800100" lvl="1" indent="-342900" algn="just">
              <a:buFont typeface="Arial" panose="020B0604020202020204" pitchFamily="34" charset="0"/>
              <a:buChar char="•"/>
            </a:pPr>
            <a:r>
              <a:rPr lang="en-GB" sz="2000" b="1" dirty="0"/>
              <a:t>Product Load: </a:t>
            </a:r>
            <a:r>
              <a:rPr lang="en-GB" sz="2000" dirty="0"/>
              <a:t>Determine the heat required to cool down the product from its initial temperature to the storage temperature. Use specific heat capacity (</a:t>
            </a:r>
            <a:r>
              <a:rPr lang="en-GB" sz="2000" dirty="0" err="1"/>
              <a:t>Cp</a:t>
            </a:r>
            <a:r>
              <a:rPr lang="en-GB" sz="2000" dirty="0"/>
              <a:t>​) and mass (m) of the product. Include latent heat if the product releases moisture.</a:t>
            </a:r>
            <a:endParaRPr lang="en-GB" sz="2000" b="1" dirty="0"/>
          </a:p>
          <a:p>
            <a:pPr marL="457200" indent="-457200" algn="just">
              <a:buFont typeface="+mj-lt"/>
              <a:buAutoNum type="arabicPeriod"/>
            </a:pPr>
            <a:endParaRPr lang="en-GB" sz="2000" dirty="0"/>
          </a:p>
          <a:p>
            <a:pPr algn="just"/>
            <a:endParaRPr lang="en-GB" sz="2000" dirty="0"/>
          </a:p>
          <a:p>
            <a:pPr algn="just"/>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1816916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048" y="0"/>
            <a:ext cx="11345661" cy="999400"/>
          </a:xfrm>
        </p:spPr>
        <p:txBody>
          <a:bodyPr>
            <a:normAutofit fontScale="90000"/>
          </a:bodyPr>
          <a:lstStyle/>
          <a:p>
            <a:pPr algn="ctr"/>
            <a:r>
              <a:rPr lang="en-GB" b="1" i="1" dirty="0">
                <a:latin typeface="+mn-lt"/>
              </a:rPr>
              <a:t>Steps in Refrigeration Load Calculation</a:t>
            </a:r>
            <a:endParaRPr lang="en-IN" b="1" i="1" dirty="0">
              <a:latin typeface="+mn-lt"/>
            </a:endParaRPr>
          </a:p>
        </p:txBody>
      </p:sp>
      <p:sp>
        <p:nvSpPr>
          <p:cNvPr id="3" name="TextBox 2"/>
          <p:cNvSpPr txBox="1"/>
          <p:nvPr/>
        </p:nvSpPr>
        <p:spPr>
          <a:xfrm>
            <a:off x="238217" y="1285150"/>
            <a:ext cx="11532091" cy="10310515"/>
          </a:xfrm>
          <a:prstGeom prst="rect">
            <a:avLst/>
          </a:prstGeom>
          <a:noFill/>
        </p:spPr>
        <p:txBody>
          <a:bodyPr wrap="square" rtlCol="0">
            <a:spAutoFit/>
          </a:bodyPr>
          <a:lstStyle/>
          <a:p>
            <a:pPr marL="800100" lvl="1" indent="-342900" algn="just">
              <a:buFont typeface="Arial" panose="020B0604020202020204" pitchFamily="34" charset="0"/>
              <a:buChar char="•"/>
            </a:pPr>
            <a:r>
              <a:rPr lang="en-GB" sz="2000" b="1" dirty="0"/>
              <a:t>Product Load: </a:t>
            </a:r>
            <a:r>
              <a:rPr lang="en-GB" sz="2000" dirty="0"/>
              <a:t>Determine the heat required to cool down the product from its initial temperature to the storage temperature. Use specific heat capacity (</a:t>
            </a:r>
            <a:r>
              <a:rPr lang="en-GB" sz="2000" dirty="0" err="1"/>
              <a:t>Cp</a:t>
            </a:r>
            <a:r>
              <a:rPr lang="en-GB" sz="2000" dirty="0"/>
              <a:t>​) and mass (m) of the product: Q=</a:t>
            </a:r>
            <a:r>
              <a:rPr lang="en-GB" sz="2000" dirty="0" err="1"/>
              <a:t>m×Cp×ΔT</a:t>
            </a:r>
            <a:r>
              <a:rPr lang="en-GB" sz="2000" dirty="0"/>
              <a:t>. Include latent heat if the product releases moisture.</a:t>
            </a:r>
            <a:endParaRPr lang="en-GB" sz="2000" b="1" dirty="0"/>
          </a:p>
          <a:p>
            <a:pPr marL="800100" lvl="1" indent="-342900" algn="just">
              <a:buFont typeface="Arial" panose="020B0604020202020204" pitchFamily="34" charset="0"/>
              <a:buChar char="•"/>
            </a:pPr>
            <a:r>
              <a:rPr lang="en-GB" sz="2000" b="1" dirty="0"/>
              <a:t>Occupant Load: </a:t>
            </a:r>
            <a:r>
              <a:rPr lang="en-GB" sz="2000" dirty="0"/>
              <a:t> Estimate the number of occupants and use the standard heat gain values per person.</a:t>
            </a:r>
          </a:p>
          <a:p>
            <a:pPr marL="800100" lvl="1" indent="-342900" algn="just">
              <a:buFont typeface="Arial" panose="020B0604020202020204" pitchFamily="34" charset="0"/>
              <a:buChar char="•"/>
            </a:pPr>
            <a:r>
              <a:rPr lang="en-GB" sz="2000" b="1" dirty="0"/>
              <a:t>Lighting Load: </a:t>
            </a:r>
            <a:r>
              <a:rPr lang="en-GB" sz="2000" dirty="0"/>
              <a:t>Calculate the total wattage of lighting fixtures and convert to heat load.</a:t>
            </a:r>
          </a:p>
          <a:p>
            <a:pPr marL="800100" lvl="1" indent="-342900" algn="just">
              <a:buFont typeface="Arial" panose="020B0604020202020204" pitchFamily="34" charset="0"/>
              <a:buChar char="•"/>
            </a:pPr>
            <a:r>
              <a:rPr lang="en-GB" sz="2000" b="1" dirty="0"/>
              <a:t>Equipment Load: </a:t>
            </a:r>
            <a:r>
              <a:rPr lang="en-GB" sz="2000" dirty="0"/>
              <a:t>Sum the heat output of all operating equipment within the space.</a:t>
            </a:r>
          </a:p>
          <a:p>
            <a:pPr lvl="1" algn="just"/>
            <a:endParaRPr lang="en-GB" sz="2000" b="1" dirty="0"/>
          </a:p>
          <a:p>
            <a:pPr marL="457200" indent="-457200" algn="just">
              <a:buFont typeface="+mj-lt"/>
              <a:buAutoNum type="arabicPeriod" startAt="4"/>
            </a:pPr>
            <a:r>
              <a:rPr lang="en-GB" sz="2000" b="1" dirty="0"/>
              <a:t>Calculate Operational Heat Gains:</a:t>
            </a:r>
          </a:p>
          <a:p>
            <a:pPr marL="800100" lvl="1" indent="-342900" algn="just">
              <a:buFont typeface="Arial" panose="020B0604020202020204" pitchFamily="34" charset="0"/>
              <a:buChar char="•"/>
            </a:pPr>
            <a:r>
              <a:rPr lang="en-GB" sz="2000" b="1" dirty="0"/>
              <a:t>Defrost Load: </a:t>
            </a:r>
            <a:r>
              <a:rPr lang="en-GB" sz="2000" dirty="0"/>
              <a:t>Estimate the frequency and duration of defrost cycles and the heat introduced during each cycle.</a:t>
            </a:r>
          </a:p>
          <a:p>
            <a:pPr marL="800100" lvl="1" indent="-342900" algn="just">
              <a:buFont typeface="Arial" panose="020B0604020202020204" pitchFamily="34" charset="0"/>
              <a:buChar char="•"/>
            </a:pPr>
            <a:r>
              <a:rPr lang="en-GB" sz="2000" b="1" dirty="0"/>
              <a:t>Door Openings: </a:t>
            </a:r>
            <a:r>
              <a:rPr lang="en-GB" sz="2000" dirty="0"/>
              <a:t> Estimate the frequency and duration of door openings and the associated heat gain.</a:t>
            </a:r>
          </a:p>
          <a:p>
            <a:pPr lvl="1" algn="just"/>
            <a:endParaRPr lang="en-GB" sz="2000" b="1" dirty="0"/>
          </a:p>
          <a:p>
            <a:pPr marL="457200" indent="-457200" algn="just">
              <a:buFont typeface="+mj-lt"/>
              <a:buAutoNum type="arabicPeriod" startAt="5"/>
            </a:pPr>
            <a:r>
              <a:rPr lang="en-GB" sz="2000" b="1" dirty="0"/>
              <a:t>Sum of all heat Gains:</a:t>
            </a:r>
          </a:p>
          <a:p>
            <a:pPr marL="800100" lvl="1" indent="-342900" algn="just">
              <a:buFont typeface="Arial" panose="020B0604020202020204" pitchFamily="34" charset="0"/>
              <a:buChar char="•"/>
            </a:pPr>
            <a:r>
              <a:rPr lang="en-GB" sz="2000" dirty="0"/>
              <a:t>Add the external, internal, operational, and miscellaneous heat gains to determine the total refrigeration load.</a:t>
            </a:r>
            <a:endParaRPr lang="en-GB" sz="2000" b="1" dirty="0"/>
          </a:p>
          <a:p>
            <a:pPr algn="just"/>
            <a:endParaRPr lang="en-GB" sz="2000" dirty="0"/>
          </a:p>
          <a:p>
            <a:pPr algn="just"/>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727835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826" y="0"/>
            <a:ext cx="11345661" cy="999400"/>
          </a:xfrm>
        </p:spPr>
        <p:txBody>
          <a:bodyPr>
            <a:normAutofit/>
          </a:bodyPr>
          <a:lstStyle/>
          <a:p>
            <a:r>
              <a:rPr lang="en-GB" b="1" i="1" dirty="0">
                <a:latin typeface="+mn-lt"/>
              </a:rPr>
              <a:t>Power Consumption (Refrigeration)</a:t>
            </a:r>
            <a:endParaRPr lang="en-IN" b="1" i="1" dirty="0">
              <a:latin typeface="+mn-lt"/>
            </a:endParaRPr>
          </a:p>
        </p:txBody>
      </p:sp>
      <p:sp>
        <p:nvSpPr>
          <p:cNvPr id="3" name="TextBox 2"/>
          <p:cNvSpPr txBox="1"/>
          <p:nvPr/>
        </p:nvSpPr>
        <p:spPr>
          <a:xfrm>
            <a:off x="355107" y="1180375"/>
            <a:ext cx="11505459" cy="10002738"/>
          </a:xfrm>
          <a:prstGeom prst="rect">
            <a:avLst/>
          </a:prstGeom>
          <a:noFill/>
        </p:spPr>
        <p:txBody>
          <a:bodyPr wrap="square" rtlCol="0">
            <a:spAutoFit/>
          </a:bodyPr>
          <a:lstStyle/>
          <a:p>
            <a:pPr algn="just"/>
            <a:r>
              <a:rPr lang="en-GB" sz="2000" dirty="0"/>
              <a:t>Power consumption in refrigeration systems is a critical factor in determining their efficiency and operational cost. Understanding how power is consumed and the factors that affect it can help in designing more efficient systems and reducing energy expenses.</a:t>
            </a:r>
          </a:p>
          <a:p>
            <a:pPr marL="342900" indent="-342900" algn="just">
              <a:buFont typeface="Arial" panose="020B0604020202020204" pitchFamily="34" charset="0"/>
              <a:buChar char="•"/>
            </a:pPr>
            <a:endParaRPr lang="en-GB" sz="2000" b="1" dirty="0"/>
          </a:p>
          <a:p>
            <a:r>
              <a:rPr lang="en-GB" sz="2000" b="1" dirty="0"/>
              <a:t>Key Components of Power Consumption:</a:t>
            </a:r>
          </a:p>
          <a:p>
            <a:pPr marL="342900" indent="-342900" algn="just">
              <a:buFont typeface="Arial" panose="020B0604020202020204" pitchFamily="34" charset="0"/>
              <a:buChar char="•"/>
            </a:pPr>
            <a:r>
              <a:rPr lang="en-GB" sz="2000" dirty="0"/>
              <a:t>Compressor</a:t>
            </a:r>
          </a:p>
          <a:p>
            <a:pPr marL="342900" indent="-342900" algn="just">
              <a:buFont typeface="Arial" panose="020B0604020202020204" pitchFamily="34" charset="0"/>
              <a:buChar char="•"/>
            </a:pPr>
            <a:r>
              <a:rPr lang="en-GB" sz="2000" dirty="0"/>
              <a:t>Condenser fans</a:t>
            </a:r>
          </a:p>
          <a:p>
            <a:pPr marL="342900" indent="-342900" algn="just">
              <a:buFont typeface="Arial" panose="020B0604020202020204" pitchFamily="34" charset="0"/>
              <a:buChar char="•"/>
            </a:pPr>
            <a:r>
              <a:rPr lang="en-GB" sz="2000" dirty="0"/>
              <a:t>Evaporator fans</a:t>
            </a:r>
          </a:p>
          <a:p>
            <a:pPr marL="342900" indent="-342900" algn="just">
              <a:buFont typeface="Arial" panose="020B0604020202020204" pitchFamily="34" charset="0"/>
              <a:buChar char="•"/>
            </a:pPr>
            <a:r>
              <a:rPr lang="en-GB" sz="2000" dirty="0"/>
              <a:t>Pumps</a:t>
            </a:r>
          </a:p>
          <a:p>
            <a:pPr marL="342900" indent="-342900" algn="just">
              <a:buFont typeface="Arial" panose="020B0604020202020204" pitchFamily="34" charset="0"/>
              <a:buChar char="•"/>
            </a:pPr>
            <a:r>
              <a:rPr lang="en-GB" sz="2000" dirty="0"/>
              <a:t>Control systems including thermostats, sensors, microprocessors etc.</a:t>
            </a:r>
          </a:p>
          <a:p>
            <a:pPr algn="just"/>
            <a:endParaRPr lang="en-GB" sz="2000" b="1" dirty="0"/>
          </a:p>
          <a:p>
            <a:r>
              <a:rPr lang="en-GB" sz="2000" b="1" dirty="0"/>
              <a:t>Factors affecting Power Consumption:</a:t>
            </a:r>
          </a:p>
          <a:p>
            <a:pPr marL="342900" indent="-342900" algn="just">
              <a:buFont typeface="Arial" panose="020B0604020202020204" pitchFamily="34" charset="0"/>
              <a:buChar char="•"/>
            </a:pPr>
            <a:r>
              <a:rPr lang="en-GB" sz="2000" dirty="0"/>
              <a:t>Load conditions</a:t>
            </a:r>
          </a:p>
          <a:p>
            <a:pPr marL="342900" indent="-342900" algn="just">
              <a:buFont typeface="Arial" panose="020B0604020202020204" pitchFamily="34" charset="0"/>
              <a:buChar char="•"/>
            </a:pPr>
            <a:r>
              <a:rPr lang="en-GB" sz="2000" dirty="0"/>
              <a:t>Ambient temperature</a:t>
            </a:r>
          </a:p>
          <a:p>
            <a:pPr marL="342900" indent="-342900" algn="just">
              <a:buFont typeface="Arial" panose="020B0604020202020204" pitchFamily="34" charset="0"/>
              <a:buChar char="•"/>
            </a:pPr>
            <a:r>
              <a:rPr lang="en-GB" sz="2000" dirty="0"/>
              <a:t>Refrigerant type</a:t>
            </a:r>
          </a:p>
          <a:p>
            <a:pPr marL="342900" indent="-342900" algn="just">
              <a:buFont typeface="Arial" panose="020B0604020202020204" pitchFamily="34" charset="0"/>
              <a:buChar char="•"/>
            </a:pPr>
            <a:r>
              <a:rPr lang="en-GB" sz="2000" dirty="0"/>
              <a:t>System design</a:t>
            </a:r>
          </a:p>
          <a:p>
            <a:pPr marL="342900" indent="-342900" algn="just">
              <a:buFont typeface="Arial" panose="020B0604020202020204" pitchFamily="34" charset="0"/>
              <a:buChar char="•"/>
            </a:pPr>
            <a:r>
              <a:rPr lang="en-GB" sz="2000" dirty="0"/>
              <a:t>Maintenance</a:t>
            </a:r>
          </a:p>
          <a:p>
            <a:pPr marL="342900" indent="-342900" algn="just">
              <a:buFont typeface="Arial" panose="020B0604020202020204" pitchFamily="34" charset="0"/>
              <a:buChar char="•"/>
            </a:pPr>
            <a:r>
              <a:rPr lang="en-GB" sz="2000" dirty="0"/>
              <a:t>Operating Conditions</a:t>
            </a:r>
          </a:p>
          <a:p>
            <a:pPr marL="342900" indent="-342900" algn="just">
              <a:buFont typeface="Arial" panose="020B0604020202020204" pitchFamily="34" charset="0"/>
              <a:buChar char="•"/>
            </a:pPr>
            <a:endParaRPr lang="en-GB" sz="2000"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3795571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88777"/>
            <a:ext cx="11345661" cy="999400"/>
          </a:xfrm>
        </p:spPr>
        <p:txBody>
          <a:bodyPr>
            <a:normAutofit/>
          </a:bodyPr>
          <a:lstStyle/>
          <a:p>
            <a:pPr algn="ctr"/>
            <a:r>
              <a:rPr lang="en-GB" sz="5400" b="1" i="1" dirty="0">
                <a:latin typeface="+mn-lt"/>
              </a:rPr>
              <a:t>Calculating Power Consumption</a:t>
            </a:r>
            <a:endParaRPr lang="en-IN" sz="5400" b="1" i="1" dirty="0">
              <a:latin typeface="+mn-lt"/>
            </a:endParaRPr>
          </a:p>
        </p:txBody>
      </p:sp>
      <p:sp>
        <p:nvSpPr>
          <p:cNvPr id="3" name="TextBox 2"/>
          <p:cNvSpPr txBox="1"/>
          <p:nvPr/>
        </p:nvSpPr>
        <p:spPr>
          <a:xfrm>
            <a:off x="292963" y="892868"/>
            <a:ext cx="11505459" cy="10310515"/>
          </a:xfrm>
          <a:prstGeom prst="rect">
            <a:avLst/>
          </a:prstGeom>
          <a:noFill/>
        </p:spPr>
        <p:txBody>
          <a:bodyPr wrap="square" rtlCol="0">
            <a:spAutoFit/>
          </a:bodyPr>
          <a:lstStyle/>
          <a:p>
            <a:pPr marL="342900" indent="-342900" algn="just">
              <a:buFont typeface="Arial" panose="020B0604020202020204" pitchFamily="34" charset="0"/>
              <a:buChar char="•"/>
            </a:pPr>
            <a:endParaRPr lang="en-GB" sz="2000" b="1" dirty="0"/>
          </a:p>
          <a:p>
            <a:pPr marL="342900" indent="-342900">
              <a:buFont typeface="Arial" panose="020B0604020202020204" pitchFamily="34" charset="0"/>
              <a:buChar char="•"/>
            </a:pPr>
            <a:r>
              <a:rPr lang="en-GB" b="1" dirty="0"/>
              <a:t>Determining the cooling load (Q)</a:t>
            </a:r>
          </a:p>
          <a:p>
            <a:pPr lvl="1"/>
            <a:r>
              <a:rPr lang="en-GB" dirty="0"/>
              <a:t>The cooling load is the total amount of heat that needs to be removed from the refrigerated space. It can be calculated as: Q=U×A×ΔTQ, where U is the overall heat transfer coefficient, A is the surface area, and ΔT is the temperature difference.</a:t>
            </a:r>
          </a:p>
          <a:p>
            <a:pPr lvl="1"/>
            <a:endParaRPr lang="en-GB" dirty="0"/>
          </a:p>
          <a:p>
            <a:pPr marL="342900" indent="-342900">
              <a:buFont typeface="Arial" panose="020B0604020202020204" pitchFamily="34" charset="0"/>
              <a:buChar char="•"/>
            </a:pPr>
            <a:r>
              <a:rPr lang="en-GB" b="1" dirty="0"/>
              <a:t>Calculate required refrigeration capacity:</a:t>
            </a:r>
          </a:p>
          <a:p>
            <a:pPr lvl="1"/>
            <a:r>
              <a:rPr lang="en-GB" dirty="0"/>
              <a:t>The refrigeration capacity needed to meet the cooling load can be found using: </a:t>
            </a:r>
            <a:r>
              <a:rPr lang="en-IN" dirty="0"/>
              <a:t>Capacity=Q/COP, where, COP (Coefficient of performance) is the ratio of cooling effect produced to the work input. </a:t>
            </a:r>
          </a:p>
          <a:p>
            <a:pPr lvl="1"/>
            <a:endParaRPr lang="en-GB" dirty="0"/>
          </a:p>
          <a:p>
            <a:pPr marL="342900" indent="-342900">
              <a:buFont typeface="Arial" panose="020B0604020202020204" pitchFamily="34" charset="0"/>
              <a:buChar char="•"/>
            </a:pPr>
            <a:r>
              <a:rPr lang="en-GB" b="1" dirty="0"/>
              <a:t>Estimate Compressor power consumption:</a:t>
            </a:r>
          </a:p>
          <a:p>
            <a:pPr lvl="1"/>
            <a:r>
              <a:rPr lang="en-IN" dirty="0" err="1"/>
              <a:t>P</a:t>
            </a:r>
            <a:r>
              <a:rPr lang="en-IN" sz="1200" dirty="0" err="1"/>
              <a:t>compressor</a:t>
            </a:r>
            <a:r>
              <a:rPr lang="en-IN" dirty="0"/>
              <a:t>​ = Capacity/EER, where </a:t>
            </a:r>
            <a:r>
              <a:rPr lang="en-GB" dirty="0"/>
              <a:t>EER (Energy Efficiency Ratio) is the ratio of cooling capacity (in BTU/hr) to power input (in watts).</a:t>
            </a:r>
          </a:p>
          <a:p>
            <a:pPr lvl="1"/>
            <a:endParaRPr lang="en-GB" dirty="0"/>
          </a:p>
          <a:p>
            <a:pPr marL="342900" indent="-342900">
              <a:buFont typeface="Arial" panose="020B0604020202020204" pitchFamily="34" charset="0"/>
              <a:buChar char="•"/>
            </a:pPr>
            <a:r>
              <a:rPr lang="en-GB" b="1" dirty="0"/>
              <a:t>Include power consumption of fans and pumps:</a:t>
            </a:r>
          </a:p>
          <a:p>
            <a:pPr lvl="1"/>
            <a:r>
              <a:rPr lang="en-GB" dirty="0"/>
              <a:t>Add the power consumption of condenser fans, evaporator fans and pumps. These can be estimated based on their rated power and operating hours.</a:t>
            </a:r>
            <a:endParaRPr lang="en-IN" dirty="0"/>
          </a:p>
          <a:p>
            <a:pPr lvl="1"/>
            <a:endParaRPr lang="en-GB" dirty="0"/>
          </a:p>
          <a:p>
            <a:pPr marL="342900" indent="-342900">
              <a:buFont typeface="Arial" panose="020B0604020202020204" pitchFamily="34" charset="0"/>
              <a:buChar char="•"/>
            </a:pPr>
            <a:r>
              <a:rPr lang="en-GB" b="1" dirty="0"/>
              <a:t>Total Power Consumption:</a:t>
            </a:r>
          </a:p>
          <a:p>
            <a:pPr lvl="1"/>
            <a:r>
              <a:rPr lang="en-GB" dirty="0"/>
              <a:t>Sum the power consumption of all components to get the total power consumption of the refrigeration</a:t>
            </a:r>
          </a:p>
          <a:p>
            <a:pPr lvl="1"/>
            <a:endParaRPr lang="en-GB" dirty="0"/>
          </a:p>
          <a:p>
            <a:pPr lvl="1"/>
            <a:endParaRPr lang="en-GB" sz="2000"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705295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143044"/>
            <a:ext cx="11345661" cy="999400"/>
          </a:xfrm>
        </p:spPr>
        <p:txBody>
          <a:bodyPr>
            <a:noAutofit/>
          </a:bodyPr>
          <a:lstStyle/>
          <a:p>
            <a:pPr algn="ctr"/>
            <a:r>
              <a:rPr lang="en-GB" sz="6000" b="1" i="1" dirty="0">
                <a:latin typeface="+mn-lt"/>
              </a:rPr>
              <a:t>Air Conditioning Systems</a:t>
            </a:r>
            <a:endParaRPr lang="en-IN" sz="6000" b="1" i="1" dirty="0">
              <a:latin typeface="+mn-lt"/>
            </a:endParaRPr>
          </a:p>
        </p:txBody>
      </p:sp>
      <p:sp>
        <p:nvSpPr>
          <p:cNvPr id="3" name="TextBox 2"/>
          <p:cNvSpPr txBox="1"/>
          <p:nvPr/>
        </p:nvSpPr>
        <p:spPr>
          <a:xfrm>
            <a:off x="452761" y="1464815"/>
            <a:ext cx="10892901" cy="8525411"/>
          </a:xfrm>
          <a:prstGeom prst="rect">
            <a:avLst/>
          </a:prstGeom>
          <a:noFill/>
        </p:spPr>
        <p:txBody>
          <a:bodyPr wrap="square" rtlCol="0">
            <a:spAutoFit/>
          </a:bodyPr>
          <a:lstStyle/>
          <a:p>
            <a:pPr algn="just"/>
            <a:r>
              <a:rPr lang="en-GB" sz="2000" dirty="0"/>
              <a:t>Air conditioning (AC) systems are designed to control the temperature, humidity, and air quality in indoor environments. They are commonly used in residential, commercial, and industrial settings to provide comfort and improve air quality. </a:t>
            </a:r>
          </a:p>
          <a:p>
            <a:pPr algn="just"/>
            <a:endParaRPr lang="en-GB" sz="2000" b="1" dirty="0"/>
          </a:p>
          <a:p>
            <a:pPr algn="just"/>
            <a:r>
              <a:rPr lang="en-GB" sz="2400" b="1" dirty="0"/>
              <a:t>Basic Principles of Air Conditioning:</a:t>
            </a:r>
          </a:p>
          <a:p>
            <a:pPr marL="342900" indent="-342900" algn="just">
              <a:buFont typeface="Arial" panose="020B0604020202020204" pitchFamily="34" charset="0"/>
              <a:buChar char="•"/>
            </a:pPr>
            <a:r>
              <a:rPr lang="en-GB" sz="2000" b="1" dirty="0"/>
              <a:t>Refrigeration Cycle: </a:t>
            </a:r>
            <a:r>
              <a:rPr lang="en-GB" sz="2000" dirty="0"/>
              <a:t>This involves the absorption</a:t>
            </a:r>
          </a:p>
          <a:p>
            <a:pPr algn="just"/>
            <a:r>
              <a:rPr lang="en-GB" sz="2000" dirty="0"/>
              <a:t>      and expulsion of heat to cool the air.</a:t>
            </a:r>
          </a:p>
          <a:p>
            <a:pPr algn="just"/>
            <a:endParaRPr lang="en-GB" sz="2000" b="1" dirty="0"/>
          </a:p>
          <a:p>
            <a:pPr marL="342900" indent="-342900" algn="just">
              <a:buFont typeface="Arial" panose="020B0604020202020204" pitchFamily="34" charset="0"/>
              <a:buChar char="•"/>
            </a:pPr>
            <a:r>
              <a:rPr lang="en-GB" sz="2000" b="1" dirty="0"/>
              <a:t>Ventilation: </a:t>
            </a:r>
            <a:r>
              <a:rPr lang="en-GB" sz="2000" dirty="0"/>
              <a:t>This process ensures the circulation</a:t>
            </a:r>
          </a:p>
          <a:p>
            <a:pPr algn="just"/>
            <a:r>
              <a:rPr lang="en-GB" sz="2000" dirty="0"/>
              <a:t>       of fresh air and removal of stale air.</a:t>
            </a:r>
          </a:p>
          <a:p>
            <a:pPr algn="just"/>
            <a:endParaRPr lang="en-GB" sz="2000" b="1" dirty="0"/>
          </a:p>
          <a:p>
            <a:pPr marL="342900" indent="-342900" algn="just">
              <a:buFont typeface="Arial" panose="020B0604020202020204" pitchFamily="34" charset="0"/>
              <a:buChar char="•"/>
            </a:pPr>
            <a:r>
              <a:rPr lang="en-GB" sz="2000" b="1" dirty="0"/>
              <a:t>Dehumidification: </a:t>
            </a:r>
            <a:r>
              <a:rPr lang="en-GB" sz="2000" dirty="0"/>
              <a:t>This reduces the humidity  </a:t>
            </a:r>
          </a:p>
          <a:p>
            <a:pPr algn="just"/>
            <a:r>
              <a:rPr lang="en-GB" sz="2000" dirty="0"/>
              <a:t>       level in the air to improve comfort.</a:t>
            </a:r>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4" name="Picture 3"/>
          <p:cNvPicPr>
            <a:picLocks noChangeAspect="1"/>
          </p:cNvPicPr>
          <p:nvPr/>
        </p:nvPicPr>
        <p:blipFill>
          <a:blip r:embed="rId2"/>
          <a:stretch>
            <a:fillRect/>
          </a:stretch>
        </p:blipFill>
        <p:spPr>
          <a:xfrm>
            <a:off x="6298796" y="2785795"/>
            <a:ext cx="5604620" cy="3364638"/>
          </a:xfrm>
          <a:prstGeom prst="rect">
            <a:avLst/>
          </a:prstGeom>
        </p:spPr>
      </p:pic>
    </p:spTree>
    <p:extLst>
      <p:ext uri="{BB962C8B-B14F-4D97-AF65-F5344CB8AC3E}">
        <p14:creationId xmlns:p14="http://schemas.microsoft.com/office/powerpoint/2010/main" val="1070717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131643"/>
            <a:ext cx="11345661" cy="999400"/>
          </a:xfrm>
        </p:spPr>
        <p:txBody>
          <a:bodyPr>
            <a:normAutofit/>
          </a:bodyPr>
          <a:lstStyle/>
          <a:p>
            <a:pPr algn="ctr"/>
            <a:r>
              <a:rPr lang="en-GB" sz="5400" b="1" i="1" dirty="0">
                <a:latin typeface="+mn-lt"/>
              </a:rPr>
              <a:t>Types of Air Conditioning Systems</a:t>
            </a:r>
            <a:endParaRPr lang="en-IN" sz="5400" b="1" i="1" dirty="0">
              <a:latin typeface="+mn-lt"/>
            </a:endParaRPr>
          </a:p>
        </p:txBody>
      </p:sp>
      <p:sp>
        <p:nvSpPr>
          <p:cNvPr id="3" name="TextBox 2"/>
          <p:cNvSpPr txBox="1"/>
          <p:nvPr/>
        </p:nvSpPr>
        <p:spPr>
          <a:xfrm>
            <a:off x="452761" y="1464815"/>
            <a:ext cx="10892901" cy="4462760"/>
          </a:xfrm>
          <a:prstGeom prst="rect">
            <a:avLst/>
          </a:prstGeom>
          <a:noFill/>
        </p:spPr>
        <p:txBody>
          <a:bodyPr wrap="square" rtlCol="0">
            <a:spAutoFit/>
          </a:bodyPr>
          <a:lstStyle/>
          <a:p>
            <a:pPr algn="just"/>
            <a:endParaRPr lang="en-GB" sz="2000"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7" name="Picture 6"/>
          <p:cNvPicPr>
            <a:picLocks noChangeAspect="1"/>
          </p:cNvPicPr>
          <p:nvPr/>
        </p:nvPicPr>
        <p:blipFill>
          <a:blip r:embed="rId2"/>
          <a:stretch>
            <a:fillRect/>
          </a:stretch>
        </p:blipFill>
        <p:spPr>
          <a:xfrm>
            <a:off x="1282822" y="1526960"/>
            <a:ext cx="9949382" cy="5234087"/>
          </a:xfrm>
          <a:prstGeom prst="rect">
            <a:avLst/>
          </a:prstGeom>
        </p:spPr>
      </p:pic>
    </p:spTree>
    <p:extLst>
      <p:ext uri="{BB962C8B-B14F-4D97-AF65-F5344CB8AC3E}">
        <p14:creationId xmlns:p14="http://schemas.microsoft.com/office/powerpoint/2010/main" val="3862329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198678"/>
            <a:ext cx="11345661" cy="999400"/>
          </a:xfrm>
        </p:spPr>
        <p:txBody>
          <a:bodyPr>
            <a:noAutofit/>
          </a:bodyPr>
          <a:lstStyle/>
          <a:p>
            <a:pPr algn="ctr"/>
            <a:r>
              <a:rPr lang="en-GB" sz="5400" b="1" i="1" dirty="0">
                <a:latin typeface="+mn-lt"/>
              </a:rPr>
              <a:t>Types of Air Conditioning Systems</a:t>
            </a:r>
            <a:endParaRPr lang="en-IN" sz="5400" b="1" i="1" dirty="0">
              <a:latin typeface="+mn-lt"/>
            </a:endParaRPr>
          </a:p>
        </p:txBody>
      </p:sp>
      <p:sp>
        <p:nvSpPr>
          <p:cNvPr id="3" name="TextBox 2"/>
          <p:cNvSpPr txBox="1"/>
          <p:nvPr/>
        </p:nvSpPr>
        <p:spPr>
          <a:xfrm>
            <a:off x="452761" y="1464815"/>
            <a:ext cx="10892901" cy="4462760"/>
          </a:xfrm>
          <a:prstGeom prst="rect">
            <a:avLst/>
          </a:prstGeom>
          <a:noFill/>
        </p:spPr>
        <p:txBody>
          <a:bodyPr wrap="square" rtlCol="0">
            <a:spAutoFit/>
          </a:bodyPr>
          <a:lstStyle/>
          <a:p>
            <a:pPr algn="just"/>
            <a:endParaRPr lang="en-GB" sz="2000"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4" name="Picture 3"/>
          <p:cNvPicPr>
            <a:picLocks noChangeAspect="1"/>
          </p:cNvPicPr>
          <p:nvPr/>
        </p:nvPicPr>
        <p:blipFill>
          <a:blip r:embed="rId2"/>
          <a:stretch>
            <a:fillRect/>
          </a:stretch>
        </p:blipFill>
        <p:spPr>
          <a:xfrm>
            <a:off x="1136342" y="1529705"/>
            <a:ext cx="9614515" cy="533474"/>
          </a:xfrm>
          <a:prstGeom prst="rect">
            <a:avLst/>
          </a:prstGeom>
        </p:spPr>
      </p:pic>
      <p:pic>
        <p:nvPicPr>
          <p:cNvPr id="5" name="Picture 4"/>
          <p:cNvPicPr>
            <a:picLocks noChangeAspect="1"/>
          </p:cNvPicPr>
          <p:nvPr/>
        </p:nvPicPr>
        <p:blipFill>
          <a:blip r:embed="rId3"/>
          <a:stretch>
            <a:fillRect/>
          </a:stretch>
        </p:blipFill>
        <p:spPr>
          <a:xfrm>
            <a:off x="1136342" y="2063179"/>
            <a:ext cx="9614515" cy="4606571"/>
          </a:xfrm>
          <a:prstGeom prst="rect">
            <a:avLst/>
          </a:prstGeom>
        </p:spPr>
      </p:pic>
    </p:spTree>
    <p:extLst>
      <p:ext uri="{BB962C8B-B14F-4D97-AF65-F5344CB8AC3E}">
        <p14:creationId xmlns:p14="http://schemas.microsoft.com/office/powerpoint/2010/main" val="3279089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0" y="77372"/>
            <a:ext cx="11345661" cy="999400"/>
          </a:xfrm>
        </p:spPr>
        <p:txBody>
          <a:bodyPr>
            <a:normAutofit/>
          </a:bodyPr>
          <a:lstStyle/>
          <a:p>
            <a:r>
              <a:rPr lang="en-GB" sz="5400" b="1" i="1" dirty="0">
                <a:latin typeface="+mn-lt"/>
              </a:rPr>
              <a:t>Types of Air Conditioning Systems</a:t>
            </a:r>
            <a:endParaRPr lang="en-IN" sz="5400" b="1" i="1" dirty="0">
              <a:latin typeface="+mn-lt"/>
            </a:endParaRPr>
          </a:p>
        </p:txBody>
      </p:sp>
      <p:sp>
        <p:nvSpPr>
          <p:cNvPr id="3" name="TextBox 2"/>
          <p:cNvSpPr txBox="1"/>
          <p:nvPr/>
        </p:nvSpPr>
        <p:spPr>
          <a:xfrm>
            <a:off x="452761" y="1464814"/>
            <a:ext cx="11345661" cy="4462760"/>
          </a:xfrm>
          <a:prstGeom prst="rect">
            <a:avLst/>
          </a:prstGeom>
          <a:noFill/>
        </p:spPr>
        <p:txBody>
          <a:bodyPr wrap="square" rtlCol="0">
            <a:spAutoFit/>
          </a:bodyPr>
          <a:lstStyle/>
          <a:p>
            <a:pPr algn="just"/>
            <a:endParaRPr lang="en-GB" sz="2000"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just"/>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4" name="Picture 3"/>
          <p:cNvPicPr>
            <a:picLocks noChangeAspect="1"/>
          </p:cNvPicPr>
          <p:nvPr/>
        </p:nvPicPr>
        <p:blipFill>
          <a:blip r:embed="rId2"/>
          <a:stretch>
            <a:fillRect/>
          </a:stretch>
        </p:blipFill>
        <p:spPr>
          <a:xfrm>
            <a:off x="1136342" y="1529705"/>
            <a:ext cx="9614515" cy="533474"/>
          </a:xfrm>
          <a:prstGeom prst="rect">
            <a:avLst/>
          </a:prstGeom>
        </p:spPr>
      </p:pic>
      <p:pic>
        <p:nvPicPr>
          <p:cNvPr id="6" name="Picture 5"/>
          <p:cNvPicPr>
            <a:picLocks noChangeAspect="1"/>
          </p:cNvPicPr>
          <p:nvPr/>
        </p:nvPicPr>
        <p:blipFill>
          <a:blip r:embed="rId3"/>
          <a:stretch>
            <a:fillRect/>
          </a:stretch>
        </p:blipFill>
        <p:spPr>
          <a:xfrm>
            <a:off x="1136342" y="2063179"/>
            <a:ext cx="9614514" cy="19052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341" y="3926919"/>
            <a:ext cx="4651897" cy="2980219"/>
          </a:xfrm>
          <a:prstGeom prst="rect">
            <a:avLst/>
          </a:prstGeom>
        </p:spPr>
      </p:pic>
      <p:pic>
        <p:nvPicPr>
          <p:cNvPr id="8" name="Picture 7"/>
          <p:cNvPicPr>
            <a:picLocks noChangeAspect="1"/>
          </p:cNvPicPr>
          <p:nvPr/>
        </p:nvPicPr>
        <p:blipFill>
          <a:blip r:embed="rId5"/>
          <a:stretch>
            <a:fillRect/>
          </a:stretch>
        </p:blipFill>
        <p:spPr>
          <a:xfrm>
            <a:off x="7487737" y="3968445"/>
            <a:ext cx="3946700" cy="2669405"/>
          </a:xfrm>
          <a:prstGeom prst="rect">
            <a:avLst/>
          </a:prstGeom>
        </p:spPr>
      </p:pic>
    </p:spTree>
    <p:extLst>
      <p:ext uri="{BB962C8B-B14F-4D97-AF65-F5344CB8AC3E}">
        <p14:creationId xmlns:p14="http://schemas.microsoft.com/office/powerpoint/2010/main" val="26529055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0"/>
            <a:ext cx="11345661" cy="999400"/>
          </a:xfrm>
        </p:spPr>
        <p:txBody>
          <a:bodyPr>
            <a:normAutofit/>
          </a:bodyPr>
          <a:lstStyle/>
          <a:p>
            <a:pPr algn="ctr"/>
            <a:r>
              <a:rPr lang="en-GB" sz="5400" b="1" i="1" dirty="0">
                <a:latin typeface="+mn-lt"/>
              </a:rPr>
              <a:t>Room Air Conditioners</a:t>
            </a:r>
            <a:endParaRPr lang="en-IN" sz="5400" b="1" i="1" dirty="0">
              <a:latin typeface="+mn-lt"/>
            </a:endParaRPr>
          </a:p>
        </p:txBody>
      </p:sp>
      <p:sp>
        <p:nvSpPr>
          <p:cNvPr id="3" name="TextBox 2"/>
          <p:cNvSpPr txBox="1"/>
          <p:nvPr/>
        </p:nvSpPr>
        <p:spPr>
          <a:xfrm>
            <a:off x="266331" y="1225116"/>
            <a:ext cx="11532091" cy="9264075"/>
          </a:xfrm>
          <a:prstGeom prst="rect">
            <a:avLst/>
          </a:prstGeom>
          <a:noFill/>
        </p:spPr>
        <p:txBody>
          <a:bodyPr wrap="square" rtlCol="0">
            <a:spAutoFit/>
          </a:bodyPr>
          <a:lstStyle/>
          <a:p>
            <a:pPr algn="just"/>
            <a:r>
              <a:rPr lang="en-GB" sz="2000" dirty="0"/>
              <a:t>Room air conditioners are a common and convenient way to cool individual rooms or small spaces. They are self contained units designed to be installed in a window, through a wall or as portable units.</a:t>
            </a:r>
          </a:p>
          <a:p>
            <a:pPr algn="just"/>
            <a:endParaRPr lang="en-GB" sz="2000" dirty="0"/>
          </a:p>
          <a:p>
            <a:pPr algn="just"/>
            <a:r>
              <a:rPr lang="en-GB" sz="2000" b="1" dirty="0"/>
              <a:t>Working Principle:</a:t>
            </a:r>
          </a:p>
          <a:p>
            <a:pPr marL="457200" indent="-457200" algn="just">
              <a:buAutoNum type="arabicPeriod"/>
            </a:pPr>
            <a:r>
              <a:rPr lang="en-GB" b="1" dirty="0"/>
              <a:t>Cooling Cycle: </a:t>
            </a:r>
          </a:p>
          <a:p>
            <a:pPr marL="742950" lvl="1" indent="-285750" algn="just">
              <a:buFont typeface="Arial" panose="020B0604020202020204" pitchFamily="34" charset="0"/>
              <a:buChar char="•"/>
            </a:pPr>
            <a:r>
              <a:rPr lang="en-GB" dirty="0"/>
              <a:t>The compressor compresses refrigerant, raising its temperature</a:t>
            </a:r>
          </a:p>
          <a:p>
            <a:pPr lvl="1" algn="just"/>
            <a:r>
              <a:rPr lang="en-GB" dirty="0"/>
              <a:t>      and pressure. The high pressure refrigerant flows to condenser </a:t>
            </a:r>
          </a:p>
          <a:p>
            <a:pPr lvl="1" algn="just"/>
            <a:r>
              <a:rPr lang="en-GB" dirty="0"/>
              <a:t>      coil; condensing into liquid and releasing heat to outside air.</a:t>
            </a:r>
          </a:p>
          <a:p>
            <a:pPr marL="742950" lvl="1" indent="-285750" algn="just">
              <a:buFont typeface="Arial" panose="020B0604020202020204" pitchFamily="34" charset="0"/>
              <a:buChar char="•"/>
            </a:pPr>
            <a:r>
              <a:rPr lang="en-GB" dirty="0"/>
              <a:t>The liquid refrigerant then passes through the expansion valve, </a:t>
            </a:r>
          </a:p>
          <a:p>
            <a:pPr lvl="1" algn="just"/>
            <a:r>
              <a:rPr lang="en-GB" dirty="0"/>
              <a:t>      where its pressure drops &amp; it partially evaporates, cooling down.</a:t>
            </a:r>
          </a:p>
          <a:p>
            <a:pPr marL="742950" lvl="1" indent="-285750" algn="just">
              <a:buFont typeface="Arial" panose="020B0604020202020204" pitchFamily="34" charset="0"/>
              <a:buChar char="•"/>
            </a:pPr>
            <a:r>
              <a:rPr lang="en-GB" dirty="0"/>
              <a:t>The cold refrigerant enters the evaporator coil, absorbing heat </a:t>
            </a:r>
          </a:p>
          <a:p>
            <a:pPr lvl="1" algn="just"/>
            <a:r>
              <a:rPr lang="en-GB" dirty="0"/>
              <a:t>      from the room air as it evaporates completely. The cooled air is</a:t>
            </a:r>
          </a:p>
          <a:p>
            <a:pPr lvl="1" algn="just"/>
            <a:r>
              <a:rPr lang="en-GB" dirty="0"/>
              <a:t>      blown back into the room by the indoor fan, while the </a:t>
            </a:r>
          </a:p>
          <a:p>
            <a:pPr lvl="1" algn="just"/>
            <a:r>
              <a:rPr lang="en-GB" dirty="0"/>
              <a:t>      refrigerant returns to the compressor to repeat the cycle.</a:t>
            </a:r>
          </a:p>
          <a:p>
            <a:pPr lvl="1" algn="just"/>
            <a:endParaRPr lang="en-GB" dirty="0"/>
          </a:p>
          <a:p>
            <a:pPr marL="457200" indent="-457200" algn="just">
              <a:buFont typeface="+mj-lt"/>
              <a:buAutoNum type="arabicPeriod"/>
            </a:pPr>
            <a:r>
              <a:rPr lang="en-GB" b="1" dirty="0"/>
              <a:t>Dehumidification: </a:t>
            </a:r>
          </a:p>
          <a:p>
            <a:pPr lvl="1" algn="just"/>
            <a:r>
              <a:rPr lang="en-GB" dirty="0"/>
              <a:t>As the air passes over the cold evaporator coil, moisture </a:t>
            </a:r>
          </a:p>
          <a:p>
            <a:pPr lvl="1" algn="just"/>
            <a:r>
              <a:rPr lang="en-GB" dirty="0"/>
              <a:t>condenses on the coil and drips into a pan, which is then drained outside.</a:t>
            </a:r>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just"/>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5" name="Picture 4"/>
          <p:cNvPicPr>
            <a:picLocks noChangeAspect="1"/>
          </p:cNvPicPr>
          <p:nvPr/>
        </p:nvPicPr>
        <p:blipFill>
          <a:blip r:embed="rId2"/>
          <a:stretch>
            <a:fillRect/>
          </a:stretch>
        </p:blipFill>
        <p:spPr>
          <a:xfrm>
            <a:off x="7181151" y="2306692"/>
            <a:ext cx="5010849" cy="3629532"/>
          </a:xfrm>
          <a:prstGeom prst="rect">
            <a:avLst/>
          </a:prstGeom>
        </p:spPr>
      </p:pic>
    </p:spTree>
    <p:extLst>
      <p:ext uri="{BB962C8B-B14F-4D97-AF65-F5344CB8AC3E}">
        <p14:creationId xmlns:p14="http://schemas.microsoft.com/office/powerpoint/2010/main" val="1553037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489" y="360388"/>
            <a:ext cx="11345661" cy="999400"/>
          </a:xfrm>
        </p:spPr>
        <p:txBody>
          <a:bodyPr>
            <a:normAutofit/>
          </a:bodyPr>
          <a:lstStyle/>
          <a:p>
            <a:r>
              <a:rPr lang="en-GB" b="1" i="1" dirty="0"/>
              <a:t>Key Components in RAC System</a:t>
            </a:r>
            <a:endParaRPr lang="en-IN" b="1" i="1" dirty="0"/>
          </a:p>
        </p:txBody>
      </p:sp>
      <p:sp>
        <p:nvSpPr>
          <p:cNvPr id="3" name="TextBox 2"/>
          <p:cNvSpPr txBox="1"/>
          <p:nvPr/>
        </p:nvSpPr>
        <p:spPr>
          <a:xfrm>
            <a:off x="552820" y="1463521"/>
            <a:ext cx="10892901" cy="6617196"/>
          </a:xfrm>
          <a:prstGeom prst="rect">
            <a:avLst/>
          </a:prstGeom>
          <a:noFill/>
        </p:spPr>
        <p:txBody>
          <a:bodyPr wrap="square" rtlCol="0">
            <a:spAutoFit/>
          </a:bodyPr>
          <a:lstStyle/>
          <a:p>
            <a:pPr algn="ctr"/>
            <a:r>
              <a:rPr lang="en-GB" sz="2800" b="1" dirty="0"/>
              <a:t>COMPRESSOR</a:t>
            </a:r>
          </a:p>
          <a:p>
            <a:pPr algn="just"/>
            <a:r>
              <a:rPr lang="en-GB" sz="2400" b="1" dirty="0"/>
              <a:t>Working: </a:t>
            </a:r>
          </a:p>
          <a:p>
            <a:pPr algn="just"/>
            <a:r>
              <a:rPr lang="en-GB" sz="2000" dirty="0"/>
              <a:t>Compresses the low-temperature, low-pressure refrigerant gas it receives from the evaporator to high temperature, high pressure gas at condenser.</a:t>
            </a:r>
          </a:p>
          <a:p>
            <a:pPr algn="just"/>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5" name="Picture 4"/>
          <p:cNvPicPr>
            <a:picLocks noChangeAspect="1"/>
          </p:cNvPicPr>
          <p:nvPr/>
        </p:nvPicPr>
        <p:blipFill>
          <a:blip r:embed="rId2"/>
          <a:stretch>
            <a:fillRect/>
          </a:stretch>
        </p:blipFill>
        <p:spPr>
          <a:xfrm>
            <a:off x="7690148" y="3432006"/>
            <a:ext cx="4069736" cy="2992145"/>
          </a:xfrm>
          <a:prstGeom prst="rect">
            <a:avLst/>
          </a:prstGeom>
        </p:spPr>
      </p:pic>
      <p:pic>
        <p:nvPicPr>
          <p:cNvPr id="8" name="Picture 7"/>
          <p:cNvPicPr>
            <a:picLocks noChangeAspect="1"/>
          </p:cNvPicPr>
          <p:nvPr/>
        </p:nvPicPr>
        <p:blipFill>
          <a:blip r:embed="rId3"/>
          <a:stretch>
            <a:fillRect/>
          </a:stretch>
        </p:blipFill>
        <p:spPr>
          <a:xfrm>
            <a:off x="428995" y="3224539"/>
            <a:ext cx="7261153" cy="3407080"/>
          </a:xfrm>
          <a:prstGeom prst="rect">
            <a:avLst/>
          </a:prstGeom>
        </p:spPr>
      </p:pic>
    </p:spTree>
    <p:extLst>
      <p:ext uri="{BB962C8B-B14F-4D97-AF65-F5344CB8AC3E}">
        <p14:creationId xmlns:p14="http://schemas.microsoft.com/office/powerpoint/2010/main" val="2347831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92367"/>
            <a:ext cx="11345661" cy="999400"/>
          </a:xfrm>
        </p:spPr>
        <p:txBody>
          <a:bodyPr>
            <a:noAutofit/>
          </a:bodyPr>
          <a:lstStyle/>
          <a:p>
            <a:pPr algn="ctr"/>
            <a:r>
              <a:rPr lang="en-GB" sz="6000" b="1" i="1" dirty="0">
                <a:latin typeface="+mn-lt"/>
              </a:rPr>
              <a:t>Packaged Air Conditioners</a:t>
            </a:r>
            <a:endParaRPr lang="en-IN" sz="6000" b="1" i="1" dirty="0">
              <a:latin typeface="+mn-lt"/>
            </a:endParaRPr>
          </a:p>
        </p:txBody>
      </p:sp>
      <p:sp>
        <p:nvSpPr>
          <p:cNvPr id="3" name="TextBox 2"/>
          <p:cNvSpPr txBox="1"/>
          <p:nvPr/>
        </p:nvSpPr>
        <p:spPr>
          <a:xfrm>
            <a:off x="266331" y="1225116"/>
            <a:ext cx="11532091" cy="9202519"/>
          </a:xfrm>
          <a:prstGeom prst="rect">
            <a:avLst/>
          </a:prstGeom>
          <a:noFill/>
        </p:spPr>
        <p:txBody>
          <a:bodyPr wrap="square" rtlCol="0">
            <a:spAutoFit/>
          </a:bodyPr>
          <a:lstStyle/>
          <a:p>
            <a:pPr algn="just"/>
            <a:r>
              <a:rPr lang="en-GB" dirty="0"/>
              <a:t>Self contained HVAC systems designed to provide both cooling and heating from a single unit</a:t>
            </a:r>
            <a:r>
              <a:rPr lang="en-GB" sz="2000" dirty="0"/>
              <a:t>.</a:t>
            </a:r>
          </a:p>
          <a:p>
            <a:pPr algn="just"/>
            <a:endParaRPr lang="en-GB" sz="2000" dirty="0"/>
          </a:p>
          <a:p>
            <a:pPr algn="just"/>
            <a:r>
              <a:rPr lang="en-GB" sz="2000" b="1" dirty="0"/>
              <a:t>Working Principle:</a:t>
            </a:r>
          </a:p>
          <a:p>
            <a:pPr marL="457200" indent="-457200" algn="just">
              <a:buAutoNum type="arabicPeriod"/>
            </a:pPr>
            <a:r>
              <a:rPr lang="en-GB" b="1" dirty="0"/>
              <a:t>Cooling Mode: </a:t>
            </a:r>
          </a:p>
          <a:p>
            <a:pPr marL="742950" lvl="1" indent="-285750" algn="just">
              <a:buFont typeface="Arial" panose="020B0604020202020204" pitchFamily="34" charset="0"/>
              <a:buChar char="•"/>
            </a:pPr>
            <a:r>
              <a:rPr lang="en-GB" dirty="0"/>
              <a:t>The compressor compresses refrigerant, raising its temperature</a:t>
            </a:r>
          </a:p>
          <a:p>
            <a:pPr lvl="1" algn="just"/>
            <a:r>
              <a:rPr lang="en-GB" dirty="0"/>
              <a:t>      and pressure. The high pressure refrigerant flows to condenser </a:t>
            </a:r>
          </a:p>
          <a:p>
            <a:pPr lvl="1" algn="just"/>
            <a:r>
              <a:rPr lang="en-GB" dirty="0"/>
              <a:t>      coil; condensing into liquid and releasing heat to outside air.</a:t>
            </a:r>
          </a:p>
          <a:p>
            <a:pPr marL="742950" lvl="1" indent="-285750" algn="just">
              <a:buFont typeface="Arial" panose="020B0604020202020204" pitchFamily="34" charset="0"/>
              <a:buChar char="•"/>
            </a:pPr>
            <a:r>
              <a:rPr lang="en-GB" dirty="0"/>
              <a:t>The liquid refrigerant then passes through the expansion valve, </a:t>
            </a:r>
          </a:p>
          <a:p>
            <a:pPr lvl="1" algn="just"/>
            <a:r>
              <a:rPr lang="en-GB" dirty="0"/>
              <a:t>      where its pressure drops &amp; it partially evaporates, cooling down.</a:t>
            </a:r>
          </a:p>
          <a:p>
            <a:pPr marL="742950" lvl="1" indent="-285750" algn="just">
              <a:buFont typeface="Arial" panose="020B0604020202020204" pitchFamily="34" charset="0"/>
              <a:buChar char="•"/>
            </a:pPr>
            <a:r>
              <a:rPr lang="en-GB" dirty="0"/>
              <a:t>The cold refrigerant enters the evaporator coil, absorbing heat </a:t>
            </a:r>
          </a:p>
          <a:p>
            <a:pPr lvl="1" algn="just"/>
            <a:r>
              <a:rPr lang="en-GB" dirty="0"/>
              <a:t>      from the room air as it evaporates completely. The cooled air is</a:t>
            </a:r>
          </a:p>
          <a:p>
            <a:pPr lvl="1" algn="just"/>
            <a:r>
              <a:rPr lang="en-GB" dirty="0"/>
              <a:t>      blown back into the room by the indoor fan, while the </a:t>
            </a:r>
          </a:p>
          <a:p>
            <a:pPr lvl="1" algn="just"/>
            <a:r>
              <a:rPr lang="en-GB" dirty="0"/>
              <a:t>      refrigerant returns to the compressor to repeat the cycle.</a:t>
            </a:r>
          </a:p>
          <a:p>
            <a:pPr lvl="1" algn="just"/>
            <a:endParaRPr lang="en-GB" dirty="0"/>
          </a:p>
          <a:p>
            <a:pPr marL="457200" indent="-457200" algn="just">
              <a:buFont typeface="+mj-lt"/>
              <a:buAutoNum type="arabicPeriod"/>
            </a:pPr>
            <a:r>
              <a:rPr lang="en-GB" b="1" dirty="0"/>
              <a:t>Heating Mode (for Heat Pump Systems): </a:t>
            </a:r>
          </a:p>
          <a:p>
            <a:pPr marL="742950" lvl="1" indent="-285750" algn="just">
              <a:buFont typeface="Arial" panose="020B0604020202020204" pitchFamily="34" charset="0"/>
              <a:buChar char="•"/>
            </a:pPr>
            <a:r>
              <a:rPr lang="en-GB" dirty="0"/>
              <a:t>The refrigeration cycle is reversed. The evaporator coil acts as a</a:t>
            </a:r>
          </a:p>
          <a:p>
            <a:pPr lvl="1" algn="just"/>
            <a:r>
              <a:rPr lang="en-GB" dirty="0"/>
              <a:t>      condenser, releasing heat to the indoor air.</a:t>
            </a:r>
          </a:p>
          <a:p>
            <a:pPr marL="800100" lvl="1" indent="-342900" algn="just">
              <a:buFont typeface="Arial" panose="020B0604020202020204" pitchFamily="34" charset="0"/>
              <a:buChar char="•"/>
            </a:pPr>
            <a:r>
              <a:rPr lang="en-GB" dirty="0"/>
              <a:t>The condenser coil acts as an evaporator, absorbing heat from the outside air (or water). This process continues until the indoor spaces reaches the desired temperature.</a:t>
            </a:r>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just"/>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4" name="Picture 3"/>
          <p:cNvPicPr>
            <a:picLocks noChangeAspect="1"/>
          </p:cNvPicPr>
          <p:nvPr/>
        </p:nvPicPr>
        <p:blipFill>
          <a:blip r:embed="rId2"/>
          <a:stretch>
            <a:fillRect/>
          </a:stretch>
        </p:blipFill>
        <p:spPr>
          <a:xfrm>
            <a:off x="7371694" y="1627775"/>
            <a:ext cx="4553975" cy="4420303"/>
          </a:xfrm>
          <a:prstGeom prst="rect">
            <a:avLst/>
          </a:prstGeom>
        </p:spPr>
      </p:pic>
    </p:spTree>
    <p:extLst>
      <p:ext uri="{BB962C8B-B14F-4D97-AF65-F5344CB8AC3E}">
        <p14:creationId xmlns:p14="http://schemas.microsoft.com/office/powerpoint/2010/main" val="820868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867" y="0"/>
            <a:ext cx="11345661" cy="999400"/>
          </a:xfrm>
        </p:spPr>
        <p:txBody>
          <a:bodyPr>
            <a:noAutofit/>
          </a:bodyPr>
          <a:lstStyle/>
          <a:p>
            <a:pPr algn="ctr"/>
            <a:r>
              <a:rPr lang="en-GB" sz="6000" b="1" i="1" dirty="0">
                <a:latin typeface="+mn-lt"/>
              </a:rPr>
              <a:t>Chiller Plant Systems</a:t>
            </a:r>
            <a:endParaRPr lang="en-IN" sz="6000" b="1" i="1" dirty="0">
              <a:latin typeface="+mn-lt"/>
            </a:endParaRPr>
          </a:p>
        </p:txBody>
      </p:sp>
      <p:sp>
        <p:nvSpPr>
          <p:cNvPr id="3" name="TextBox 2"/>
          <p:cNvSpPr txBox="1"/>
          <p:nvPr/>
        </p:nvSpPr>
        <p:spPr>
          <a:xfrm>
            <a:off x="159799" y="932155"/>
            <a:ext cx="11794996" cy="9356408"/>
          </a:xfrm>
          <a:prstGeom prst="rect">
            <a:avLst/>
          </a:prstGeom>
          <a:noFill/>
        </p:spPr>
        <p:txBody>
          <a:bodyPr wrap="square" rtlCol="0">
            <a:spAutoFit/>
          </a:bodyPr>
          <a:lstStyle/>
          <a:p>
            <a:pPr algn="just"/>
            <a:r>
              <a:rPr lang="en-GB" sz="2000" b="1" dirty="0"/>
              <a:t>Working Principle:</a:t>
            </a:r>
          </a:p>
          <a:p>
            <a:pPr marL="457200" indent="-457200" algn="just">
              <a:buAutoNum type="arabicPeriod"/>
            </a:pPr>
            <a:r>
              <a:rPr lang="en-GB" b="1" dirty="0"/>
              <a:t>Chilling Cycle: </a:t>
            </a:r>
          </a:p>
          <a:p>
            <a:pPr lvl="1" algn="just"/>
            <a:r>
              <a:rPr lang="en-GB" dirty="0"/>
              <a:t>The chillers evaporator absorbs heat from the return chilled water, cooling it down. The refrigerant in the evaporator </a:t>
            </a:r>
          </a:p>
          <a:p>
            <a:pPr lvl="1" algn="just"/>
            <a:r>
              <a:rPr lang="en-GB" dirty="0"/>
              <a:t>absorbs this heat and evaporates. The compressor raises </a:t>
            </a:r>
          </a:p>
          <a:p>
            <a:pPr lvl="1" algn="just"/>
            <a:r>
              <a:rPr lang="en-GB" dirty="0"/>
              <a:t>refrigerant pressure and temperature. The refrigerant releases heat</a:t>
            </a:r>
          </a:p>
          <a:p>
            <a:pPr lvl="1" algn="just"/>
            <a:r>
              <a:rPr lang="en-GB" dirty="0"/>
              <a:t>in the condenser, either to ambient air (air cooled) or to condenser</a:t>
            </a:r>
          </a:p>
          <a:p>
            <a:pPr lvl="1" algn="just"/>
            <a:r>
              <a:rPr lang="en-GB" dirty="0"/>
              <a:t>water (water cooled). The high pressure refrigerant flows through </a:t>
            </a:r>
          </a:p>
          <a:p>
            <a:pPr lvl="1" algn="just"/>
            <a:r>
              <a:rPr lang="en-GB" dirty="0"/>
              <a:t>the expansion device, where its pressure drops and cools down </a:t>
            </a:r>
          </a:p>
          <a:p>
            <a:pPr lvl="1" algn="just"/>
            <a:r>
              <a:rPr lang="en-GB" dirty="0"/>
              <a:t>before evaporator.</a:t>
            </a:r>
          </a:p>
          <a:p>
            <a:pPr lvl="1" algn="just"/>
            <a:endParaRPr lang="en-GB" dirty="0"/>
          </a:p>
          <a:p>
            <a:pPr marL="457200" indent="-457200" algn="just">
              <a:buFont typeface="+mj-lt"/>
              <a:buAutoNum type="arabicPeriod"/>
            </a:pPr>
            <a:r>
              <a:rPr lang="en-GB" b="1" dirty="0"/>
              <a:t>Water Circulation</a:t>
            </a:r>
          </a:p>
          <a:p>
            <a:pPr lvl="1" algn="just"/>
            <a:r>
              <a:rPr lang="en-GB" dirty="0"/>
              <a:t>Chilled water is pumped from the chiller to the air handling unit or</a:t>
            </a:r>
          </a:p>
          <a:p>
            <a:pPr lvl="1" algn="just"/>
            <a:r>
              <a:rPr lang="en-GB" dirty="0"/>
              <a:t>fan coil units in the building. These units use the chilled water to </a:t>
            </a:r>
          </a:p>
          <a:p>
            <a:pPr lvl="1" algn="just"/>
            <a:r>
              <a:rPr lang="en-GB" dirty="0"/>
              <a:t>cool air, which is then distributed throughout the building. The </a:t>
            </a:r>
          </a:p>
          <a:p>
            <a:pPr lvl="1" algn="just"/>
            <a:r>
              <a:rPr lang="en-GB" dirty="0"/>
              <a:t>warmed water returns to the chiller to be cooled again.</a:t>
            </a:r>
          </a:p>
          <a:p>
            <a:pPr lvl="1" algn="just"/>
            <a:endParaRPr lang="en-GB" dirty="0"/>
          </a:p>
          <a:p>
            <a:pPr marL="342900" indent="-342900" algn="just">
              <a:buFont typeface="+mj-lt"/>
              <a:buAutoNum type="arabicPeriod"/>
            </a:pPr>
            <a:r>
              <a:rPr lang="en-GB" b="1" dirty="0"/>
              <a:t>Heat Rejection (for water cooled systems):</a:t>
            </a:r>
          </a:p>
          <a:p>
            <a:pPr lvl="1" algn="just"/>
            <a:r>
              <a:rPr lang="en-GB" dirty="0"/>
              <a:t>The condenser water absorbs heat from the refrigerant and is pump</a:t>
            </a:r>
          </a:p>
          <a:p>
            <a:pPr lvl="1" algn="just"/>
            <a:r>
              <a:rPr lang="en-GB" dirty="0"/>
              <a:t>to the cooling tower. The cooling tower releases this heat to the atmosphere through evaporation and sensible heat transfer. The cooled water returns to the chiller to absorb more heat.</a:t>
            </a:r>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just"/>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5" name="Picture 4"/>
          <p:cNvPicPr>
            <a:picLocks noChangeAspect="1"/>
          </p:cNvPicPr>
          <p:nvPr/>
        </p:nvPicPr>
        <p:blipFill>
          <a:blip r:embed="rId2"/>
          <a:stretch>
            <a:fillRect/>
          </a:stretch>
        </p:blipFill>
        <p:spPr>
          <a:xfrm>
            <a:off x="7162522" y="2028824"/>
            <a:ext cx="4632291" cy="3804159"/>
          </a:xfrm>
          <a:prstGeom prst="rect">
            <a:avLst/>
          </a:prstGeom>
        </p:spPr>
      </p:pic>
    </p:spTree>
    <p:extLst>
      <p:ext uri="{BB962C8B-B14F-4D97-AF65-F5344CB8AC3E}">
        <p14:creationId xmlns:p14="http://schemas.microsoft.com/office/powerpoint/2010/main" val="3896998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867" y="0"/>
            <a:ext cx="11345661" cy="999400"/>
          </a:xfrm>
        </p:spPr>
        <p:txBody>
          <a:bodyPr>
            <a:noAutofit/>
          </a:bodyPr>
          <a:lstStyle/>
          <a:p>
            <a:pPr algn="ctr"/>
            <a:r>
              <a:rPr lang="en-GB" sz="5400" b="1" i="1" dirty="0">
                <a:latin typeface="+mn-lt"/>
              </a:rPr>
              <a:t>Variable Refrigerant Systems</a:t>
            </a:r>
            <a:endParaRPr lang="en-IN" sz="5400" b="1" i="1" dirty="0">
              <a:latin typeface="+mn-lt"/>
            </a:endParaRPr>
          </a:p>
        </p:txBody>
      </p:sp>
      <p:sp>
        <p:nvSpPr>
          <p:cNvPr id="3" name="TextBox 2"/>
          <p:cNvSpPr txBox="1"/>
          <p:nvPr/>
        </p:nvSpPr>
        <p:spPr>
          <a:xfrm>
            <a:off x="159799" y="932155"/>
            <a:ext cx="11794996" cy="5693866"/>
          </a:xfrm>
          <a:prstGeom prst="rect">
            <a:avLst/>
          </a:prstGeom>
          <a:noFill/>
        </p:spPr>
        <p:txBody>
          <a:bodyPr wrap="square" rtlCol="0">
            <a:spAutoFit/>
          </a:bodyPr>
          <a:lstStyle/>
          <a:p>
            <a:pPr algn="just"/>
            <a:endParaRPr lang="en-GB" sz="2000" b="1" dirty="0"/>
          </a:p>
          <a:p>
            <a:pPr algn="just"/>
            <a:r>
              <a:rPr lang="en-GB" sz="2000" b="1" dirty="0"/>
              <a:t>Working Principle:</a:t>
            </a:r>
          </a:p>
          <a:p>
            <a:pPr marL="457200" indent="-457200" algn="just">
              <a:buAutoNum type="arabicPeriod"/>
            </a:pPr>
            <a:r>
              <a:rPr lang="en-GB" b="1" dirty="0"/>
              <a:t>Cooling Mode: </a:t>
            </a:r>
          </a:p>
          <a:p>
            <a:pPr lvl="1" algn="just"/>
            <a:r>
              <a:rPr lang="en-GB" dirty="0"/>
              <a:t>The compressor in the outdoor unit compresses the refrigerant, raising temperature and pressure. The high pressure refrigerant flows through the condenser coil and condenses into</a:t>
            </a:r>
          </a:p>
          <a:p>
            <a:pPr lvl="1" algn="just"/>
            <a:r>
              <a:rPr lang="en-GB" dirty="0"/>
              <a:t>liquid. The liquid refrigerant then passes through the expansion</a:t>
            </a:r>
          </a:p>
          <a:p>
            <a:pPr lvl="1" algn="just"/>
            <a:r>
              <a:rPr lang="en-GB" dirty="0"/>
              <a:t>valve; pressure drops and partially evaporates. The cold refrigerant</a:t>
            </a:r>
          </a:p>
          <a:p>
            <a:pPr lvl="1" algn="just"/>
            <a:r>
              <a:rPr lang="en-GB" dirty="0"/>
              <a:t>enters the indoor units, absorbs heat from indoor air and cooling </a:t>
            </a:r>
          </a:p>
          <a:p>
            <a:pPr lvl="1" algn="just"/>
            <a:r>
              <a:rPr lang="en-GB" dirty="0"/>
              <a:t>the space. The warmed refrigerant returns to the outdoor unit to</a:t>
            </a:r>
          </a:p>
          <a:p>
            <a:pPr lvl="1" algn="just"/>
            <a:r>
              <a:rPr lang="en-GB" dirty="0"/>
              <a:t>repeat the cycle.  </a:t>
            </a:r>
          </a:p>
          <a:p>
            <a:pPr lvl="1" algn="just"/>
            <a:endParaRPr lang="en-GB" dirty="0"/>
          </a:p>
          <a:p>
            <a:pPr marL="457200" indent="-457200" algn="just">
              <a:buFont typeface="+mj-lt"/>
              <a:buAutoNum type="arabicPeriod"/>
            </a:pPr>
            <a:r>
              <a:rPr lang="en-GB" b="1" dirty="0"/>
              <a:t>Heating Mode:</a:t>
            </a:r>
          </a:p>
          <a:p>
            <a:pPr lvl="1" algn="just"/>
            <a:r>
              <a:rPr lang="en-GB" dirty="0"/>
              <a:t>The refrigeration cycle is reversed. The indoor units acts as </a:t>
            </a:r>
          </a:p>
          <a:p>
            <a:pPr lvl="1" algn="just"/>
            <a:r>
              <a:rPr lang="en-GB" dirty="0"/>
              <a:t>Condensers, releasing heat to the indoor air. The outdoor unit acts</a:t>
            </a:r>
          </a:p>
          <a:p>
            <a:pPr lvl="1" algn="just"/>
            <a:r>
              <a:rPr lang="en-GB" dirty="0"/>
              <a:t>As an evaporator, absorbing heat from the outside air. This process</a:t>
            </a:r>
          </a:p>
          <a:p>
            <a:pPr lvl="1" algn="just"/>
            <a:r>
              <a:rPr lang="en-GB" dirty="0"/>
              <a:t>Continues until the desired temperature is reached.</a:t>
            </a:r>
          </a:p>
          <a:p>
            <a:pPr lvl="1" algn="just"/>
            <a:endParaRPr lang="en-GB" dirty="0"/>
          </a:p>
          <a:p>
            <a:pPr marL="342900" indent="-342900" algn="just">
              <a:buFont typeface="+mj-lt"/>
              <a:buAutoNum type="arabicPeriod"/>
            </a:pPr>
            <a:r>
              <a:rPr lang="en-GB" b="1" dirty="0"/>
              <a:t>Heat Recovery Mode:</a:t>
            </a:r>
          </a:p>
          <a:p>
            <a:pPr lvl="1" algn="just"/>
            <a:r>
              <a:rPr lang="en-GB" dirty="0"/>
              <a:t>The system simultaneously provides cooling to some indoor units while heating others. Excess heat from one area can be transferred to another area that requires heating, optimizing energy use.</a:t>
            </a:r>
          </a:p>
        </p:txBody>
      </p:sp>
      <p:pic>
        <p:nvPicPr>
          <p:cNvPr id="4" name="Picture 3"/>
          <p:cNvPicPr>
            <a:picLocks noChangeAspect="1"/>
          </p:cNvPicPr>
          <p:nvPr/>
        </p:nvPicPr>
        <p:blipFill>
          <a:blip r:embed="rId2"/>
          <a:stretch>
            <a:fillRect/>
          </a:stretch>
        </p:blipFill>
        <p:spPr>
          <a:xfrm>
            <a:off x="6912624" y="2299315"/>
            <a:ext cx="5279376" cy="3210692"/>
          </a:xfrm>
          <a:prstGeom prst="rect">
            <a:avLst/>
          </a:prstGeom>
        </p:spPr>
      </p:pic>
    </p:spTree>
    <p:extLst>
      <p:ext uri="{BB962C8B-B14F-4D97-AF65-F5344CB8AC3E}">
        <p14:creationId xmlns:p14="http://schemas.microsoft.com/office/powerpoint/2010/main" val="13513335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5125" y="-123825"/>
            <a:ext cx="8685320" cy="999400"/>
          </a:xfrm>
        </p:spPr>
        <p:txBody>
          <a:bodyPr>
            <a:normAutofit fontScale="90000"/>
          </a:bodyPr>
          <a:lstStyle/>
          <a:p>
            <a:pPr algn="ctr"/>
            <a:r>
              <a:rPr lang="en-GB" sz="5400" b="1" i="1" dirty="0">
                <a:latin typeface="+mn-lt"/>
              </a:rPr>
              <a:t>Relevant Indian Standards</a:t>
            </a:r>
            <a:endParaRPr lang="en-IN" sz="5400" b="1" i="1" dirty="0">
              <a:latin typeface="+mn-lt"/>
            </a:endParaRPr>
          </a:p>
        </p:txBody>
      </p:sp>
      <p:sp>
        <p:nvSpPr>
          <p:cNvPr id="5" name="TextBox 4"/>
          <p:cNvSpPr txBox="1"/>
          <p:nvPr/>
        </p:nvSpPr>
        <p:spPr>
          <a:xfrm>
            <a:off x="248574" y="999400"/>
            <a:ext cx="11798423" cy="11541621"/>
          </a:xfrm>
          <a:prstGeom prst="rect">
            <a:avLst/>
          </a:prstGeom>
          <a:noFill/>
        </p:spPr>
        <p:txBody>
          <a:bodyPr wrap="square" rtlCol="0">
            <a:spAutoFit/>
          </a:bodyPr>
          <a:lstStyle/>
          <a:p>
            <a:r>
              <a:rPr lang="en-GB" sz="2000" b="1" dirty="0"/>
              <a:t>IS 1391 (Part 1) : 2017–Room Air Conditioners - Part 1 Unitary Air Conditioners) </a:t>
            </a:r>
            <a:r>
              <a:rPr lang="en-GB" b="1" dirty="0"/>
              <a:t>(Under Mandatory Certification)</a:t>
            </a:r>
          </a:p>
          <a:p>
            <a:r>
              <a:rPr lang="en-GB" i="1" dirty="0"/>
              <a:t>Scope: This standard prescribes the constructional and performance requirements of non-ducted unitary air conditioners up to and including rated voltage of 240V and rated frequency of 50Hz. It also prescribes the test conditions and corresponding test procedures for determining various performance characteristics of unitary air conditioners which operate non frosting when cooling and dehumidifying at standard rating conditions. It also specifies unitary air conditioners which may also serve as heaters by heat pump/electric heater application.</a:t>
            </a:r>
          </a:p>
          <a:p>
            <a:endParaRPr lang="en-GB" i="1" dirty="0"/>
          </a:p>
          <a:p>
            <a:r>
              <a:rPr lang="en-GB" sz="2000" b="1" dirty="0"/>
              <a:t>IS 1391 (Part 2) : 2017–Room Air Conditioners - Part 2 Split Air Conditioners) </a:t>
            </a:r>
            <a:r>
              <a:rPr lang="en-GB" b="1" dirty="0"/>
              <a:t>(Under Mandatory Certification)</a:t>
            </a:r>
          </a:p>
          <a:p>
            <a:r>
              <a:rPr lang="en-GB" i="1" dirty="0"/>
              <a:t>Scope: This standard prescribes the constructional and performance requirements of non-ducted split air conditioners up to and including capacity of 10500W, up to and including rated voltage of 240V for single phase and 415V for three phase and rated frequency of 50Hz. It also prescribes the test conditions and corresponding test procedures for determining various performance characteristics of split air conditioners which operate non frosting when cooling and dehumidifying at standard rating conditions. It also specifies split air conditioners which may also serve as heaters by heat pump/electric heater application.</a:t>
            </a:r>
          </a:p>
          <a:p>
            <a:endParaRPr lang="en-GB" i="1" dirty="0"/>
          </a:p>
          <a:p>
            <a:r>
              <a:rPr lang="en-GB" sz="2000" b="1" dirty="0"/>
              <a:t>IS/ISO 13043 : 2011 – Road Vehicles – Refrigerant systems used in mobile air conditioning systems (MAC) Safety Requirements conditioner </a:t>
            </a:r>
          </a:p>
          <a:p>
            <a:r>
              <a:rPr lang="en-GB" i="1" dirty="0"/>
              <a:t>Scope: This standard is restricted to refrigerant systems providing cooling or heating of passenger compartment, battery, etc., in passenger motor vehicles. It provides minimum design requirements for refrigerant containment and safety requirements of these systems.</a:t>
            </a:r>
          </a:p>
          <a:p>
            <a:endParaRPr lang="en-GB" i="1" dirty="0"/>
          </a:p>
          <a:p>
            <a:endParaRPr lang="en-GB" i="1" dirty="0"/>
          </a:p>
          <a:p>
            <a:endParaRPr lang="en-GB" i="1" dirty="0"/>
          </a:p>
          <a:p>
            <a:endParaRPr lang="en-GB" i="1" dirty="0"/>
          </a:p>
          <a:p>
            <a:endParaRPr lang="en-GB" i="1" dirty="0"/>
          </a:p>
          <a:p>
            <a:endParaRPr lang="en-GB" i="1" dirty="0"/>
          </a:p>
          <a:p>
            <a:endParaRPr lang="en-GB" i="1" dirty="0"/>
          </a:p>
          <a:p>
            <a:endParaRPr lang="en-GB" i="1" dirty="0"/>
          </a:p>
          <a:p>
            <a:endParaRPr lang="en-GB" sz="1600" i="1" dirty="0"/>
          </a:p>
          <a:p>
            <a:endParaRPr lang="en-GB" i="1" dirty="0"/>
          </a:p>
          <a:p>
            <a:endParaRPr lang="en-GB" sz="2000" b="1" i="1" dirty="0"/>
          </a:p>
          <a:p>
            <a:endParaRPr lang="en-GB" sz="2000" b="1" i="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15578660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765" y="0"/>
            <a:ext cx="8685320" cy="999400"/>
          </a:xfrm>
        </p:spPr>
        <p:txBody>
          <a:bodyPr>
            <a:normAutofit fontScale="90000"/>
          </a:bodyPr>
          <a:lstStyle/>
          <a:p>
            <a:pPr algn="ctr"/>
            <a:r>
              <a:rPr lang="en-GB" sz="5400" b="1" i="1" dirty="0">
                <a:latin typeface="+mn-lt"/>
              </a:rPr>
              <a:t>Relevant Indian Standards</a:t>
            </a:r>
            <a:endParaRPr lang="en-IN" sz="5400" b="1" i="1" dirty="0">
              <a:latin typeface="+mn-lt"/>
            </a:endParaRPr>
          </a:p>
        </p:txBody>
      </p:sp>
      <p:sp>
        <p:nvSpPr>
          <p:cNvPr id="5" name="TextBox 4"/>
          <p:cNvSpPr txBox="1"/>
          <p:nvPr/>
        </p:nvSpPr>
        <p:spPr>
          <a:xfrm>
            <a:off x="248575" y="1313894"/>
            <a:ext cx="11798423" cy="9387185"/>
          </a:xfrm>
          <a:prstGeom prst="rect">
            <a:avLst/>
          </a:prstGeom>
          <a:noFill/>
        </p:spPr>
        <p:txBody>
          <a:bodyPr wrap="square" rtlCol="0">
            <a:spAutoFit/>
          </a:bodyPr>
          <a:lstStyle/>
          <a:p>
            <a:r>
              <a:rPr lang="en-GB" sz="2000" b="1" dirty="0"/>
              <a:t>IS/ISO 13261-1 : 1998 – Sound Power rating of air conditioning and air source heat pump equipment (Part 1 : Non ducted outdoor equipment)</a:t>
            </a:r>
          </a:p>
          <a:p>
            <a:r>
              <a:rPr lang="en-GB" i="1" dirty="0"/>
              <a:t>Scope: It is applicable to the sound power rating of the outdoor sections of factory-made residential, commercial and</a:t>
            </a:r>
          </a:p>
          <a:p>
            <a:r>
              <a:rPr lang="en-GB" i="1" dirty="0"/>
              <a:t>industrial air-conditioning and air-source heat pump equipment which are electrically driven with mechanical compression and which are intended to be installed outdoors. </a:t>
            </a:r>
          </a:p>
          <a:p>
            <a:endParaRPr lang="en-GB" i="1" dirty="0"/>
          </a:p>
          <a:p>
            <a:r>
              <a:rPr lang="en-GB" sz="2000" b="1" dirty="0"/>
              <a:t>IS/ISO 13261-2 : 1998 – Sound Power rating of air conditioning and air source heat pump equipment (Part 2 : Non ducted indoor equipment)</a:t>
            </a:r>
          </a:p>
          <a:p>
            <a:pPr algn="just"/>
            <a:r>
              <a:rPr lang="en-GB" i="1" dirty="0"/>
              <a:t>Scope: It is applicable to the sound power rating of the indoor sections of non-ducted, factory-made, residential, commercial</a:t>
            </a:r>
          </a:p>
          <a:p>
            <a:pPr algn="just"/>
            <a:r>
              <a:rPr lang="en-GB" i="1" dirty="0"/>
              <a:t>and industrial air-conditioning and air-source heat pump equipment, which are electrically driven with mechanical</a:t>
            </a:r>
          </a:p>
          <a:p>
            <a:pPr algn="just"/>
            <a:r>
              <a:rPr lang="en-GB" i="1" dirty="0"/>
              <a:t>compression including free-delivery heat pumps, packaged-terminal air-conditioners and water-source heat pumps.</a:t>
            </a:r>
          </a:p>
          <a:p>
            <a:pPr algn="just"/>
            <a:endParaRPr lang="en-GB" i="1" dirty="0"/>
          </a:p>
          <a:p>
            <a:r>
              <a:rPr lang="en-GB" sz="2000" b="1" dirty="0"/>
              <a:t>IS 14618 : 2022– Automotive Vehicles – Air conditioning and heating systems thermal performance – Method of measurement </a:t>
            </a:r>
          </a:p>
          <a:p>
            <a:r>
              <a:rPr lang="en-GB" i="1" dirty="0"/>
              <a:t>Scope: This standard covers the procedure for evaluating cabin cooling and heating performance of an automotive air conditioning and heating system and its compatibility with the engine. This standard does not apply to such automotive vehicles which are provided with a completely independent prime mover for the air conditioning system.</a:t>
            </a:r>
          </a:p>
          <a:p>
            <a:pPr algn="just"/>
            <a:endParaRPr lang="en-GB" i="1" dirty="0"/>
          </a:p>
          <a:p>
            <a:endParaRPr lang="en-GB" i="1" dirty="0"/>
          </a:p>
          <a:p>
            <a:endParaRPr lang="en-GB" i="1" dirty="0"/>
          </a:p>
          <a:p>
            <a:endParaRPr lang="en-GB" i="1" dirty="0"/>
          </a:p>
          <a:p>
            <a:endParaRPr lang="en-GB" sz="1600" i="1" dirty="0"/>
          </a:p>
          <a:p>
            <a:endParaRPr lang="en-GB" i="1" dirty="0"/>
          </a:p>
          <a:p>
            <a:endParaRPr lang="en-GB" sz="2000" b="1" i="1" dirty="0"/>
          </a:p>
          <a:p>
            <a:endParaRPr lang="en-GB" sz="2000" b="1" i="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26110583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42" y="202018"/>
            <a:ext cx="11916696" cy="970532"/>
          </a:xfrm>
        </p:spPr>
        <p:txBody>
          <a:bodyPr>
            <a:noAutofit/>
          </a:bodyPr>
          <a:lstStyle/>
          <a:p>
            <a:pPr algn="ctr"/>
            <a:r>
              <a:rPr lang="en-US" sz="3600" b="1" i="1" dirty="0" smtClean="0">
                <a:latin typeface="+mn-lt"/>
              </a:rPr>
              <a:t>TERMINOLOGIES RELATED TO </a:t>
            </a:r>
            <a:r>
              <a:rPr lang="en-US" sz="3600" b="1" i="1" dirty="0" smtClean="0">
                <a:latin typeface="+mn-lt"/>
              </a:rPr>
              <a:t>AIR CONDITIONERS                                 </a:t>
            </a:r>
            <a:r>
              <a:rPr lang="en-US" sz="3600" b="1" i="1" dirty="0">
                <a:latin typeface="+mn-lt"/>
              </a:rPr>
              <a:t>AS PER IS </a:t>
            </a:r>
            <a:r>
              <a:rPr lang="en-US" sz="3600" b="1" i="1" dirty="0" smtClean="0">
                <a:latin typeface="+mn-lt"/>
              </a:rPr>
              <a:t>1391 (PART 1 &amp; 2)</a:t>
            </a:r>
            <a:endParaRPr lang="en-IN" sz="3200" b="1" i="1" dirty="0">
              <a:latin typeface="+mn-lt"/>
            </a:endParaRPr>
          </a:p>
        </p:txBody>
      </p:sp>
      <p:sp>
        <p:nvSpPr>
          <p:cNvPr id="3" name="TextBox 2"/>
          <p:cNvSpPr txBox="1"/>
          <p:nvPr/>
        </p:nvSpPr>
        <p:spPr>
          <a:xfrm>
            <a:off x="275304" y="1387911"/>
            <a:ext cx="11780572" cy="6370975"/>
          </a:xfrm>
          <a:prstGeom prst="rect">
            <a:avLst/>
          </a:prstGeom>
          <a:noFill/>
        </p:spPr>
        <p:txBody>
          <a:bodyPr wrap="square" rtlCol="0">
            <a:spAutoFit/>
          </a:bodyPr>
          <a:lstStyle/>
          <a:p>
            <a:pPr marL="342900" indent="-342900" algn="just">
              <a:buFont typeface="Arial" panose="020B0604020202020204" pitchFamily="34" charset="0"/>
              <a:buChar char="•"/>
            </a:pPr>
            <a:r>
              <a:rPr lang="en-GB" sz="2000" b="1" dirty="0" smtClean="0"/>
              <a:t>Standard Barometric Pressure</a:t>
            </a:r>
            <a:r>
              <a:rPr lang="en-GB" sz="2000" b="1" dirty="0" smtClean="0"/>
              <a:t>: </a:t>
            </a:r>
            <a:r>
              <a:rPr lang="en-IN" sz="2000" dirty="0" smtClean="0"/>
              <a:t>1.01325 bar (760 mm of Hg) </a:t>
            </a:r>
            <a:r>
              <a:rPr lang="en-GB" sz="2000" dirty="0" smtClean="0"/>
              <a:t>(clause 3.1.2)</a:t>
            </a:r>
            <a:endParaRPr lang="en-GB" sz="2000" dirty="0" smtClean="0"/>
          </a:p>
          <a:p>
            <a:pPr marL="342900" indent="-342900" algn="just">
              <a:buFont typeface="Arial" panose="020B0604020202020204" pitchFamily="34" charset="0"/>
              <a:buChar char="•"/>
            </a:pPr>
            <a:endParaRPr lang="en-GB" sz="2400" b="1" dirty="0"/>
          </a:p>
          <a:p>
            <a:pPr marL="342900" indent="-342900" algn="just">
              <a:buFont typeface="Arial" panose="020B0604020202020204" pitchFamily="34" charset="0"/>
              <a:buChar char="•"/>
            </a:pPr>
            <a:r>
              <a:rPr lang="en-GB" sz="2000" b="1" dirty="0" smtClean="0"/>
              <a:t>Room Discharge Airflow: </a:t>
            </a:r>
            <a:r>
              <a:rPr lang="en-IN" sz="2000" dirty="0" smtClean="0"/>
              <a:t>Rate of flow of air from the outlet of unit into the conditioned space </a:t>
            </a:r>
            <a:r>
              <a:rPr lang="en-GB" sz="2000" dirty="0" smtClean="0"/>
              <a:t>(clause </a:t>
            </a:r>
            <a:r>
              <a:rPr lang="en-GB" sz="2000" dirty="0" smtClean="0"/>
              <a:t>3.1.3)</a:t>
            </a:r>
            <a:endParaRPr lang="en-GB" sz="2000" dirty="0"/>
          </a:p>
          <a:p>
            <a:pPr algn="just"/>
            <a:endParaRPr lang="en-GB" sz="2000" b="1" dirty="0" smtClean="0"/>
          </a:p>
          <a:p>
            <a:pPr marL="342900" indent="-342900" algn="just">
              <a:buFont typeface="Arial" panose="020B0604020202020204" pitchFamily="34" charset="0"/>
              <a:buChar char="•"/>
            </a:pPr>
            <a:r>
              <a:rPr lang="en-GB" sz="2000" b="1" dirty="0" smtClean="0"/>
              <a:t>Room Intake Airflow: </a:t>
            </a:r>
            <a:r>
              <a:rPr lang="en-GB" sz="2000" dirty="0" smtClean="0"/>
              <a:t>Rate of flow of air into the unit from the conditioned space. </a:t>
            </a:r>
            <a:r>
              <a:rPr lang="en-GB" sz="2000" dirty="0" smtClean="0"/>
              <a:t>(clause </a:t>
            </a:r>
            <a:r>
              <a:rPr lang="en-GB" sz="2000" dirty="0" smtClean="0"/>
              <a:t>3.1.4)</a:t>
            </a:r>
            <a:endParaRPr lang="en-GB" sz="2000" dirty="0" smtClean="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Outdoor Discharge Airflow: </a:t>
            </a:r>
            <a:r>
              <a:rPr lang="en-GB" sz="2000" dirty="0" smtClean="0"/>
              <a:t>Discharge rate of flow of air from the unit. </a:t>
            </a:r>
            <a:r>
              <a:rPr lang="en-GB" sz="2000" dirty="0" smtClean="0"/>
              <a:t>(clause </a:t>
            </a:r>
            <a:r>
              <a:rPr lang="en-GB" sz="2000" dirty="0" smtClean="0"/>
              <a:t>3.1.5)</a:t>
            </a:r>
            <a:endParaRPr lang="en-GB" sz="2000" dirty="0" smtClean="0"/>
          </a:p>
          <a:p>
            <a:pPr algn="just"/>
            <a:endParaRPr lang="en-GB" sz="2000" dirty="0"/>
          </a:p>
          <a:p>
            <a:pPr marL="342900" indent="-342900" algn="just">
              <a:buFont typeface="Arial" panose="020B0604020202020204" pitchFamily="34" charset="0"/>
              <a:buChar char="•"/>
            </a:pPr>
            <a:r>
              <a:rPr lang="en-GB" sz="2000" b="1" dirty="0" smtClean="0"/>
              <a:t>Outdoor Intake Airflow: </a:t>
            </a:r>
            <a:r>
              <a:rPr lang="en-GB" sz="2000" dirty="0" smtClean="0"/>
              <a:t>Rate of flow of air into the unit from the outdoor-side </a:t>
            </a:r>
            <a:r>
              <a:rPr lang="en-GB" sz="2000" dirty="0" smtClean="0"/>
              <a:t>(clause </a:t>
            </a:r>
            <a:r>
              <a:rPr lang="en-GB" sz="2000" dirty="0" smtClean="0"/>
              <a:t>3.1.6)</a:t>
            </a:r>
            <a:endParaRPr lang="en-GB" sz="2000" dirty="0" smtClean="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Exhaust Airflow: </a:t>
            </a:r>
            <a:r>
              <a:rPr lang="en-GB" sz="2000" dirty="0" smtClean="0"/>
              <a:t>Rate of flow of air from the room side through the unit to the outdoor side (clause 3.1.7)</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en-GB" sz="2000" b="1" dirty="0" smtClean="0"/>
              <a:t>Total Cooling Capacity: </a:t>
            </a:r>
            <a:r>
              <a:rPr lang="en-GB" sz="2000" dirty="0" smtClean="0"/>
              <a:t>The amount of sensible and latent heat that the unit can remove from the conditioned space in the definite interval of time. (clause 3.1.12)</a:t>
            </a:r>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r>
              <a:rPr lang="en-GB" sz="2000" b="1" dirty="0" smtClean="0"/>
              <a:t>Total Heating Capacity: </a:t>
            </a:r>
            <a:r>
              <a:rPr lang="en-GB" sz="2000" dirty="0" smtClean="0"/>
              <a:t>The amount of heat that the unit can add to the conditioned space (but not including supplementary heater) in the definite interval of time. (clause 3.1.14)</a:t>
            </a:r>
            <a:endParaRPr lang="en-GB" sz="2000" b="1" dirty="0"/>
          </a:p>
          <a:p>
            <a:pPr algn="just"/>
            <a:endParaRPr lang="en-GB" sz="2000" dirty="0" smtClean="0"/>
          </a:p>
          <a:p>
            <a:pPr marL="342900" indent="-342900" algn="just">
              <a:buFont typeface="Arial" panose="020B0604020202020204" pitchFamily="34" charset="0"/>
              <a:buChar char="•"/>
            </a:pPr>
            <a:endParaRPr lang="en-GB" sz="2000" dirty="0"/>
          </a:p>
          <a:p>
            <a:pPr algn="ctr"/>
            <a:endParaRPr lang="en-GB" sz="2400" b="1" dirty="0"/>
          </a:p>
        </p:txBody>
      </p:sp>
    </p:spTree>
    <p:extLst>
      <p:ext uri="{BB962C8B-B14F-4D97-AF65-F5344CB8AC3E}">
        <p14:creationId xmlns:p14="http://schemas.microsoft.com/office/powerpoint/2010/main" val="3072871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775" y="727575"/>
            <a:ext cx="11459407" cy="738550"/>
          </a:xfrm>
        </p:spPr>
        <p:txBody>
          <a:bodyPr>
            <a:noAutofit/>
          </a:bodyPr>
          <a:lstStyle/>
          <a:p>
            <a:pPr algn="ctr"/>
            <a:r>
              <a:rPr lang="en-GB" sz="4400" b="1" i="1" dirty="0">
                <a:latin typeface="+mn-lt"/>
              </a:rPr>
              <a:t>Air Conditioner Test Parameters </a:t>
            </a:r>
            <a:r>
              <a:rPr lang="en-GB" sz="4400" b="1" i="1" dirty="0" smtClean="0">
                <a:latin typeface="+mn-lt"/>
              </a:rPr>
              <a:t>            </a:t>
            </a:r>
            <a:r>
              <a:rPr lang="en-GB" sz="4400" b="1" i="1" dirty="0" smtClean="0">
                <a:latin typeface="+mn-lt"/>
              </a:rPr>
              <a:t>    as </a:t>
            </a:r>
            <a:r>
              <a:rPr lang="en-GB" sz="4400" b="1" i="1" dirty="0">
                <a:latin typeface="+mn-lt"/>
              </a:rPr>
              <a:t>per IS 1391 (1 &amp; 2)</a:t>
            </a:r>
            <a:endParaRPr lang="en-IN" sz="4400" b="1" i="1" dirty="0">
              <a:latin typeface="+mn-lt"/>
            </a:endParaRPr>
          </a:p>
        </p:txBody>
      </p:sp>
      <p:sp>
        <p:nvSpPr>
          <p:cNvPr id="5" name="TextBox 4"/>
          <p:cNvSpPr txBox="1"/>
          <p:nvPr/>
        </p:nvSpPr>
        <p:spPr>
          <a:xfrm>
            <a:off x="216716" y="1695449"/>
            <a:ext cx="11675523" cy="6463308"/>
          </a:xfrm>
          <a:prstGeom prst="rect">
            <a:avLst/>
          </a:prstGeom>
          <a:noFill/>
        </p:spPr>
        <p:txBody>
          <a:bodyPr wrap="square" rtlCol="0">
            <a:spAutoFit/>
          </a:bodyPr>
          <a:lstStyle/>
          <a:p>
            <a:pPr lvl="1" algn="ctr"/>
            <a:r>
              <a:rPr lang="en-GB" b="1" dirty="0"/>
              <a:t>Production Routine Tests (Cl 12.2)</a:t>
            </a:r>
          </a:p>
          <a:p>
            <a:pPr marL="285750" indent="-285750" algn="just">
              <a:buFont typeface="Arial" panose="020B0604020202020204" pitchFamily="34" charset="0"/>
              <a:buChar char="•"/>
            </a:pPr>
            <a:r>
              <a:rPr lang="en-GB" dirty="0"/>
              <a:t>General running test (cl 12.2.1)</a:t>
            </a:r>
          </a:p>
          <a:p>
            <a:pPr marL="285750" indent="-285750" algn="just">
              <a:buFont typeface="Arial" panose="020B0604020202020204" pitchFamily="34" charset="0"/>
              <a:buChar char="•"/>
            </a:pPr>
            <a:r>
              <a:rPr lang="en-GB" dirty="0"/>
              <a:t>Leakage test (cl 12.2.1)</a:t>
            </a:r>
          </a:p>
          <a:p>
            <a:pPr marL="285750" indent="-285750" algn="just">
              <a:buFont typeface="Arial" panose="020B0604020202020204" pitchFamily="34" charset="0"/>
              <a:buChar char="•"/>
            </a:pPr>
            <a:r>
              <a:rPr lang="en-GB" dirty="0"/>
              <a:t>High voltage test (cl 12.2.3)</a:t>
            </a:r>
          </a:p>
          <a:p>
            <a:pPr marL="285750" indent="-285750" algn="just">
              <a:buFont typeface="Arial" panose="020B0604020202020204" pitchFamily="34" charset="0"/>
              <a:buChar char="•"/>
            </a:pPr>
            <a:r>
              <a:rPr lang="en-GB" dirty="0"/>
              <a:t>Leakage current test (cl 12.2.4)</a:t>
            </a:r>
          </a:p>
          <a:p>
            <a:pPr marL="285750" indent="-285750" algn="just">
              <a:buFont typeface="Arial" panose="020B0604020202020204" pitchFamily="34" charset="0"/>
              <a:buChar char="•"/>
            </a:pPr>
            <a:r>
              <a:rPr lang="en-GB" dirty="0"/>
              <a:t>Provisions for </a:t>
            </a:r>
            <a:r>
              <a:rPr lang="en-GB" dirty="0" err="1"/>
              <a:t>Earthing</a:t>
            </a:r>
            <a:r>
              <a:rPr lang="en-GB" dirty="0"/>
              <a:t> (Earth resistance test</a:t>
            </a:r>
            <a:r>
              <a:rPr lang="en-GB" dirty="0" smtClean="0"/>
              <a:t>) (cl 12.2.5)</a:t>
            </a:r>
            <a:endParaRPr lang="en-GB" dirty="0"/>
          </a:p>
          <a:p>
            <a:pPr algn="just"/>
            <a:endParaRPr lang="en-GB" dirty="0"/>
          </a:p>
          <a:p>
            <a:pPr marL="0" lvl="1" algn="ctr"/>
            <a:r>
              <a:rPr lang="en-GB" b="1" dirty="0"/>
              <a:t>Type Tests (Cl 12.3)</a:t>
            </a:r>
          </a:p>
          <a:p>
            <a:pPr marL="285750" indent="-285750" algn="just">
              <a:buFont typeface="Arial" panose="020B0604020202020204" pitchFamily="34" charset="0"/>
              <a:buChar char="•"/>
            </a:pPr>
            <a:r>
              <a:rPr lang="en-GB" dirty="0"/>
              <a:t>Power factor test (Cl 9.3)</a:t>
            </a:r>
          </a:p>
          <a:p>
            <a:pPr marL="285750" indent="-285750" algn="just">
              <a:buFont typeface="Arial" panose="020B0604020202020204" pitchFamily="34" charset="0"/>
              <a:buChar char="•"/>
            </a:pPr>
            <a:r>
              <a:rPr lang="en-GB" dirty="0"/>
              <a:t>Maximum operating condition test (cl 9.4)</a:t>
            </a:r>
          </a:p>
          <a:p>
            <a:pPr marL="285750" indent="-285750" algn="just">
              <a:buFont typeface="Arial" panose="020B0604020202020204" pitchFamily="34" charset="0"/>
              <a:buChar char="•"/>
            </a:pPr>
            <a:r>
              <a:rPr lang="en-GB" dirty="0"/>
              <a:t>Freeze up test (cl 9.5)</a:t>
            </a:r>
          </a:p>
          <a:p>
            <a:pPr marL="285750" indent="-285750" algn="just">
              <a:buFont typeface="Arial" panose="020B0604020202020204" pitchFamily="34" charset="0"/>
              <a:buChar char="•"/>
            </a:pPr>
            <a:r>
              <a:rPr lang="en-GB" dirty="0"/>
              <a:t>Enclosure sweat test (cl 9.6)</a:t>
            </a:r>
          </a:p>
          <a:p>
            <a:pPr marL="285750" indent="-285750" algn="just">
              <a:buFont typeface="Arial" panose="020B0604020202020204" pitchFamily="34" charset="0"/>
              <a:buChar char="•"/>
            </a:pPr>
            <a:r>
              <a:rPr lang="en-GB" dirty="0"/>
              <a:t>Condensate disposal test (cl 9.7)</a:t>
            </a:r>
          </a:p>
          <a:p>
            <a:pPr marL="285750" indent="-285750" algn="just">
              <a:buFont typeface="Arial" panose="020B0604020202020204" pitchFamily="34" charset="0"/>
              <a:buChar char="•"/>
            </a:pPr>
            <a:r>
              <a:rPr lang="en-GB" dirty="0"/>
              <a:t>Power consumption test for cooling and heating (cl 9.8 and cl 9.9 respectively)</a:t>
            </a:r>
          </a:p>
          <a:p>
            <a:pPr marL="285750" indent="-285750" algn="just">
              <a:buFont typeface="Arial" panose="020B0604020202020204" pitchFamily="34" charset="0"/>
              <a:buChar char="•"/>
            </a:pPr>
            <a:r>
              <a:rPr lang="en-GB" dirty="0"/>
              <a:t>Cooling capacity test (9.10)</a:t>
            </a:r>
          </a:p>
          <a:p>
            <a:pPr marL="285750" indent="-285750" algn="just">
              <a:buFont typeface="Arial" panose="020B0604020202020204" pitchFamily="34" charset="0"/>
              <a:buChar char="•"/>
            </a:pPr>
            <a:r>
              <a:rPr lang="en-GB" dirty="0"/>
              <a:t>Heating capacity test (cl 9.11)</a:t>
            </a:r>
          </a:p>
          <a:p>
            <a:pPr marL="285750" indent="-285750" algn="just">
              <a:buFont typeface="Arial" panose="020B0604020202020204" pitchFamily="34" charset="0"/>
              <a:buChar char="•"/>
            </a:pPr>
            <a:r>
              <a:rPr lang="en-GB" dirty="0"/>
              <a:t>Maximum heating performance test (cl 9.13)</a:t>
            </a:r>
          </a:p>
          <a:p>
            <a:pPr marL="285750" indent="-285750" algn="just">
              <a:buFont typeface="Arial" panose="020B0604020202020204" pitchFamily="34" charset="0"/>
              <a:buChar char="•"/>
            </a:pPr>
            <a:r>
              <a:rPr lang="en-GB" dirty="0"/>
              <a:t>Sound pressure test (cl 9.14)</a:t>
            </a:r>
          </a:p>
          <a:p>
            <a:pPr algn="just"/>
            <a:endParaRPr lang="en-GB" b="1" dirty="0"/>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endParaRPr lang="en-GB" b="1" dirty="0"/>
          </a:p>
          <a:p>
            <a:pPr lvl="1" algn="just"/>
            <a:endParaRPr lang="en-GB" b="1" dirty="0"/>
          </a:p>
        </p:txBody>
      </p:sp>
    </p:spTree>
    <p:extLst>
      <p:ext uri="{BB962C8B-B14F-4D97-AF65-F5344CB8AC3E}">
        <p14:creationId xmlns:p14="http://schemas.microsoft.com/office/powerpoint/2010/main" val="1881892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43" y="457200"/>
            <a:ext cx="11904955" cy="999400"/>
          </a:xfrm>
        </p:spPr>
        <p:txBody>
          <a:bodyPr>
            <a:noAutofit/>
          </a:bodyPr>
          <a:lstStyle/>
          <a:p>
            <a:pPr algn="ctr"/>
            <a:r>
              <a:rPr lang="en-GB" sz="4400" b="1" i="1" dirty="0">
                <a:latin typeface="+mn-lt"/>
              </a:rPr>
              <a:t>Air Conditioner Test Parameters            </a:t>
            </a:r>
            <a:r>
              <a:rPr lang="en-GB" sz="4400" b="1" i="1" dirty="0" smtClean="0">
                <a:latin typeface="+mn-lt"/>
              </a:rPr>
              <a:t>        </a:t>
            </a:r>
            <a:r>
              <a:rPr lang="en-GB" sz="4400" b="1" i="1" dirty="0">
                <a:latin typeface="+mn-lt"/>
              </a:rPr>
              <a:t>as per IS 1391 (1 &amp; 2)</a:t>
            </a:r>
            <a:endParaRPr lang="en-IN" sz="4400" b="1" dirty="0">
              <a:latin typeface="+mn-lt"/>
            </a:endParaRPr>
          </a:p>
        </p:txBody>
      </p:sp>
      <p:sp>
        <p:nvSpPr>
          <p:cNvPr id="5" name="TextBox 4"/>
          <p:cNvSpPr txBox="1"/>
          <p:nvPr/>
        </p:nvSpPr>
        <p:spPr>
          <a:xfrm>
            <a:off x="248575" y="1561375"/>
            <a:ext cx="11798423" cy="6463308"/>
          </a:xfrm>
          <a:prstGeom prst="rect">
            <a:avLst/>
          </a:prstGeom>
          <a:noFill/>
        </p:spPr>
        <p:txBody>
          <a:bodyPr wrap="square" rtlCol="0">
            <a:spAutoFit/>
          </a:bodyPr>
          <a:lstStyle/>
          <a:p>
            <a:pPr marL="0" lvl="1" algn="ctr"/>
            <a:r>
              <a:rPr lang="en-GB" b="1" dirty="0"/>
              <a:t>Safety Tests (Cl 12.3.3</a:t>
            </a:r>
            <a:r>
              <a:rPr lang="en-GB" b="1" dirty="0" smtClean="0"/>
              <a:t>)</a:t>
            </a:r>
          </a:p>
          <a:p>
            <a:pPr marL="0" lvl="1" algn="ctr"/>
            <a:endParaRPr lang="en-GB" dirty="0"/>
          </a:p>
          <a:p>
            <a:pPr marL="285750" indent="-285750" algn="just">
              <a:buFont typeface="Arial" panose="020B0604020202020204" pitchFamily="34" charset="0"/>
              <a:buChar char="•"/>
            </a:pPr>
            <a:r>
              <a:rPr lang="en-GB" dirty="0"/>
              <a:t>Protection against access to live parts (cl 8 of IS 302 Part 1).</a:t>
            </a:r>
          </a:p>
          <a:p>
            <a:pPr marL="285750" indent="-285750" algn="just">
              <a:buFont typeface="Arial" panose="020B0604020202020204" pitchFamily="34" charset="0"/>
              <a:buChar char="•"/>
            </a:pPr>
            <a:r>
              <a:rPr lang="en-GB" dirty="0"/>
              <a:t>Electric strength (cl 13.3 of IS 302 Part 1)</a:t>
            </a:r>
          </a:p>
          <a:p>
            <a:pPr marL="285750" indent="-285750" algn="just">
              <a:buFont typeface="Arial" panose="020B0604020202020204" pitchFamily="34" charset="0"/>
              <a:buChar char="•"/>
            </a:pPr>
            <a:r>
              <a:rPr lang="en-GB" dirty="0"/>
              <a:t>Provision for </a:t>
            </a:r>
            <a:r>
              <a:rPr lang="en-GB" dirty="0" err="1"/>
              <a:t>earthing</a:t>
            </a:r>
            <a:r>
              <a:rPr lang="en-GB" dirty="0"/>
              <a:t> (cl 27 of IS 302 Part 1)</a:t>
            </a:r>
          </a:p>
          <a:p>
            <a:pPr marL="285750" indent="-285750" algn="just">
              <a:buFont typeface="Arial" panose="020B0604020202020204" pitchFamily="34" charset="0"/>
              <a:buChar char="•"/>
            </a:pPr>
            <a:r>
              <a:rPr lang="en-GB" dirty="0"/>
              <a:t>Electrical leakage current at operating temperature (cl 13.2 of IS 302 Part 1)</a:t>
            </a:r>
          </a:p>
          <a:p>
            <a:pPr algn="just"/>
            <a:endParaRPr lang="en-GB" dirty="0"/>
          </a:p>
          <a:p>
            <a:pPr marL="0" lvl="1" algn="ctr"/>
            <a:r>
              <a:rPr lang="en-GB" b="1" dirty="0"/>
              <a:t>Acceptance Tests (Cl 12.4)</a:t>
            </a:r>
          </a:p>
          <a:p>
            <a:pPr marL="0" lvl="1" algn="r"/>
            <a:endParaRPr lang="en-GB" dirty="0"/>
          </a:p>
          <a:p>
            <a:pPr marL="285750" indent="-285750" algn="just">
              <a:buFont typeface="Arial" panose="020B0604020202020204" pitchFamily="34" charset="0"/>
              <a:buChar char="•"/>
            </a:pPr>
            <a:r>
              <a:rPr lang="en-GB" dirty="0"/>
              <a:t>Performance test (cl 12.4.1)</a:t>
            </a:r>
          </a:p>
          <a:p>
            <a:pPr marL="742950" lvl="1" indent="-285750" algn="just">
              <a:buFont typeface="Wingdings" panose="05000000000000000000" pitchFamily="2" charset="2"/>
              <a:buChar char="§"/>
            </a:pPr>
            <a:r>
              <a:rPr lang="en-GB" dirty="0"/>
              <a:t>Dry bulb temperature of return air</a:t>
            </a:r>
          </a:p>
          <a:p>
            <a:pPr marL="742950" lvl="1" indent="-285750" algn="just">
              <a:buFont typeface="Wingdings" panose="05000000000000000000" pitchFamily="2" charset="2"/>
              <a:buChar char="§"/>
            </a:pPr>
            <a:r>
              <a:rPr lang="en-GB" dirty="0"/>
              <a:t>Dry bulb temperature of supply air</a:t>
            </a:r>
          </a:p>
          <a:p>
            <a:pPr marL="742950" lvl="1" indent="-285750" algn="just">
              <a:buFont typeface="Wingdings" panose="05000000000000000000" pitchFamily="2" charset="2"/>
              <a:buChar char="§"/>
            </a:pPr>
            <a:r>
              <a:rPr lang="en-GB" dirty="0"/>
              <a:t>ISEER</a:t>
            </a:r>
          </a:p>
          <a:p>
            <a:pPr marL="742950" lvl="1" indent="-285750" algn="just">
              <a:buFont typeface="Wingdings" panose="05000000000000000000" pitchFamily="2" charset="2"/>
              <a:buChar char="§"/>
            </a:pPr>
            <a:r>
              <a:rPr lang="en-GB" dirty="0"/>
              <a:t>Current consumption</a:t>
            </a:r>
          </a:p>
          <a:p>
            <a:pPr marL="742950" lvl="1" indent="-285750" algn="just">
              <a:buFont typeface="Wingdings" panose="05000000000000000000" pitchFamily="2" charset="2"/>
              <a:buChar char="§"/>
            </a:pPr>
            <a:r>
              <a:rPr lang="en-GB" dirty="0"/>
              <a:t>Total power consumption</a:t>
            </a:r>
          </a:p>
          <a:p>
            <a:pPr marL="742950" lvl="1" indent="-285750" algn="just">
              <a:buFont typeface="Wingdings" panose="05000000000000000000" pitchFamily="2" charset="2"/>
              <a:buChar char="§"/>
            </a:pPr>
            <a:r>
              <a:rPr lang="en-GB" dirty="0"/>
              <a:t>Voltage and power factor</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Pressure test or leakage test (cl 12.4.2)</a:t>
            </a:r>
          </a:p>
          <a:p>
            <a:pPr marL="285750" indent="-285750" algn="just">
              <a:buFont typeface="Arial" panose="020B0604020202020204" pitchFamily="34" charset="0"/>
              <a:buChar char="•"/>
            </a:pPr>
            <a:r>
              <a:rPr lang="en-GB" dirty="0"/>
              <a:t>Leakage current test (cl 12.4.3)</a:t>
            </a:r>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endParaRPr lang="en-GB" b="1" dirty="0"/>
          </a:p>
          <a:p>
            <a:pPr marL="285750" indent="-285750" algn="just">
              <a:buFont typeface="Arial" panose="020B0604020202020204" pitchFamily="34" charset="0"/>
              <a:buChar char="•"/>
            </a:pPr>
            <a:endParaRPr lang="en-GB" b="1" dirty="0"/>
          </a:p>
          <a:p>
            <a:pPr lvl="1" algn="just"/>
            <a:endParaRPr lang="en-GB" b="1" dirty="0"/>
          </a:p>
        </p:txBody>
      </p:sp>
    </p:spTree>
    <p:extLst>
      <p:ext uri="{BB962C8B-B14F-4D97-AF65-F5344CB8AC3E}">
        <p14:creationId xmlns:p14="http://schemas.microsoft.com/office/powerpoint/2010/main" val="3299916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600" b="1" i="1" dirty="0" smtClean="0">
                <a:latin typeface="+mn-lt"/>
              </a:rPr>
              <a:t>AIR CONDITIONER </a:t>
            </a:r>
            <a:r>
              <a:rPr lang="en-US" sz="3600" b="1" i="1" dirty="0" smtClean="0">
                <a:latin typeface="+mn-lt"/>
              </a:rPr>
              <a:t>TEST </a:t>
            </a:r>
            <a:r>
              <a:rPr lang="en-US" sz="3600" b="1" i="1" dirty="0">
                <a:latin typeface="+mn-lt"/>
              </a:rPr>
              <a:t>PARAMETERS AS PER IS </a:t>
            </a:r>
            <a:r>
              <a:rPr lang="en-US" sz="3600" b="1" i="1" dirty="0" smtClean="0">
                <a:latin typeface="+mn-lt"/>
              </a:rPr>
              <a:t>1391</a:t>
            </a:r>
            <a:endParaRPr lang="en-IN" sz="3200" b="1" i="1" dirty="0">
              <a:latin typeface="+mn-lt"/>
            </a:endParaRPr>
          </a:p>
        </p:txBody>
      </p:sp>
      <p:sp>
        <p:nvSpPr>
          <p:cNvPr id="3" name="TextBox 2"/>
          <p:cNvSpPr txBox="1"/>
          <p:nvPr/>
        </p:nvSpPr>
        <p:spPr>
          <a:xfrm>
            <a:off x="275304" y="1196525"/>
            <a:ext cx="11780572" cy="7294305"/>
          </a:xfrm>
          <a:prstGeom prst="rect">
            <a:avLst/>
          </a:prstGeom>
          <a:noFill/>
        </p:spPr>
        <p:txBody>
          <a:bodyPr wrap="square" rtlCol="0">
            <a:spAutoFit/>
          </a:bodyPr>
          <a:lstStyle/>
          <a:p>
            <a:pPr algn="ctr"/>
            <a:r>
              <a:rPr lang="en-GB" sz="2400" b="1" dirty="0" smtClean="0"/>
              <a:t>GENERAL RUNNING</a:t>
            </a:r>
            <a:r>
              <a:rPr lang="en-GB" sz="2400" b="1" dirty="0" smtClean="0"/>
              <a:t> </a:t>
            </a:r>
            <a:r>
              <a:rPr lang="en-GB" sz="2400" b="1" dirty="0" smtClean="0"/>
              <a:t>TEST (as per Clause </a:t>
            </a:r>
            <a:r>
              <a:rPr lang="en-GB" sz="2400" b="1" dirty="0" smtClean="0"/>
              <a:t>12.2.1</a:t>
            </a:r>
            <a:r>
              <a:rPr lang="en-GB" sz="2400" b="1" dirty="0" smtClean="0"/>
              <a:t>)</a:t>
            </a:r>
            <a:endParaRPr lang="en-GB" sz="2400" b="1" dirty="0"/>
          </a:p>
          <a:p>
            <a:pPr marL="342900" indent="-342900" algn="just">
              <a:buFont typeface="Arial" panose="020B0604020202020204" pitchFamily="34" charset="0"/>
              <a:buChar char="•"/>
            </a:pPr>
            <a:r>
              <a:rPr lang="en-GB" sz="2000" dirty="0" smtClean="0"/>
              <a:t>The air conditioner/heat pump shall be run by supplying the rated voltage and measure the power; which shall meet the limits as prescribed by the manufacturers when tested at prevailing ambient conditions.</a:t>
            </a:r>
            <a:endParaRPr lang="en-GB" sz="2000" dirty="0" smtClean="0"/>
          </a:p>
          <a:p>
            <a:pPr algn="just"/>
            <a:endParaRPr lang="en-GB" sz="2000" b="1" dirty="0" smtClean="0"/>
          </a:p>
          <a:p>
            <a:pPr algn="ctr"/>
            <a:r>
              <a:rPr lang="en-GB" sz="2400" b="1" dirty="0" smtClean="0"/>
              <a:t>LEAKAGE </a:t>
            </a:r>
            <a:r>
              <a:rPr lang="en-GB" sz="2400" b="1" dirty="0" smtClean="0"/>
              <a:t>TEST (as </a:t>
            </a:r>
            <a:r>
              <a:rPr lang="en-GB" sz="2400" b="1" dirty="0"/>
              <a:t>per </a:t>
            </a:r>
            <a:r>
              <a:rPr lang="en-GB" sz="2400" b="1" dirty="0" smtClean="0"/>
              <a:t>Clause </a:t>
            </a:r>
            <a:r>
              <a:rPr lang="en-GB" sz="2400" b="1" dirty="0" smtClean="0"/>
              <a:t>12.2.2</a:t>
            </a:r>
            <a:r>
              <a:rPr lang="en-GB" sz="2400" b="1" dirty="0" smtClean="0"/>
              <a:t>)</a:t>
            </a:r>
            <a:endParaRPr lang="en-GB" sz="2400" b="1" dirty="0"/>
          </a:p>
          <a:p>
            <a:pPr marL="342900" indent="-342900" algn="just">
              <a:buFont typeface="Arial" panose="020B0604020202020204" pitchFamily="34" charset="0"/>
              <a:buChar char="•"/>
            </a:pPr>
            <a:r>
              <a:rPr lang="en-GB" sz="2000" dirty="0" smtClean="0"/>
              <a:t>There shall be no leakage in the refrigerator circuit when refrigerant charging.</a:t>
            </a:r>
            <a:endParaRPr lang="en-GB" sz="2000" dirty="0" smtClean="0"/>
          </a:p>
          <a:p>
            <a:pPr algn="just"/>
            <a:endParaRPr lang="en-GB" sz="2000" dirty="0" smtClean="0"/>
          </a:p>
          <a:p>
            <a:pPr algn="ctr"/>
            <a:r>
              <a:rPr lang="en-GB" sz="2400" b="1" dirty="0" smtClean="0"/>
              <a:t>HIGH VOLTAGE </a:t>
            </a:r>
            <a:r>
              <a:rPr lang="en-GB" sz="2400" b="1" dirty="0" smtClean="0"/>
              <a:t>TEST (as </a:t>
            </a:r>
            <a:r>
              <a:rPr lang="en-GB" sz="2400" b="1" dirty="0"/>
              <a:t>per Clause </a:t>
            </a:r>
            <a:r>
              <a:rPr lang="en-GB" sz="2400" b="1" dirty="0" smtClean="0"/>
              <a:t>12.2.3</a:t>
            </a:r>
            <a:r>
              <a:rPr lang="en-GB" sz="2400" b="1" dirty="0" smtClean="0"/>
              <a:t>)</a:t>
            </a:r>
            <a:endParaRPr lang="en-GB" sz="2400" b="1" dirty="0"/>
          </a:p>
          <a:p>
            <a:pPr marL="342900" indent="-342900" algn="just">
              <a:buFont typeface="Arial" panose="020B0604020202020204" pitchFamily="34" charset="0"/>
              <a:buChar char="•"/>
            </a:pPr>
            <a:r>
              <a:rPr lang="en-GB" sz="2000" dirty="0" smtClean="0"/>
              <a:t>The </a:t>
            </a:r>
            <a:r>
              <a:rPr lang="en-GB" sz="2000" dirty="0" smtClean="0"/>
              <a:t>electrical insulation of all circuits shall be such as to withstand a test voltage of 1000V </a:t>
            </a:r>
            <a:r>
              <a:rPr lang="en-GB" sz="2000" dirty="0" err="1" smtClean="0"/>
              <a:t>rms</a:t>
            </a:r>
            <a:r>
              <a:rPr lang="en-GB" sz="2000" dirty="0" smtClean="0"/>
              <a:t> applied for not less than 1s when tested as per Annex A of IS 302 (Part 1).</a:t>
            </a:r>
            <a:endParaRPr lang="en-GB" sz="2000" dirty="0"/>
          </a:p>
          <a:p>
            <a:pPr algn="ctr"/>
            <a:endParaRPr lang="en-GB" sz="2000" b="1" dirty="0"/>
          </a:p>
          <a:p>
            <a:pPr algn="ctr"/>
            <a:r>
              <a:rPr lang="en-GB" sz="2400" b="1" dirty="0" smtClean="0"/>
              <a:t>LEAKAGE CURRENT TEST </a:t>
            </a:r>
            <a:r>
              <a:rPr lang="en-GB" sz="2400" b="1" dirty="0"/>
              <a:t>(as per Clause </a:t>
            </a:r>
            <a:r>
              <a:rPr lang="en-GB" sz="2400" b="1" dirty="0" smtClean="0"/>
              <a:t>12.2.4</a:t>
            </a:r>
            <a:r>
              <a:rPr lang="en-GB" sz="2400" b="1" dirty="0" smtClean="0"/>
              <a:t>)</a:t>
            </a:r>
            <a:endParaRPr lang="en-GB" sz="2400" b="1" dirty="0"/>
          </a:p>
          <a:p>
            <a:pPr marL="342900" indent="-342900" algn="just">
              <a:buFont typeface="Arial" panose="020B0604020202020204" pitchFamily="34" charset="0"/>
              <a:buChar char="•"/>
            </a:pPr>
            <a:r>
              <a:rPr lang="en-GB" sz="2000" dirty="0" smtClean="0"/>
              <a:t>The leakage current shall not exceed 3.5 mA at rated voltage as per IS 302 (Part 1).</a:t>
            </a:r>
            <a:endParaRPr lang="en-GB" sz="2400" b="1" dirty="0"/>
          </a:p>
          <a:p>
            <a:pPr algn="ctr"/>
            <a:endParaRPr lang="en-GB" sz="2800" b="1" dirty="0"/>
          </a:p>
          <a:p>
            <a:pPr algn="ctr"/>
            <a:r>
              <a:rPr lang="en-GB" sz="2800" b="1" dirty="0" smtClean="0"/>
              <a:t>EARTH RESISTANCE TEST </a:t>
            </a:r>
            <a:r>
              <a:rPr lang="en-GB" sz="2400" b="1" dirty="0" smtClean="0"/>
              <a:t>(as </a:t>
            </a:r>
            <a:r>
              <a:rPr lang="en-GB" sz="2400" b="1" dirty="0"/>
              <a:t>per Clause </a:t>
            </a:r>
            <a:r>
              <a:rPr lang="en-GB" sz="2400" b="1" dirty="0" smtClean="0"/>
              <a:t>12.2.5</a:t>
            </a:r>
            <a:r>
              <a:rPr lang="en-GB" sz="2400" b="1" dirty="0" smtClean="0"/>
              <a:t>)</a:t>
            </a:r>
            <a:endParaRPr lang="en-GB" sz="2400" b="1" dirty="0"/>
          </a:p>
          <a:p>
            <a:pPr marL="342900" indent="-342900" algn="just">
              <a:buFont typeface="Arial" panose="020B0604020202020204" pitchFamily="34" charset="0"/>
              <a:buChar char="•"/>
            </a:pPr>
            <a:r>
              <a:rPr lang="en-GB" sz="2000" dirty="0" smtClean="0"/>
              <a:t>The </a:t>
            </a:r>
            <a:r>
              <a:rPr lang="en-GB" sz="2000" dirty="0" smtClean="0"/>
              <a:t>Earth resistance of the unit shall not exceed 0.1 ohm when tested as per IS 302 (Part 1)</a:t>
            </a:r>
            <a:r>
              <a:rPr lang="en-GB" sz="2000" dirty="0" smtClean="0"/>
              <a:t>.</a:t>
            </a: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5454128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600" b="1" i="1" dirty="0" smtClean="0">
                <a:latin typeface="+mn-lt"/>
              </a:rPr>
              <a:t>AIR CONDITIONER </a:t>
            </a:r>
            <a:r>
              <a:rPr lang="en-US" sz="3600" b="1" i="1" dirty="0" smtClean="0">
                <a:latin typeface="+mn-lt"/>
              </a:rPr>
              <a:t>TEST </a:t>
            </a:r>
            <a:r>
              <a:rPr lang="en-US" sz="3600" b="1" i="1" dirty="0">
                <a:latin typeface="+mn-lt"/>
              </a:rPr>
              <a:t>PARAMETERS AS PER IS </a:t>
            </a:r>
            <a:r>
              <a:rPr lang="en-US" sz="3600" b="1" i="1" dirty="0" smtClean="0">
                <a:latin typeface="+mn-lt"/>
              </a:rPr>
              <a:t>1391</a:t>
            </a:r>
            <a:endParaRPr lang="en-IN" sz="3200" b="1" i="1" dirty="0">
              <a:latin typeface="+mn-lt"/>
            </a:endParaRPr>
          </a:p>
        </p:txBody>
      </p:sp>
      <p:sp>
        <p:nvSpPr>
          <p:cNvPr id="3" name="TextBox 2"/>
          <p:cNvSpPr txBox="1"/>
          <p:nvPr/>
        </p:nvSpPr>
        <p:spPr>
          <a:xfrm>
            <a:off x="275304" y="1196525"/>
            <a:ext cx="11780572" cy="8032968"/>
          </a:xfrm>
          <a:prstGeom prst="rect">
            <a:avLst/>
          </a:prstGeom>
          <a:noFill/>
        </p:spPr>
        <p:txBody>
          <a:bodyPr wrap="square" rtlCol="0">
            <a:spAutoFit/>
          </a:bodyPr>
          <a:lstStyle/>
          <a:p>
            <a:pPr algn="ctr"/>
            <a:r>
              <a:rPr lang="en-GB" sz="2400" b="1" dirty="0" smtClean="0"/>
              <a:t>POWER FACTOR </a:t>
            </a:r>
            <a:r>
              <a:rPr lang="en-GB" sz="2400" b="1" dirty="0" smtClean="0"/>
              <a:t>TEST (as per Clause </a:t>
            </a:r>
            <a:r>
              <a:rPr lang="en-GB" sz="2400" b="1" dirty="0" smtClean="0"/>
              <a:t>9.3)</a:t>
            </a:r>
            <a:endParaRPr lang="en-GB" sz="2400" b="1" dirty="0"/>
          </a:p>
          <a:p>
            <a:pPr marL="342900" indent="-342900" algn="just">
              <a:buFont typeface="Arial" panose="020B0604020202020204" pitchFamily="34" charset="0"/>
              <a:buChar char="•"/>
            </a:pPr>
            <a:r>
              <a:rPr lang="en-GB" sz="2000" dirty="0" smtClean="0"/>
              <a:t>When operating under full load capacity, the air conditioner shall have an overall powe</a:t>
            </a:r>
            <a:r>
              <a:rPr lang="en-GB" sz="2000" dirty="0" smtClean="0"/>
              <a:t>r factor, measured at rated voltage and frequency of not less than 0.90</a:t>
            </a:r>
            <a:r>
              <a:rPr lang="en-GB" sz="2000" dirty="0" smtClean="0"/>
              <a:t>.</a:t>
            </a:r>
            <a:endParaRPr lang="en-GB" sz="2000" dirty="0" smtClean="0"/>
          </a:p>
          <a:p>
            <a:pPr algn="just"/>
            <a:endParaRPr lang="en-GB" sz="2000" b="1" dirty="0" smtClean="0"/>
          </a:p>
          <a:p>
            <a:pPr algn="ctr"/>
            <a:r>
              <a:rPr lang="en-GB" sz="2400" b="1" dirty="0" smtClean="0"/>
              <a:t>MAXIMUM OPERATING CONDITIONS </a:t>
            </a:r>
            <a:r>
              <a:rPr lang="en-GB" sz="2400" b="1" dirty="0" smtClean="0"/>
              <a:t>TEST (as </a:t>
            </a:r>
            <a:r>
              <a:rPr lang="en-GB" sz="2400" b="1" dirty="0"/>
              <a:t>per </a:t>
            </a:r>
            <a:r>
              <a:rPr lang="en-GB" sz="2400" b="1" dirty="0" smtClean="0"/>
              <a:t>Clause </a:t>
            </a:r>
            <a:r>
              <a:rPr lang="en-GB" sz="2400" b="1" dirty="0" smtClean="0"/>
              <a:t>9.4)</a:t>
            </a:r>
            <a:endParaRPr lang="en-GB" sz="2400" b="1" dirty="0"/>
          </a:p>
          <a:p>
            <a:pPr marL="342900" indent="-342900" algn="just">
              <a:buFont typeface="Arial" panose="020B0604020202020204" pitchFamily="34" charset="0"/>
              <a:buChar char="•"/>
            </a:pPr>
            <a:r>
              <a:rPr lang="en-GB" sz="2000" dirty="0" smtClean="0"/>
              <a:t>During one entire test, the air conditioner shall operate without visible or audible indication of damage and without tripping.</a:t>
            </a:r>
            <a:endParaRPr lang="en-GB" sz="2000" dirty="0"/>
          </a:p>
          <a:p>
            <a:pPr marL="342900" indent="-342900" algn="just">
              <a:buFont typeface="Arial" panose="020B0604020202020204" pitchFamily="34" charset="0"/>
              <a:buChar char="•"/>
            </a:pPr>
            <a:r>
              <a:rPr lang="en-GB" sz="2000" dirty="0" smtClean="0"/>
              <a:t>The motor of air conditioner shall operate continuously for the first 1h of the test without tripping any protective devices.</a:t>
            </a:r>
          </a:p>
          <a:p>
            <a:pPr marL="342900" indent="-342900" algn="just">
              <a:buFont typeface="Arial" panose="020B0604020202020204" pitchFamily="34" charset="0"/>
              <a:buChar char="•"/>
            </a:pPr>
            <a:endParaRPr lang="en-GB" sz="2000" dirty="0"/>
          </a:p>
          <a:p>
            <a:pPr algn="ctr"/>
            <a:r>
              <a:rPr lang="en-GB" sz="2400" b="1" dirty="0" smtClean="0"/>
              <a:t>FREEZE UP TEST </a:t>
            </a:r>
            <a:r>
              <a:rPr lang="en-GB" sz="2400" b="1" dirty="0"/>
              <a:t>(as per Clause </a:t>
            </a:r>
            <a:r>
              <a:rPr lang="en-GB" sz="2400" b="1" dirty="0" smtClean="0"/>
              <a:t>9.5)</a:t>
            </a:r>
            <a:endParaRPr lang="en-GB" sz="2400" b="1" dirty="0"/>
          </a:p>
          <a:p>
            <a:pPr marL="342900" indent="-342900" algn="just">
              <a:buFont typeface="Arial" panose="020B0604020202020204" pitchFamily="34" charset="0"/>
              <a:buChar char="•"/>
            </a:pPr>
            <a:r>
              <a:rPr lang="en-GB" sz="2000" dirty="0" smtClean="0"/>
              <a:t>During the test no ice shall drop from the unit, and no water shall drip or blow off from the unit on the room side.</a:t>
            </a:r>
            <a:endParaRPr lang="en-GB" sz="2000" dirty="0"/>
          </a:p>
          <a:p>
            <a:pPr marL="342900" indent="-342900" algn="just">
              <a:buFont typeface="Arial" panose="020B0604020202020204" pitchFamily="34" charset="0"/>
              <a:buChar char="•"/>
            </a:pPr>
            <a:endParaRPr lang="en-GB" sz="2000" dirty="0" smtClean="0"/>
          </a:p>
          <a:p>
            <a:pPr algn="ctr"/>
            <a:r>
              <a:rPr lang="en-GB" sz="2400" b="1" dirty="0" smtClean="0"/>
              <a:t>ENCLOSURE SWEAT TEST </a:t>
            </a:r>
            <a:r>
              <a:rPr lang="en-GB" sz="2400" b="1" dirty="0"/>
              <a:t>(as per Clause </a:t>
            </a:r>
            <a:r>
              <a:rPr lang="en-GB" sz="2400" b="1" dirty="0" smtClean="0"/>
              <a:t>9.6)</a:t>
            </a:r>
            <a:endParaRPr lang="en-GB" sz="2400" b="1" dirty="0"/>
          </a:p>
          <a:p>
            <a:pPr marL="342900" indent="-342900" algn="just">
              <a:buFont typeface="Arial" panose="020B0604020202020204" pitchFamily="34" charset="0"/>
              <a:buChar char="•"/>
            </a:pPr>
            <a:r>
              <a:rPr lang="en-GB" sz="2000" dirty="0" smtClean="0"/>
              <a:t>During the test, no condensed water shall drip, run or blow off from the unit.</a:t>
            </a:r>
            <a:endParaRPr lang="en-GB" sz="2000" dirty="0"/>
          </a:p>
          <a:p>
            <a:pPr algn="just"/>
            <a:endParaRPr lang="en-GB" sz="2000" b="1" dirty="0"/>
          </a:p>
          <a:p>
            <a:pPr marL="342900" indent="-342900" algn="just">
              <a:buFont typeface="Arial" panose="020B0604020202020204" pitchFamily="34" charset="0"/>
              <a:buChar char="•"/>
            </a:pP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4133738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9965" y="181144"/>
            <a:ext cx="8685320" cy="999400"/>
          </a:xfrm>
        </p:spPr>
        <p:txBody>
          <a:bodyPr>
            <a:normAutofit/>
          </a:bodyPr>
          <a:lstStyle/>
          <a:p>
            <a:r>
              <a:rPr lang="en-GB" b="1" i="1" dirty="0"/>
              <a:t>Relevant Indian Standards</a:t>
            </a:r>
            <a:endParaRPr lang="en-IN" b="1" i="1" dirty="0"/>
          </a:p>
        </p:txBody>
      </p:sp>
      <p:sp>
        <p:nvSpPr>
          <p:cNvPr id="5" name="TextBox 4"/>
          <p:cNvSpPr txBox="1"/>
          <p:nvPr/>
        </p:nvSpPr>
        <p:spPr>
          <a:xfrm>
            <a:off x="248575" y="1313894"/>
            <a:ext cx="11798423" cy="8740854"/>
          </a:xfrm>
          <a:prstGeom prst="rect">
            <a:avLst/>
          </a:prstGeom>
          <a:noFill/>
        </p:spPr>
        <p:txBody>
          <a:bodyPr wrap="square" rtlCol="0">
            <a:spAutoFit/>
          </a:bodyPr>
          <a:lstStyle/>
          <a:p>
            <a:r>
              <a:rPr lang="en-GB" sz="2000" b="1" dirty="0"/>
              <a:t>IS 10617: 2018 – Hermetic Compressors (UNDER MANDATORY CERTIFICATION)</a:t>
            </a:r>
          </a:p>
          <a:p>
            <a:r>
              <a:rPr lang="en-GB" i="1" dirty="0"/>
              <a:t>Scope: </a:t>
            </a:r>
            <a:r>
              <a:rPr lang="en-GB" sz="1600" i="1" dirty="0"/>
              <a:t>This standard deals with the safety and performance requirements of hermetic sealed type standalone </a:t>
            </a:r>
            <a:r>
              <a:rPr lang="en-IN" sz="1600" i="1" dirty="0"/>
              <a:t>motor-compressors operating on vapour compressor </a:t>
            </a:r>
            <a:r>
              <a:rPr lang="en-GB" sz="1600" i="1" dirty="0"/>
              <a:t>cycle, suitable for low, medium and high temperature applications based on reciprocating (including linear), rotary and scroll pump mechanisms, their protection system, if any, which are intended for use in equipment for house hold, industrial and commercial purposes. However, it does not cover semi-hermetic compressors</a:t>
            </a:r>
            <a:r>
              <a:rPr lang="en-GB" i="1" dirty="0"/>
              <a:t>.</a:t>
            </a:r>
          </a:p>
          <a:p>
            <a:endParaRPr lang="en-GB" i="1" dirty="0"/>
          </a:p>
          <a:p>
            <a:r>
              <a:rPr lang="en-GB" sz="2000" b="1" dirty="0"/>
              <a:t>IS 5111 : 1993– Testing of Refrigerant Compressors</a:t>
            </a:r>
          </a:p>
          <a:p>
            <a:r>
              <a:rPr lang="en-GB" sz="1600" i="1" dirty="0"/>
              <a:t>Scope: The provisions of this Standard apply only to single stage refrigerant compressors of the positive displacement type. Selected test methods are described for the determination of the refrigerating capacity, power, isentropic efficiency and coefficient of performance.</a:t>
            </a:r>
          </a:p>
          <a:p>
            <a:endParaRPr lang="en-GB" i="1" dirty="0"/>
          </a:p>
          <a:p>
            <a:r>
              <a:rPr lang="en-GB" sz="2000" b="1" dirty="0"/>
              <a:t>IS/IEC 60335-2-34 : 2021– Household and similar electrical appliances safety (Motor Compressors)</a:t>
            </a:r>
          </a:p>
          <a:p>
            <a:r>
              <a:rPr lang="en-GB" sz="1600" i="1" dirty="0"/>
              <a:t>Scope: This part of IEC 60335 deals with the safety of sealed (hermetic and semi-hermetic type) </a:t>
            </a:r>
            <a:r>
              <a:rPr lang="en-GB" sz="1600" b="1" i="1" dirty="0"/>
              <a:t>motor-compressors</a:t>
            </a:r>
            <a:r>
              <a:rPr lang="en-GB" sz="1600" i="1" dirty="0"/>
              <a:t>, their protection and control systems, if any, which are intended for use in equipment for household and similar purposes and which conform with the standards applicable to such equipment. </a:t>
            </a:r>
          </a:p>
          <a:p>
            <a:endParaRPr lang="en-GB" sz="1600" i="1" dirty="0"/>
          </a:p>
          <a:p>
            <a:r>
              <a:rPr lang="en-IN" sz="2000" b="1" dirty="0"/>
              <a:t>IS/IEC 60335-2-89 : 2010 </a:t>
            </a:r>
            <a:r>
              <a:rPr lang="en-GB" sz="2000" b="1" dirty="0"/>
              <a:t>– Household and similar electrical appliances safety (Commercial refrigerating appliances with an incorporated or remote refrigerant unit or compressor)</a:t>
            </a:r>
          </a:p>
          <a:p>
            <a:r>
              <a:rPr lang="en-GB" sz="1600" i="1" dirty="0"/>
              <a:t>Scope: This standard specifies safety requirements for electrically operated commercial refrigerating appliances that have incorporated compressor or that are supplied in two units for assembly as a single appliance (split system)</a:t>
            </a:r>
          </a:p>
          <a:p>
            <a:endParaRPr lang="en-GB" sz="1600" i="1" dirty="0"/>
          </a:p>
          <a:p>
            <a:endParaRPr lang="en-GB" i="1" dirty="0"/>
          </a:p>
          <a:p>
            <a:endParaRPr lang="en-GB" sz="2000" b="1" i="1" dirty="0"/>
          </a:p>
          <a:p>
            <a:endParaRPr lang="en-GB" sz="2000" b="1" i="1" dirty="0"/>
          </a:p>
          <a:p>
            <a:pPr algn="just"/>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b="1"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42332353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0"/>
            <a:ext cx="11916696" cy="970532"/>
          </a:xfrm>
        </p:spPr>
        <p:txBody>
          <a:bodyPr>
            <a:normAutofit/>
          </a:bodyPr>
          <a:lstStyle/>
          <a:p>
            <a:pPr algn="ctr"/>
            <a:r>
              <a:rPr lang="en-US" sz="3600" b="1" i="1" dirty="0" smtClean="0">
                <a:latin typeface="+mn-lt"/>
              </a:rPr>
              <a:t>AIR CONDITIONER </a:t>
            </a:r>
            <a:r>
              <a:rPr lang="en-US" sz="3600" b="1" i="1" dirty="0" smtClean="0">
                <a:latin typeface="+mn-lt"/>
              </a:rPr>
              <a:t>TEST </a:t>
            </a:r>
            <a:r>
              <a:rPr lang="en-US" sz="3600" b="1" i="1" dirty="0">
                <a:latin typeface="+mn-lt"/>
              </a:rPr>
              <a:t>PARAMETERS AS PER IS </a:t>
            </a:r>
            <a:r>
              <a:rPr lang="en-US" sz="3600" b="1" i="1" dirty="0" smtClean="0">
                <a:latin typeface="+mn-lt"/>
              </a:rPr>
              <a:t>1391</a:t>
            </a:r>
            <a:endParaRPr lang="en-IN" sz="3200" b="1" i="1" dirty="0">
              <a:latin typeface="+mn-lt"/>
            </a:endParaRPr>
          </a:p>
        </p:txBody>
      </p:sp>
      <p:sp>
        <p:nvSpPr>
          <p:cNvPr id="3" name="TextBox 2"/>
          <p:cNvSpPr txBox="1"/>
          <p:nvPr/>
        </p:nvSpPr>
        <p:spPr>
          <a:xfrm>
            <a:off x="275304" y="1172550"/>
            <a:ext cx="11780572" cy="8710077"/>
          </a:xfrm>
          <a:prstGeom prst="rect">
            <a:avLst/>
          </a:prstGeom>
          <a:noFill/>
        </p:spPr>
        <p:txBody>
          <a:bodyPr wrap="square" rtlCol="0">
            <a:spAutoFit/>
          </a:bodyPr>
          <a:lstStyle/>
          <a:p>
            <a:pPr algn="ctr"/>
            <a:r>
              <a:rPr lang="en-GB" sz="2400" b="1" dirty="0" smtClean="0"/>
              <a:t>CONDENSATE DISPOSAL </a:t>
            </a:r>
            <a:r>
              <a:rPr lang="en-GB" sz="2400" b="1" dirty="0" smtClean="0"/>
              <a:t>TEST (as per Clause </a:t>
            </a:r>
            <a:r>
              <a:rPr lang="en-GB" sz="2400" b="1" dirty="0" smtClean="0"/>
              <a:t>9.7)</a:t>
            </a:r>
            <a:endParaRPr lang="en-GB" sz="2400" b="1" dirty="0"/>
          </a:p>
          <a:p>
            <a:pPr marL="342900" indent="-342900" algn="just">
              <a:buFont typeface="Arial" panose="020B0604020202020204" pitchFamily="34" charset="0"/>
              <a:buChar char="•"/>
            </a:pPr>
            <a:r>
              <a:rPr lang="en-GB" sz="2000" dirty="0" smtClean="0"/>
              <a:t>During the test, the air conditioner shall have the ability to dispose off all condensate and there shall be no dripping or blowing off of water from the unit such that the building or surroundings may become wet.</a:t>
            </a:r>
            <a:endParaRPr lang="en-GB" sz="2000" dirty="0" smtClean="0"/>
          </a:p>
          <a:p>
            <a:pPr algn="just"/>
            <a:endParaRPr lang="en-GB" sz="2000" b="1" dirty="0" smtClean="0"/>
          </a:p>
          <a:p>
            <a:pPr algn="ctr"/>
            <a:r>
              <a:rPr lang="en-GB" sz="2400" b="1" dirty="0" smtClean="0"/>
              <a:t>POWER CONSUMPTION </a:t>
            </a:r>
            <a:r>
              <a:rPr lang="en-GB" sz="2400" b="1" dirty="0" smtClean="0"/>
              <a:t>TEST </a:t>
            </a:r>
            <a:r>
              <a:rPr lang="en-GB" sz="2400" b="1" dirty="0" smtClean="0"/>
              <a:t>FOR COOLING (as </a:t>
            </a:r>
            <a:r>
              <a:rPr lang="en-GB" sz="2400" b="1" dirty="0"/>
              <a:t>per </a:t>
            </a:r>
            <a:r>
              <a:rPr lang="en-GB" sz="2400" b="1" dirty="0" smtClean="0"/>
              <a:t>Clause </a:t>
            </a:r>
            <a:r>
              <a:rPr lang="en-GB" sz="2400" b="1" dirty="0" smtClean="0"/>
              <a:t>9.8)</a:t>
            </a:r>
            <a:endParaRPr lang="en-GB" sz="2400" b="1" dirty="0"/>
          </a:p>
          <a:p>
            <a:pPr marL="342900" indent="-342900" algn="just">
              <a:buFont typeface="Arial" panose="020B0604020202020204" pitchFamily="34" charset="0"/>
              <a:buChar char="•"/>
            </a:pPr>
            <a:r>
              <a:rPr lang="en-GB" sz="2000" dirty="0" smtClean="0"/>
              <a:t>The power consumption under rated conditions shall not exceed by 10 percent of the declared value.</a:t>
            </a:r>
          </a:p>
          <a:p>
            <a:pPr marL="342900" indent="-342900" algn="just">
              <a:buFont typeface="Arial" panose="020B0604020202020204" pitchFamily="34" charset="0"/>
              <a:buChar char="•"/>
            </a:pPr>
            <a:endParaRPr lang="en-GB" sz="2000" dirty="0"/>
          </a:p>
          <a:p>
            <a:pPr algn="ctr"/>
            <a:r>
              <a:rPr lang="en-GB" sz="2400" b="1" dirty="0"/>
              <a:t>POWER CONSUMPTION TEST FOR </a:t>
            </a:r>
            <a:r>
              <a:rPr lang="en-GB" sz="2400" b="1" dirty="0" smtClean="0"/>
              <a:t>HEATING BY HEAT PUMP </a:t>
            </a:r>
            <a:r>
              <a:rPr lang="en-GB" sz="2400" b="1" dirty="0"/>
              <a:t>(as per Clause </a:t>
            </a:r>
            <a:r>
              <a:rPr lang="en-GB" sz="2400" b="1" dirty="0" smtClean="0"/>
              <a:t>9.9)</a:t>
            </a:r>
            <a:endParaRPr lang="en-GB" sz="2400" b="1" dirty="0"/>
          </a:p>
          <a:p>
            <a:pPr marL="342900" indent="-342900" algn="just">
              <a:buFont typeface="Arial" panose="020B0604020202020204" pitchFamily="34" charset="0"/>
              <a:buChar char="•"/>
            </a:pPr>
            <a:r>
              <a:rPr lang="en-GB" sz="2000" dirty="0"/>
              <a:t>The </a:t>
            </a:r>
            <a:r>
              <a:rPr lang="en-GB" sz="2000" dirty="0" smtClean="0"/>
              <a:t>rate of power consumption for heat pump shall not exceed 110 percent of the rated energy for heating by heat pump.</a:t>
            </a:r>
            <a:endParaRPr lang="en-GB" sz="2000" dirty="0"/>
          </a:p>
          <a:p>
            <a:pPr algn="just"/>
            <a:endParaRPr lang="en-GB" sz="2000" dirty="0" smtClean="0"/>
          </a:p>
          <a:p>
            <a:pPr algn="ctr"/>
            <a:r>
              <a:rPr lang="en-GB" sz="2400" b="1" dirty="0" smtClean="0"/>
              <a:t>COOLING CAPACITY TEST (as per Clause 9.10)</a:t>
            </a:r>
          </a:p>
          <a:p>
            <a:pPr marL="342900" indent="-342900" algn="just">
              <a:buFont typeface="Arial" panose="020B0604020202020204" pitchFamily="34" charset="0"/>
              <a:buChar char="•"/>
            </a:pPr>
            <a:r>
              <a:rPr lang="en-GB" sz="2000" dirty="0" smtClean="0"/>
              <a:t>The capacity of the production unit as determined on the room side shall not be less than 95 percent of the nameplate rating.</a:t>
            </a:r>
          </a:p>
          <a:p>
            <a:pPr marL="342900" indent="-342900" algn="just">
              <a:buFont typeface="Arial" panose="020B0604020202020204" pitchFamily="34" charset="0"/>
              <a:buChar char="•"/>
            </a:pPr>
            <a:endParaRPr lang="en-GB" sz="2000" dirty="0"/>
          </a:p>
          <a:p>
            <a:pPr algn="ctr"/>
            <a:r>
              <a:rPr lang="en-GB" sz="2400" b="1" dirty="0" smtClean="0"/>
              <a:t>HEATING </a:t>
            </a:r>
            <a:r>
              <a:rPr lang="en-GB" sz="2400" b="1" dirty="0"/>
              <a:t>CAPACITY TEST (as per Clause </a:t>
            </a:r>
            <a:r>
              <a:rPr lang="en-GB" sz="2400" b="1" dirty="0" smtClean="0"/>
              <a:t>9.11)</a:t>
            </a:r>
            <a:endParaRPr lang="en-GB" sz="2400" b="1" dirty="0"/>
          </a:p>
          <a:p>
            <a:pPr marL="342900" indent="-342900" algn="just">
              <a:buFont typeface="Arial" panose="020B0604020202020204" pitchFamily="34" charset="0"/>
              <a:buChar char="•"/>
            </a:pPr>
            <a:r>
              <a:rPr lang="en-GB" sz="2000" dirty="0"/>
              <a:t>The </a:t>
            </a:r>
            <a:r>
              <a:rPr lang="en-GB" sz="2000" dirty="0" smtClean="0"/>
              <a:t>measured standard heating capacity at full capacity shall not be less than 90 percent of rated value.</a:t>
            </a:r>
            <a:endParaRPr lang="en-GB" sz="2000" dirty="0"/>
          </a:p>
          <a:p>
            <a:pPr marL="342900" indent="-342900" algn="just">
              <a:buFont typeface="Arial" panose="020B0604020202020204" pitchFamily="34" charset="0"/>
              <a:buChar char="•"/>
            </a:pPr>
            <a:endParaRPr lang="en-GB" sz="2000" dirty="0" smtClean="0"/>
          </a:p>
          <a:p>
            <a:pPr algn="just"/>
            <a:endParaRPr lang="en-GB" sz="2000" dirty="0" smtClean="0"/>
          </a:p>
          <a:p>
            <a:pPr algn="just"/>
            <a:endParaRPr lang="en-GB" sz="2000" dirty="0" smtClean="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spTree>
    <p:extLst>
      <p:ext uri="{BB962C8B-B14F-4D97-AF65-F5344CB8AC3E}">
        <p14:creationId xmlns:p14="http://schemas.microsoft.com/office/powerpoint/2010/main" val="36587362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5959" y="6307540"/>
            <a:ext cx="8433786" cy="371722"/>
          </a:xfrm>
        </p:spPr>
        <p:txBody>
          <a:bodyPr>
            <a:noAutofit/>
          </a:bodyPr>
          <a:lstStyle/>
          <a:p>
            <a:pPr algn="ctr"/>
            <a:r>
              <a:rPr lang="en-GB" b="1" i="1" dirty="0">
                <a:latin typeface="+mn-lt"/>
              </a:rPr>
              <a:t>Procedure Flow Chart (IS 1391 Part 1) </a:t>
            </a:r>
            <a:endParaRPr lang="en-IN" b="1" i="1" dirty="0">
              <a:latin typeface="+mn-lt"/>
            </a:endParaRPr>
          </a:p>
        </p:txBody>
      </p:sp>
      <p:pic>
        <p:nvPicPr>
          <p:cNvPr id="4" name="Content Placeholder 3"/>
          <p:cNvPicPr>
            <a:picLocks noGrp="1" noChangeAspect="1"/>
          </p:cNvPicPr>
          <p:nvPr>
            <p:ph idx="1"/>
          </p:nvPr>
        </p:nvPicPr>
        <p:blipFill>
          <a:blip r:embed="rId2"/>
          <a:stretch>
            <a:fillRect/>
          </a:stretch>
        </p:blipFill>
        <p:spPr>
          <a:xfrm>
            <a:off x="2937164" y="293053"/>
            <a:ext cx="6511636" cy="5819070"/>
          </a:xfrm>
          <a:prstGeom prst="rect">
            <a:avLst/>
          </a:prstGeom>
        </p:spPr>
      </p:pic>
    </p:spTree>
    <p:extLst>
      <p:ext uri="{BB962C8B-B14F-4D97-AF65-F5344CB8AC3E}">
        <p14:creationId xmlns:p14="http://schemas.microsoft.com/office/powerpoint/2010/main" val="27928777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104944"/>
            <a:ext cx="11345661" cy="999400"/>
          </a:xfrm>
        </p:spPr>
        <p:txBody>
          <a:bodyPr>
            <a:normAutofit/>
          </a:bodyPr>
          <a:lstStyle/>
          <a:p>
            <a:pPr algn="ctr"/>
            <a:r>
              <a:rPr lang="en-GB" sz="5400" b="1" i="1" dirty="0" err="1">
                <a:latin typeface="+mn-lt"/>
              </a:rPr>
              <a:t>Psychrometry</a:t>
            </a:r>
            <a:endParaRPr lang="en-IN" sz="5400" b="1" i="1" dirty="0">
              <a:latin typeface="+mn-lt"/>
            </a:endParaRPr>
          </a:p>
        </p:txBody>
      </p:sp>
      <p:sp>
        <p:nvSpPr>
          <p:cNvPr id="3" name="TextBox 2"/>
          <p:cNvSpPr txBox="1"/>
          <p:nvPr/>
        </p:nvSpPr>
        <p:spPr>
          <a:xfrm>
            <a:off x="452761" y="1464815"/>
            <a:ext cx="10892901" cy="9756517"/>
          </a:xfrm>
          <a:prstGeom prst="rect">
            <a:avLst/>
          </a:prstGeom>
          <a:noFill/>
        </p:spPr>
        <p:txBody>
          <a:bodyPr wrap="square" rtlCol="0">
            <a:spAutoFit/>
          </a:bodyPr>
          <a:lstStyle/>
          <a:p>
            <a:pPr algn="just"/>
            <a:r>
              <a:rPr lang="en-GB" sz="2000" dirty="0" err="1"/>
              <a:t>Psychrometry</a:t>
            </a:r>
            <a:r>
              <a:rPr lang="en-GB" sz="2000" dirty="0"/>
              <a:t> is the study of the properties of air-water vapour mixtures. It is fundamental to the field of HVAC (Heating, Ventilation, and Air Conditioning) and many other applications where control of air properties is important.</a:t>
            </a:r>
          </a:p>
          <a:p>
            <a:pPr algn="just"/>
            <a:endParaRPr lang="en-GB" sz="2000" b="1" dirty="0"/>
          </a:p>
          <a:p>
            <a:r>
              <a:rPr lang="en-GB" sz="2400" b="1" dirty="0"/>
              <a:t>                       Key Properties of Air and Moisture:</a:t>
            </a:r>
          </a:p>
          <a:p>
            <a:endParaRPr lang="en-GB" sz="2400" b="1" dirty="0"/>
          </a:p>
          <a:p>
            <a:pPr marL="342900" indent="-342900" algn="just">
              <a:buFont typeface="Arial" panose="020B0604020202020204" pitchFamily="34" charset="0"/>
              <a:buChar char="•"/>
            </a:pPr>
            <a:r>
              <a:rPr lang="en-GB" b="1" dirty="0"/>
              <a:t>Dry Bulb Temperature (DBT): </a:t>
            </a:r>
            <a:r>
              <a:rPr lang="en-GB" dirty="0"/>
              <a:t>Temperature of air measured by </a:t>
            </a:r>
          </a:p>
          <a:p>
            <a:pPr algn="just"/>
            <a:r>
              <a:rPr lang="en-GB" dirty="0"/>
              <a:t>      regular thermometer.</a:t>
            </a:r>
          </a:p>
          <a:p>
            <a:pPr marL="342900" indent="-342900" algn="just">
              <a:buFont typeface="Arial" panose="020B0604020202020204" pitchFamily="34" charset="0"/>
              <a:buChar char="•"/>
            </a:pPr>
            <a:r>
              <a:rPr lang="en-GB" b="1" dirty="0"/>
              <a:t>Wet Bulb Temperature (WBT): </a:t>
            </a:r>
            <a:r>
              <a:rPr lang="en-GB" dirty="0"/>
              <a:t>Temperature of air measured</a:t>
            </a:r>
          </a:p>
          <a:p>
            <a:pPr algn="just"/>
            <a:r>
              <a:rPr lang="en-GB" dirty="0"/>
              <a:t>      by a thermometer with its bulb wrapped in a wet cloth.</a:t>
            </a:r>
          </a:p>
          <a:p>
            <a:pPr marL="342900" indent="-342900" algn="just">
              <a:buFont typeface="Arial" panose="020B0604020202020204" pitchFamily="34" charset="0"/>
              <a:buChar char="•"/>
            </a:pPr>
            <a:r>
              <a:rPr lang="en-GB" b="1" dirty="0"/>
              <a:t>Dew Point Temperature (DPT): </a:t>
            </a:r>
            <a:r>
              <a:rPr lang="en-GB" dirty="0"/>
              <a:t>Temperature at which air </a:t>
            </a:r>
          </a:p>
          <a:p>
            <a:pPr algn="just"/>
            <a:r>
              <a:rPr lang="en-GB" dirty="0"/>
              <a:t>      becomes saturated and water vapour begins to condense.</a:t>
            </a:r>
          </a:p>
          <a:p>
            <a:pPr marL="342900" indent="-342900" algn="just">
              <a:buFont typeface="Arial" panose="020B0604020202020204" pitchFamily="34" charset="0"/>
              <a:buChar char="•"/>
            </a:pPr>
            <a:r>
              <a:rPr lang="en-GB" b="1" dirty="0"/>
              <a:t>Specific Humidity: </a:t>
            </a:r>
            <a:r>
              <a:rPr lang="en-GB" dirty="0"/>
              <a:t>Mass of water vapour per unit mass of dry </a:t>
            </a:r>
          </a:p>
          <a:p>
            <a:pPr algn="just"/>
            <a:r>
              <a:rPr lang="en-GB" dirty="0"/>
              <a:t>      air (unit: g/kg)</a:t>
            </a:r>
            <a:endParaRPr lang="en-GB" b="1" dirty="0"/>
          </a:p>
          <a:p>
            <a:pPr marL="342900" indent="-342900" algn="just">
              <a:buFont typeface="Arial" panose="020B0604020202020204" pitchFamily="34" charset="0"/>
              <a:buChar char="•"/>
            </a:pPr>
            <a:r>
              <a:rPr lang="en-GB" b="1" dirty="0"/>
              <a:t>Relative Humidity (RH): </a:t>
            </a:r>
            <a:r>
              <a:rPr lang="en-GB" dirty="0"/>
              <a:t>Ratio of current amount of water vapour</a:t>
            </a:r>
          </a:p>
          <a:p>
            <a:pPr algn="just"/>
            <a:r>
              <a:rPr lang="en-GB" dirty="0"/>
              <a:t>      in the air to the maximum amount the air can hold at that </a:t>
            </a:r>
          </a:p>
          <a:p>
            <a:pPr algn="just"/>
            <a:r>
              <a:rPr lang="en-GB" dirty="0"/>
              <a:t>      temperature, generally expressed in percentage.</a:t>
            </a:r>
          </a:p>
          <a:p>
            <a:pPr algn="just"/>
            <a:r>
              <a:rPr lang="en-GB" sz="2000" dirty="0"/>
              <a:t> </a:t>
            </a:r>
            <a:endParaRPr lang="en-GB" sz="2000" b="1" dirty="0"/>
          </a:p>
          <a:p>
            <a:pPr algn="just"/>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6" name="Picture 5"/>
          <p:cNvPicPr>
            <a:picLocks noChangeAspect="1"/>
          </p:cNvPicPr>
          <p:nvPr/>
        </p:nvPicPr>
        <p:blipFill>
          <a:blip r:embed="rId2"/>
          <a:stretch>
            <a:fillRect/>
          </a:stretch>
        </p:blipFill>
        <p:spPr>
          <a:xfrm>
            <a:off x="7598802" y="2654184"/>
            <a:ext cx="3910692" cy="3889322"/>
          </a:xfrm>
          <a:prstGeom prst="rect">
            <a:avLst/>
          </a:prstGeom>
        </p:spPr>
      </p:pic>
    </p:spTree>
    <p:extLst>
      <p:ext uri="{BB962C8B-B14F-4D97-AF65-F5344CB8AC3E}">
        <p14:creationId xmlns:p14="http://schemas.microsoft.com/office/powerpoint/2010/main" val="31217196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133519"/>
            <a:ext cx="11345661" cy="999400"/>
          </a:xfrm>
        </p:spPr>
        <p:txBody>
          <a:bodyPr>
            <a:normAutofit/>
          </a:bodyPr>
          <a:lstStyle/>
          <a:p>
            <a:pPr algn="ctr"/>
            <a:r>
              <a:rPr lang="en-GB" sz="5400" b="1" i="1" dirty="0" err="1">
                <a:latin typeface="+mn-lt"/>
              </a:rPr>
              <a:t>Psychrometric</a:t>
            </a:r>
            <a:r>
              <a:rPr lang="en-GB" sz="5400" b="1" i="1" dirty="0">
                <a:latin typeface="+mn-lt"/>
              </a:rPr>
              <a:t> Processes</a:t>
            </a:r>
            <a:endParaRPr lang="en-IN" sz="5400" b="1" i="1" dirty="0">
              <a:latin typeface="+mn-lt"/>
            </a:endParaRPr>
          </a:p>
        </p:txBody>
      </p:sp>
      <p:sp>
        <p:nvSpPr>
          <p:cNvPr id="3" name="TextBox 2"/>
          <p:cNvSpPr txBox="1"/>
          <p:nvPr/>
        </p:nvSpPr>
        <p:spPr>
          <a:xfrm>
            <a:off x="452761" y="1464815"/>
            <a:ext cx="10892901" cy="8556188"/>
          </a:xfrm>
          <a:prstGeom prst="rect">
            <a:avLst/>
          </a:prstGeom>
          <a:noFill/>
        </p:spPr>
        <p:txBody>
          <a:bodyPr wrap="square" rtlCol="0">
            <a:spAutoFit/>
          </a:bodyPr>
          <a:lstStyle/>
          <a:p>
            <a:r>
              <a:rPr lang="en-GB" sz="2000" b="1" dirty="0"/>
              <a:t>Sensible Heating &amp; Sensible Cooling:</a:t>
            </a:r>
          </a:p>
          <a:p>
            <a:pPr marL="342900" indent="-342900" algn="just">
              <a:buFont typeface="Arial" panose="020B0604020202020204" pitchFamily="34" charset="0"/>
              <a:buChar char="•"/>
            </a:pPr>
            <a:r>
              <a:rPr lang="en-GB" dirty="0"/>
              <a:t>Involves changing the Dry bulb temperature of the air without changing its moisture content.</a:t>
            </a:r>
          </a:p>
          <a:p>
            <a:pPr marL="342900" indent="-342900" algn="just">
              <a:buFont typeface="Arial" panose="020B0604020202020204" pitchFamily="34" charset="0"/>
              <a:buChar char="•"/>
            </a:pPr>
            <a:endParaRPr lang="en-GB" sz="2000" dirty="0"/>
          </a:p>
          <a:p>
            <a:r>
              <a:rPr lang="en-GB" sz="2000" b="1" dirty="0"/>
              <a:t>Humidification &amp; Dehumidification:</a:t>
            </a:r>
          </a:p>
          <a:p>
            <a:pPr marL="342900" indent="-342900" algn="just">
              <a:buFont typeface="Arial" panose="020B0604020202020204" pitchFamily="34" charset="0"/>
              <a:buChar char="•"/>
            </a:pPr>
            <a:r>
              <a:rPr lang="en-GB" dirty="0"/>
              <a:t>Humidification adds moisture to the air (increasing specific humidity and often increasing DBT)</a:t>
            </a:r>
          </a:p>
          <a:p>
            <a:pPr marL="342900" indent="-342900" algn="just">
              <a:buFont typeface="Arial" panose="020B0604020202020204" pitchFamily="34" charset="0"/>
              <a:buChar char="•"/>
            </a:pPr>
            <a:r>
              <a:rPr lang="en-GB" dirty="0"/>
              <a:t>Dehumidification removes moisture from the air (decreasing specific humidity and often decreasing WBT)</a:t>
            </a:r>
          </a:p>
          <a:p>
            <a:pPr algn="just"/>
            <a:endParaRPr lang="en-GB" sz="2000" dirty="0"/>
          </a:p>
          <a:p>
            <a:r>
              <a:rPr lang="en-GB" sz="2000" b="1" dirty="0"/>
              <a:t>Adiabatic Mixing:</a:t>
            </a:r>
          </a:p>
          <a:p>
            <a:pPr marL="342900" indent="-342900" algn="just">
              <a:buFont typeface="Arial" panose="020B0604020202020204" pitchFamily="34" charset="0"/>
              <a:buChar char="•"/>
            </a:pPr>
            <a:r>
              <a:rPr lang="en-GB" dirty="0"/>
              <a:t>Process of mixing two air streams at different conditions </a:t>
            </a:r>
          </a:p>
          <a:p>
            <a:pPr algn="just"/>
            <a:r>
              <a:rPr lang="en-GB" dirty="0"/>
              <a:t>       without adding or removing the heat.</a:t>
            </a:r>
          </a:p>
          <a:p>
            <a:pPr algn="just"/>
            <a:r>
              <a:rPr lang="en-GB" sz="2000" dirty="0"/>
              <a:t> </a:t>
            </a:r>
            <a:endParaRPr lang="en-GB" sz="2000" b="1" dirty="0"/>
          </a:p>
          <a:p>
            <a:r>
              <a:rPr lang="en-GB" sz="2000" b="1" dirty="0"/>
              <a:t>Evaporative Cooling:</a:t>
            </a:r>
          </a:p>
          <a:p>
            <a:pPr marL="342900" indent="-342900" algn="just">
              <a:buFont typeface="Arial" panose="020B0604020202020204" pitchFamily="34" charset="0"/>
              <a:buChar char="•"/>
            </a:pPr>
            <a:r>
              <a:rPr lang="en-GB" dirty="0"/>
              <a:t>Air is cooled by the evaporation of water, which increases</a:t>
            </a:r>
          </a:p>
          <a:p>
            <a:pPr algn="just"/>
            <a:r>
              <a:rPr lang="en-GB" dirty="0"/>
              <a:t>      specific humidity but decreases the DBT.</a:t>
            </a:r>
          </a:p>
          <a:p>
            <a:pPr algn="just"/>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274" y="3471170"/>
            <a:ext cx="5370148" cy="2974019"/>
          </a:xfrm>
          <a:prstGeom prst="rect">
            <a:avLst/>
          </a:prstGeom>
        </p:spPr>
      </p:pic>
    </p:spTree>
    <p:extLst>
      <p:ext uri="{BB962C8B-B14F-4D97-AF65-F5344CB8AC3E}">
        <p14:creationId xmlns:p14="http://schemas.microsoft.com/office/powerpoint/2010/main" val="6754816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1" y="314494"/>
            <a:ext cx="11345661" cy="999400"/>
          </a:xfrm>
        </p:spPr>
        <p:txBody>
          <a:bodyPr>
            <a:normAutofit/>
          </a:bodyPr>
          <a:lstStyle/>
          <a:p>
            <a:pPr algn="ctr"/>
            <a:r>
              <a:rPr lang="en-GB" sz="5400" b="1" i="1" dirty="0">
                <a:latin typeface="+mn-lt"/>
              </a:rPr>
              <a:t>Application of </a:t>
            </a:r>
            <a:r>
              <a:rPr lang="en-GB" sz="5400" b="1" i="1" dirty="0" err="1">
                <a:latin typeface="+mn-lt"/>
              </a:rPr>
              <a:t>Psychrometrics</a:t>
            </a:r>
            <a:endParaRPr lang="en-IN" sz="5400" b="1" i="1" dirty="0">
              <a:latin typeface="+mn-lt"/>
            </a:endParaRPr>
          </a:p>
        </p:txBody>
      </p:sp>
      <p:sp>
        <p:nvSpPr>
          <p:cNvPr id="3" name="TextBox 2"/>
          <p:cNvSpPr txBox="1"/>
          <p:nvPr/>
        </p:nvSpPr>
        <p:spPr>
          <a:xfrm>
            <a:off x="452761" y="1464815"/>
            <a:ext cx="10892901" cy="8833187"/>
          </a:xfrm>
          <a:prstGeom prst="rect">
            <a:avLst/>
          </a:prstGeom>
          <a:noFill/>
        </p:spPr>
        <p:txBody>
          <a:bodyPr wrap="square" rtlCol="0">
            <a:spAutoFit/>
          </a:bodyPr>
          <a:lstStyle/>
          <a:p>
            <a:r>
              <a:rPr lang="en-GB" sz="2000" b="1" dirty="0"/>
              <a:t>HVAC Design:</a:t>
            </a:r>
          </a:p>
          <a:p>
            <a:pPr marL="342900" indent="-342900" algn="just">
              <a:buFont typeface="Arial" panose="020B0604020202020204" pitchFamily="34" charset="0"/>
              <a:buChar char="•"/>
            </a:pPr>
            <a:r>
              <a:rPr lang="en-GB" dirty="0"/>
              <a:t>Designing air conditioning systems to maintain desired indoor conditions.</a:t>
            </a:r>
          </a:p>
          <a:p>
            <a:pPr marL="342900" indent="-342900" algn="just">
              <a:buFont typeface="Arial" panose="020B0604020202020204" pitchFamily="34" charset="0"/>
              <a:buChar char="•"/>
            </a:pPr>
            <a:r>
              <a:rPr lang="en-GB" dirty="0"/>
              <a:t>Sizing and selecting equipment such as air handlers, fans and humidifiers.</a:t>
            </a:r>
          </a:p>
          <a:p>
            <a:pPr marL="342900" indent="-342900" algn="just">
              <a:buFont typeface="Arial" panose="020B0604020202020204" pitchFamily="34" charset="0"/>
              <a:buChar char="•"/>
            </a:pPr>
            <a:endParaRPr lang="en-GB" sz="2000" dirty="0"/>
          </a:p>
          <a:p>
            <a:r>
              <a:rPr lang="en-GB" sz="2000" b="1" dirty="0"/>
              <a:t>Industrial Processes:</a:t>
            </a:r>
          </a:p>
          <a:p>
            <a:pPr marL="342900" indent="-342900" algn="just">
              <a:buFont typeface="Arial" panose="020B0604020202020204" pitchFamily="34" charset="0"/>
              <a:buChar char="•"/>
            </a:pPr>
            <a:r>
              <a:rPr lang="en-GB" dirty="0"/>
              <a:t>Controlling humidity and temperature for manufacturing processes (e.g. pharmaceuticals, electronics etc.)</a:t>
            </a:r>
          </a:p>
          <a:p>
            <a:pPr marL="342900" indent="-342900" algn="just">
              <a:buFont typeface="Arial" panose="020B0604020202020204" pitchFamily="34" charset="0"/>
              <a:buChar char="•"/>
            </a:pPr>
            <a:r>
              <a:rPr lang="en-GB" dirty="0"/>
              <a:t>Ensuring product quality and process efficiency.</a:t>
            </a:r>
          </a:p>
          <a:p>
            <a:pPr algn="just"/>
            <a:endParaRPr lang="en-GB" sz="2000" dirty="0"/>
          </a:p>
          <a:p>
            <a:r>
              <a:rPr lang="en-GB" sz="2000" b="1" dirty="0"/>
              <a:t>Agriculture:</a:t>
            </a:r>
          </a:p>
          <a:p>
            <a:pPr marL="342900" indent="-342900" algn="just">
              <a:buFont typeface="Arial" panose="020B0604020202020204" pitchFamily="34" charset="0"/>
              <a:buChar char="•"/>
            </a:pPr>
            <a:r>
              <a:rPr lang="en-GB" dirty="0"/>
              <a:t>Maintaining greenhouse environments for optimal plant growth.</a:t>
            </a:r>
          </a:p>
          <a:p>
            <a:pPr marL="342900" indent="-342900" algn="just">
              <a:buFont typeface="Arial" panose="020B0604020202020204" pitchFamily="34" charset="0"/>
              <a:buChar char="•"/>
            </a:pPr>
            <a:r>
              <a:rPr lang="en-GB" dirty="0"/>
              <a:t>Controlling storage conditions for crops and produce.</a:t>
            </a:r>
          </a:p>
          <a:p>
            <a:pPr algn="just"/>
            <a:r>
              <a:rPr lang="en-GB" sz="2000" dirty="0"/>
              <a:t> </a:t>
            </a:r>
            <a:endParaRPr lang="en-GB" sz="2000" b="1" dirty="0"/>
          </a:p>
          <a:p>
            <a:r>
              <a:rPr lang="en-GB" sz="2000" b="1" dirty="0"/>
              <a:t>Meteorology:</a:t>
            </a:r>
          </a:p>
          <a:p>
            <a:pPr marL="342900" indent="-342900" algn="just">
              <a:buFont typeface="Arial" panose="020B0604020202020204" pitchFamily="34" charset="0"/>
              <a:buChar char="•"/>
            </a:pPr>
            <a:r>
              <a:rPr lang="en-GB" dirty="0"/>
              <a:t>Understanding and predicting weather conditions and patterns.</a:t>
            </a:r>
          </a:p>
          <a:p>
            <a:pPr marL="342900" indent="-342900" algn="just">
              <a:buFont typeface="Arial" panose="020B0604020202020204" pitchFamily="34" charset="0"/>
              <a:buChar char="•"/>
            </a:pPr>
            <a:r>
              <a:rPr lang="en-GB" dirty="0" err="1"/>
              <a:t>Analyzing</a:t>
            </a:r>
            <a:r>
              <a:rPr lang="en-GB" dirty="0"/>
              <a:t> atmospheric moisture content and heat transfer.</a:t>
            </a:r>
            <a:endParaRPr lang="en-GB" sz="20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pic>
        <p:nvPicPr>
          <p:cNvPr id="5" name="Picture 4"/>
          <p:cNvPicPr>
            <a:picLocks noChangeAspect="1"/>
          </p:cNvPicPr>
          <p:nvPr/>
        </p:nvPicPr>
        <p:blipFill>
          <a:blip r:embed="rId2"/>
          <a:stretch>
            <a:fillRect/>
          </a:stretch>
        </p:blipFill>
        <p:spPr>
          <a:xfrm>
            <a:off x="7245842" y="3444535"/>
            <a:ext cx="4190354" cy="2718067"/>
          </a:xfrm>
          <a:prstGeom prst="rect">
            <a:avLst/>
          </a:prstGeom>
        </p:spPr>
      </p:pic>
    </p:spTree>
    <p:extLst>
      <p:ext uri="{BB962C8B-B14F-4D97-AF65-F5344CB8AC3E}">
        <p14:creationId xmlns:p14="http://schemas.microsoft.com/office/powerpoint/2010/main" val="37741851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091" y="0"/>
            <a:ext cx="11345661" cy="999400"/>
          </a:xfrm>
        </p:spPr>
        <p:txBody>
          <a:bodyPr>
            <a:normAutofit/>
          </a:bodyPr>
          <a:lstStyle/>
          <a:p>
            <a:pPr algn="ctr"/>
            <a:r>
              <a:rPr lang="en-GB" sz="5400" b="1" i="1" dirty="0">
                <a:latin typeface="+mn-lt"/>
              </a:rPr>
              <a:t>Innovations in RAC Technology</a:t>
            </a:r>
            <a:endParaRPr lang="en-IN" sz="5400" b="1" i="1" dirty="0">
              <a:latin typeface="+mn-lt"/>
            </a:endParaRPr>
          </a:p>
        </p:txBody>
      </p:sp>
      <p:sp>
        <p:nvSpPr>
          <p:cNvPr id="3" name="TextBox 2"/>
          <p:cNvSpPr txBox="1"/>
          <p:nvPr/>
        </p:nvSpPr>
        <p:spPr>
          <a:xfrm>
            <a:off x="642150" y="1359196"/>
            <a:ext cx="12192000" cy="4739759"/>
          </a:xfrm>
          <a:prstGeom prst="rect">
            <a:avLst/>
          </a:prstGeom>
          <a:noFill/>
        </p:spPr>
        <p:txBody>
          <a:bodyPr wrap="square" rtlCol="0">
            <a:spAutoFit/>
          </a:bodyPr>
          <a:lstStyle/>
          <a:p>
            <a:r>
              <a:rPr lang="en-GB" sz="2000" dirty="0"/>
              <a:t>Following are some key areas where significant advancements have been made in RAC Technology:</a:t>
            </a:r>
          </a:p>
          <a:p>
            <a:endParaRPr lang="en-GB" b="1" dirty="0"/>
          </a:p>
          <a:p>
            <a:pPr algn="ctr"/>
            <a:endParaRPr lang="en-GB" sz="2400" b="1" dirty="0"/>
          </a:p>
          <a:p>
            <a:pPr algn="ctr"/>
            <a:endParaRPr lang="en-GB" sz="2400" b="1" dirty="0"/>
          </a:p>
          <a:p>
            <a:pPr lvl="0" algn="ctr"/>
            <a:endParaRPr lang="en-US" sz="2400"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r>
              <a:rPr lang="en-GB" sz="2400" b="1" dirty="0"/>
              <a:t> </a:t>
            </a:r>
          </a:p>
        </p:txBody>
      </p:sp>
      <p:graphicFrame>
        <p:nvGraphicFramePr>
          <p:cNvPr id="4" name="Diagram 3"/>
          <p:cNvGraphicFramePr/>
          <p:nvPr>
            <p:extLst>
              <p:ext uri="{D42A27DB-BD31-4B8C-83A1-F6EECF244321}">
                <p14:modId xmlns:p14="http://schemas.microsoft.com/office/powerpoint/2010/main" val="3597513634"/>
              </p:ext>
            </p:extLst>
          </p:nvPr>
        </p:nvGraphicFramePr>
        <p:xfrm>
          <a:off x="96668" y="1912266"/>
          <a:ext cx="4422065" cy="420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373123569"/>
              </p:ext>
            </p:extLst>
          </p:nvPr>
        </p:nvGraphicFramePr>
        <p:xfrm>
          <a:off x="4615403" y="1894509"/>
          <a:ext cx="2921739" cy="42044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4067356303"/>
              </p:ext>
            </p:extLst>
          </p:nvPr>
        </p:nvGraphicFramePr>
        <p:xfrm>
          <a:off x="7647624" y="1894508"/>
          <a:ext cx="4439820" cy="420444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9745053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74297" cy="504887"/>
          </a:xfrm>
        </p:spPr>
        <p:txBody>
          <a:bodyPr>
            <a:noAutofit/>
          </a:bodyPr>
          <a:lstStyle/>
          <a:p>
            <a:pPr algn="ctr"/>
            <a:r>
              <a:rPr lang="en-GB" sz="5400" b="1" i="1" dirty="0">
                <a:latin typeface="+mn-lt"/>
              </a:rPr>
              <a:t>REFERENCES</a:t>
            </a:r>
            <a:endParaRPr lang="en-IN" sz="5400" b="1" i="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9361008"/>
              </p:ext>
            </p:extLst>
          </p:nvPr>
        </p:nvGraphicFramePr>
        <p:xfrm>
          <a:off x="390524" y="1318087"/>
          <a:ext cx="11439526" cy="5377993"/>
        </p:xfrm>
        <a:graphic>
          <a:graphicData uri="http://schemas.openxmlformats.org/drawingml/2006/table">
            <a:tbl>
              <a:tblPr firstRow="1" bandRow="1">
                <a:tableStyleId>{5C22544A-7EE6-4342-B048-85BDC9FD1C3A}</a:tableStyleId>
              </a:tblPr>
              <a:tblGrid>
                <a:gridCol w="923463">
                  <a:extLst>
                    <a:ext uri="{9D8B030D-6E8A-4147-A177-3AD203B41FA5}">
                      <a16:colId xmlns:a16="http://schemas.microsoft.com/office/drawing/2014/main" val="1280925293"/>
                    </a:ext>
                  </a:extLst>
                </a:gridCol>
                <a:gridCol w="2809135">
                  <a:extLst>
                    <a:ext uri="{9D8B030D-6E8A-4147-A177-3AD203B41FA5}">
                      <a16:colId xmlns:a16="http://schemas.microsoft.com/office/drawing/2014/main" val="813995268"/>
                    </a:ext>
                  </a:extLst>
                </a:gridCol>
                <a:gridCol w="7706928">
                  <a:extLst>
                    <a:ext uri="{9D8B030D-6E8A-4147-A177-3AD203B41FA5}">
                      <a16:colId xmlns:a16="http://schemas.microsoft.com/office/drawing/2014/main" val="1584212125"/>
                    </a:ext>
                  </a:extLst>
                </a:gridCol>
              </a:tblGrid>
              <a:tr h="461089">
                <a:tc>
                  <a:txBody>
                    <a:bodyPr/>
                    <a:lstStyle/>
                    <a:p>
                      <a:pPr algn="ctr" fontAlgn="b"/>
                      <a:r>
                        <a:rPr lang="en-IN" sz="1600" dirty="0">
                          <a:effectLst/>
                        </a:rPr>
                        <a:t>SI. No.</a:t>
                      </a:r>
                    </a:p>
                  </a:txBody>
                  <a:tcPr anchor="b"/>
                </a:tc>
                <a:tc>
                  <a:txBody>
                    <a:bodyPr/>
                    <a:lstStyle/>
                    <a:p>
                      <a:pPr algn="ctr" fontAlgn="b"/>
                      <a:r>
                        <a:rPr lang="en-IN" sz="1600" dirty="0">
                          <a:effectLst/>
                        </a:rPr>
                        <a:t>IS No. &amp; Year</a:t>
                      </a:r>
                    </a:p>
                  </a:txBody>
                  <a:tcPr anchor="b"/>
                </a:tc>
                <a:tc>
                  <a:txBody>
                    <a:bodyPr/>
                    <a:lstStyle/>
                    <a:p>
                      <a:pPr algn="ctr" fontAlgn="b"/>
                      <a:r>
                        <a:rPr lang="en-IN" sz="1600" dirty="0">
                          <a:effectLst/>
                        </a:rPr>
                        <a:t>TITLE</a:t>
                      </a:r>
                    </a:p>
                  </a:txBody>
                  <a:tcPr anchor="b"/>
                </a:tc>
                <a:extLst>
                  <a:ext uri="{0D108BD9-81ED-4DB2-BD59-A6C34878D82A}">
                    <a16:rowId xmlns:a16="http://schemas.microsoft.com/office/drawing/2014/main" val="483591205"/>
                  </a:ext>
                </a:extLst>
              </a:tr>
              <a:tr h="409742">
                <a:tc>
                  <a:txBody>
                    <a:bodyPr/>
                    <a:lstStyle/>
                    <a:p>
                      <a:pPr fontAlgn="t"/>
                      <a:r>
                        <a:rPr lang="en-IN" sz="1400" dirty="0">
                          <a:effectLst/>
                        </a:rPr>
                        <a:t>1.</a:t>
                      </a:r>
                    </a:p>
                  </a:txBody>
                  <a:tcPr/>
                </a:tc>
                <a:tc>
                  <a:txBody>
                    <a:bodyPr/>
                    <a:lstStyle/>
                    <a:p>
                      <a:pPr fontAlgn="t"/>
                      <a:r>
                        <a:rPr lang="en-IN" sz="1400" dirty="0">
                          <a:effectLst/>
                        </a:rPr>
                        <a:t>IS 10594 : 2021</a:t>
                      </a:r>
                    </a:p>
                  </a:txBody>
                  <a:tcPr/>
                </a:tc>
                <a:tc>
                  <a:txBody>
                    <a:bodyPr/>
                    <a:lstStyle/>
                    <a:p>
                      <a:pPr algn="l" fontAlgn="t"/>
                      <a:r>
                        <a:rPr lang="en-GB" sz="1400" dirty="0">
                          <a:effectLst/>
                        </a:rPr>
                        <a:t>Specification for Thermostatic Expansion Valves</a:t>
                      </a:r>
                    </a:p>
                  </a:txBody>
                  <a:tcPr/>
                </a:tc>
                <a:extLst>
                  <a:ext uri="{0D108BD9-81ED-4DB2-BD59-A6C34878D82A}">
                    <a16:rowId xmlns:a16="http://schemas.microsoft.com/office/drawing/2014/main" val="2386422453"/>
                  </a:ext>
                </a:extLst>
              </a:tr>
              <a:tr h="409742">
                <a:tc>
                  <a:txBody>
                    <a:bodyPr/>
                    <a:lstStyle/>
                    <a:p>
                      <a:pPr fontAlgn="t"/>
                      <a:r>
                        <a:rPr lang="en-IN" sz="1400">
                          <a:effectLst/>
                        </a:rPr>
                        <a:t>2.</a:t>
                      </a:r>
                    </a:p>
                  </a:txBody>
                  <a:tcPr/>
                </a:tc>
                <a:tc>
                  <a:txBody>
                    <a:bodyPr/>
                    <a:lstStyle/>
                    <a:p>
                      <a:pPr fontAlgn="t"/>
                      <a:r>
                        <a:rPr lang="en-GB" sz="1400" dirty="0">
                          <a:effectLst/>
                        </a:rPr>
                        <a:t>IS 10617 : 2018</a:t>
                      </a:r>
                    </a:p>
                  </a:txBody>
                  <a:tcPr/>
                </a:tc>
                <a:tc>
                  <a:txBody>
                    <a:bodyPr/>
                    <a:lstStyle/>
                    <a:p>
                      <a:pPr algn="l" fontAlgn="t"/>
                      <a:r>
                        <a:rPr lang="en-GB" sz="1400" dirty="0">
                          <a:effectLst/>
                        </a:rPr>
                        <a:t>Hermetic compressors - Specification Second Revision</a:t>
                      </a:r>
                    </a:p>
                  </a:txBody>
                  <a:tcPr/>
                </a:tc>
                <a:extLst>
                  <a:ext uri="{0D108BD9-81ED-4DB2-BD59-A6C34878D82A}">
                    <a16:rowId xmlns:a16="http://schemas.microsoft.com/office/drawing/2014/main" val="1493812766"/>
                  </a:ext>
                </a:extLst>
              </a:tr>
              <a:tr h="409742">
                <a:tc>
                  <a:txBody>
                    <a:bodyPr/>
                    <a:lstStyle/>
                    <a:p>
                      <a:pPr fontAlgn="t"/>
                      <a:r>
                        <a:rPr lang="en-IN" sz="1400">
                          <a:effectLst/>
                        </a:rPr>
                        <a:t>3.</a:t>
                      </a:r>
                    </a:p>
                  </a:txBody>
                  <a:tcPr/>
                </a:tc>
                <a:tc>
                  <a:txBody>
                    <a:bodyPr/>
                    <a:lstStyle/>
                    <a:p>
                      <a:pPr fontAlgn="t"/>
                      <a:r>
                        <a:rPr lang="en-IN" sz="1400" dirty="0">
                          <a:effectLst/>
                        </a:rPr>
                        <a:t>IS 11327 : 2022</a:t>
                      </a:r>
                    </a:p>
                  </a:txBody>
                  <a:tcPr/>
                </a:tc>
                <a:tc>
                  <a:txBody>
                    <a:bodyPr/>
                    <a:lstStyle/>
                    <a:p>
                      <a:pPr algn="l" fontAlgn="t"/>
                      <a:r>
                        <a:rPr lang="en-GB" sz="1400">
                          <a:effectLst/>
                        </a:rPr>
                        <a:t>Requirements for Refrigerants Condensing Units Second Revision</a:t>
                      </a:r>
                    </a:p>
                  </a:txBody>
                  <a:tcPr/>
                </a:tc>
                <a:extLst>
                  <a:ext uri="{0D108BD9-81ED-4DB2-BD59-A6C34878D82A}">
                    <a16:rowId xmlns:a16="http://schemas.microsoft.com/office/drawing/2014/main" val="3176370984"/>
                  </a:ext>
                </a:extLst>
              </a:tr>
              <a:tr h="409742">
                <a:tc>
                  <a:txBody>
                    <a:bodyPr/>
                    <a:lstStyle/>
                    <a:p>
                      <a:pPr fontAlgn="t"/>
                      <a:r>
                        <a:rPr lang="en-IN" sz="1400">
                          <a:effectLst/>
                        </a:rPr>
                        <a:t>4.</a:t>
                      </a:r>
                    </a:p>
                  </a:txBody>
                  <a:tcPr/>
                </a:tc>
                <a:tc>
                  <a:txBody>
                    <a:bodyPr/>
                    <a:lstStyle/>
                    <a:p>
                      <a:pPr fontAlgn="t"/>
                      <a:r>
                        <a:rPr lang="en-GB" sz="1400" dirty="0">
                          <a:effectLst/>
                        </a:rPr>
                        <a:t>IS 1391 (Part 1) : 2023</a:t>
                      </a:r>
                    </a:p>
                  </a:txBody>
                  <a:tcPr/>
                </a:tc>
                <a:tc>
                  <a:txBody>
                    <a:bodyPr/>
                    <a:lstStyle/>
                    <a:p>
                      <a:pPr algn="l" fontAlgn="t"/>
                      <a:r>
                        <a:rPr lang="en-GB" sz="1400" dirty="0">
                          <a:effectLst/>
                        </a:rPr>
                        <a:t>Room Air Conditioners Specification Part 1 Unitary Air Conditioners Fourth Revision</a:t>
                      </a:r>
                    </a:p>
                  </a:txBody>
                  <a:tcPr/>
                </a:tc>
                <a:extLst>
                  <a:ext uri="{0D108BD9-81ED-4DB2-BD59-A6C34878D82A}">
                    <a16:rowId xmlns:a16="http://schemas.microsoft.com/office/drawing/2014/main" val="502949125"/>
                  </a:ext>
                </a:extLst>
              </a:tr>
              <a:tr h="409742">
                <a:tc>
                  <a:txBody>
                    <a:bodyPr/>
                    <a:lstStyle/>
                    <a:p>
                      <a:pPr fontAlgn="t"/>
                      <a:r>
                        <a:rPr lang="en-IN" sz="1400">
                          <a:effectLst/>
                        </a:rPr>
                        <a:t>5.</a:t>
                      </a:r>
                    </a:p>
                  </a:txBody>
                  <a:tcPr/>
                </a:tc>
                <a:tc>
                  <a:txBody>
                    <a:bodyPr/>
                    <a:lstStyle/>
                    <a:p>
                      <a:pPr fontAlgn="t"/>
                      <a:r>
                        <a:rPr lang="en-GB" sz="1400" dirty="0">
                          <a:effectLst/>
                        </a:rPr>
                        <a:t>IS 1391 (Part 2) : 2023</a:t>
                      </a:r>
                    </a:p>
                  </a:txBody>
                  <a:tcPr/>
                </a:tc>
                <a:tc>
                  <a:txBody>
                    <a:bodyPr/>
                    <a:lstStyle/>
                    <a:p>
                      <a:pPr algn="l" fontAlgn="t"/>
                      <a:r>
                        <a:rPr lang="en-GB" sz="1400" dirty="0">
                          <a:effectLst/>
                        </a:rPr>
                        <a:t>Room Air Conditioners Specification Part 2 Split Air Conditioners Fourth Revision</a:t>
                      </a:r>
                    </a:p>
                  </a:txBody>
                  <a:tcPr/>
                </a:tc>
                <a:extLst>
                  <a:ext uri="{0D108BD9-81ED-4DB2-BD59-A6C34878D82A}">
                    <a16:rowId xmlns:a16="http://schemas.microsoft.com/office/drawing/2014/main" val="4131750951"/>
                  </a:ext>
                </a:extLst>
              </a:tr>
              <a:tr h="409742">
                <a:tc>
                  <a:txBody>
                    <a:bodyPr/>
                    <a:lstStyle/>
                    <a:p>
                      <a:pPr fontAlgn="t"/>
                      <a:r>
                        <a:rPr lang="en-IN" sz="1400">
                          <a:effectLst/>
                        </a:rPr>
                        <a:t>6.</a:t>
                      </a:r>
                    </a:p>
                  </a:txBody>
                  <a:tcPr/>
                </a:tc>
                <a:tc>
                  <a:txBody>
                    <a:bodyPr/>
                    <a:lstStyle/>
                    <a:p>
                      <a:pPr fontAlgn="t"/>
                      <a:r>
                        <a:rPr lang="en-GB" sz="1400" dirty="0">
                          <a:effectLst/>
                        </a:rPr>
                        <a:t>IS 11329 : 2018</a:t>
                      </a:r>
                    </a:p>
                  </a:txBody>
                  <a:tcPr/>
                </a:tc>
                <a:tc>
                  <a:txBody>
                    <a:bodyPr/>
                    <a:lstStyle/>
                    <a:p>
                      <a:pPr algn="l" fontAlgn="t"/>
                      <a:r>
                        <a:rPr lang="en-GB" sz="1400" dirty="0">
                          <a:effectLst/>
                        </a:rPr>
                        <a:t>Finned type heat exchanger for room air conditioner First Revision</a:t>
                      </a:r>
                    </a:p>
                  </a:txBody>
                  <a:tcPr/>
                </a:tc>
                <a:extLst>
                  <a:ext uri="{0D108BD9-81ED-4DB2-BD59-A6C34878D82A}">
                    <a16:rowId xmlns:a16="http://schemas.microsoft.com/office/drawing/2014/main" val="3912099871"/>
                  </a:ext>
                </a:extLst>
              </a:tr>
              <a:tr h="409742">
                <a:tc>
                  <a:txBody>
                    <a:bodyPr/>
                    <a:lstStyle/>
                    <a:p>
                      <a:pPr fontAlgn="t"/>
                      <a:r>
                        <a:rPr lang="en-IN" sz="1400">
                          <a:effectLst/>
                        </a:rPr>
                        <a:t>7.</a:t>
                      </a:r>
                    </a:p>
                  </a:txBody>
                  <a:tcPr/>
                </a:tc>
                <a:tc>
                  <a:txBody>
                    <a:bodyPr/>
                    <a:lstStyle/>
                    <a:p>
                      <a:pPr fontAlgn="t"/>
                      <a:r>
                        <a:rPr lang="en-IN" sz="1400" dirty="0">
                          <a:effectLst/>
                        </a:rPr>
                        <a:t>IS 11951 : 2024</a:t>
                      </a:r>
                    </a:p>
                  </a:txBody>
                  <a:tcPr/>
                </a:tc>
                <a:tc>
                  <a:txBody>
                    <a:bodyPr/>
                    <a:lstStyle/>
                    <a:p>
                      <a:pPr algn="l" fontAlgn="t"/>
                      <a:r>
                        <a:rPr lang="en-GB" sz="1400" dirty="0">
                          <a:effectLst/>
                        </a:rPr>
                        <a:t>PUMPSET FOR DIRECT EVAPORATIVE AIR COOLER SPECIFICATION Second Revision</a:t>
                      </a:r>
                    </a:p>
                  </a:txBody>
                  <a:tcPr/>
                </a:tc>
                <a:extLst>
                  <a:ext uri="{0D108BD9-81ED-4DB2-BD59-A6C34878D82A}">
                    <a16:rowId xmlns:a16="http://schemas.microsoft.com/office/drawing/2014/main" val="3584411964"/>
                  </a:ext>
                </a:extLst>
              </a:tr>
              <a:tr h="409742">
                <a:tc>
                  <a:txBody>
                    <a:bodyPr/>
                    <a:lstStyle/>
                    <a:p>
                      <a:pPr fontAlgn="t"/>
                      <a:r>
                        <a:rPr lang="en-IN" sz="1400">
                          <a:effectLst/>
                        </a:rPr>
                        <a:t>8.</a:t>
                      </a:r>
                    </a:p>
                  </a:txBody>
                  <a:tcPr/>
                </a:tc>
                <a:tc>
                  <a:txBody>
                    <a:bodyPr/>
                    <a:lstStyle/>
                    <a:p>
                      <a:pPr fontAlgn="t"/>
                      <a:r>
                        <a:rPr lang="en-IN" sz="1400" dirty="0">
                          <a:effectLst/>
                        </a:rPr>
                        <a:t>IS 16590 : 2023</a:t>
                      </a:r>
                    </a:p>
                  </a:txBody>
                  <a:tcPr/>
                </a:tc>
                <a:tc>
                  <a:txBody>
                    <a:bodyPr/>
                    <a:lstStyle/>
                    <a:p>
                      <a:pPr algn="l" fontAlgn="t"/>
                      <a:r>
                        <a:rPr lang="en-GB" sz="1400" dirty="0">
                          <a:effectLst/>
                        </a:rPr>
                        <a:t>Liquid Chilling Package Units - Specification First Revision</a:t>
                      </a:r>
                    </a:p>
                  </a:txBody>
                  <a:tcPr/>
                </a:tc>
                <a:extLst>
                  <a:ext uri="{0D108BD9-81ED-4DB2-BD59-A6C34878D82A}">
                    <a16:rowId xmlns:a16="http://schemas.microsoft.com/office/drawing/2014/main" val="199901711"/>
                  </a:ext>
                </a:extLst>
              </a:tr>
              <a:tr h="409742">
                <a:tc>
                  <a:txBody>
                    <a:bodyPr/>
                    <a:lstStyle/>
                    <a:p>
                      <a:r>
                        <a:rPr lang="en-GB" sz="1400" dirty="0"/>
                        <a:t>9.</a:t>
                      </a:r>
                      <a:endParaRPr lang="en-IN" sz="1400" dirty="0"/>
                    </a:p>
                  </a:txBody>
                  <a:tcPr/>
                </a:tc>
                <a:tc>
                  <a:txBody>
                    <a:bodyPr/>
                    <a:lstStyle/>
                    <a:p>
                      <a:pPr fontAlgn="t"/>
                      <a:r>
                        <a:rPr lang="en-IN" sz="1600" b="0" dirty="0">
                          <a:effectLst/>
                        </a:rPr>
                        <a:t>IS 3315 : 2019</a:t>
                      </a:r>
                    </a:p>
                  </a:txBody>
                  <a:tcPr/>
                </a:tc>
                <a:tc>
                  <a:txBody>
                    <a:bodyPr/>
                    <a:lstStyle/>
                    <a:p>
                      <a:pPr algn="l" fontAlgn="t"/>
                      <a:r>
                        <a:rPr lang="en-GB" sz="1600" b="0" dirty="0">
                          <a:effectLst/>
                        </a:rPr>
                        <a:t>Evaporative air coolers Desert Coolers - Specification Third Revision</a:t>
                      </a:r>
                    </a:p>
                  </a:txBody>
                  <a:tcPr/>
                </a:tc>
                <a:extLst>
                  <a:ext uri="{0D108BD9-81ED-4DB2-BD59-A6C34878D82A}">
                    <a16:rowId xmlns:a16="http://schemas.microsoft.com/office/drawing/2014/main" val="477282760"/>
                  </a:ext>
                </a:extLst>
              </a:tr>
              <a:tr h="409742">
                <a:tc>
                  <a:txBody>
                    <a:bodyPr/>
                    <a:lstStyle/>
                    <a:p>
                      <a:r>
                        <a:rPr lang="en-GB" sz="1400" dirty="0"/>
                        <a:t>10.</a:t>
                      </a:r>
                      <a:endParaRPr lang="en-IN" sz="1400" dirty="0"/>
                    </a:p>
                  </a:txBody>
                  <a:tcPr/>
                </a:tc>
                <a:tc>
                  <a:txBody>
                    <a:bodyPr/>
                    <a:lstStyle/>
                    <a:p>
                      <a:pPr fontAlgn="t"/>
                      <a:r>
                        <a:rPr lang="en-IN" sz="1600" dirty="0">
                          <a:effectLst/>
                        </a:rPr>
                        <a:t>IS 4831 : 2019</a:t>
                      </a:r>
                    </a:p>
                  </a:txBody>
                  <a:tcPr/>
                </a:tc>
                <a:tc>
                  <a:txBody>
                    <a:bodyPr/>
                    <a:lstStyle/>
                    <a:p>
                      <a:pPr algn="l" fontAlgn="t"/>
                      <a:r>
                        <a:rPr lang="en-GB" sz="1600" dirty="0">
                          <a:effectLst/>
                        </a:rPr>
                        <a:t>Recommendation on units and symbols for refrigeration First Revision</a:t>
                      </a:r>
                    </a:p>
                  </a:txBody>
                  <a:tcPr/>
                </a:tc>
                <a:extLst>
                  <a:ext uri="{0D108BD9-81ED-4DB2-BD59-A6C34878D82A}">
                    <a16:rowId xmlns:a16="http://schemas.microsoft.com/office/drawing/2014/main" val="14683342"/>
                  </a:ext>
                </a:extLst>
              </a:tr>
              <a:tr h="409742">
                <a:tc>
                  <a:txBody>
                    <a:bodyPr/>
                    <a:lstStyle/>
                    <a:p>
                      <a:r>
                        <a:rPr lang="en-GB" sz="1400" dirty="0"/>
                        <a:t>11.</a:t>
                      </a:r>
                      <a:endParaRPr lang="en-IN" sz="1400" dirty="0"/>
                    </a:p>
                  </a:txBody>
                  <a:tcPr/>
                </a:tc>
                <a:tc>
                  <a:txBody>
                    <a:bodyPr/>
                    <a:lstStyle/>
                    <a:p>
                      <a:pPr fontAlgn="t"/>
                      <a:r>
                        <a:rPr lang="en-GB" sz="1600" dirty="0">
                          <a:effectLst/>
                        </a:rPr>
                        <a:t>IS 8148 : 2018</a:t>
                      </a:r>
                    </a:p>
                  </a:txBody>
                  <a:tcPr/>
                </a:tc>
                <a:tc>
                  <a:txBody>
                    <a:bodyPr/>
                    <a:lstStyle/>
                    <a:p>
                      <a:pPr algn="l" fontAlgn="t"/>
                      <a:r>
                        <a:rPr lang="en-GB" sz="1600" dirty="0">
                          <a:effectLst/>
                        </a:rPr>
                        <a:t>Ducted and package air - Conditioners - Specification Second Revision</a:t>
                      </a:r>
                    </a:p>
                  </a:txBody>
                  <a:tcPr/>
                </a:tc>
                <a:extLst>
                  <a:ext uri="{0D108BD9-81ED-4DB2-BD59-A6C34878D82A}">
                    <a16:rowId xmlns:a16="http://schemas.microsoft.com/office/drawing/2014/main" val="3605677654"/>
                  </a:ext>
                </a:extLst>
              </a:tr>
              <a:tr h="409742">
                <a:tc>
                  <a:txBody>
                    <a:bodyPr/>
                    <a:lstStyle/>
                    <a:p>
                      <a:endParaRPr lang="en-IN" sz="1400" dirty="0"/>
                    </a:p>
                  </a:txBody>
                  <a:tcPr/>
                </a:tc>
                <a:tc>
                  <a:txBody>
                    <a:bodyPr/>
                    <a:lstStyle/>
                    <a:p>
                      <a:endParaRPr lang="en-IN" sz="1400" dirty="0"/>
                    </a:p>
                  </a:txBody>
                  <a:tcPr/>
                </a:tc>
                <a:tc>
                  <a:txBody>
                    <a:bodyPr/>
                    <a:lstStyle/>
                    <a:p>
                      <a:endParaRPr lang="en-IN" sz="1400" dirty="0"/>
                    </a:p>
                  </a:txBody>
                  <a:tcPr/>
                </a:tc>
                <a:extLst>
                  <a:ext uri="{0D108BD9-81ED-4DB2-BD59-A6C34878D82A}">
                    <a16:rowId xmlns:a16="http://schemas.microsoft.com/office/drawing/2014/main" val="809491495"/>
                  </a:ext>
                </a:extLst>
              </a:tr>
            </a:tbl>
          </a:graphicData>
        </a:graphic>
      </p:graphicFrame>
    </p:spTree>
    <p:extLst>
      <p:ext uri="{BB962C8B-B14F-4D97-AF65-F5344CB8AC3E}">
        <p14:creationId xmlns:p14="http://schemas.microsoft.com/office/powerpoint/2010/main" val="931873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21B4E-BF50-422E-BB64-5693F264EF96}"/>
              </a:ext>
            </a:extLst>
          </p:cNvPr>
          <p:cNvSpPr>
            <a:spLocks noGrp="1"/>
          </p:cNvSpPr>
          <p:nvPr>
            <p:ph idx="1"/>
          </p:nvPr>
        </p:nvSpPr>
        <p:spPr>
          <a:xfrm>
            <a:off x="734580" y="-1257877"/>
            <a:ext cx="10575636" cy="6151417"/>
          </a:xfrm>
        </p:spPr>
        <p:txBody>
          <a:bodyPr>
            <a:normAutofit/>
          </a:bodyPr>
          <a:lstStyle/>
          <a:p>
            <a:pPr marL="0" indent="0">
              <a:buNone/>
            </a:pPr>
            <a:endParaRPr lang="en-US" sz="7200" dirty="0"/>
          </a:p>
          <a:p>
            <a:pPr marL="0" indent="0">
              <a:buNone/>
            </a:pPr>
            <a:endParaRPr lang="en-US" sz="7200" dirty="0"/>
          </a:p>
          <a:p>
            <a:pPr marL="0" indent="0" algn="ctr">
              <a:buNone/>
            </a:pPr>
            <a:r>
              <a:rPr lang="en-US" sz="11500" b="1" i="1" dirty="0"/>
              <a:t>THANK YOU !!</a:t>
            </a:r>
            <a:endParaRPr lang="en-IN" sz="11500" b="1" i="1" dirty="0"/>
          </a:p>
        </p:txBody>
      </p:sp>
    </p:spTree>
    <p:extLst>
      <p:ext uri="{BB962C8B-B14F-4D97-AF65-F5344CB8AC3E}">
        <p14:creationId xmlns:p14="http://schemas.microsoft.com/office/powerpoint/2010/main" val="1972355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76" y="19136"/>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489040" y="1041023"/>
            <a:ext cx="11267768" cy="5940088"/>
          </a:xfrm>
          <a:prstGeom prst="rect">
            <a:avLst/>
          </a:prstGeom>
          <a:noFill/>
        </p:spPr>
        <p:txBody>
          <a:bodyPr wrap="square" rtlCol="0">
            <a:spAutoFit/>
          </a:bodyPr>
          <a:lstStyle/>
          <a:p>
            <a:pPr algn="ctr"/>
            <a:r>
              <a:rPr lang="en-GB" sz="2800" b="1" dirty="0"/>
              <a:t>CLASSIFICATION OF COMPRESSORS</a:t>
            </a:r>
          </a:p>
          <a:p>
            <a:pPr algn="ctr"/>
            <a:endParaRPr lang="en-GB" sz="2000" b="1" dirty="0"/>
          </a:p>
          <a:p>
            <a:pPr algn="ct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5" name="Picture 4"/>
          <p:cNvPicPr>
            <a:picLocks noChangeAspect="1"/>
          </p:cNvPicPr>
          <p:nvPr/>
        </p:nvPicPr>
        <p:blipFill>
          <a:blip r:embed="rId2"/>
          <a:stretch>
            <a:fillRect/>
          </a:stretch>
        </p:blipFill>
        <p:spPr>
          <a:xfrm>
            <a:off x="275304" y="1737769"/>
            <a:ext cx="11695240" cy="4751521"/>
          </a:xfrm>
          <a:prstGeom prst="rect">
            <a:avLst/>
          </a:prstGeom>
        </p:spPr>
      </p:pic>
    </p:spTree>
    <p:extLst>
      <p:ext uri="{BB962C8B-B14F-4D97-AF65-F5344CB8AC3E}">
        <p14:creationId xmlns:p14="http://schemas.microsoft.com/office/powerpoint/2010/main" val="921653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304" y="21963"/>
            <a:ext cx="11916696" cy="970532"/>
          </a:xfrm>
        </p:spPr>
        <p:txBody>
          <a:bodyPr>
            <a:normAutofit/>
          </a:bodyPr>
          <a:lstStyle/>
          <a:p>
            <a:pPr algn="ctr"/>
            <a:r>
              <a:rPr lang="en-US" sz="3200" b="1" i="1" dirty="0">
                <a:latin typeface="+mn-lt"/>
              </a:rPr>
              <a:t>HERMETIC COMPRESSOR TEST PARAMETERS AS PER IS 10617</a:t>
            </a:r>
            <a:endParaRPr lang="en-IN" sz="2800" b="1" i="1" dirty="0">
              <a:latin typeface="+mn-lt"/>
            </a:endParaRPr>
          </a:p>
        </p:txBody>
      </p:sp>
      <p:sp>
        <p:nvSpPr>
          <p:cNvPr id="3" name="TextBox 2"/>
          <p:cNvSpPr txBox="1"/>
          <p:nvPr/>
        </p:nvSpPr>
        <p:spPr>
          <a:xfrm>
            <a:off x="489041" y="992495"/>
            <a:ext cx="11267768" cy="5940088"/>
          </a:xfrm>
          <a:prstGeom prst="rect">
            <a:avLst/>
          </a:prstGeom>
          <a:noFill/>
        </p:spPr>
        <p:txBody>
          <a:bodyPr wrap="square" rtlCol="0">
            <a:spAutoFit/>
          </a:bodyPr>
          <a:lstStyle/>
          <a:p>
            <a:pPr algn="ctr"/>
            <a:r>
              <a:rPr lang="en-GB" sz="2800" b="1" dirty="0"/>
              <a:t>COMPRESSOR CAPACITY RATING TESTS</a:t>
            </a:r>
          </a:p>
          <a:p>
            <a:pPr algn="ctr"/>
            <a:endParaRPr lang="en-GB" sz="2000" b="1" dirty="0"/>
          </a:p>
          <a:p>
            <a:pPr algn="ctr"/>
            <a:endParaRPr lang="en-GB" sz="2000" b="1" dirty="0"/>
          </a:p>
          <a:p>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a:p>
            <a:pPr algn="ctr"/>
            <a:endParaRPr lang="en-GB" sz="2400" b="1" dirty="0"/>
          </a:p>
        </p:txBody>
      </p:sp>
      <p:pic>
        <p:nvPicPr>
          <p:cNvPr id="4" name="Picture 3"/>
          <p:cNvPicPr>
            <a:picLocks noChangeAspect="1"/>
          </p:cNvPicPr>
          <p:nvPr/>
        </p:nvPicPr>
        <p:blipFill>
          <a:blip r:embed="rId2"/>
          <a:stretch>
            <a:fillRect/>
          </a:stretch>
        </p:blipFill>
        <p:spPr>
          <a:xfrm>
            <a:off x="489041" y="1510892"/>
            <a:ext cx="11189684" cy="5347108"/>
          </a:xfrm>
          <a:prstGeom prst="rect">
            <a:avLst/>
          </a:prstGeom>
        </p:spPr>
      </p:pic>
    </p:spTree>
    <p:extLst>
      <p:ext uri="{BB962C8B-B14F-4D97-AF65-F5344CB8AC3E}">
        <p14:creationId xmlns:p14="http://schemas.microsoft.com/office/powerpoint/2010/main" val="2393463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1402</TotalTime>
  <Words>8451</Words>
  <Application>Microsoft Office PowerPoint</Application>
  <PresentationFormat>Widescreen</PresentationFormat>
  <Paragraphs>1581</Paragraphs>
  <Slides>77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Wingdings</vt:lpstr>
      <vt:lpstr>Celestial</vt:lpstr>
      <vt:lpstr>Presentation material  for mechanical under graduates ON REFRIGERATION  &amp; AIR CONDITIONING</vt:lpstr>
      <vt:lpstr>Working Principles of RAC</vt:lpstr>
      <vt:lpstr>Relevant Indian Standards</vt:lpstr>
      <vt:lpstr>PowerPoint Presentation</vt:lpstr>
      <vt:lpstr>Key Components in RAC System</vt:lpstr>
      <vt:lpstr>Key Components in RAC System</vt:lpstr>
      <vt:lpstr>Relevant Indian Standards</vt:lpstr>
      <vt:lpstr>HERMETIC COMPRESSOR TEST PARAMETERS AS PER IS 10617</vt:lpstr>
      <vt:lpstr>HERMETIC COMPRESSOR TEST PARAMETERS AS PER IS 10617</vt:lpstr>
      <vt:lpstr>HERMETIC COMPRESSOR TEST PARAMETERS AS PER IS 10617</vt:lpstr>
      <vt:lpstr>HERMETIC COMPRESSOR TEST PARAMETERS AS PER IS 10617</vt:lpstr>
      <vt:lpstr>HERMETIC COMPRESSOR TEST PARAMETERS AS PER IS 10617</vt:lpstr>
      <vt:lpstr>HERMETIC COMPRESSOR TEST PARAMETERS AS PER IS 10617</vt:lpstr>
      <vt:lpstr>HERMETIC COMPRESSOR TEST PARAMETERS AS PER IS 10617</vt:lpstr>
      <vt:lpstr>HERMETIC COMPRESSOR TEST PARAMETERS AS PER IS 10617</vt:lpstr>
      <vt:lpstr>Key Components in RAC System</vt:lpstr>
      <vt:lpstr>Air Cooled Condenser</vt:lpstr>
      <vt:lpstr>Water Cooled Condenser</vt:lpstr>
      <vt:lpstr>Evaporative Condenser</vt:lpstr>
      <vt:lpstr>Relevant Indian Standards</vt:lpstr>
      <vt:lpstr>TERMINOLOGIES RELATED TO CONDENSER AS PER IS 11329</vt:lpstr>
      <vt:lpstr>CLASSIFICATION OF HEAT EXCHANGERS AS PER IS 11329</vt:lpstr>
      <vt:lpstr>HEAT EXHANGERS TEST PARAMETERS AS PER IS 11329</vt:lpstr>
      <vt:lpstr>HEAT EXHANGERS TEST PARAMETERS AS PER IS 11329</vt:lpstr>
      <vt:lpstr>Key Components in RAC System</vt:lpstr>
      <vt:lpstr>Capillary Tube</vt:lpstr>
      <vt:lpstr>Thermostatic Expansion Valve (TXV)</vt:lpstr>
      <vt:lpstr>Automatic Expansion Valve (AXV)</vt:lpstr>
      <vt:lpstr>Electronic Expansion Valve (AXV)</vt:lpstr>
      <vt:lpstr>Float Valve</vt:lpstr>
      <vt:lpstr>TERMINOLOGIES RELATED TO TXV AS PER IS 10594</vt:lpstr>
      <vt:lpstr>TERMINOLOGIES RELATED TO TXV AS PER IS 10594</vt:lpstr>
      <vt:lpstr>TXV Test Parameters as per IS 10594</vt:lpstr>
      <vt:lpstr>TXV TEST PARAMETERS AS PER IS 10594</vt:lpstr>
      <vt:lpstr>TXV TEST PARAMETERS AS PER IS 10594</vt:lpstr>
      <vt:lpstr>Key Components in RAC System</vt:lpstr>
      <vt:lpstr>Natural Convection Evaporators</vt:lpstr>
      <vt:lpstr>Forced Convection Evaporators</vt:lpstr>
      <vt:lpstr>Flooded Evaporators</vt:lpstr>
      <vt:lpstr>Dry Expansion Evaporators</vt:lpstr>
      <vt:lpstr>Plate Evaporators</vt:lpstr>
      <vt:lpstr>REFRIGERANTS</vt:lpstr>
      <vt:lpstr>PROPERTIES OF REFRIGERANTS</vt:lpstr>
      <vt:lpstr>Relevant Indian Standard (IS 16656)</vt:lpstr>
      <vt:lpstr>Relevant Indian Standard (IS 16656)</vt:lpstr>
      <vt:lpstr>Refrigeration Cycles</vt:lpstr>
      <vt:lpstr>Refrigeration Cycles</vt:lpstr>
      <vt:lpstr>Refrigeration Cycles</vt:lpstr>
      <vt:lpstr>Refrigeration Load Calculation</vt:lpstr>
      <vt:lpstr>Key Components of Refrigeration Load</vt:lpstr>
      <vt:lpstr>Steps in Refrigeration Load Calculation</vt:lpstr>
      <vt:lpstr>Steps in Refrigeration Load Calculation</vt:lpstr>
      <vt:lpstr>Power Consumption (Refrigeration)</vt:lpstr>
      <vt:lpstr>Calculating Power Consumption</vt:lpstr>
      <vt:lpstr>Air Conditioning Systems</vt:lpstr>
      <vt:lpstr>Types of Air Conditioning Systems</vt:lpstr>
      <vt:lpstr>Types of Air Conditioning Systems</vt:lpstr>
      <vt:lpstr>Types of Air Conditioning Systems</vt:lpstr>
      <vt:lpstr>Room Air Conditioners</vt:lpstr>
      <vt:lpstr>Packaged Air Conditioners</vt:lpstr>
      <vt:lpstr>Chiller Plant Systems</vt:lpstr>
      <vt:lpstr>Variable Refrigerant Systems</vt:lpstr>
      <vt:lpstr>Relevant Indian Standards</vt:lpstr>
      <vt:lpstr>Relevant Indian Standards</vt:lpstr>
      <vt:lpstr>TERMINOLOGIES RELATED TO AIR CONDITIONERS                                 AS PER IS 1391 (PART 1 &amp; 2)</vt:lpstr>
      <vt:lpstr>Air Conditioner Test Parameters                 as per IS 1391 (1 &amp; 2)</vt:lpstr>
      <vt:lpstr>Air Conditioner Test Parameters                    as per IS 1391 (1 &amp; 2)</vt:lpstr>
      <vt:lpstr>AIR CONDITIONER TEST PARAMETERS AS PER IS 1391</vt:lpstr>
      <vt:lpstr>AIR CONDITIONER TEST PARAMETERS AS PER IS 1391</vt:lpstr>
      <vt:lpstr>AIR CONDITIONER TEST PARAMETERS AS PER IS 1391</vt:lpstr>
      <vt:lpstr>Procedure Flow Chart (IS 1391 Part 1) </vt:lpstr>
      <vt:lpstr>Psychrometry</vt:lpstr>
      <vt:lpstr>Psychrometric Processes</vt:lpstr>
      <vt:lpstr>Application of Psychrometrics</vt:lpstr>
      <vt:lpstr>Innovations in RAC Technology</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117</cp:revision>
  <dcterms:created xsi:type="dcterms:W3CDTF">2024-07-18T05:13:26Z</dcterms:created>
  <dcterms:modified xsi:type="dcterms:W3CDTF">2024-08-08T15:35:14Z</dcterms:modified>
</cp:coreProperties>
</file>