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56" r:id="rId2"/>
    <p:sldId id="346" r:id="rId3"/>
    <p:sldId id="286" r:id="rId4"/>
    <p:sldId id="257" r:id="rId5"/>
    <p:sldId id="291" r:id="rId6"/>
    <p:sldId id="345" r:id="rId7"/>
    <p:sldId id="319" r:id="rId8"/>
    <p:sldId id="288" r:id="rId9"/>
    <p:sldId id="331" r:id="rId10"/>
    <p:sldId id="334" r:id="rId11"/>
    <p:sldId id="333" r:id="rId12"/>
    <p:sldId id="335" r:id="rId13"/>
    <p:sldId id="336" r:id="rId14"/>
    <p:sldId id="317" r:id="rId15"/>
    <p:sldId id="289" r:id="rId16"/>
    <p:sldId id="293" r:id="rId17"/>
    <p:sldId id="315" r:id="rId18"/>
    <p:sldId id="320" r:id="rId19"/>
    <p:sldId id="290" r:id="rId20"/>
    <p:sldId id="329" r:id="rId21"/>
    <p:sldId id="294" r:id="rId22"/>
    <p:sldId id="295" r:id="rId23"/>
    <p:sldId id="297" r:id="rId24"/>
    <p:sldId id="298" r:id="rId25"/>
    <p:sldId id="299" r:id="rId26"/>
    <p:sldId id="300" r:id="rId27"/>
    <p:sldId id="341" r:id="rId28"/>
    <p:sldId id="343" r:id="rId29"/>
    <p:sldId id="342" r:id="rId30"/>
    <p:sldId id="344" r:id="rId31"/>
    <p:sldId id="301" r:id="rId32"/>
    <p:sldId id="302" r:id="rId33"/>
    <p:sldId id="303" r:id="rId34"/>
    <p:sldId id="304" r:id="rId35"/>
    <p:sldId id="305" r:id="rId36"/>
    <p:sldId id="338" r:id="rId37"/>
    <p:sldId id="340" r:id="rId38"/>
    <p:sldId id="258" r:id="rId39"/>
  </p:sldIdLst>
  <p:sldSz cx="18288000" cy="10287000"/>
  <p:notesSz cx="6858000" cy="9144000"/>
  <p:embeddedFontLst>
    <p:embeddedFont>
      <p:font typeface="Open Sauce Bold" panose="020B0604020202020204" charset="0"/>
      <p:regular r:id="rId42"/>
    </p:embeddedFont>
    <p:embeddedFont>
      <p:font typeface="Oswald Bold" panose="020B0604020202020204" charset="0"/>
      <p:regular r:id="rId43"/>
    </p:embeddedFont>
    <p:embeddedFont>
      <p:font typeface="Agrandir Wide Thin" panose="020B0604020202020204" charset="0"/>
      <p:regular r:id="rId44"/>
    </p:embeddedFont>
    <p:embeddedFont>
      <p:font typeface="Open Sauce" panose="020B0604020202020204" charset="0"/>
      <p:regular r:id="rId45"/>
    </p:embeddedFont>
    <p:embeddedFont>
      <p:font typeface="Agrandir Wide Medium" panose="020B0604020202020204" charset="0"/>
      <p:regular r:id="rId46"/>
    </p:embeddedFont>
    <p:embeddedFont>
      <p:font typeface="Calibri" panose="020F0502020204030204" pitchFamily="34" charset="0"/>
      <p:regular r:id="rId47"/>
      <p:bold r:id="rId48"/>
      <p:italic r:id="rId49"/>
      <p:boldItalic r:id="rId50"/>
    </p:embeddedFont>
    <p:embeddedFont>
      <p:font typeface="Open Sans"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B50"/>
    <a:srgbClr val="447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0"/>
      </p:cViewPr>
      <p:guideLst>
        <p:guide orient="horz" pos="2160"/>
        <p:guide pos="3168"/>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4692"/>
    </p:cViewPr>
  </p:sorterViewPr>
  <p:notesViewPr>
    <p:cSldViewPr>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1CF3D-08B4-4FAF-A1A2-FC3E721F45CF}" type="datetimeFigureOut">
              <a:rPr lang="en-US" smtClean="0"/>
              <a:t>8/6/2024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D45C86-37C4-451C-9F79-C385F500B6E2}" type="slidenum">
              <a:rPr lang="en-US" smtClean="0"/>
              <a:t>‹#›</a:t>
            </a:fld>
            <a:endParaRPr lang="en-US"/>
          </a:p>
        </p:txBody>
      </p:sp>
    </p:spTree>
    <p:extLst>
      <p:ext uri="{BB962C8B-B14F-4D97-AF65-F5344CB8AC3E}">
        <p14:creationId xmlns:p14="http://schemas.microsoft.com/office/powerpoint/2010/main" val="155129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F2396-C810-4B9D-A914-A22286759BAD}"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E1DCB-E571-44CA-B865-A0C258B1AB41}" type="slidenum">
              <a:rPr lang="en-US" smtClean="0"/>
              <a:t>‹#›</a:t>
            </a:fld>
            <a:endParaRPr lang="en-US"/>
          </a:p>
        </p:txBody>
      </p:sp>
    </p:spTree>
    <p:extLst>
      <p:ext uri="{BB962C8B-B14F-4D97-AF65-F5344CB8AC3E}">
        <p14:creationId xmlns:p14="http://schemas.microsoft.com/office/powerpoint/2010/main" val="93082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we do chemical </a:t>
            </a:r>
            <a:r>
              <a:rPr lang="en-US" baseline="0" dirty="0" err="1" smtClean="0"/>
              <a:t>anaylsis</a:t>
            </a:r>
            <a:r>
              <a:rPr lang="en-US" baseline="0" dirty="0" smtClean="0"/>
              <a:t> of metals </a:t>
            </a:r>
            <a:endParaRPr lang="en-US" dirty="0"/>
          </a:p>
        </p:txBody>
      </p:sp>
      <p:sp>
        <p:nvSpPr>
          <p:cNvPr id="4" name="Slide Number Placeholder 3"/>
          <p:cNvSpPr>
            <a:spLocks noGrp="1"/>
          </p:cNvSpPr>
          <p:nvPr>
            <p:ph type="sldNum" sz="quarter" idx="10"/>
          </p:nvPr>
        </p:nvSpPr>
        <p:spPr/>
        <p:txBody>
          <a:bodyPr/>
          <a:lstStyle/>
          <a:p>
            <a:fld id="{E93E1DCB-E571-44CA-B865-A0C258B1AB41}" type="slidenum">
              <a:rPr lang="en-US" smtClean="0"/>
              <a:t>1</a:t>
            </a:fld>
            <a:endParaRPr lang="en-US"/>
          </a:p>
        </p:txBody>
      </p:sp>
    </p:spTree>
    <p:extLst>
      <p:ext uri="{BB962C8B-B14F-4D97-AF65-F5344CB8AC3E}">
        <p14:creationId xmlns:p14="http://schemas.microsoft.com/office/powerpoint/2010/main" val="9159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seen this apparatus</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13</a:t>
            </a:fld>
            <a:endParaRPr lang="en-US"/>
          </a:p>
        </p:txBody>
      </p:sp>
    </p:spTree>
    <p:extLst>
      <p:ext uri="{BB962C8B-B14F-4D97-AF65-F5344CB8AC3E}">
        <p14:creationId xmlns:p14="http://schemas.microsoft.com/office/powerpoint/2010/main" val="158424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how it looks in your laboratory</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14</a:t>
            </a:fld>
            <a:endParaRPr lang="en-US"/>
          </a:p>
        </p:txBody>
      </p:sp>
    </p:spTree>
    <p:extLst>
      <p:ext uri="{BB962C8B-B14F-4D97-AF65-F5344CB8AC3E}">
        <p14:creationId xmlns:p14="http://schemas.microsoft.com/office/powerpoint/2010/main" val="397339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somebody explain the gravimetric</a:t>
            </a:r>
            <a:r>
              <a:rPr lang="en-US" baseline="0" dirty="0" smtClean="0"/>
              <a:t> method of carbon </a:t>
            </a:r>
            <a:r>
              <a:rPr lang="en-US" baseline="0" dirty="0" err="1" smtClean="0"/>
              <a:t>anaylsis</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16</a:t>
            </a:fld>
            <a:endParaRPr lang="en-US"/>
          </a:p>
        </p:txBody>
      </p:sp>
    </p:spTree>
    <p:extLst>
      <p:ext uri="{BB962C8B-B14F-4D97-AF65-F5344CB8AC3E}">
        <p14:creationId xmlns:p14="http://schemas.microsoft.com/office/powerpoint/2010/main" val="3316342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a:t>
            </a:r>
            <a:r>
              <a:rPr lang="en-US" baseline="0" dirty="0" smtClean="0"/>
              <a:t> you think that the test report giving reference to the text book shall be accepted world wide.</a:t>
            </a:r>
          </a:p>
          <a:p>
            <a:pPr marL="0" indent="0">
              <a:buNone/>
            </a:pPr>
            <a:endParaRPr lang="en-US" baseline="0" dirty="0" smtClean="0"/>
          </a:p>
          <a:p>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18</a:t>
            </a:fld>
            <a:endParaRPr lang="en-US"/>
          </a:p>
        </p:txBody>
      </p:sp>
    </p:spTree>
    <p:extLst>
      <p:ext uri="{BB962C8B-B14F-4D97-AF65-F5344CB8AC3E}">
        <p14:creationId xmlns:p14="http://schemas.microsoft.com/office/powerpoint/2010/main" val="305997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advantages and disadvantages of Instrumental analysis</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19</a:t>
            </a:fld>
            <a:endParaRPr lang="en-US"/>
          </a:p>
        </p:txBody>
      </p:sp>
    </p:spTree>
    <p:extLst>
      <p:ext uri="{BB962C8B-B14F-4D97-AF65-F5344CB8AC3E}">
        <p14:creationId xmlns:p14="http://schemas.microsoft.com/office/powerpoint/2010/main" val="393852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test</a:t>
            </a:r>
            <a:r>
              <a:rPr lang="en-US" baseline="0" dirty="0" smtClean="0"/>
              <a:t> equipment is available in your institute</a:t>
            </a:r>
          </a:p>
          <a:p>
            <a:r>
              <a:rPr lang="en-US" baseline="0" dirty="0" smtClean="0"/>
              <a:t>How do you decide which equipment to use </a:t>
            </a:r>
            <a:endParaRPr lang="en-IN" dirty="0" smtClean="0"/>
          </a:p>
          <a:p>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20</a:t>
            </a:fld>
            <a:endParaRPr lang="en-US"/>
          </a:p>
        </p:txBody>
      </p:sp>
    </p:spTree>
    <p:extLst>
      <p:ext uri="{BB962C8B-B14F-4D97-AF65-F5344CB8AC3E}">
        <p14:creationId xmlns:p14="http://schemas.microsoft.com/office/powerpoint/2010/main" val="193457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advantages of using spectrometric </a:t>
            </a:r>
            <a:r>
              <a:rPr lang="en-US" baseline="0" dirty="0" err="1" smtClean="0"/>
              <a:t>anaylsis</a:t>
            </a:r>
            <a:r>
              <a:rPr lang="en-US" baseline="0" dirty="0" smtClean="0"/>
              <a:t> as compared to gravimetric/volumetric method</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23</a:t>
            </a:fld>
            <a:endParaRPr lang="en-US"/>
          </a:p>
        </p:txBody>
      </p:sp>
    </p:spTree>
    <p:extLst>
      <p:ext uri="{BB962C8B-B14F-4D97-AF65-F5344CB8AC3E}">
        <p14:creationId xmlns:p14="http://schemas.microsoft.com/office/powerpoint/2010/main" val="174275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you explain how standardization of test method shall be useful to you</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25</a:t>
            </a:fld>
            <a:endParaRPr lang="en-US"/>
          </a:p>
        </p:txBody>
      </p:sp>
    </p:spTree>
    <p:extLst>
      <p:ext uri="{BB962C8B-B14F-4D97-AF65-F5344CB8AC3E}">
        <p14:creationId xmlns:p14="http://schemas.microsoft.com/office/powerpoint/2010/main" val="4035261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this knowledge of the availability of different standard,</a:t>
            </a:r>
            <a:r>
              <a:rPr lang="en-US" baseline="0" dirty="0" smtClean="0"/>
              <a:t> importance of following standard shall be useful for you in future when you work in some organization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32</a:t>
            </a:fld>
            <a:endParaRPr lang="en-US"/>
          </a:p>
        </p:txBody>
      </p:sp>
    </p:spTree>
    <p:extLst>
      <p:ext uri="{BB962C8B-B14F-4D97-AF65-F5344CB8AC3E}">
        <p14:creationId xmlns:p14="http://schemas.microsoft.com/office/powerpoint/2010/main" val="270460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34</a:t>
            </a:fld>
            <a:endParaRPr lang="en-US"/>
          </a:p>
        </p:txBody>
      </p:sp>
    </p:spTree>
    <p:extLst>
      <p:ext uri="{BB962C8B-B14F-4D97-AF65-F5344CB8AC3E}">
        <p14:creationId xmlns:p14="http://schemas.microsoft.com/office/powerpoint/2010/main" val="200002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between</a:t>
            </a:r>
            <a:r>
              <a:rPr lang="en-US" baseline="0" dirty="0" smtClean="0"/>
              <a:t> qualitative and quantitative method.</a:t>
            </a:r>
          </a:p>
          <a:p>
            <a:r>
              <a:rPr lang="en-US" baseline="0" dirty="0" smtClean="0"/>
              <a:t>Can you give example of these two type of methods</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3</a:t>
            </a:fld>
            <a:endParaRPr lang="en-US"/>
          </a:p>
        </p:txBody>
      </p:sp>
    </p:spTree>
    <p:extLst>
      <p:ext uri="{BB962C8B-B14F-4D97-AF65-F5344CB8AC3E}">
        <p14:creationId xmlns:p14="http://schemas.microsoft.com/office/powerpoint/2010/main" val="891260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Show the student the standard</a:t>
            </a:r>
            <a:r>
              <a:rPr lang="en-IN" baseline="0" dirty="0" smtClean="0"/>
              <a:t>s under development and how they can comment on them .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35</a:t>
            </a:fld>
            <a:endParaRPr lang="en-US"/>
          </a:p>
        </p:txBody>
      </p:sp>
    </p:spTree>
    <p:extLst>
      <p:ext uri="{BB962C8B-B14F-4D97-AF65-F5344CB8AC3E}">
        <p14:creationId xmlns:p14="http://schemas.microsoft.com/office/powerpoint/2010/main" val="374050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Ask the student to</a:t>
            </a:r>
            <a:r>
              <a:rPr lang="en-IN" baseline="0" dirty="0" smtClean="0"/>
              <a:t> write down the steps and give them 10-15 minutes time. Then discuss.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36</a:t>
            </a:fld>
            <a:endParaRPr lang="en-US"/>
          </a:p>
        </p:txBody>
      </p:sp>
    </p:spTree>
    <p:extLst>
      <p:ext uri="{BB962C8B-B14F-4D97-AF65-F5344CB8AC3E}">
        <p14:creationId xmlns:p14="http://schemas.microsoft.com/office/powerpoint/2010/main" val="40488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this knowledge of the availability of different standard,</a:t>
            </a:r>
            <a:r>
              <a:rPr lang="en-US" baseline="0" dirty="0" smtClean="0"/>
              <a:t> importance of following standard shall be useful for you in future when you work in some organization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37</a:t>
            </a:fld>
            <a:endParaRPr lang="en-US"/>
          </a:p>
        </p:txBody>
      </p:sp>
    </p:spTree>
    <p:extLst>
      <p:ext uri="{BB962C8B-B14F-4D97-AF65-F5344CB8AC3E}">
        <p14:creationId xmlns:p14="http://schemas.microsoft.com/office/powerpoint/2010/main" val="176813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studied any of these</a:t>
            </a:r>
            <a:r>
              <a:rPr lang="en-US" baseline="0" dirty="0" smtClean="0"/>
              <a:t> methods in your syllabus </a:t>
            </a:r>
          </a:p>
          <a:p>
            <a:r>
              <a:rPr lang="en-US" baseline="0" dirty="0" smtClean="0"/>
              <a:t>Metallurgical Analysis book by B.C Agarwal and S.P. Jain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4</a:t>
            </a:fld>
            <a:endParaRPr lang="en-US"/>
          </a:p>
        </p:txBody>
      </p:sp>
    </p:spTree>
    <p:extLst>
      <p:ext uri="{BB962C8B-B14F-4D97-AF65-F5344CB8AC3E}">
        <p14:creationId xmlns:p14="http://schemas.microsoft.com/office/powerpoint/2010/main" val="126231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difference</a:t>
            </a:r>
            <a:r>
              <a:rPr lang="en-US" baseline="0" dirty="0" smtClean="0"/>
              <a:t> between accuracy and precision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a measurement system be  accurate </a:t>
            </a:r>
            <a:r>
              <a:rPr lang="en-US" sz="1200" dirty="0" smtClean="0"/>
              <a:t>but not precise, precise but not accurate, neither, or both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tx1"/>
                </a:solidFill>
                <a:latin typeface="+mn-lt"/>
                <a:ea typeface="Calibri" panose="020F0502020204030204" pitchFamily="34" charset="0"/>
                <a:cs typeface="Times New Roman" panose="02020603050405020304" pitchFamily="18" charset="0"/>
              </a:rPr>
              <a:t>What is the difference</a:t>
            </a:r>
            <a:r>
              <a:rPr lang="en-US" sz="1200" kern="100" baseline="0" dirty="0" smtClean="0">
                <a:solidFill>
                  <a:schemeClr val="tx1"/>
                </a:solidFill>
                <a:latin typeface="+mn-lt"/>
                <a:ea typeface="Calibri" panose="020F0502020204030204" pitchFamily="34" charset="0"/>
                <a:cs typeface="Times New Roman" panose="02020603050405020304" pitchFamily="18" charset="0"/>
              </a:rPr>
              <a:t> </a:t>
            </a:r>
            <a:r>
              <a:rPr lang="en-US" sz="1200" kern="100" baseline="0" dirty="0" err="1" smtClean="0">
                <a:solidFill>
                  <a:schemeClr val="tx1"/>
                </a:solidFill>
                <a:latin typeface="+mn-lt"/>
                <a:ea typeface="Calibri" panose="020F0502020204030204" pitchFamily="34" charset="0"/>
                <a:cs typeface="Times New Roman" panose="02020603050405020304" pitchFamily="18" charset="0"/>
              </a:rPr>
              <a:t>betwenn</a:t>
            </a:r>
            <a:r>
              <a:rPr lang="en-US" sz="1200" kern="100" baseline="0" dirty="0" smtClean="0">
                <a:solidFill>
                  <a:schemeClr val="tx1"/>
                </a:solidFill>
                <a:latin typeface="+mn-lt"/>
                <a:ea typeface="Calibri" panose="020F0502020204030204" pitchFamily="34" charset="0"/>
                <a:cs typeface="Times New Roman" panose="02020603050405020304" pitchFamily="18" charset="0"/>
              </a:rPr>
              <a:t> LOD and LOQ</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00" baseline="0" dirty="0" smtClean="0">
                <a:solidFill>
                  <a:schemeClr val="tx1"/>
                </a:solidFill>
                <a:latin typeface="+mn-lt"/>
                <a:ea typeface="Calibri" panose="020F0502020204030204" pitchFamily="34" charset="0"/>
                <a:cs typeface="Times New Roman" panose="02020603050405020304" pitchFamily="18" charset="0"/>
              </a:rPr>
              <a:t>Whether LOD or LOQ will be higher.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00" baseline="0" dirty="0" smtClean="0">
                <a:solidFill>
                  <a:schemeClr val="tx1"/>
                </a:solidFill>
                <a:latin typeface="+mn-lt"/>
                <a:ea typeface="Calibri" panose="020F0502020204030204" pitchFamily="34" charset="0"/>
                <a:cs typeface="Times New Roman" panose="02020603050405020304" pitchFamily="18" charset="0"/>
              </a:rPr>
              <a:t>Why is it important to know measurement uncertainty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00" baseline="0" dirty="0" smtClean="0">
                <a:ea typeface="Calibri" panose="020F0502020204030204" pitchFamily="34" charset="0"/>
                <a:cs typeface="Times New Roman" panose="02020603050405020304" pitchFamily="18" charset="0"/>
              </a:rPr>
              <a:t>What is </a:t>
            </a:r>
            <a:r>
              <a:rPr lang="en-US" sz="1200" kern="100" baseline="0" dirty="0" err="1" smtClean="0">
                <a:ea typeface="Calibri" panose="020F0502020204030204" pitchFamily="34" charset="0"/>
                <a:cs typeface="Times New Roman" panose="02020603050405020304" pitchFamily="18" charset="0"/>
              </a:rPr>
              <a:t>measurand</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00" baseline="0" dirty="0" smtClean="0">
                <a:solidFill>
                  <a:schemeClr val="tx1"/>
                </a:solidFill>
                <a:latin typeface="+mn-lt"/>
                <a:ea typeface="Calibri" panose="020F0502020204030204" pitchFamily="34" charset="0"/>
                <a:cs typeface="Times New Roman" panose="02020603050405020304" pitchFamily="18" charset="0"/>
              </a:rPr>
              <a:t> </a:t>
            </a:r>
            <a:endParaRPr lang="en-US" sz="1200" kern="100" dirty="0" smtClean="0">
              <a:solidFill>
                <a:schemeClr val="tx1"/>
              </a:solidFill>
              <a:latin typeface="+mn-lt"/>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6</a:t>
            </a:fld>
            <a:endParaRPr lang="en-US"/>
          </a:p>
        </p:txBody>
      </p:sp>
    </p:spTree>
    <p:extLst>
      <p:ext uri="{BB962C8B-B14F-4D97-AF65-F5344CB8AC3E}">
        <p14:creationId xmlns:p14="http://schemas.microsoft.com/office/powerpoint/2010/main" val="408523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to be asked to students</a:t>
            </a:r>
          </a:p>
          <a:p>
            <a:pPr marL="228600" indent="-228600">
              <a:buAutoNum type="arabicPeriod"/>
            </a:pPr>
            <a:r>
              <a:rPr lang="en-US" baseline="0" dirty="0" smtClean="0"/>
              <a:t>How do you think test method standard is formulated .</a:t>
            </a:r>
          </a:p>
          <a:p>
            <a:pPr marL="228600" indent="-228600">
              <a:buAutoNum type="arabicPeriod"/>
            </a:pPr>
            <a:r>
              <a:rPr lang="en-US" baseline="0" dirty="0" smtClean="0"/>
              <a:t>Can we simply pick up any test method and put it in standard.</a:t>
            </a:r>
          </a:p>
          <a:p>
            <a:pPr marL="228600" indent="-228600">
              <a:buAutoNum type="arabicPeriod"/>
            </a:pPr>
            <a:r>
              <a:rPr lang="en-US" baseline="0" dirty="0" smtClean="0"/>
              <a:t>What is </a:t>
            </a:r>
            <a:r>
              <a:rPr lang="en-US" sz="1200" kern="100" dirty="0" smtClean="0">
                <a:ea typeface="Calibri" panose="020F0502020204030204" pitchFamily="34" charset="0"/>
                <a:cs typeface="Times New Roman" panose="02020603050405020304" pitchFamily="18" charset="0"/>
              </a:rPr>
              <a:t>IS/ISO/IEC 17025 </a:t>
            </a:r>
          </a:p>
          <a:p>
            <a:pPr marL="228600" indent="-228600">
              <a:buAutoNum type="arabicPeriod"/>
            </a:pPr>
            <a:r>
              <a:rPr lang="en-US" sz="1200" kern="100" dirty="0" smtClean="0">
                <a:ea typeface="Calibri" panose="020F0502020204030204" pitchFamily="34" charset="0"/>
                <a:cs typeface="Times New Roman" panose="02020603050405020304" pitchFamily="18" charset="0"/>
              </a:rPr>
              <a:t>Why do you</a:t>
            </a:r>
            <a:r>
              <a:rPr lang="en-US" sz="1200" kern="100" baseline="0" dirty="0" smtClean="0">
                <a:ea typeface="Calibri" panose="020F0502020204030204" pitchFamily="34" charset="0"/>
                <a:cs typeface="Times New Roman" panose="02020603050405020304" pitchFamily="18" charset="0"/>
              </a:rPr>
              <a:t> think validation and verification is required </a:t>
            </a:r>
          </a:p>
          <a:p>
            <a:pPr marL="228600" indent="-228600">
              <a:buAutoNum type="arabicPeriod"/>
            </a:pPr>
            <a:r>
              <a:rPr lang="en-US" sz="1200" kern="100" baseline="0" dirty="0" smtClean="0">
                <a:ea typeface="Calibri" panose="020F0502020204030204" pitchFamily="34" charset="0"/>
                <a:cs typeface="Times New Roman" panose="02020603050405020304" pitchFamily="18" charset="0"/>
              </a:rPr>
              <a:t>What do you mean by CRM</a:t>
            </a:r>
          </a:p>
          <a:p>
            <a:pPr marL="228600" indent="-228600">
              <a:buAutoNum type="arabicPeriod"/>
            </a:pPr>
            <a:r>
              <a:rPr lang="en-US" sz="1200" kern="100" baseline="0" dirty="0" smtClean="0">
                <a:ea typeface="Calibri" panose="020F0502020204030204" pitchFamily="34" charset="0"/>
                <a:cs typeface="Times New Roman" panose="02020603050405020304" pitchFamily="18" charset="0"/>
              </a:rPr>
              <a:t>What is difference between CRM and RM</a:t>
            </a:r>
          </a:p>
        </p:txBody>
      </p:sp>
      <p:sp>
        <p:nvSpPr>
          <p:cNvPr id="4" name="Slide Number Placeholder 3"/>
          <p:cNvSpPr>
            <a:spLocks noGrp="1"/>
          </p:cNvSpPr>
          <p:nvPr>
            <p:ph type="sldNum" sz="quarter" idx="10"/>
          </p:nvPr>
        </p:nvSpPr>
        <p:spPr/>
        <p:txBody>
          <a:bodyPr/>
          <a:lstStyle/>
          <a:p>
            <a:fld id="{E93E1DCB-E571-44CA-B865-A0C258B1AB41}" type="slidenum">
              <a:rPr lang="en-US" smtClean="0"/>
              <a:t>7</a:t>
            </a:fld>
            <a:endParaRPr lang="en-US"/>
          </a:p>
        </p:txBody>
      </p:sp>
    </p:spTree>
    <p:extLst>
      <p:ext uri="{BB962C8B-B14F-4D97-AF65-F5344CB8AC3E}">
        <p14:creationId xmlns:p14="http://schemas.microsoft.com/office/powerpoint/2010/main" val="295829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undertaken this</a:t>
            </a:r>
            <a:r>
              <a:rPr lang="en-US" baseline="0" dirty="0" smtClean="0"/>
              <a:t> analysis </a:t>
            </a:r>
          </a:p>
          <a:p>
            <a:r>
              <a:rPr lang="en-US" baseline="0" dirty="0" smtClean="0"/>
              <a:t>Can someone tell me the test method</a:t>
            </a:r>
          </a:p>
          <a:p>
            <a:r>
              <a:rPr lang="en-US" baseline="0" dirty="0" smtClean="0"/>
              <a:t>Let us see what is the test method mentioned in standard</a:t>
            </a:r>
          </a:p>
          <a:p>
            <a:r>
              <a:rPr lang="en-US" baseline="0" dirty="0" smtClean="0"/>
              <a:t>What additional things do you see mentioned in the standard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9</a:t>
            </a:fld>
            <a:endParaRPr lang="en-US"/>
          </a:p>
        </p:txBody>
      </p:sp>
    </p:spTree>
    <p:extLst>
      <p:ext uri="{BB962C8B-B14F-4D97-AF65-F5344CB8AC3E}">
        <p14:creationId xmlns:p14="http://schemas.microsoft.com/office/powerpoint/2010/main" val="77264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undertaken this</a:t>
            </a:r>
            <a:r>
              <a:rPr lang="en-US" baseline="0" dirty="0" smtClean="0"/>
              <a:t> analysis </a:t>
            </a:r>
          </a:p>
          <a:p>
            <a:r>
              <a:rPr lang="en-US" baseline="0" dirty="0" smtClean="0"/>
              <a:t>Can someone tell me the test method</a:t>
            </a:r>
          </a:p>
          <a:p>
            <a:r>
              <a:rPr lang="en-US" baseline="0" dirty="0" smtClean="0"/>
              <a:t>Let us see what is the test method mentioned in standard</a:t>
            </a:r>
          </a:p>
          <a:p>
            <a:r>
              <a:rPr lang="en-US" baseline="0" dirty="0" smtClean="0"/>
              <a:t>What additional things do you see mentioned in the standard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10</a:t>
            </a:fld>
            <a:endParaRPr lang="en-US"/>
          </a:p>
        </p:txBody>
      </p:sp>
    </p:spTree>
    <p:extLst>
      <p:ext uri="{BB962C8B-B14F-4D97-AF65-F5344CB8AC3E}">
        <p14:creationId xmlns:p14="http://schemas.microsoft.com/office/powerpoint/2010/main" val="50313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undertaken this</a:t>
            </a:r>
            <a:r>
              <a:rPr lang="en-US" baseline="0" dirty="0" smtClean="0"/>
              <a:t> analysis </a:t>
            </a:r>
          </a:p>
          <a:p>
            <a:r>
              <a:rPr lang="en-US" baseline="0" dirty="0" smtClean="0"/>
              <a:t>Can someone tell me the test method</a:t>
            </a:r>
          </a:p>
          <a:p>
            <a:r>
              <a:rPr lang="en-US" baseline="0" dirty="0" smtClean="0"/>
              <a:t>Let us see what is the test method mentioned in standard</a:t>
            </a:r>
          </a:p>
          <a:p>
            <a:r>
              <a:rPr lang="en-US" baseline="0" dirty="0" smtClean="0"/>
              <a:t>What additional things do you see mentioned in the standard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11</a:t>
            </a:fld>
            <a:endParaRPr lang="en-US"/>
          </a:p>
        </p:txBody>
      </p:sp>
    </p:spTree>
    <p:extLst>
      <p:ext uri="{BB962C8B-B14F-4D97-AF65-F5344CB8AC3E}">
        <p14:creationId xmlns:p14="http://schemas.microsoft.com/office/powerpoint/2010/main" val="407658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undertaken this</a:t>
            </a:r>
            <a:r>
              <a:rPr lang="en-US" baseline="0" dirty="0" smtClean="0"/>
              <a:t> analysis </a:t>
            </a:r>
          </a:p>
          <a:p>
            <a:r>
              <a:rPr lang="en-US" baseline="0" dirty="0" smtClean="0"/>
              <a:t>Can someone tell me the test method</a:t>
            </a:r>
          </a:p>
          <a:p>
            <a:r>
              <a:rPr lang="en-US" baseline="0" dirty="0" smtClean="0"/>
              <a:t>Let us see what is the test method mentioned in standard</a:t>
            </a:r>
          </a:p>
          <a:p>
            <a:r>
              <a:rPr lang="en-US" baseline="0" dirty="0" smtClean="0"/>
              <a:t>What additional things do you see mentioned in the standard </a:t>
            </a:r>
            <a:endParaRPr lang="en-IN" dirty="0"/>
          </a:p>
        </p:txBody>
      </p:sp>
      <p:sp>
        <p:nvSpPr>
          <p:cNvPr id="4" name="Slide Number Placeholder 3"/>
          <p:cNvSpPr>
            <a:spLocks noGrp="1"/>
          </p:cNvSpPr>
          <p:nvPr>
            <p:ph type="sldNum" sz="quarter" idx="10"/>
          </p:nvPr>
        </p:nvSpPr>
        <p:spPr/>
        <p:txBody>
          <a:bodyPr/>
          <a:lstStyle/>
          <a:p>
            <a:fld id="{E93E1DCB-E571-44CA-B865-A0C258B1AB41}" type="slidenum">
              <a:rPr lang="en-US" smtClean="0"/>
              <a:t>12</a:t>
            </a:fld>
            <a:endParaRPr lang="en-US"/>
          </a:p>
        </p:txBody>
      </p:sp>
    </p:spTree>
    <p:extLst>
      <p:ext uri="{BB962C8B-B14F-4D97-AF65-F5344CB8AC3E}">
        <p14:creationId xmlns:p14="http://schemas.microsoft.com/office/powerpoint/2010/main" val="301853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F573C-F0A3-4F67-B3A4-2BFE14E071EC}"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3AB9C-9B30-4F93-9B91-986CE8729DD3}"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AD952-DECF-4AB4-B4BA-F29010086B75}"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B935-461A-44A9-BE33-0545CE1DA6AE}"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76BFD-8585-4E3B-B0C4-C238B3B53898}" type="datetime1">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3A456-291F-4A3D-83B8-FF61DD587C3D}"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D78ED-8AD4-468D-8A89-EFE6084C9F77}" type="datetime1">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1341A-A32A-49C2-B0DC-58CD4B4D6E09}" type="datetime1">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C66E5-4B30-438C-A537-FADFC83FFE40}" type="datetime1">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1C7B6-8D01-41A6-932D-FA40859ABD13}"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30E95-71BA-4DAB-87FB-4A950B2715E6}" type="datetime1">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1D4E0-4890-4768-AA1F-D6395214F30C}" type="datetime1">
              <a:rPr lang="en-US" smtClean="0"/>
              <a:t>8/6/2024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228_1.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is%206226.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228_1.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228_1.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is%206226.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228_4.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is%206226.pdf"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ET&amp;MAT_%20BE%20(MET%20&amp;%20MATS)MSU.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228_14.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228_20.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8811.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p71.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228_20.pdf"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228_14.pdf" TargetMode="External"/><Relationship Id="rId5" Type="http://schemas.openxmlformats.org/officeDocument/2006/relationships/hyperlink" Target="228_4.pdf" TargetMode="External"/><Relationship Id="rId4" Type="http://schemas.openxmlformats.org/officeDocument/2006/relationships/hyperlink" Target="228_1.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228-2.pdf" TargetMode="External"/><Relationship Id="rId4" Type="http://schemas.openxmlformats.org/officeDocument/2006/relationships/hyperlink" Target="228-12.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228_20.pdf"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228-9%20(2).pdf" TargetMode="External"/><Relationship Id="rId5" Type="http://schemas.openxmlformats.org/officeDocument/2006/relationships/hyperlink" Target="228-11%20(2).pdf" TargetMode="External"/><Relationship Id="rId4" Type="http://schemas.openxmlformats.org/officeDocument/2006/relationships/hyperlink" Target="228-8.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8811.pdf" TargetMode="External"/><Relationship Id="rId4" Type="http://schemas.openxmlformats.org/officeDocument/2006/relationships/hyperlink" Target="228-3%20(2).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pow_345_2024-07-22.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pow_345_2024-07-22.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guide%2099.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228_1.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Freeform 2"/>
          <p:cNvSpPr/>
          <p:nvPr/>
        </p:nvSpPr>
        <p:spPr>
          <a:xfrm>
            <a:off x="11811000" y="1562100"/>
            <a:ext cx="6477000" cy="6295423"/>
          </a:xfrm>
          <a:custGeom>
            <a:avLst/>
            <a:gdLst/>
            <a:ahLst/>
            <a:cxnLst/>
            <a:rect l="l" t="t" r="r" b="b"/>
            <a:pathLst>
              <a:path w="7288963" h="7241595">
                <a:moveTo>
                  <a:pt x="0" y="0"/>
                </a:moveTo>
                <a:lnTo>
                  <a:pt x="7288963" y="0"/>
                </a:lnTo>
                <a:lnTo>
                  <a:pt x="7288963" y="7241595"/>
                </a:lnTo>
                <a:lnTo>
                  <a:pt x="0" y="7241595"/>
                </a:lnTo>
                <a:lnTo>
                  <a:pt x="0" y="0"/>
                </a:lnTo>
                <a:close/>
              </a:path>
            </a:pathLst>
          </a:custGeom>
          <a:blipFill>
            <a:blip r:embed="rId3"/>
            <a:stretch>
              <a:fillRect l="-54416" t="-11173" r="-19810" b="-5664"/>
            </a:stretch>
          </a:blipFill>
        </p:spPr>
      </p:sp>
      <p:sp>
        <p:nvSpPr>
          <p:cNvPr id="3" name="TextBox 3"/>
          <p:cNvSpPr txBox="1"/>
          <p:nvPr/>
        </p:nvSpPr>
        <p:spPr>
          <a:xfrm>
            <a:off x="381000" y="3543300"/>
            <a:ext cx="11125200" cy="2051844"/>
          </a:xfrm>
          <a:prstGeom prst="rect">
            <a:avLst/>
          </a:prstGeom>
        </p:spPr>
        <p:txBody>
          <a:bodyPr wrap="square" lIns="0" tIns="0" rIns="0" bIns="0" rtlCol="0" anchor="t">
            <a:spAutoFit/>
          </a:bodyPr>
          <a:lstStyle/>
          <a:p>
            <a:pPr algn="ctr">
              <a:lnSpc>
                <a:spcPts val="8000"/>
              </a:lnSpc>
            </a:pPr>
            <a:r>
              <a:rPr lang="en-US" sz="7000" dirty="0" smtClean="0">
                <a:solidFill>
                  <a:srgbClr val="125B50"/>
                </a:solidFill>
                <a:latin typeface="Agrandir Wide Medium"/>
                <a:ea typeface="Agrandir Wide Medium"/>
                <a:cs typeface="Agrandir Wide Medium"/>
                <a:sym typeface="Agrandir Wide Medium"/>
              </a:rPr>
              <a:t>CHEMICAL ANALYSIS </a:t>
            </a:r>
          </a:p>
          <a:p>
            <a:pPr algn="ctr">
              <a:lnSpc>
                <a:spcPts val="8000"/>
              </a:lnSpc>
            </a:pPr>
            <a:r>
              <a:rPr lang="en-US" sz="7000" dirty="0" smtClean="0">
                <a:solidFill>
                  <a:srgbClr val="125B50"/>
                </a:solidFill>
                <a:latin typeface="Agrandir Wide Medium"/>
                <a:ea typeface="Agrandir Wide Medium"/>
                <a:cs typeface="Agrandir Wide Medium"/>
                <a:sym typeface="Agrandir Wide Medium"/>
              </a:rPr>
              <a:t>OF METALS</a:t>
            </a:r>
            <a:endParaRPr lang="en-US" sz="7000" dirty="0">
              <a:solidFill>
                <a:srgbClr val="125B50"/>
              </a:solidFill>
              <a:latin typeface="Agrandir Wide Medium"/>
              <a:ea typeface="Agrandir Wide Medium"/>
              <a:cs typeface="Agrandir Wide Medium"/>
              <a:sym typeface="Agrandir Wide Medium"/>
            </a:endParaRPr>
          </a:p>
        </p:txBody>
      </p:sp>
      <p:sp>
        <p:nvSpPr>
          <p:cNvPr id="12" name="Freeform 3"/>
          <p:cNvSpPr/>
          <p:nvPr/>
        </p:nvSpPr>
        <p:spPr>
          <a:xfrm>
            <a:off x="12877800" y="2773899"/>
            <a:ext cx="4343400" cy="3871823"/>
          </a:xfrm>
          <a:custGeom>
            <a:avLst/>
            <a:gdLst/>
            <a:ahLst/>
            <a:cxnLst/>
            <a:rect l="l" t="t" r="r" b="b"/>
            <a:pathLst>
              <a:path w="4834478" h="4114800">
                <a:moveTo>
                  <a:pt x="0" y="0"/>
                </a:moveTo>
                <a:lnTo>
                  <a:pt x="4834478" y="0"/>
                </a:lnTo>
                <a:lnTo>
                  <a:pt x="483447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Determination of percent carbon in </a:t>
            </a:r>
            <a:r>
              <a:rPr lang="en-US" sz="4800" dirty="0" smtClean="0">
                <a:solidFill>
                  <a:srgbClr val="125B50"/>
                </a:solidFill>
                <a:latin typeface="Agrandir Wide Medium" panose="020B0604020202020204" charset="0"/>
              </a:rPr>
              <a:t>steel </a:t>
            </a:r>
            <a:r>
              <a:rPr lang="en-US" sz="4800" dirty="0">
                <a:solidFill>
                  <a:srgbClr val="125B50"/>
                </a:solidFill>
                <a:latin typeface="Agrandir Wide Medium" panose="020B0604020202020204" charset="0"/>
              </a:rPr>
              <a:t>– Volumetric method –</a:t>
            </a:r>
            <a:r>
              <a:rPr lang="en-US" sz="4800" dirty="0">
                <a:latin typeface="Agrandir Wide Medium" panose="020B0604020202020204" charset="0"/>
              </a:rPr>
              <a:t> </a:t>
            </a:r>
            <a:r>
              <a:rPr lang="en-US" sz="4800" dirty="0">
                <a:latin typeface="Agrandir Wide Medium" panose="020B0604020202020204" charset="0"/>
                <a:hlinkClick r:id="rId3" action="ppaction://hlinkfile"/>
              </a:rPr>
              <a:t>IS 228 (</a:t>
            </a:r>
            <a:r>
              <a:rPr lang="en-US" sz="4800" dirty="0" smtClean="0">
                <a:latin typeface="Agrandir Wide Medium" panose="020B0604020202020204" charset="0"/>
                <a:hlinkClick r:id="rId3" action="ppaction://hlinkfile"/>
              </a:rPr>
              <a:t>Pt </a:t>
            </a:r>
            <a:r>
              <a:rPr lang="en-US" sz="4800" dirty="0">
                <a:latin typeface="Agrandir Wide Medium" panose="020B0604020202020204" charset="0"/>
                <a:hlinkClick r:id="rId3" action="ppaction://hlinkfile"/>
              </a:rPr>
              <a:t>1)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143250" y="2552700"/>
            <a:ext cx="14135100" cy="6032421"/>
          </a:xfrm>
          <a:prstGeom prst="rect">
            <a:avLst/>
          </a:prstGeom>
        </p:spPr>
        <p:txBody>
          <a:bodyPr wrap="square" lIns="0" tIns="0" rIns="0" bIns="0" rtlCol="0" anchor="t">
            <a:spAutoFit/>
          </a:bodyPr>
          <a:lstStyle/>
          <a:p>
            <a:pPr algn="just"/>
            <a:r>
              <a:rPr lang="en-US" sz="2800" dirty="0"/>
              <a:t>3 SAMPLING </a:t>
            </a:r>
          </a:p>
          <a:p>
            <a:pPr marL="457200" indent="-457200" algn="just">
              <a:buFont typeface="Arial" panose="020B0604020202020204" pitchFamily="34" charset="0"/>
              <a:buChar char="•"/>
            </a:pPr>
            <a:r>
              <a:rPr lang="en-US" sz="2800" dirty="0"/>
              <a:t>The sample shall be drawn as prescribed in the relevant Indian Standard. (The sample is cleaned with organic solvent like ether or acetone, dried in an air oven at 100 ºC ± 5 ºC before use).</a:t>
            </a:r>
          </a:p>
          <a:p>
            <a:pPr algn="just"/>
            <a:r>
              <a:rPr lang="en-US" sz="2800" dirty="0" smtClean="0"/>
              <a:t>4 </a:t>
            </a:r>
            <a:r>
              <a:rPr lang="en-US" sz="2800" dirty="0"/>
              <a:t>APPARATUS </a:t>
            </a:r>
          </a:p>
          <a:p>
            <a:pPr algn="just"/>
            <a:r>
              <a:rPr lang="en-US" sz="2800" dirty="0"/>
              <a:t>The apparatus recommended in </a:t>
            </a:r>
            <a:r>
              <a:rPr lang="en-US" sz="2800" dirty="0">
                <a:hlinkClick r:id="rId4" action="ppaction://hlinkfile"/>
              </a:rPr>
              <a:t>IS 6226 (Part 1) </a:t>
            </a:r>
            <a:r>
              <a:rPr lang="en-US" sz="2800" dirty="0"/>
              <a:t>may be used.</a:t>
            </a:r>
          </a:p>
          <a:p>
            <a:pPr algn="just"/>
            <a:r>
              <a:rPr lang="en-US" sz="2800" dirty="0"/>
              <a:t>5 DETERMINATION OF CARBON BY VOLUMETRIC METHOD</a:t>
            </a:r>
          </a:p>
          <a:p>
            <a:pPr algn="just"/>
            <a:r>
              <a:rPr lang="en-US" sz="2800" dirty="0"/>
              <a:t>5.1 Outline of the Method </a:t>
            </a:r>
          </a:p>
          <a:p>
            <a:pPr algn="just"/>
            <a:r>
              <a:rPr lang="en-US" sz="2800" dirty="0"/>
              <a:t>The sample is burnt in a current of pure oxygen in presence of a suitable flux. Combustion of the sample in a stream of oxygen, thus converts all the carbon present to carbon dioxide. After removal of </a:t>
            </a:r>
            <a:r>
              <a:rPr lang="en-US" sz="2800" dirty="0" err="1"/>
              <a:t>sulphurous</a:t>
            </a:r>
            <a:r>
              <a:rPr lang="en-US" sz="2800" dirty="0"/>
              <a:t> gases by suitable absorbents, the carbon dioxide gas is collected in a specially jacketed burette along with excess of oxygen. The carbon dioxide is then absorbed in alkali. On passing the excess oxygen back to the burette, the contraction in volume is read against a scale, calibrated directly to the percentage of carbon</a:t>
            </a:r>
            <a:r>
              <a:rPr lang="en-US" sz="2400" dirty="0"/>
              <a:t>. </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5"/>
            <a:stretch>
              <a:fillRect l="-394961" t="-11173" r="-63500" b="-5664"/>
            </a:stretch>
          </a:blipFill>
        </p:spPr>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886639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Determination of percent carbon in </a:t>
            </a:r>
            <a:r>
              <a:rPr lang="en-US" sz="4800" dirty="0" smtClean="0">
                <a:solidFill>
                  <a:srgbClr val="125B50"/>
                </a:solidFill>
                <a:latin typeface="Agrandir Wide Medium" panose="020B0604020202020204" charset="0"/>
              </a:rPr>
              <a:t>steel </a:t>
            </a:r>
            <a:r>
              <a:rPr lang="en-US" sz="4800" dirty="0">
                <a:solidFill>
                  <a:srgbClr val="125B50"/>
                </a:solidFill>
                <a:latin typeface="Agrandir Wide Medium" panose="020B0604020202020204" charset="0"/>
              </a:rPr>
              <a:t>– Volumetric method –</a:t>
            </a:r>
            <a:r>
              <a:rPr lang="en-US" sz="4800" dirty="0">
                <a:latin typeface="Agrandir Wide Medium" panose="020B0604020202020204" charset="0"/>
              </a:rPr>
              <a:t> </a:t>
            </a:r>
            <a:r>
              <a:rPr lang="en-US" sz="4800" dirty="0">
                <a:latin typeface="Agrandir Wide Medium" panose="020B0604020202020204" charset="0"/>
                <a:hlinkClick r:id="rId3" action="ppaction://hlinkfile"/>
              </a:rPr>
              <a:t>IS 228 (</a:t>
            </a:r>
            <a:r>
              <a:rPr lang="en-US" sz="4800" dirty="0" smtClean="0">
                <a:latin typeface="Agrandir Wide Medium" panose="020B0604020202020204" charset="0"/>
                <a:hlinkClick r:id="rId3" action="ppaction://hlinkfile"/>
              </a:rPr>
              <a:t>Pt </a:t>
            </a:r>
            <a:r>
              <a:rPr lang="en-US" sz="4800" dirty="0">
                <a:latin typeface="Agrandir Wide Medium" panose="020B0604020202020204" charset="0"/>
                <a:hlinkClick r:id="rId3" action="ppaction://hlinkfile"/>
              </a:rPr>
              <a:t>1)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2438400" y="1962259"/>
            <a:ext cx="15544800" cy="8494633"/>
          </a:xfrm>
          <a:prstGeom prst="rect">
            <a:avLst/>
          </a:prstGeom>
        </p:spPr>
        <p:txBody>
          <a:bodyPr wrap="square" lIns="0" tIns="0" rIns="0" bIns="0" rtlCol="0" anchor="t">
            <a:spAutoFit/>
          </a:bodyPr>
          <a:lstStyle/>
          <a:p>
            <a:pPr algn="just"/>
            <a:r>
              <a:rPr lang="en-US" sz="2400" dirty="0"/>
              <a:t>5.2 Procedure </a:t>
            </a:r>
          </a:p>
          <a:p>
            <a:pPr algn="just"/>
            <a:r>
              <a:rPr lang="en-US" sz="2400" dirty="0"/>
              <a:t>5.2.1 </a:t>
            </a:r>
            <a:r>
              <a:rPr lang="en-US" sz="2400" b="1" dirty="0"/>
              <a:t>Before use the apparatus should be tested for satisfactory working against standard steel of appropriate values of carbon. </a:t>
            </a:r>
          </a:p>
          <a:p>
            <a:pPr algn="just"/>
            <a:r>
              <a:rPr lang="en-US" sz="2400" dirty="0"/>
              <a:t>5.2.2 For Plain Carbon Steel </a:t>
            </a:r>
          </a:p>
          <a:p>
            <a:pPr algn="just"/>
            <a:r>
              <a:rPr lang="en-US" sz="2400" dirty="0"/>
              <a:t>Take one gram of an accurately weighed and clean sample free from extraneous carbon in the form of small drillings or shavings in a porcelain boat which can withstand a temperature of 1 150 °C without breaking or cracking.</a:t>
            </a:r>
          </a:p>
          <a:p>
            <a:pPr algn="just"/>
            <a:r>
              <a:rPr lang="en-US" sz="2400" dirty="0"/>
              <a:t>5.2.2.1 Introduce the boat into the hot combustion tube in the furnace kept at 1 000 ºC to 1 100 ºC.</a:t>
            </a:r>
          </a:p>
          <a:p>
            <a:pPr algn="just"/>
            <a:r>
              <a:rPr lang="en-US" sz="2400" dirty="0"/>
              <a:t>5.2.3 For Low Alloy and High Alloy Steels </a:t>
            </a:r>
          </a:p>
          <a:p>
            <a:pPr algn="just"/>
            <a:r>
              <a:rPr lang="en-US" sz="2400" dirty="0"/>
              <a:t>Take one gram of an accurately weighed and clean sample free from extraneous carbon in the form of small drillings or shavings in a porcelain boat, which can stand a temperature of 1 250 ºC without breaking and cracking. Spread 0.5 g of pure tin granules over the sample. In case of high alloy steel mix the sample with 0.5 g of pure iron (99.99 percent) filings also. Introduce the boat into the hot combustion tube in the furnace, kept between 1 150 ºC to 1 250 °C.</a:t>
            </a:r>
          </a:p>
          <a:p>
            <a:pPr algn="just"/>
            <a:r>
              <a:rPr lang="en-US" sz="2400" dirty="0"/>
              <a:t>5.2.4 Close the furnace inlet with a rubber stopper, allow the sample to heat for one to one and a half minute. Regulate the flow of oxygen to 300 ml to 400 ml per minute into the furnace and establish connection with the burette, which has been previously filled with acidulated water/brine water </a:t>
            </a:r>
            <a:r>
              <a:rPr lang="en-US" sz="2400" dirty="0" err="1"/>
              <a:t>coloured</a:t>
            </a:r>
            <a:r>
              <a:rPr lang="en-US" sz="2400" dirty="0"/>
              <a:t> with methyl red, so that the liquid level in the </a:t>
            </a:r>
            <a:r>
              <a:rPr lang="en-US" sz="2400" dirty="0" err="1"/>
              <a:t>bulbed</a:t>
            </a:r>
            <a:r>
              <a:rPr lang="en-US" sz="2400" dirty="0"/>
              <a:t> portion of the gas burette does not fall rapidly. After a minute or so the level of water in the burette begins to fall more rapidly, though the same rate of oxygen is maintained, indicating completion of combustion. </a:t>
            </a:r>
          </a:p>
          <a:p>
            <a:pPr algn="just"/>
            <a:r>
              <a:rPr lang="en-US" sz="2400" dirty="0"/>
              <a:t>5.2.5 Take readings, when the level reaches near the zero graduation mark after closing the bend way stopcock and equalizing the levels of the burette and the connected levelling bottle. Pass the collected and measured gas twice into the absorbing bulb, till constant reading is obtained, Record the burette reading. On the basis of one gram of sample taken for analysis, the burette is graduated to measure directly the percentage of carbon. </a:t>
            </a:r>
          </a:p>
          <a:p>
            <a:pPr algn="just"/>
            <a:r>
              <a:rPr lang="en-US" sz="2400" dirty="0"/>
              <a:t>5.2.5.1 Examine the combustion boat for complete fusion of the sample, if not thoroughly fused, repeat the determination with a fresh sample.</a:t>
            </a:r>
          </a:p>
        </p:txBody>
      </p:sp>
      <p:sp>
        <p:nvSpPr>
          <p:cNvPr id="5" name="Freeform 5"/>
          <p:cNvSpPr/>
          <p:nvPr/>
        </p:nvSpPr>
        <p:spPr>
          <a:xfrm>
            <a:off x="0" y="1522703"/>
            <a:ext cx="19691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3450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Determination of percent carbon in </a:t>
            </a:r>
            <a:r>
              <a:rPr lang="en-US" sz="4800" dirty="0" smtClean="0">
                <a:solidFill>
                  <a:srgbClr val="125B50"/>
                </a:solidFill>
                <a:latin typeface="Agrandir Wide Medium" panose="020B0604020202020204" charset="0"/>
              </a:rPr>
              <a:t>steel </a:t>
            </a:r>
            <a:r>
              <a:rPr lang="en-US" sz="4800" dirty="0">
                <a:solidFill>
                  <a:srgbClr val="125B50"/>
                </a:solidFill>
                <a:latin typeface="Agrandir Wide Medium" panose="020B0604020202020204" charset="0"/>
              </a:rPr>
              <a:t>– Volumetric method –</a:t>
            </a:r>
            <a:r>
              <a:rPr lang="en-US" sz="4800" dirty="0">
                <a:latin typeface="Agrandir Wide Medium" panose="020B0604020202020204" charset="0"/>
              </a:rPr>
              <a:t> </a:t>
            </a:r>
            <a:r>
              <a:rPr lang="en-US" sz="4800" dirty="0">
                <a:latin typeface="Agrandir Wide Medium" panose="020B0604020202020204" charset="0"/>
                <a:hlinkClick r:id="rId3" action="ppaction://hlinkfile"/>
              </a:rPr>
              <a:t>IS 228 (</a:t>
            </a:r>
            <a:r>
              <a:rPr lang="en-US" sz="4800" dirty="0" smtClean="0">
                <a:latin typeface="Agrandir Wide Medium" panose="020B0604020202020204" charset="0"/>
                <a:hlinkClick r:id="rId3" action="ppaction://hlinkfile"/>
              </a:rPr>
              <a:t>Pt </a:t>
            </a:r>
            <a:r>
              <a:rPr lang="en-US" sz="4800" dirty="0">
                <a:latin typeface="Agrandir Wide Medium" panose="020B0604020202020204" charset="0"/>
                <a:hlinkClick r:id="rId3" action="ppaction://hlinkfile"/>
              </a:rPr>
              <a:t>1)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2438400" y="1962259"/>
            <a:ext cx="15544800" cy="5170646"/>
          </a:xfrm>
          <a:prstGeom prst="rect">
            <a:avLst/>
          </a:prstGeom>
        </p:spPr>
        <p:txBody>
          <a:bodyPr wrap="square" lIns="0" tIns="0" rIns="0" bIns="0" rtlCol="0" anchor="t">
            <a:spAutoFit/>
          </a:bodyPr>
          <a:lstStyle/>
          <a:p>
            <a:r>
              <a:rPr lang="en-US" sz="2800" b="1" dirty="0"/>
              <a:t>5.3 Blank </a:t>
            </a:r>
            <a:endParaRPr lang="en-IN" sz="2800" dirty="0"/>
          </a:p>
          <a:p>
            <a:r>
              <a:rPr lang="en-US" sz="2800" dirty="0"/>
              <a:t>Run a blank experiment on the same quantity of accelerators used, without any sample and make the appropriate corrections. </a:t>
            </a:r>
            <a:endParaRPr lang="en-IN" sz="2800" dirty="0"/>
          </a:p>
          <a:p>
            <a:r>
              <a:rPr lang="en-US" sz="2800" b="1" dirty="0"/>
              <a:t>5.4 Calculation </a:t>
            </a:r>
            <a:endParaRPr lang="en-IN" sz="2800" dirty="0"/>
          </a:p>
          <a:p>
            <a:r>
              <a:rPr lang="en-US" sz="2800" dirty="0"/>
              <a:t>	Carbon, percent </a:t>
            </a:r>
            <a:r>
              <a:rPr lang="en-US" sz="2800" i="1" dirty="0"/>
              <a:t>= </a:t>
            </a:r>
            <a:r>
              <a:rPr lang="en-US" sz="2800" dirty="0"/>
              <a:t>(</a:t>
            </a:r>
            <a:r>
              <a:rPr lang="en-US" sz="2800" i="1" dirty="0"/>
              <a:t>A </a:t>
            </a:r>
            <a:r>
              <a:rPr lang="en-US" sz="2800" dirty="0">
                <a:sym typeface="Symbol" panose="05050102010706020507" pitchFamily="18" charset="2"/>
              </a:rPr>
              <a:t></a:t>
            </a:r>
            <a:r>
              <a:rPr lang="en-US" sz="2800" dirty="0"/>
              <a:t> </a:t>
            </a:r>
            <a:r>
              <a:rPr lang="en-US" sz="2800" i="1" dirty="0"/>
              <a:t>B</a:t>
            </a:r>
            <a:r>
              <a:rPr lang="en-US" sz="2800" dirty="0"/>
              <a:t>)</a:t>
            </a:r>
            <a:r>
              <a:rPr lang="en-US" sz="2800" i="1" dirty="0"/>
              <a:t> </a:t>
            </a:r>
            <a:r>
              <a:rPr lang="en-US" sz="2800" dirty="0"/>
              <a:t>× </a:t>
            </a:r>
            <a:r>
              <a:rPr lang="en-US" sz="2800" i="1" dirty="0"/>
              <a:t>F</a:t>
            </a:r>
            <a:r>
              <a:rPr lang="en-US" sz="2800" dirty="0"/>
              <a:t> </a:t>
            </a:r>
            <a:endParaRPr lang="en-IN" sz="2800" dirty="0"/>
          </a:p>
          <a:p>
            <a:r>
              <a:rPr lang="en-US" sz="2800" dirty="0"/>
              <a:t>where </a:t>
            </a:r>
            <a:endParaRPr lang="en-IN" sz="2800" dirty="0"/>
          </a:p>
          <a:p>
            <a:r>
              <a:rPr lang="en-US" sz="2800" i="1" dirty="0"/>
              <a:t>A</a:t>
            </a:r>
            <a:r>
              <a:rPr lang="en-US" sz="2800" dirty="0"/>
              <a:t> = burette reading after absorption of carbon dioxide in caustic potash with one gram of sample, </a:t>
            </a:r>
            <a:endParaRPr lang="en-IN" sz="2800" dirty="0"/>
          </a:p>
          <a:p>
            <a:r>
              <a:rPr lang="en-US" sz="2800" i="1" dirty="0"/>
              <a:t>B</a:t>
            </a:r>
            <a:r>
              <a:rPr lang="en-US" sz="2800" dirty="0"/>
              <a:t> = burette reading for the blank experiment, and </a:t>
            </a:r>
            <a:endParaRPr lang="en-IN" sz="2800" dirty="0"/>
          </a:p>
          <a:p>
            <a:r>
              <a:rPr lang="en-US" sz="2800" i="1" dirty="0"/>
              <a:t>F</a:t>
            </a:r>
            <a:r>
              <a:rPr lang="en-US" sz="2800" dirty="0"/>
              <a:t> = Correction teeter for temperature and pressure (</a:t>
            </a:r>
            <a:r>
              <a:rPr lang="en-US" sz="2800" i="1" dirty="0">
                <a:hlinkClick r:id="rId3" action="ppaction://hlinkfile"/>
              </a:rPr>
              <a:t>see</a:t>
            </a:r>
            <a:r>
              <a:rPr lang="en-US" sz="2800" dirty="0">
                <a:hlinkClick r:id="rId3" action="ppaction://hlinkfile"/>
              </a:rPr>
              <a:t> Table 1</a:t>
            </a:r>
            <a:r>
              <a:rPr lang="en-US" sz="2800" dirty="0"/>
              <a:t>). </a:t>
            </a:r>
            <a:endParaRPr lang="en-IN" sz="2800" dirty="0"/>
          </a:p>
          <a:p>
            <a:r>
              <a:rPr lang="en-US" sz="2800" b="1" dirty="0"/>
              <a:t>5.5</a:t>
            </a:r>
            <a:r>
              <a:rPr lang="en-US" sz="2800" dirty="0"/>
              <a:t> </a:t>
            </a:r>
            <a:r>
              <a:rPr lang="en-US" sz="2800" b="1" dirty="0"/>
              <a:t>Reproducibility</a:t>
            </a:r>
            <a:r>
              <a:rPr lang="en-US" sz="2800" i="1" dirty="0"/>
              <a:t> </a:t>
            </a:r>
            <a:endParaRPr lang="en-IN" sz="2800" dirty="0"/>
          </a:p>
          <a:p>
            <a:r>
              <a:rPr lang="en-US" sz="2800" i="1" dirty="0"/>
              <a:t>	</a:t>
            </a:r>
            <a:r>
              <a:rPr lang="en-US" sz="2800" dirty="0"/>
              <a:t>± 0·01 percent up to 1.50 percent carbon, and </a:t>
            </a:r>
            <a:endParaRPr lang="en-IN" sz="2800" dirty="0"/>
          </a:p>
          <a:p>
            <a:r>
              <a:rPr lang="en-US" sz="2800" dirty="0" smtClean="0"/>
              <a:t>	± </a:t>
            </a:r>
            <a:r>
              <a:rPr lang="en-US" sz="2800" dirty="0"/>
              <a:t>0·02 percent above 1.50 percent carbon.</a:t>
            </a:r>
            <a:endParaRPr lang="en-IN" sz="2800" dirty="0"/>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837964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15011400" cy="1439862"/>
          </a:xfrm>
        </p:spPr>
        <p:txBody>
          <a:bodyPr>
            <a:noAutofit/>
          </a:bodyPr>
          <a:lstStyle/>
          <a:p>
            <a:pPr lvl="0"/>
            <a:r>
              <a:rPr lang="en-US" sz="4800" dirty="0" smtClean="0">
                <a:solidFill>
                  <a:srgbClr val="125B50"/>
                </a:solidFill>
                <a:latin typeface="Agrandir Wide Medium" panose="020B0604020202020204" charset="0"/>
              </a:rPr>
              <a:t/>
            </a:r>
            <a:br>
              <a:rPr lang="en-US" sz="4800" dirty="0" smtClean="0">
                <a:solidFill>
                  <a:srgbClr val="125B50"/>
                </a:solidFill>
                <a:latin typeface="Agrandir Wide Medium" panose="020B0604020202020204" charset="0"/>
              </a:rPr>
            </a:br>
            <a:r>
              <a:rPr lang="en-US" sz="4800" dirty="0" smtClean="0">
                <a:solidFill>
                  <a:srgbClr val="125B50"/>
                </a:solidFill>
                <a:latin typeface="Agrandir Wide Medium" panose="020B0604020202020204" charset="0"/>
              </a:rPr>
              <a:t> Apparatus </a:t>
            </a:r>
            <a:r>
              <a:rPr lang="en-US" sz="4800" dirty="0">
                <a:solidFill>
                  <a:srgbClr val="125B50"/>
                </a:solidFill>
                <a:latin typeface="Agrandir Wide Medium" panose="020B0604020202020204" charset="0"/>
              </a:rPr>
              <a:t>as per </a:t>
            </a:r>
            <a:r>
              <a:rPr lang="en-US" sz="4800" dirty="0">
                <a:solidFill>
                  <a:prstClr val="black"/>
                </a:solidFill>
                <a:latin typeface="Agrandir Wide Medium" panose="020B0604020202020204" charset="0"/>
              </a:rPr>
              <a:t> </a:t>
            </a:r>
            <a:r>
              <a:rPr lang="en-US" sz="4800" dirty="0">
                <a:solidFill>
                  <a:prstClr val="black"/>
                </a:solidFill>
                <a:latin typeface="Agrandir Wide Medium" panose="020B0604020202020204" charset="0"/>
                <a:hlinkClick r:id="rId3" action="ppaction://hlinkfile"/>
              </a:rPr>
              <a:t>IS 6226 (Pt 1) </a:t>
            </a:r>
            <a:r>
              <a:rPr lang="en-US" sz="4800" dirty="0" smtClean="0">
                <a:solidFill>
                  <a:prstClr val="black"/>
                </a:solidFill>
                <a:latin typeface="Agrandir Wide Medium" panose="020B0604020202020204" charset="0"/>
              </a:rPr>
              <a:t/>
            </a:r>
            <a:br>
              <a:rPr lang="en-US" sz="4800" dirty="0" smtClean="0">
                <a:solidFill>
                  <a:prstClr val="black"/>
                </a:solidFill>
                <a:latin typeface="Agrandir Wide Medium" panose="020B0604020202020204" charset="0"/>
              </a:rPr>
            </a:br>
            <a:r>
              <a:rPr lang="en-US" sz="4800" dirty="0" smtClean="0">
                <a:solidFill>
                  <a:prstClr val="black"/>
                </a:solidFill>
                <a:latin typeface="Agrandir Wide Medium" panose="020B0604020202020204" charset="0"/>
              </a:rPr>
              <a:t>for Volumetric method</a:t>
            </a:r>
            <a:r>
              <a:rPr lang="en-US" sz="4800" dirty="0">
                <a:solidFill>
                  <a:srgbClr val="125B50"/>
                </a:solidFill>
                <a:latin typeface="Agrandir Wide Medium" panose="020B0604020202020204" charset="0"/>
                <a:ea typeface="Agrandir Wide Medium"/>
                <a:cs typeface="Agrandir Wide Medium"/>
                <a:sym typeface="Agrandir Wide Medium"/>
              </a:rPr>
              <a:t/>
            </a:r>
            <a:br>
              <a:rPr lang="en-US" sz="4800" dirty="0">
                <a:solidFill>
                  <a:srgbClr val="125B50"/>
                </a:solidFill>
                <a:latin typeface="Agrandir Wide Medium" panose="020B0604020202020204" charset="0"/>
                <a:ea typeface="Agrandir Wide Medium"/>
                <a:cs typeface="Agrandir Wide Medium"/>
                <a:sym typeface="Agrandir Wide Medium"/>
              </a:rPr>
            </a:br>
            <a:endParaRPr lang="en-IN" sz="4800" dirty="0"/>
          </a:p>
        </p:txBody>
      </p:sp>
      <p:sp>
        <p:nvSpPr>
          <p:cNvPr id="5" name="Freeform 5"/>
          <p:cNvSpPr>
            <a:spLocks noGrp="1"/>
          </p:cNvSpPr>
          <p:nvPr>
            <p:ph idx="1"/>
          </p:nvPr>
        </p:nvSpPr>
        <p:spPr>
          <a:xfrm>
            <a:off x="1" y="1924049"/>
            <a:ext cx="1828800" cy="6438900"/>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txBody>
          <a:bodyPr/>
          <a:lstStyle/>
          <a:p>
            <a:endParaRPr lang="en-IN"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pic>
        <p:nvPicPr>
          <p:cNvPr id="4" name="Picture 3"/>
          <p:cNvPicPr>
            <a:picLocks noChangeAspect="1"/>
          </p:cNvPicPr>
          <p:nvPr/>
        </p:nvPicPr>
        <p:blipFill>
          <a:blip r:embed="rId6"/>
          <a:stretch>
            <a:fillRect/>
          </a:stretch>
        </p:blipFill>
        <p:spPr>
          <a:xfrm>
            <a:off x="2779529" y="1714500"/>
            <a:ext cx="12689071" cy="7382905"/>
          </a:xfrm>
          <a:prstGeom prst="rect">
            <a:avLst/>
          </a:prstGeom>
        </p:spPr>
      </p:pic>
    </p:spTree>
    <p:extLst>
      <p:ext uri="{BB962C8B-B14F-4D97-AF65-F5344CB8AC3E}">
        <p14:creationId xmlns:p14="http://schemas.microsoft.com/office/powerpoint/2010/main" val="1877018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15011400" cy="1439862"/>
          </a:xfrm>
        </p:spPr>
        <p:txBody>
          <a:bodyPr>
            <a:noAutofit/>
          </a:bodyPr>
          <a:lstStyle/>
          <a:p>
            <a:pPr lvl="0"/>
            <a:r>
              <a:rPr lang="en-US" sz="4800" dirty="0" smtClean="0">
                <a:solidFill>
                  <a:srgbClr val="125B50"/>
                </a:solidFill>
                <a:latin typeface="Agrandir Wide Medium" panose="020B0604020202020204" charset="0"/>
              </a:rPr>
              <a:t/>
            </a:r>
            <a:br>
              <a:rPr lang="en-US" sz="4800" dirty="0" smtClean="0">
                <a:solidFill>
                  <a:srgbClr val="125B50"/>
                </a:solidFill>
                <a:latin typeface="Agrandir Wide Medium" panose="020B0604020202020204" charset="0"/>
              </a:rPr>
            </a:br>
            <a:r>
              <a:rPr lang="en-US" sz="4800" dirty="0" smtClean="0">
                <a:solidFill>
                  <a:srgbClr val="125B50"/>
                </a:solidFill>
                <a:latin typeface="Agrandir Wide Medium" panose="020B0604020202020204" charset="0"/>
              </a:rPr>
              <a:t>Apparatus </a:t>
            </a:r>
            <a:r>
              <a:rPr lang="en-US" sz="4800" dirty="0" smtClean="0">
                <a:solidFill>
                  <a:prstClr val="black"/>
                </a:solidFill>
                <a:latin typeface="Agrandir Wide Medium" panose="020B0604020202020204" charset="0"/>
              </a:rPr>
              <a:t>for Volumetric method</a:t>
            </a:r>
            <a:r>
              <a:rPr lang="en-US" sz="4800" dirty="0">
                <a:solidFill>
                  <a:srgbClr val="125B50"/>
                </a:solidFill>
                <a:latin typeface="Agrandir Wide Medium" panose="020B0604020202020204" charset="0"/>
                <a:ea typeface="Agrandir Wide Medium"/>
                <a:cs typeface="Agrandir Wide Medium"/>
                <a:sym typeface="Agrandir Wide Medium"/>
              </a:rPr>
              <a:t/>
            </a:r>
            <a:br>
              <a:rPr lang="en-US" sz="4800" dirty="0">
                <a:solidFill>
                  <a:srgbClr val="125B50"/>
                </a:solidFill>
                <a:latin typeface="Agrandir Wide Medium" panose="020B0604020202020204" charset="0"/>
                <a:ea typeface="Agrandir Wide Medium"/>
                <a:cs typeface="Agrandir Wide Medium"/>
                <a:sym typeface="Agrandir Wide Medium"/>
              </a:rPr>
            </a:br>
            <a:endParaRPr lang="en-IN" sz="48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6600" y="2011998"/>
            <a:ext cx="9067800" cy="7772400"/>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
        <p:nvSpPr>
          <p:cNvPr id="9" name="Freeform 5"/>
          <p:cNvSpPr/>
          <p:nvPr/>
        </p:nvSpPr>
        <p:spPr>
          <a:xfrm>
            <a:off x="1" y="2171700"/>
            <a:ext cx="1905000" cy="7696200"/>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spTree>
    <p:extLst>
      <p:ext uri="{BB962C8B-B14F-4D97-AF65-F5344CB8AC3E}">
        <p14:creationId xmlns:p14="http://schemas.microsoft.com/office/powerpoint/2010/main" val="2831942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4572000" y="663493"/>
            <a:ext cx="13716000" cy="859210"/>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a:ea typeface="Agrandir Wide Medium"/>
                <a:cs typeface="Agrandir Wide Medium"/>
                <a:sym typeface="Agrandir Wide Medium"/>
              </a:rPr>
              <a:t>Gravimetric </a:t>
            </a:r>
            <a:r>
              <a:rPr lang="en-US" sz="4800" dirty="0" smtClean="0">
                <a:solidFill>
                  <a:srgbClr val="125B50"/>
                </a:solidFill>
                <a:latin typeface="Agrandir Wide Medium"/>
                <a:ea typeface="Agrandir Wide Medium"/>
                <a:cs typeface="Agrandir Wide Medium"/>
                <a:sym typeface="Agrandir Wide Medium"/>
              </a:rPr>
              <a:t>Analysis</a:t>
            </a:r>
            <a:endParaRPr lang="en-US" sz="4800" dirty="0">
              <a:solidFill>
                <a:srgbClr val="125B50"/>
              </a:solidFill>
              <a:latin typeface="Agrandir Wide Medium"/>
              <a:ea typeface="Agrandir Wide Medium"/>
              <a:cs typeface="Agrandir Wide Medium"/>
              <a:sym typeface="Agrandir Wide Medium"/>
            </a:endParaRPr>
          </a:p>
        </p:txBody>
      </p:sp>
      <p:sp>
        <p:nvSpPr>
          <p:cNvPr id="4" name="TextBox 4"/>
          <p:cNvSpPr txBox="1"/>
          <p:nvPr/>
        </p:nvSpPr>
        <p:spPr>
          <a:xfrm>
            <a:off x="5486400" y="1866900"/>
            <a:ext cx="11938340" cy="7879080"/>
          </a:xfrm>
          <a:prstGeom prst="rect">
            <a:avLst/>
          </a:prstGeom>
        </p:spPr>
        <p:txBody>
          <a:bodyPr wrap="square" lIns="0" tIns="0" rIns="0" bIns="0" rtlCol="0" anchor="t">
            <a:spAutoFit/>
          </a:bodyPr>
          <a:lstStyle/>
          <a:p>
            <a:pPr algn="just"/>
            <a:r>
              <a:rPr lang="en-US" sz="3200" b="1" dirty="0"/>
              <a:t>Gravimetric analysis</a:t>
            </a:r>
            <a:r>
              <a:rPr lang="en-US" sz="3200" dirty="0"/>
              <a:t>, a method of quantitative chemical analysis in which the constituent sought is converted into a substance (of known composition) that can be separated from the sample and weighed. The steps commonly followed in gravimetric analysis </a:t>
            </a:r>
            <a:r>
              <a:rPr lang="en-US" sz="3200" dirty="0" smtClean="0"/>
              <a:t>are:</a:t>
            </a:r>
          </a:p>
          <a:p>
            <a:pPr algn="just"/>
            <a:endParaRPr lang="en-IN" sz="3200" dirty="0"/>
          </a:p>
          <a:p>
            <a:pPr marL="1428750" lvl="2" indent="-514350" algn="just">
              <a:buFont typeface="+mj-lt"/>
              <a:buAutoNum type="arabicPeriod"/>
            </a:pPr>
            <a:r>
              <a:rPr lang="en-US" sz="3200" dirty="0" smtClean="0"/>
              <a:t>preparation </a:t>
            </a:r>
            <a:r>
              <a:rPr lang="en-US" sz="3200" dirty="0"/>
              <a:t>of a solution containing a known weight of  </a:t>
            </a:r>
            <a:r>
              <a:rPr lang="en-US" sz="3200" dirty="0" smtClean="0"/>
              <a:t>the </a:t>
            </a:r>
            <a:r>
              <a:rPr lang="en-US" sz="3200" dirty="0"/>
              <a:t>sample, </a:t>
            </a:r>
          </a:p>
          <a:p>
            <a:pPr marL="1428750" lvl="2" indent="-514350" algn="just">
              <a:buFont typeface="+mj-lt"/>
              <a:buAutoNum type="arabicPeriod"/>
            </a:pPr>
            <a:r>
              <a:rPr lang="en-US" sz="3200" dirty="0" smtClean="0"/>
              <a:t>separation </a:t>
            </a:r>
            <a:r>
              <a:rPr lang="en-US" sz="3200" dirty="0"/>
              <a:t>of the desired constituent, </a:t>
            </a:r>
          </a:p>
          <a:p>
            <a:pPr marL="1428750" lvl="2" indent="-514350" algn="just">
              <a:buFont typeface="+mj-lt"/>
              <a:buAutoNum type="arabicPeriod"/>
            </a:pPr>
            <a:r>
              <a:rPr lang="en-US" sz="3200" dirty="0" smtClean="0"/>
              <a:t>weighing </a:t>
            </a:r>
            <a:r>
              <a:rPr lang="en-US" sz="3200" dirty="0"/>
              <a:t>the isolated constituent, and</a:t>
            </a:r>
          </a:p>
          <a:p>
            <a:pPr marL="1428750" lvl="2" indent="-514350" algn="just">
              <a:buFont typeface="+mj-lt"/>
              <a:buAutoNum type="arabicPeriod"/>
            </a:pPr>
            <a:r>
              <a:rPr lang="en-US" sz="3200" dirty="0" smtClean="0"/>
              <a:t>computation </a:t>
            </a:r>
            <a:r>
              <a:rPr lang="en-US" sz="3200" dirty="0"/>
              <a:t>of the amount of the particular constituent </a:t>
            </a:r>
            <a:r>
              <a:rPr lang="en-US" sz="3200" dirty="0" smtClean="0"/>
              <a:t>in </a:t>
            </a:r>
            <a:r>
              <a:rPr lang="en-US" sz="3200" dirty="0"/>
              <a:t>the sample from the observed weight of the </a:t>
            </a:r>
            <a:r>
              <a:rPr lang="en-US" sz="3200" dirty="0" smtClean="0"/>
              <a:t>isolated </a:t>
            </a:r>
            <a:r>
              <a:rPr lang="en-US" sz="3200" dirty="0"/>
              <a:t>substance.</a:t>
            </a:r>
            <a:endParaRPr lang="en-IN" sz="3200" dirty="0"/>
          </a:p>
          <a:p>
            <a:pPr lvl="3" algn="just"/>
            <a:endParaRPr lang="en-IN" sz="3200" dirty="0" smtClean="0"/>
          </a:p>
          <a:p>
            <a:pPr marL="971550" lvl="1" indent="-514350" algn="just">
              <a:buFont typeface="+mj-lt"/>
              <a:buAutoNum type="arabicPeriod"/>
            </a:pPr>
            <a:endParaRPr lang="en-IN" sz="3200" dirty="0" smtClean="0"/>
          </a:p>
          <a:p>
            <a:pPr lvl="1" algn="just"/>
            <a:r>
              <a:rPr lang="en-IN" sz="3200" dirty="0" smtClean="0"/>
              <a:t/>
            </a:r>
            <a:br>
              <a:rPr lang="en-IN" sz="3200" dirty="0" smtClean="0"/>
            </a:br>
            <a:endParaRPr lang="en-US" sz="3200" dirty="0" smtClean="0">
              <a:latin typeface="+mj-lt"/>
              <a:cs typeface="Arial" panose="020B0604020202020204" pitchFamily="34" charset="0"/>
            </a:endParaRPr>
          </a:p>
          <a:p>
            <a:pPr marL="457200" indent="-457200" algn="just">
              <a:buFont typeface="Arial" panose="020B0604020202020204" pitchFamily="34" charset="0"/>
              <a:buChar char="•"/>
            </a:pPr>
            <a:endParaRPr lang="en-US" sz="3200" dirty="0">
              <a:latin typeface="+mj-lt"/>
              <a:cs typeface="Arial" panose="020B0604020202020204" pitchFamily="34" charset="0"/>
            </a:endParaRPr>
          </a:p>
        </p:txBody>
      </p:sp>
      <p:sp>
        <p:nvSpPr>
          <p:cNvPr id="5" name="Freeform 5"/>
          <p:cNvSpPr/>
          <p:nvPr/>
        </p:nvSpPr>
        <p:spPr>
          <a:xfrm>
            <a:off x="0" y="1522703"/>
            <a:ext cx="4572000"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57500"/>
            <a:ext cx="4179426" cy="45211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8039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IN" sz="4800" dirty="0">
                <a:solidFill>
                  <a:srgbClr val="125B50"/>
                </a:solidFill>
                <a:latin typeface="Agrandir Wide Medium" panose="020B0604020202020204" charset="0"/>
              </a:rPr>
              <a:t>Determination of carbon in steel </a:t>
            </a:r>
            <a:endParaRPr lang="en-IN" sz="4800" dirty="0" smtClean="0">
              <a:solidFill>
                <a:srgbClr val="125B50"/>
              </a:solidFill>
              <a:latin typeface="Agrandir Wide Medium" panose="020B0604020202020204" charset="0"/>
            </a:endParaRPr>
          </a:p>
          <a:p>
            <a:pPr algn="ctr">
              <a:lnSpc>
                <a:spcPts val="6719"/>
              </a:lnSpc>
            </a:pPr>
            <a:r>
              <a:rPr lang="en-IN" sz="4800" dirty="0" smtClean="0">
                <a:solidFill>
                  <a:srgbClr val="125B50"/>
                </a:solidFill>
                <a:latin typeface="Agrandir Wide Medium" panose="020B0604020202020204" charset="0"/>
              </a:rPr>
              <a:t>(Gravimetric </a:t>
            </a:r>
            <a:r>
              <a:rPr lang="en-IN" sz="4800" dirty="0">
                <a:solidFill>
                  <a:srgbClr val="125B50"/>
                </a:solidFill>
                <a:latin typeface="Agrandir Wide Medium" panose="020B0604020202020204" charset="0"/>
              </a:rPr>
              <a:t>method</a:t>
            </a:r>
            <a:r>
              <a:rPr lang="en-IN" sz="4800" dirty="0" smtClean="0">
                <a:solidFill>
                  <a:srgbClr val="125B50"/>
                </a:solidFill>
                <a:latin typeface="Agrandir Wide Medium" panose="020B0604020202020204" charset="0"/>
              </a:rPr>
              <a:t>) - </a:t>
            </a:r>
            <a:r>
              <a:rPr lang="en-IN" sz="4800" dirty="0">
                <a:solidFill>
                  <a:srgbClr val="125B50"/>
                </a:solidFill>
                <a:latin typeface="Agrandir Wide Medium" panose="020B0604020202020204" charset="0"/>
                <a:hlinkClick r:id="rId3" action="ppaction://hlinkfile"/>
              </a:rPr>
              <a:t>IS 228 (Part 4)</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143250" y="2617781"/>
            <a:ext cx="14135100" cy="2954655"/>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b="1" i="1" kern="100" dirty="0">
                <a:latin typeface="+mj-lt"/>
                <a:ea typeface="Calibri" panose="020F0502020204030204" pitchFamily="34" charset="0"/>
                <a:cs typeface="Times New Roman" panose="02020603050405020304" pitchFamily="18" charset="0"/>
              </a:rPr>
              <a:t>Outline of the method — </a:t>
            </a:r>
            <a:r>
              <a:rPr lang="en-US" sz="3200" kern="100" dirty="0">
                <a:latin typeface="+mj-lt"/>
                <a:ea typeface="Calibri" panose="020F0502020204030204" pitchFamily="34" charset="0"/>
                <a:cs typeface="Times New Roman" panose="02020603050405020304" pitchFamily="18" charset="0"/>
              </a:rPr>
              <a:t>The sample is burnt in a stream of purified oxygen and the carbon dioxide formed is absorbed, after purification, in suitable absorbent.</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increase in weight of the absorbent represents carbon dioxide</a:t>
            </a:r>
            <a:r>
              <a:rPr lang="en-US" sz="3200" kern="100" dirty="0" smtClean="0">
                <a:latin typeface="+mj-lt"/>
                <a:ea typeface="Calibri" panose="020F0502020204030204" pitchFamily="34" charset="0"/>
                <a:cs typeface="Times New Roman" panose="02020603050405020304" pitchFamily="18" charset="0"/>
              </a:rPr>
              <a:t>.</a:t>
            </a:r>
          </a:p>
          <a:p>
            <a:pPr marL="457200" indent="-457200" algn="just">
              <a:buFont typeface="Arial" panose="020B0604020202020204" pitchFamily="34" charset="0"/>
              <a:buChar char="•"/>
            </a:pPr>
            <a:r>
              <a:rPr lang="en-US" sz="3200" kern="100" dirty="0">
                <a:ea typeface="Calibri" panose="020F0502020204030204" pitchFamily="34" charset="0"/>
                <a:cs typeface="Times New Roman" panose="02020603050405020304" pitchFamily="18" charset="0"/>
              </a:rPr>
              <a:t>The standard </a:t>
            </a:r>
            <a:r>
              <a:rPr lang="en-US" sz="3200" kern="100" dirty="0" smtClean="0">
                <a:ea typeface="Calibri" panose="020F0502020204030204" pitchFamily="34" charset="0"/>
                <a:cs typeface="Times New Roman" panose="02020603050405020304" pitchFamily="18" charset="0"/>
              </a:rPr>
              <a:t>contains clauses </a:t>
            </a:r>
            <a:r>
              <a:rPr lang="en-US" sz="3200" kern="100" dirty="0">
                <a:ea typeface="Calibri" panose="020F0502020204030204" pitchFamily="34" charset="0"/>
                <a:cs typeface="Times New Roman" panose="02020603050405020304" pitchFamily="18" charset="0"/>
              </a:rPr>
              <a:t>on scope, the outline of the method, </a:t>
            </a:r>
            <a:r>
              <a:rPr lang="en-US" sz="3200" kern="100" dirty="0" smtClean="0">
                <a:ea typeface="Calibri" panose="020F0502020204030204" pitchFamily="34" charset="0"/>
                <a:cs typeface="Times New Roman" panose="02020603050405020304" pitchFamily="18" charset="0"/>
              </a:rPr>
              <a:t>Reagents, apparatus, sampling, </a:t>
            </a:r>
            <a:r>
              <a:rPr lang="en-US" sz="3200" kern="100" dirty="0">
                <a:ea typeface="Calibri" panose="020F0502020204030204" pitchFamily="34" charset="0"/>
                <a:cs typeface="Times New Roman" panose="02020603050405020304" pitchFamily="18" charset="0"/>
              </a:rPr>
              <a:t>procedure, calculation, and </a:t>
            </a:r>
            <a:r>
              <a:rPr lang="en-US" sz="3200" kern="100" dirty="0" smtClean="0">
                <a:ea typeface="Calibri" panose="020F0502020204030204" pitchFamily="34" charset="0"/>
                <a:cs typeface="Times New Roman" panose="02020603050405020304" pitchFamily="18" charset="0"/>
              </a:rPr>
              <a:t>accuracy.</a:t>
            </a:r>
          </a:p>
          <a:p>
            <a:pPr marL="457200" indent="-457200" algn="just">
              <a:buFont typeface="Arial" panose="020B0604020202020204" pitchFamily="34" charset="0"/>
              <a:buChar char="•"/>
            </a:pPr>
            <a:endParaRPr lang="en-US" sz="32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6760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229" y="2638075"/>
            <a:ext cx="10869542" cy="5010849"/>
          </a:xfrm>
          <a:prstGeom prst="rect">
            <a:avLst/>
          </a:prstGeom>
        </p:spPr>
      </p:pic>
      <p:sp>
        <p:nvSpPr>
          <p:cNvPr id="3" name="Title 2"/>
          <p:cNvSpPr>
            <a:spLocks noGrp="1"/>
          </p:cNvSpPr>
          <p:nvPr>
            <p:ph type="title"/>
          </p:nvPr>
        </p:nvSpPr>
        <p:spPr>
          <a:xfrm>
            <a:off x="457200" y="274638"/>
            <a:ext cx="15011400" cy="1439862"/>
          </a:xfrm>
        </p:spPr>
        <p:txBody>
          <a:bodyPr>
            <a:noAutofit/>
          </a:bodyPr>
          <a:lstStyle/>
          <a:p>
            <a:pPr lvl="0"/>
            <a:r>
              <a:rPr lang="en-US" sz="4800" dirty="0" smtClean="0">
                <a:solidFill>
                  <a:srgbClr val="125B50"/>
                </a:solidFill>
                <a:latin typeface="Agrandir Wide Medium" panose="020B0604020202020204" charset="0"/>
              </a:rPr>
              <a:t/>
            </a:r>
            <a:br>
              <a:rPr lang="en-US" sz="4800" dirty="0" smtClean="0">
                <a:solidFill>
                  <a:srgbClr val="125B50"/>
                </a:solidFill>
                <a:latin typeface="Agrandir Wide Medium" panose="020B0604020202020204" charset="0"/>
              </a:rPr>
            </a:br>
            <a:r>
              <a:rPr lang="en-US" sz="4800" dirty="0" smtClean="0">
                <a:solidFill>
                  <a:srgbClr val="125B50"/>
                </a:solidFill>
                <a:latin typeface="Agrandir Wide Medium" panose="020B0604020202020204" charset="0"/>
              </a:rPr>
              <a:t> Apparatus </a:t>
            </a:r>
            <a:r>
              <a:rPr lang="en-US" sz="4800" dirty="0">
                <a:solidFill>
                  <a:srgbClr val="125B50"/>
                </a:solidFill>
                <a:latin typeface="Agrandir Wide Medium" panose="020B0604020202020204" charset="0"/>
              </a:rPr>
              <a:t>as per </a:t>
            </a:r>
            <a:r>
              <a:rPr lang="en-US" sz="4800" dirty="0">
                <a:solidFill>
                  <a:prstClr val="black"/>
                </a:solidFill>
                <a:latin typeface="Agrandir Wide Medium" panose="020B0604020202020204" charset="0"/>
              </a:rPr>
              <a:t> </a:t>
            </a:r>
            <a:r>
              <a:rPr lang="en-US" sz="4800" dirty="0">
                <a:solidFill>
                  <a:prstClr val="black"/>
                </a:solidFill>
                <a:latin typeface="Agrandir Wide Medium" panose="020B0604020202020204" charset="0"/>
                <a:hlinkClick r:id="rId3" action="ppaction://hlinkfile"/>
              </a:rPr>
              <a:t>IS 6226 (Pt 1) </a:t>
            </a:r>
            <a:r>
              <a:rPr lang="en-US" sz="4800" dirty="0" smtClean="0">
                <a:solidFill>
                  <a:prstClr val="black"/>
                </a:solidFill>
                <a:latin typeface="Agrandir Wide Medium" panose="020B0604020202020204" charset="0"/>
              </a:rPr>
              <a:t/>
            </a:r>
            <a:br>
              <a:rPr lang="en-US" sz="4800" dirty="0" smtClean="0">
                <a:solidFill>
                  <a:prstClr val="black"/>
                </a:solidFill>
                <a:latin typeface="Agrandir Wide Medium" panose="020B0604020202020204" charset="0"/>
              </a:rPr>
            </a:br>
            <a:r>
              <a:rPr lang="en-US" sz="4800" dirty="0" smtClean="0">
                <a:solidFill>
                  <a:prstClr val="black"/>
                </a:solidFill>
                <a:latin typeface="Agrandir Wide Medium" panose="020B0604020202020204" charset="0"/>
              </a:rPr>
              <a:t>for Gravimetric method</a:t>
            </a:r>
            <a:r>
              <a:rPr lang="en-US" sz="4800" dirty="0">
                <a:solidFill>
                  <a:srgbClr val="125B50"/>
                </a:solidFill>
                <a:latin typeface="Agrandir Wide Medium" panose="020B0604020202020204" charset="0"/>
                <a:ea typeface="Agrandir Wide Medium"/>
                <a:cs typeface="Agrandir Wide Medium"/>
                <a:sym typeface="Agrandir Wide Medium"/>
              </a:rPr>
              <a:t/>
            </a:r>
            <a:br>
              <a:rPr lang="en-US" sz="4800" dirty="0">
                <a:solidFill>
                  <a:srgbClr val="125B50"/>
                </a:solidFill>
                <a:latin typeface="Agrandir Wide Medium" panose="020B0604020202020204" charset="0"/>
                <a:ea typeface="Agrandir Wide Medium"/>
                <a:cs typeface="Agrandir Wide Medium"/>
                <a:sym typeface="Agrandir Wide Medium"/>
              </a:rPr>
            </a:br>
            <a:endParaRPr lang="en-IN" sz="4800" dirty="0"/>
          </a:p>
        </p:txBody>
      </p:sp>
      <p:sp>
        <p:nvSpPr>
          <p:cNvPr id="5" name="Freeform 5"/>
          <p:cNvSpPr>
            <a:spLocks noGrp="1"/>
          </p:cNvSpPr>
          <p:nvPr>
            <p:ph idx="1"/>
          </p:nvPr>
        </p:nvSpPr>
        <p:spPr>
          <a:xfrm>
            <a:off x="1" y="1924049"/>
            <a:ext cx="1828800" cy="6438900"/>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txBody>
          <a:bodyPr/>
          <a:lstStyle/>
          <a:p>
            <a:endParaRPr lang="en-IN"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815356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599" y="712930"/>
            <a:ext cx="16014019" cy="859210"/>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rPr>
              <a:t>Advantages of </a:t>
            </a:r>
            <a:r>
              <a:rPr lang="en-US" sz="4800" dirty="0">
                <a:solidFill>
                  <a:srgbClr val="125B50"/>
                </a:solidFill>
                <a:latin typeface="Agrandir Wide Medium" panose="020B0604020202020204" charset="0"/>
              </a:rPr>
              <a:t>using </a:t>
            </a:r>
            <a:r>
              <a:rPr lang="en-US" sz="4800" dirty="0" smtClean="0">
                <a:solidFill>
                  <a:srgbClr val="125B50"/>
                </a:solidFill>
                <a:latin typeface="Agrandir Wide Medium" panose="020B0604020202020204" charset="0"/>
              </a:rPr>
              <a:t>standard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2743200" y="2373511"/>
            <a:ext cx="14464959" cy="5909310"/>
          </a:xfrm>
          <a:prstGeom prst="rect">
            <a:avLst/>
          </a:prstGeom>
        </p:spPr>
        <p:txBody>
          <a:bodyPr wrap="square" lIns="0" tIns="0" rIns="0" bIns="0" rtlCol="0" anchor="t">
            <a:spAutoFit/>
          </a:bodyPr>
          <a:lstStyle/>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The method of test is similar to what is taught to you in syllabus However the standard has few more important points that makes it more </a:t>
            </a:r>
            <a:r>
              <a:rPr lang="en-US" sz="3200" kern="100" dirty="0" smtClean="0">
                <a:latin typeface="+mj-lt"/>
                <a:ea typeface="Calibri" panose="020F0502020204030204" pitchFamily="34" charset="0"/>
                <a:cs typeface="Times New Roman" panose="02020603050405020304" pitchFamily="18" charset="0"/>
              </a:rPr>
              <a:t>useful.</a:t>
            </a:r>
            <a:endParaRPr lang="en-US" sz="3200" kern="100" dirty="0">
              <a:latin typeface="+mj-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The standard is in line with international standard </a:t>
            </a:r>
            <a:r>
              <a:rPr lang="en-US" sz="3200" kern="100" dirty="0" smtClean="0">
                <a:latin typeface="+mj-lt"/>
                <a:ea typeface="Calibri" panose="020F0502020204030204" pitchFamily="34" charset="0"/>
                <a:cs typeface="Times New Roman" panose="02020603050405020304" pitchFamily="18" charset="0"/>
              </a:rPr>
              <a:t>and </a:t>
            </a:r>
            <a:r>
              <a:rPr lang="en-US" sz="3200" kern="100" dirty="0">
                <a:latin typeface="+mj-lt"/>
                <a:ea typeface="Calibri" panose="020F0502020204030204" pitchFamily="34" charset="0"/>
                <a:cs typeface="Times New Roman" panose="02020603050405020304" pitchFamily="18" charset="0"/>
              </a:rPr>
              <a:t>the test report giving reference to this standard shall be accepted world </a:t>
            </a:r>
            <a:r>
              <a:rPr lang="en-US" sz="3200" kern="100" dirty="0" smtClean="0">
                <a:latin typeface="+mj-lt"/>
                <a:ea typeface="Calibri" panose="020F0502020204030204" pitchFamily="34" charset="0"/>
                <a:cs typeface="Times New Roman" panose="02020603050405020304" pitchFamily="18" charset="0"/>
              </a:rPr>
              <a:t>wide.</a:t>
            </a:r>
            <a:endParaRPr lang="en-US" sz="3200" kern="100" dirty="0">
              <a:latin typeface="+mj-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v"/>
            </a:pPr>
            <a:r>
              <a:rPr lang="en-US" sz="3200" kern="100" dirty="0" smtClean="0">
                <a:latin typeface="+mj-lt"/>
                <a:ea typeface="Calibri" panose="020F0502020204030204" pitchFamily="34" charset="0"/>
                <a:cs typeface="Times New Roman" panose="02020603050405020304" pitchFamily="18" charset="0"/>
              </a:rPr>
              <a:t>The </a:t>
            </a:r>
            <a:r>
              <a:rPr lang="en-US" sz="3200" kern="100" dirty="0">
                <a:latin typeface="+mj-lt"/>
                <a:ea typeface="Calibri" panose="020F0502020204030204" pitchFamily="34" charset="0"/>
                <a:cs typeface="Times New Roman" panose="02020603050405020304" pitchFamily="18" charset="0"/>
              </a:rPr>
              <a:t>standard not only standardize the test method but also standardize the test equipment</a:t>
            </a: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The standard </a:t>
            </a:r>
            <a:r>
              <a:rPr lang="en-US" sz="3200" kern="100" dirty="0" smtClean="0">
                <a:latin typeface="+mj-lt"/>
                <a:ea typeface="Calibri" panose="020F0502020204030204" pitchFamily="34" charset="0"/>
                <a:cs typeface="Times New Roman" panose="02020603050405020304" pitchFamily="18" charset="0"/>
              </a:rPr>
              <a:t>also specifies </a:t>
            </a:r>
            <a:r>
              <a:rPr lang="en-US" sz="3200" kern="100" dirty="0">
                <a:latin typeface="+mj-lt"/>
                <a:ea typeface="Calibri" panose="020F0502020204030204" pitchFamily="34" charset="0"/>
                <a:cs typeface="Times New Roman" panose="02020603050405020304" pitchFamily="18" charset="0"/>
              </a:rPr>
              <a:t>the </a:t>
            </a:r>
            <a:r>
              <a:rPr lang="en-US" sz="3200" kern="100" dirty="0" smtClean="0">
                <a:latin typeface="+mj-lt"/>
                <a:ea typeface="Calibri" panose="020F0502020204030204" pitchFamily="34" charset="0"/>
                <a:cs typeface="Times New Roman" panose="02020603050405020304" pitchFamily="18" charset="0"/>
              </a:rPr>
              <a:t>reproducibility value </a:t>
            </a:r>
            <a:r>
              <a:rPr lang="en-US" sz="3200" kern="100" dirty="0">
                <a:latin typeface="+mj-lt"/>
                <a:ea typeface="Calibri" panose="020F0502020204030204" pitchFamily="34" charset="0"/>
                <a:cs typeface="Times New Roman" panose="02020603050405020304" pitchFamily="18" charset="0"/>
              </a:rPr>
              <a:t>to ensure that the test done is accurate and precise.</a:t>
            </a: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The standard specifies the purity requirement of the reagents  used, the flow rates to be maintained, and the consumable specification.</a:t>
            </a: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With all the above specified and the step wise procedure defined, the standard ensures that the results are accurate, reproducible and repeatable .</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14355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down)">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273981" y="663493"/>
            <a:ext cx="16014019" cy="80977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a:ea typeface="Agrandir Wide Medium"/>
                <a:cs typeface="Agrandir Wide Medium"/>
                <a:sym typeface="Agrandir Wide Medium"/>
              </a:rPr>
              <a:t>Instrumental </a:t>
            </a:r>
            <a:r>
              <a:rPr lang="en-US" sz="4800" dirty="0" smtClean="0">
                <a:solidFill>
                  <a:srgbClr val="125B50"/>
                </a:solidFill>
                <a:latin typeface="Agrandir Wide Medium"/>
                <a:ea typeface="Agrandir Wide Medium"/>
                <a:cs typeface="Agrandir Wide Medium"/>
                <a:sym typeface="Agrandir Wide Medium"/>
              </a:rPr>
              <a:t>Analysis </a:t>
            </a:r>
            <a:endParaRPr lang="en-US" sz="4800" dirty="0">
              <a:solidFill>
                <a:srgbClr val="125B50"/>
              </a:solidFill>
              <a:latin typeface="Agrandir Wide Medium"/>
              <a:ea typeface="Agrandir Wide Medium"/>
              <a:cs typeface="Agrandir Wide Medium"/>
              <a:sym typeface="Agrandir Wide Medium"/>
            </a:endParaRPr>
          </a:p>
        </p:txBody>
      </p:sp>
      <p:sp>
        <p:nvSpPr>
          <p:cNvPr id="4" name="TextBox 4"/>
          <p:cNvSpPr txBox="1"/>
          <p:nvPr/>
        </p:nvSpPr>
        <p:spPr>
          <a:xfrm>
            <a:off x="5181600" y="2171700"/>
            <a:ext cx="12166940" cy="7879080"/>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IN" sz="3200" kern="100" dirty="0">
                <a:latin typeface="+mj-lt"/>
                <a:ea typeface="Calibri" panose="020F0502020204030204" pitchFamily="34" charset="0"/>
                <a:cs typeface="Times New Roman" panose="02020603050405020304" pitchFamily="18" charset="0"/>
              </a:rPr>
              <a:t>Instrumental analysis is a discipline within analytical chemistry, focusing on the development and application of sophisticated instruments to quantitatively and qualitatively measure the chemical composition of substances.</a:t>
            </a:r>
          </a:p>
          <a:p>
            <a:pPr marL="457200" indent="-457200" algn="just">
              <a:buFont typeface="Arial" panose="020B0604020202020204" pitchFamily="34" charset="0"/>
              <a:buChar char="•"/>
            </a:pPr>
            <a:r>
              <a:rPr lang="en-IN" sz="3200" kern="100" dirty="0">
                <a:latin typeface="+mj-lt"/>
                <a:ea typeface="Calibri" panose="020F0502020204030204" pitchFamily="34" charset="0"/>
                <a:cs typeface="Times New Roman" panose="02020603050405020304" pitchFamily="18" charset="0"/>
              </a:rPr>
              <a:t>Instrumental analysis method comprises of techniques such as ICP-OES, Atomic Absorption Spectroscopy, Gas Spectroscopy, Spark Emission Spectroscopy and electrochemical techniques to achieve precise and sensitive detection of </a:t>
            </a:r>
            <a:r>
              <a:rPr lang="en-IN" sz="3200" kern="100" dirty="0" err="1">
                <a:latin typeface="+mj-lt"/>
                <a:ea typeface="Calibri" panose="020F0502020204030204" pitchFamily="34" charset="0"/>
                <a:cs typeface="Times New Roman" panose="02020603050405020304" pitchFamily="18" charset="0"/>
              </a:rPr>
              <a:t>analytes</a:t>
            </a:r>
            <a:r>
              <a:rPr lang="en-IN" sz="3200" kern="100" dirty="0">
                <a:latin typeface="+mj-lt"/>
                <a:ea typeface="Calibri" panose="020F0502020204030204" pitchFamily="34" charset="0"/>
                <a:cs typeface="Times New Roman" panose="02020603050405020304" pitchFamily="18" charset="0"/>
              </a:rPr>
              <a:t> etc.</a:t>
            </a:r>
          </a:p>
          <a:p>
            <a:pPr marL="457200" indent="-457200" algn="just">
              <a:buFont typeface="Arial" panose="020B0604020202020204" pitchFamily="34" charset="0"/>
              <a:buChar char="•"/>
            </a:pPr>
            <a:r>
              <a:rPr lang="en-IN" sz="3200" dirty="0">
                <a:latin typeface="+mj-lt"/>
                <a:cs typeface="Times New Roman" panose="02020603050405020304" pitchFamily="18" charset="0"/>
              </a:rPr>
              <a:t>Instrumental analysis techniques are quick, efficient and </a:t>
            </a:r>
            <a:r>
              <a:rPr lang="en-IN" sz="3200" dirty="0" smtClean="0">
                <a:latin typeface="+mj-lt"/>
                <a:cs typeface="Times New Roman" panose="02020603050405020304" pitchFamily="18" charset="0"/>
              </a:rPr>
              <a:t>accurate.</a:t>
            </a:r>
            <a:endParaRPr lang="en-IN" sz="3200" dirty="0">
              <a:latin typeface="+mj-lt"/>
              <a:cs typeface="Times New Roman" panose="02020603050405020304" pitchFamily="18" charset="0"/>
            </a:endParaRPr>
          </a:p>
          <a:p>
            <a:pPr marL="457200" indent="-457200" algn="just">
              <a:buFont typeface="Arial" panose="020B0604020202020204" pitchFamily="34" charset="0"/>
              <a:buChar char="•"/>
            </a:pPr>
            <a:r>
              <a:rPr lang="en-IN" sz="3200" dirty="0">
                <a:latin typeface="+mj-lt"/>
                <a:ea typeface="Calibri" panose="020F0502020204030204" pitchFamily="34" charset="0"/>
                <a:cs typeface="Times New Roman" panose="02020603050405020304" pitchFamily="18" charset="0"/>
              </a:rPr>
              <a:t>Instruments can analyse multiple samples in a short period, making them suitable for high-throughput analyses.</a:t>
            </a:r>
          </a:p>
          <a:p>
            <a:pPr marL="457200" indent="-457200" algn="just">
              <a:buFont typeface="Arial" panose="020B0604020202020204" pitchFamily="34" charset="0"/>
              <a:buChar char="•"/>
            </a:pPr>
            <a:r>
              <a:rPr lang="en-IN" sz="3200" dirty="0" smtClean="0">
                <a:latin typeface="+mj-lt"/>
                <a:cs typeface="Times New Roman" panose="02020603050405020304" pitchFamily="18" charset="0"/>
              </a:rPr>
              <a:t>Hence, </a:t>
            </a:r>
            <a:r>
              <a:rPr lang="en-IN" sz="3200" dirty="0">
                <a:latin typeface="+mj-lt"/>
                <a:cs typeface="Times New Roman" panose="02020603050405020304" pitchFamily="18" charset="0"/>
              </a:rPr>
              <a:t>instrumental analysis techniques are widely adopted by industries for chemical analysis of their </a:t>
            </a:r>
            <a:r>
              <a:rPr lang="en-IN" sz="3200" dirty="0" smtClean="0">
                <a:latin typeface="+mj-lt"/>
                <a:cs typeface="Times New Roman" panose="02020603050405020304" pitchFamily="18" charset="0"/>
              </a:rPr>
              <a:t>products.</a:t>
            </a:r>
            <a:endParaRPr lang="en-IN" sz="3200" dirty="0" smtClean="0">
              <a:latin typeface="+mj-lt"/>
            </a:endParaRPr>
          </a:p>
          <a:p>
            <a:pPr lvl="1" algn="just"/>
            <a:r>
              <a:rPr lang="en-IN" sz="3200" dirty="0" smtClean="0">
                <a:latin typeface="+mj-lt"/>
              </a:rPr>
              <a:t/>
            </a:r>
            <a:br>
              <a:rPr lang="en-IN" sz="3200" dirty="0" smtClean="0">
                <a:latin typeface="+mj-lt"/>
              </a:rPr>
            </a:br>
            <a:endParaRPr lang="en-US" sz="3200" dirty="0" smtClean="0">
              <a:latin typeface="+mj-lt"/>
              <a:cs typeface="Arial" panose="020B0604020202020204" pitchFamily="34" charset="0"/>
            </a:endParaRPr>
          </a:p>
          <a:p>
            <a:pPr marL="457200" indent="-457200" algn="just">
              <a:buFont typeface="Arial" panose="020B0604020202020204" pitchFamily="34" charset="0"/>
              <a:buChar char="•"/>
            </a:pPr>
            <a:endParaRPr lang="en-US" sz="3200" dirty="0">
              <a:latin typeface="+mj-lt"/>
              <a:cs typeface="Arial" panose="020B0604020202020204" pitchFamily="34" charset="0"/>
            </a:endParaRPr>
          </a:p>
        </p:txBody>
      </p:sp>
      <p:sp>
        <p:nvSpPr>
          <p:cNvPr id="5" name="Freeform 5"/>
          <p:cNvSpPr/>
          <p:nvPr/>
        </p:nvSpPr>
        <p:spPr>
          <a:xfrm>
            <a:off x="-76199" y="1333501"/>
            <a:ext cx="4038600" cy="6781800"/>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
        <p:nvSpPr>
          <p:cNvPr id="8" name="Freeform 5"/>
          <p:cNvSpPr/>
          <p:nvPr/>
        </p:nvSpPr>
        <p:spPr>
          <a:xfrm>
            <a:off x="1" y="1535049"/>
            <a:ext cx="3809999" cy="5970652"/>
          </a:xfrm>
          <a:custGeom>
            <a:avLst/>
            <a:gdLst/>
            <a:ahLst/>
            <a:cxnLst/>
            <a:rect l="l" t="t" r="r" b="b"/>
            <a:pathLst>
              <a:path w="7990956" h="7166041">
                <a:moveTo>
                  <a:pt x="0" y="0"/>
                </a:moveTo>
                <a:lnTo>
                  <a:pt x="7990956" y="0"/>
                </a:lnTo>
                <a:lnTo>
                  <a:pt x="7990956" y="7166041"/>
                </a:lnTo>
                <a:lnTo>
                  <a:pt x="0" y="7166041"/>
                </a:lnTo>
                <a:lnTo>
                  <a:pt x="0" y="0"/>
                </a:lnTo>
                <a:close/>
              </a:path>
            </a:pathLst>
          </a:custGeom>
          <a:blipFill>
            <a:blip r:embed="rId5"/>
            <a:stretch>
              <a:fillRect l="-18885" r="-18885"/>
            </a:stretch>
          </a:blipFill>
        </p:spPr>
        <p:txBody>
          <a:bodyPr/>
          <a:lstStyle/>
          <a:p>
            <a:endParaRPr lang="en-IN"/>
          </a:p>
        </p:txBody>
      </p:sp>
    </p:spTree>
    <p:extLst>
      <p:ext uri="{BB962C8B-B14F-4D97-AF65-F5344CB8AC3E}">
        <p14:creationId xmlns:p14="http://schemas.microsoft.com/office/powerpoint/2010/main" val="25387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273981" y="663493"/>
            <a:ext cx="16014019" cy="809773"/>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a:ea typeface="Agrandir Wide Medium"/>
                <a:cs typeface="Agrandir Wide Medium"/>
                <a:sym typeface="Agrandir Wide Medium"/>
              </a:rPr>
              <a:t>Course content in  </a:t>
            </a:r>
            <a:r>
              <a:rPr lang="en-US" sz="4800" dirty="0" smtClean="0">
                <a:solidFill>
                  <a:srgbClr val="125B50"/>
                </a:solidFill>
                <a:latin typeface="Agrandir Wide Medium"/>
                <a:ea typeface="Agrandir Wide Medium"/>
                <a:cs typeface="Agrandir Wide Medium"/>
                <a:sym typeface="Agrandir Wide Medium"/>
              </a:rPr>
              <a:t>B.E. Metallurgy</a:t>
            </a:r>
            <a:endParaRPr lang="en-US" sz="4800" dirty="0">
              <a:solidFill>
                <a:srgbClr val="125B50"/>
              </a:solidFill>
              <a:latin typeface="Agrandir Wide Medium"/>
              <a:ea typeface="Agrandir Wide Medium"/>
              <a:cs typeface="Agrandir Wide Medium"/>
              <a:sym typeface="Agrandir Wide Medium"/>
            </a:endParaRPr>
          </a:p>
        </p:txBody>
      </p:sp>
      <p:sp>
        <p:nvSpPr>
          <p:cNvPr id="4" name="TextBox 4"/>
          <p:cNvSpPr txBox="1"/>
          <p:nvPr/>
        </p:nvSpPr>
        <p:spPr>
          <a:xfrm>
            <a:off x="2743200" y="1638300"/>
            <a:ext cx="14325600" cy="8371523"/>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2400" kern="100" dirty="0" smtClean="0">
                <a:latin typeface="+mj-lt"/>
                <a:ea typeface="Calibri" panose="020F0502020204030204" pitchFamily="34" charset="0"/>
                <a:cs typeface="Times New Roman" panose="02020603050405020304" pitchFamily="18" charset="0"/>
              </a:rPr>
              <a:t>The subject is normally taught in the fourth semester  of four year UG course on Metallurgy</a:t>
            </a:r>
          </a:p>
          <a:p>
            <a:pPr marL="457200" indent="-457200" algn="just">
              <a:buFont typeface="Arial" panose="020B0604020202020204" pitchFamily="34" charset="0"/>
              <a:buChar char="•"/>
            </a:pPr>
            <a:endParaRPr lang="en-US" sz="2400" kern="100" dirty="0" smtClean="0">
              <a:latin typeface="+mj-lt"/>
              <a:ea typeface="Calibri" panose="020F0502020204030204" pitchFamily="34" charset="0"/>
              <a:cs typeface="Times New Roman" panose="02020603050405020304" pitchFamily="18" charset="0"/>
            </a:endParaRPr>
          </a:p>
          <a:p>
            <a:pPr algn="just"/>
            <a:r>
              <a:rPr lang="en-US" sz="2400" kern="100" dirty="0" smtClean="0">
                <a:latin typeface="+mj-lt"/>
                <a:ea typeface="Calibri" panose="020F0502020204030204" pitchFamily="34" charset="0"/>
                <a:cs typeface="Times New Roman" panose="02020603050405020304" pitchFamily="18" charset="0"/>
                <a:hlinkClick r:id="rId2" action="ppaction://hlinkfile"/>
              </a:rPr>
              <a:t>A typical course content of </a:t>
            </a:r>
            <a:r>
              <a:rPr lang="en-US" sz="2400" b="1" kern="100" dirty="0">
                <a:ea typeface="Calibri" panose="020F0502020204030204" pitchFamily="34" charset="0"/>
                <a:cs typeface="Times New Roman" panose="02020603050405020304" pitchFamily="18" charset="0"/>
              </a:rPr>
              <a:t>Analytical techniques in </a:t>
            </a:r>
            <a:r>
              <a:rPr lang="en-US" sz="2400" b="1" kern="100" dirty="0" smtClean="0">
                <a:ea typeface="Calibri" panose="020F0502020204030204" pitchFamily="34" charset="0"/>
                <a:cs typeface="Times New Roman" panose="02020603050405020304" pitchFamily="18" charset="0"/>
              </a:rPr>
              <a:t>metallurgy </a:t>
            </a:r>
            <a:r>
              <a:rPr lang="en-US" sz="2400" kern="100" dirty="0" smtClean="0">
                <a:latin typeface="+mj-lt"/>
                <a:ea typeface="Calibri" panose="020F0502020204030204" pitchFamily="34" charset="0"/>
                <a:cs typeface="Times New Roman" panose="02020603050405020304" pitchFamily="18" charset="0"/>
              </a:rPr>
              <a:t>is given below</a:t>
            </a:r>
          </a:p>
          <a:p>
            <a:pPr marL="457200" indent="-457200" algn="just">
              <a:buFont typeface="Arial" panose="020B0604020202020204" pitchFamily="34" charset="0"/>
              <a:buChar char="•"/>
            </a:pPr>
            <a:r>
              <a:rPr lang="en-US" sz="2400" dirty="0"/>
              <a:t>Course Outcome (CO) </a:t>
            </a:r>
            <a:endParaRPr lang="en-US" sz="2400" dirty="0" smtClean="0"/>
          </a:p>
          <a:p>
            <a:pPr marL="457200" indent="-457200" algn="just">
              <a:buFont typeface="Arial" panose="020B0604020202020204" pitchFamily="34" charset="0"/>
              <a:buChar char="•"/>
            </a:pPr>
            <a:r>
              <a:rPr lang="en-US" sz="2400" dirty="0" smtClean="0"/>
              <a:t>CO1 </a:t>
            </a:r>
            <a:r>
              <a:rPr lang="en-US" sz="2400" dirty="0"/>
              <a:t>Introduction to techniques in qualitative analysis. </a:t>
            </a:r>
            <a:endParaRPr lang="en-US" sz="2400" dirty="0" smtClean="0"/>
          </a:p>
          <a:p>
            <a:pPr marL="457200" indent="-457200" algn="just">
              <a:buFont typeface="Arial" panose="020B0604020202020204" pitchFamily="34" charset="0"/>
              <a:buChar char="•"/>
            </a:pPr>
            <a:r>
              <a:rPr lang="en-US" sz="2400" dirty="0" smtClean="0"/>
              <a:t>CO2 </a:t>
            </a:r>
            <a:r>
              <a:rPr lang="en-US" sz="2400" dirty="0"/>
              <a:t>Basic principle and method of colorimetric. </a:t>
            </a:r>
            <a:endParaRPr lang="en-US" sz="2400" dirty="0" smtClean="0"/>
          </a:p>
          <a:p>
            <a:pPr marL="457200" indent="-457200" algn="just">
              <a:buFont typeface="Arial" panose="020B0604020202020204" pitchFamily="34" charset="0"/>
              <a:buChar char="•"/>
            </a:pPr>
            <a:r>
              <a:rPr lang="en-US" sz="2400" dirty="0" smtClean="0"/>
              <a:t>CO3 </a:t>
            </a:r>
            <a:r>
              <a:rPr lang="en-US" sz="2400" dirty="0"/>
              <a:t>Knowledge of </a:t>
            </a:r>
            <a:r>
              <a:rPr lang="en-US" sz="2400" dirty="0" smtClean="0"/>
              <a:t>Absorptiometry electro </a:t>
            </a:r>
            <a:r>
              <a:rPr lang="en-US" sz="2400" dirty="0"/>
              <a:t>gravimetric analysis. </a:t>
            </a:r>
            <a:endParaRPr lang="en-US" sz="2400" dirty="0" smtClean="0"/>
          </a:p>
          <a:p>
            <a:pPr marL="457200" indent="-457200" algn="just">
              <a:buFont typeface="Arial" panose="020B0604020202020204" pitchFamily="34" charset="0"/>
              <a:buChar char="•"/>
            </a:pPr>
            <a:r>
              <a:rPr lang="en-US" sz="2400" dirty="0" smtClean="0"/>
              <a:t>CO4 </a:t>
            </a:r>
            <a:r>
              <a:rPr lang="en-US" sz="2400" dirty="0"/>
              <a:t>Analysis of titration. </a:t>
            </a:r>
            <a:endParaRPr lang="en-US" sz="2400" dirty="0" smtClean="0"/>
          </a:p>
          <a:p>
            <a:pPr marL="457200" indent="-457200" algn="just">
              <a:buFont typeface="Arial" panose="020B0604020202020204" pitchFamily="34" charset="0"/>
              <a:buChar char="•"/>
            </a:pPr>
            <a:r>
              <a:rPr lang="en-US" sz="2400" dirty="0" smtClean="0"/>
              <a:t>CO5 </a:t>
            </a:r>
            <a:r>
              <a:rPr lang="en-US" sz="2400" dirty="0"/>
              <a:t>Principle of nuclear magnetic resource and its applications. </a:t>
            </a:r>
            <a:endParaRPr lang="en-US" sz="2400" dirty="0" smtClean="0"/>
          </a:p>
          <a:p>
            <a:pPr marL="457200" indent="-457200" algn="just">
              <a:buFont typeface="Arial" panose="020B0604020202020204" pitchFamily="34" charset="0"/>
              <a:buChar char="•"/>
            </a:pPr>
            <a:r>
              <a:rPr lang="en-US" sz="2400" dirty="0" smtClean="0"/>
              <a:t>CO6 </a:t>
            </a:r>
            <a:r>
              <a:rPr lang="en-US" sz="2400" dirty="0"/>
              <a:t>Study of thermal analysis, </a:t>
            </a:r>
            <a:r>
              <a:rPr lang="en-US" sz="2400" dirty="0" err="1"/>
              <a:t>Thermodialatometry</a:t>
            </a:r>
            <a:r>
              <a:rPr lang="en-US" sz="2400" dirty="0"/>
              <a:t>, scanning calorimetric. </a:t>
            </a:r>
            <a:endParaRPr lang="en-US" sz="2400" dirty="0" smtClean="0"/>
          </a:p>
          <a:p>
            <a:pPr marL="457200" indent="-457200" algn="just">
              <a:buFont typeface="Arial" panose="020B0604020202020204" pitchFamily="34" charset="0"/>
              <a:buChar char="•"/>
            </a:pPr>
            <a:r>
              <a:rPr lang="en-US" sz="2400" dirty="0" smtClean="0"/>
              <a:t>CO7 </a:t>
            </a:r>
            <a:r>
              <a:rPr lang="en-US" sz="2400" dirty="0"/>
              <a:t>Analysis of metals by </a:t>
            </a:r>
            <a:r>
              <a:rPr lang="en-US" sz="2400" dirty="0" err="1"/>
              <a:t>physico</a:t>
            </a:r>
            <a:r>
              <a:rPr lang="en-US" sz="2400" dirty="0"/>
              <a:t> and chemical method. </a:t>
            </a:r>
            <a:endParaRPr lang="en-US" sz="2400" dirty="0" smtClean="0"/>
          </a:p>
          <a:p>
            <a:pPr marL="457200" indent="-457200" algn="just">
              <a:buFont typeface="Arial" panose="020B0604020202020204" pitchFamily="34" charset="0"/>
              <a:buChar char="•"/>
            </a:pPr>
            <a:endParaRPr lang="en-US" sz="2400" kern="100" dirty="0">
              <a:latin typeface="+mj-lt"/>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IN" sz="2400" dirty="0"/>
              <a:t>Reference Books </a:t>
            </a:r>
            <a:endParaRPr lang="en-IN" sz="2400" dirty="0" smtClean="0"/>
          </a:p>
          <a:p>
            <a:pPr lvl="1" algn="just"/>
            <a:r>
              <a:rPr lang="en-IN" sz="2400" dirty="0" smtClean="0"/>
              <a:t>1 </a:t>
            </a:r>
            <a:r>
              <a:rPr lang="en-IN" sz="2400" dirty="0"/>
              <a:t>A Text Book of Metallurgical Analysis, B.C. Agrawal, S.P. Jain, Khanna. </a:t>
            </a:r>
            <a:endParaRPr lang="en-IN" sz="2400" dirty="0" smtClean="0"/>
          </a:p>
          <a:p>
            <a:pPr lvl="1" algn="just"/>
            <a:r>
              <a:rPr lang="en-IN" sz="2400" dirty="0" smtClean="0"/>
              <a:t>2 </a:t>
            </a:r>
            <a:r>
              <a:rPr lang="en-IN" sz="2400" dirty="0"/>
              <a:t>Instrumental Methods of Analysis – G.W. Ewing, Mc-Hill. </a:t>
            </a:r>
            <a:endParaRPr lang="en-IN" sz="2400" dirty="0" smtClean="0"/>
          </a:p>
          <a:p>
            <a:pPr lvl="1" algn="just"/>
            <a:r>
              <a:rPr lang="en-IN" sz="2400" dirty="0" smtClean="0"/>
              <a:t>3 </a:t>
            </a:r>
            <a:r>
              <a:rPr lang="en-IN" sz="2400" dirty="0"/>
              <a:t>A Text of Qualitative/</a:t>
            </a:r>
            <a:r>
              <a:rPr lang="en-IN" sz="2400" dirty="0" err="1"/>
              <a:t>Anatilative</a:t>
            </a:r>
            <a:r>
              <a:rPr lang="en-IN" sz="2400" dirty="0"/>
              <a:t> Analysis – A.1 </a:t>
            </a:r>
            <a:r>
              <a:rPr lang="en-IN" sz="2400" dirty="0" err="1"/>
              <a:t>YogelLonsgman</a:t>
            </a:r>
            <a:r>
              <a:rPr lang="en-IN" sz="2400" dirty="0"/>
              <a:t>. </a:t>
            </a:r>
            <a:endParaRPr lang="en-IN" sz="2400" dirty="0" smtClean="0"/>
          </a:p>
          <a:p>
            <a:pPr lvl="1" algn="just"/>
            <a:r>
              <a:rPr lang="en-IN" sz="2400" dirty="0" smtClean="0"/>
              <a:t>4 </a:t>
            </a:r>
            <a:r>
              <a:rPr lang="en-IN" sz="2400" dirty="0"/>
              <a:t>Metallurgical Analysis – V.G. </a:t>
            </a:r>
            <a:r>
              <a:rPr lang="en-IN" sz="2400" dirty="0" err="1"/>
              <a:t>Iyer</a:t>
            </a:r>
            <a:r>
              <a:rPr lang="en-IN" sz="2400" dirty="0"/>
              <a:t>, Kohinoor</a:t>
            </a:r>
            <a:r>
              <a:rPr lang="en-IN" sz="2400" dirty="0" smtClean="0"/>
              <a:t>.</a:t>
            </a:r>
          </a:p>
          <a:p>
            <a:pPr lvl="1" algn="just"/>
            <a:r>
              <a:rPr lang="en-IN" sz="2400" dirty="0" smtClean="0"/>
              <a:t>5 </a:t>
            </a:r>
            <a:r>
              <a:rPr lang="en-IN" sz="2400" dirty="0"/>
              <a:t>An Introduction to Metallurgical Analysis – S.K. Jain </a:t>
            </a:r>
            <a:r>
              <a:rPr lang="en-IN" sz="2400" dirty="0" err="1"/>
              <a:t>Vikas</a:t>
            </a:r>
            <a:r>
              <a:rPr lang="en-IN" sz="2400" dirty="0"/>
              <a:t>. </a:t>
            </a:r>
            <a:endParaRPr lang="en-IN" sz="2400" dirty="0" smtClean="0"/>
          </a:p>
          <a:p>
            <a:pPr lvl="1" algn="just"/>
            <a:r>
              <a:rPr lang="en-IN" sz="2400" dirty="0" smtClean="0"/>
              <a:t>6 </a:t>
            </a:r>
            <a:r>
              <a:rPr lang="en-IN" sz="2400" dirty="0"/>
              <a:t>Introduction to Thermal Analysis – M.E. Brown. </a:t>
            </a:r>
            <a:endParaRPr lang="en-IN" sz="2400" dirty="0" smtClean="0"/>
          </a:p>
          <a:p>
            <a:pPr lvl="1"/>
            <a:r>
              <a:rPr lang="en-IN" sz="2400" dirty="0" smtClean="0"/>
              <a:t>7 Undergraduate Instrumental </a:t>
            </a:r>
            <a:r>
              <a:rPr lang="en-IN" sz="2400" dirty="0"/>
              <a:t>Analysis – James W. Robinson</a:t>
            </a:r>
            <a:r>
              <a:rPr lang="en-IN" sz="2400" dirty="0" smtClean="0"/>
              <a:t>.</a:t>
            </a:r>
            <a:r>
              <a:rPr lang="en-IN" sz="3200" dirty="0" smtClean="0">
                <a:latin typeface="+mj-lt"/>
              </a:rPr>
              <a:t/>
            </a:r>
            <a:br>
              <a:rPr lang="en-IN" sz="3200" dirty="0" smtClean="0">
                <a:latin typeface="+mj-lt"/>
              </a:rPr>
            </a:br>
            <a:endParaRPr lang="en-US" sz="3200" dirty="0" smtClean="0">
              <a:latin typeface="+mj-lt"/>
              <a:cs typeface="Arial" panose="020B0604020202020204" pitchFamily="34" charset="0"/>
            </a:endParaRPr>
          </a:p>
          <a:p>
            <a:pPr marL="457200" indent="-457200" algn="just">
              <a:buFont typeface="Arial" panose="020B0604020202020204" pitchFamily="34" charset="0"/>
              <a:buChar char="•"/>
            </a:pPr>
            <a:endParaRPr lang="en-US" sz="3200" dirty="0">
              <a:latin typeface="+mj-lt"/>
              <a:cs typeface="Arial" panose="020B0604020202020204" pitchFamily="34"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84533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4">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p:cTn id="3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4">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p:cTn id="3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4">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p:cTn id="4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4">
                                            <p:txEl>
                                              <p:pRg st="8" end="8"/>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p:cTn id="4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4">
                                            <p:txEl>
                                              <p:pRg st="9" end="9"/>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p:cTn id="52"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4">
                                            <p:txEl>
                                              <p:pRg st="10" end="10"/>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 calcmode="lin" valueType="num">
                                      <p:cBhvr>
                                        <p:cTn id="57"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58"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59" dur="500"/>
                                        <p:tgtEl>
                                          <p:spTgt spid="4">
                                            <p:txEl>
                                              <p:pRg st="12" end="12"/>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p:cTn id="62"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63"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64" dur="500"/>
                                        <p:tgtEl>
                                          <p:spTgt spid="4">
                                            <p:txEl>
                                              <p:pRg st="13" end="13"/>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 calcmode="lin" valueType="num">
                                      <p:cBhvr>
                                        <p:cTn id="67"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69" dur="500"/>
                                        <p:tgtEl>
                                          <p:spTgt spid="4">
                                            <p:txEl>
                                              <p:pRg st="14" end="14"/>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4">
                                            <p:txEl>
                                              <p:pRg st="15" end="15"/>
                                            </p:txEl>
                                          </p:spTgt>
                                        </p:tgtEl>
                                        <p:attrNameLst>
                                          <p:attrName>style.visibility</p:attrName>
                                        </p:attrNameLst>
                                      </p:cBhvr>
                                      <p:to>
                                        <p:strVal val="visible"/>
                                      </p:to>
                                    </p:set>
                                    <p:anim calcmode="lin" valueType="num">
                                      <p:cBhvr>
                                        <p:cTn id="72"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73" dur="5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74" dur="500"/>
                                        <p:tgtEl>
                                          <p:spTgt spid="4">
                                            <p:txEl>
                                              <p:pRg st="15" end="15"/>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4">
                                            <p:txEl>
                                              <p:pRg st="16" end="16"/>
                                            </p:txEl>
                                          </p:spTgt>
                                        </p:tgtEl>
                                        <p:attrNameLst>
                                          <p:attrName>style.visibility</p:attrName>
                                        </p:attrNameLst>
                                      </p:cBhvr>
                                      <p:to>
                                        <p:strVal val="visible"/>
                                      </p:to>
                                    </p:set>
                                    <p:anim calcmode="lin" valueType="num">
                                      <p:cBhvr>
                                        <p:cTn id="77"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79" dur="500"/>
                                        <p:tgtEl>
                                          <p:spTgt spid="4">
                                            <p:txEl>
                                              <p:pRg st="16" end="16"/>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4">
                                            <p:txEl>
                                              <p:pRg st="17" end="17"/>
                                            </p:txEl>
                                          </p:spTgt>
                                        </p:tgtEl>
                                        <p:attrNameLst>
                                          <p:attrName>style.visibility</p:attrName>
                                        </p:attrNameLst>
                                      </p:cBhvr>
                                      <p:to>
                                        <p:strVal val="visible"/>
                                      </p:to>
                                    </p:set>
                                    <p:anim calcmode="lin" valueType="num">
                                      <p:cBhvr>
                                        <p:cTn id="82" dur="5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83" dur="5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84" dur="500"/>
                                        <p:tgtEl>
                                          <p:spTgt spid="4">
                                            <p:txEl>
                                              <p:pRg st="17" end="17"/>
                                            </p:tx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4">
                                            <p:txEl>
                                              <p:pRg st="18" end="18"/>
                                            </p:txEl>
                                          </p:spTgt>
                                        </p:tgtEl>
                                        <p:attrNameLst>
                                          <p:attrName>style.visibility</p:attrName>
                                        </p:attrNameLst>
                                      </p:cBhvr>
                                      <p:to>
                                        <p:strVal val="visible"/>
                                      </p:to>
                                    </p:set>
                                    <p:anim calcmode="lin" valueType="num">
                                      <p:cBhvr>
                                        <p:cTn id="87" dur="5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88" dur="500" fill="hold"/>
                                        <p:tgtEl>
                                          <p:spTgt spid="4">
                                            <p:txEl>
                                              <p:pRg st="18" end="18"/>
                                            </p:txEl>
                                          </p:spTgt>
                                        </p:tgtEl>
                                        <p:attrNameLst>
                                          <p:attrName>ppt_h</p:attrName>
                                        </p:attrNameLst>
                                      </p:cBhvr>
                                      <p:tavLst>
                                        <p:tav tm="0">
                                          <p:val>
                                            <p:fltVal val="0"/>
                                          </p:val>
                                        </p:tav>
                                        <p:tav tm="100000">
                                          <p:val>
                                            <p:strVal val="#ppt_h"/>
                                          </p:val>
                                        </p:tav>
                                      </p:tavLst>
                                    </p:anim>
                                    <p:animEffect transition="in" filter="fade">
                                      <p:cBhvr>
                                        <p:cTn id="89" dur="500"/>
                                        <p:tgtEl>
                                          <p:spTgt spid="4">
                                            <p:txEl>
                                              <p:pRg st="18" end="18"/>
                                            </p:txEl>
                                          </p:spTgt>
                                        </p:tgtEl>
                                      </p:cBhvr>
                                    </p:animEffect>
                                  </p:childTnLst>
                                </p:cTn>
                              </p:par>
                              <p:par>
                                <p:cTn id="90" presetID="53" presetClass="entr" presetSubtype="16" fill="hold" nodeType="withEffect">
                                  <p:stCondLst>
                                    <p:cond delay="0"/>
                                  </p:stCondLst>
                                  <p:childTnLst>
                                    <p:set>
                                      <p:cBhvr>
                                        <p:cTn id="91" dur="1" fill="hold">
                                          <p:stCondLst>
                                            <p:cond delay="0"/>
                                          </p:stCondLst>
                                        </p:cTn>
                                        <p:tgtEl>
                                          <p:spTgt spid="4">
                                            <p:txEl>
                                              <p:pRg st="19" end="19"/>
                                            </p:txEl>
                                          </p:spTgt>
                                        </p:tgtEl>
                                        <p:attrNameLst>
                                          <p:attrName>style.visibility</p:attrName>
                                        </p:attrNameLst>
                                      </p:cBhvr>
                                      <p:to>
                                        <p:strVal val="visible"/>
                                      </p:to>
                                    </p:set>
                                    <p:anim calcmode="lin" valueType="num">
                                      <p:cBhvr>
                                        <p:cTn id="92" dur="500" fill="hold"/>
                                        <p:tgtEl>
                                          <p:spTgt spid="4">
                                            <p:txEl>
                                              <p:pRg st="19" end="19"/>
                                            </p:txEl>
                                          </p:spTgt>
                                        </p:tgtEl>
                                        <p:attrNameLst>
                                          <p:attrName>ppt_w</p:attrName>
                                        </p:attrNameLst>
                                      </p:cBhvr>
                                      <p:tavLst>
                                        <p:tav tm="0">
                                          <p:val>
                                            <p:fltVal val="0"/>
                                          </p:val>
                                        </p:tav>
                                        <p:tav tm="100000">
                                          <p:val>
                                            <p:strVal val="#ppt_w"/>
                                          </p:val>
                                        </p:tav>
                                      </p:tavLst>
                                    </p:anim>
                                    <p:anim calcmode="lin" valueType="num">
                                      <p:cBhvr>
                                        <p:cTn id="93" dur="500" fill="hold"/>
                                        <p:tgtEl>
                                          <p:spTgt spid="4">
                                            <p:txEl>
                                              <p:pRg st="19" end="19"/>
                                            </p:txEl>
                                          </p:spTgt>
                                        </p:tgtEl>
                                        <p:attrNameLst>
                                          <p:attrName>ppt_h</p:attrName>
                                        </p:attrNameLst>
                                      </p:cBhvr>
                                      <p:tavLst>
                                        <p:tav tm="0">
                                          <p:val>
                                            <p:fltVal val="0"/>
                                          </p:val>
                                        </p:tav>
                                        <p:tav tm="100000">
                                          <p:val>
                                            <p:strVal val="#ppt_h"/>
                                          </p:val>
                                        </p:tav>
                                      </p:tavLst>
                                    </p:anim>
                                    <p:animEffect transition="in" filter="fade">
                                      <p:cBhvr>
                                        <p:cTn id="94"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1441805"/>
          </a:xfrm>
          <a:prstGeom prst="rect">
            <a:avLst/>
          </a:prstGeom>
        </p:spPr>
        <p:txBody>
          <a:bodyPr wrap="square" lIns="0" tIns="0" rIns="0" bIns="0" rtlCol="0" anchor="t">
            <a:spAutoFit/>
          </a:bodyPr>
          <a:lstStyle/>
          <a:p>
            <a:pPr algn="ctr">
              <a:lnSpc>
                <a:spcPts val="5771"/>
              </a:lnSpc>
            </a:pPr>
            <a:r>
              <a:rPr lang="en-US" sz="4800" spc="409" dirty="0">
                <a:solidFill>
                  <a:srgbClr val="231F20"/>
                </a:solidFill>
                <a:latin typeface="Oswald Bold"/>
                <a:ea typeface="Oswald Bold"/>
                <a:cs typeface="Oswald Bold"/>
                <a:sym typeface="Oswald Bold"/>
              </a:rPr>
              <a:t>COMPARISION AMONG DIFFERENT</a:t>
            </a:r>
          </a:p>
          <a:p>
            <a:pPr algn="ctr">
              <a:lnSpc>
                <a:spcPts val="5771"/>
              </a:lnSpc>
            </a:pPr>
            <a:r>
              <a:rPr lang="en-US" sz="4800" spc="409" dirty="0">
                <a:solidFill>
                  <a:srgbClr val="231F20"/>
                </a:solidFill>
                <a:latin typeface="Oswald Bold"/>
                <a:ea typeface="Oswald Bold"/>
                <a:cs typeface="Oswald Bold"/>
                <a:sym typeface="Oswald Bold"/>
              </a:rPr>
              <a:t>INSTRUMENTAL ANALYSIS METHODS</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graphicFrame>
        <p:nvGraphicFramePr>
          <p:cNvPr id="6" name="Table 2"/>
          <p:cNvGraphicFramePr>
            <a:graphicFrameLocks noGrp="1"/>
          </p:cNvGraphicFramePr>
          <p:nvPr>
            <p:extLst>
              <p:ext uri="{D42A27DB-BD31-4B8C-83A1-F6EECF244321}">
                <p14:modId xmlns:p14="http://schemas.microsoft.com/office/powerpoint/2010/main" val="1772395113"/>
              </p:ext>
            </p:extLst>
          </p:nvPr>
        </p:nvGraphicFramePr>
        <p:xfrm>
          <a:off x="3276600" y="2247900"/>
          <a:ext cx="12134285" cy="7786127"/>
        </p:xfrm>
        <a:graphic>
          <a:graphicData uri="http://schemas.openxmlformats.org/drawingml/2006/table">
            <a:tbl>
              <a:tblPr/>
              <a:tblGrid>
                <a:gridCol w="2426857">
                  <a:extLst>
                    <a:ext uri="{9D8B030D-6E8A-4147-A177-3AD203B41FA5}">
                      <a16:colId xmlns:a16="http://schemas.microsoft.com/office/drawing/2014/main" val="20000"/>
                    </a:ext>
                  </a:extLst>
                </a:gridCol>
                <a:gridCol w="2426857">
                  <a:extLst>
                    <a:ext uri="{9D8B030D-6E8A-4147-A177-3AD203B41FA5}">
                      <a16:colId xmlns:a16="http://schemas.microsoft.com/office/drawing/2014/main" val="20001"/>
                    </a:ext>
                  </a:extLst>
                </a:gridCol>
                <a:gridCol w="2426857">
                  <a:extLst>
                    <a:ext uri="{9D8B030D-6E8A-4147-A177-3AD203B41FA5}">
                      <a16:colId xmlns:a16="http://schemas.microsoft.com/office/drawing/2014/main" val="20002"/>
                    </a:ext>
                  </a:extLst>
                </a:gridCol>
                <a:gridCol w="2426857">
                  <a:extLst>
                    <a:ext uri="{9D8B030D-6E8A-4147-A177-3AD203B41FA5}">
                      <a16:colId xmlns:a16="http://schemas.microsoft.com/office/drawing/2014/main" val="20003"/>
                    </a:ext>
                  </a:extLst>
                </a:gridCol>
                <a:gridCol w="2426857">
                  <a:extLst>
                    <a:ext uri="{9D8B030D-6E8A-4147-A177-3AD203B41FA5}">
                      <a16:colId xmlns:a16="http://schemas.microsoft.com/office/drawing/2014/main" val="20004"/>
                    </a:ext>
                  </a:extLst>
                </a:gridCol>
              </a:tblGrid>
              <a:tr h="1113049">
                <a:tc>
                  <a:txBody>
                    <a:bodyPr/>
                    <a:lstStyle/>
                    <a:p>
                      <a:pPr algn="l">
                        <a:lnSpc>
                          <a:spcPts val="2939"/>
                        </a:lnSpc>
                        <a:defRPr/>
                      </a:pPr>
                      <a:r>
                        <a:rPr lang="en-US" sz="2099" dirty="0">
                          <a:solidFill>
                            <a:srgbClr val="000000"/>
                          </a:solidFill>
                          <a:latin typeface="Open Sauce Bold"/>
                          <a:ea typeface="Open Sauce Bold"/>
                          <a:cs typeface="Open Sauce Bold"/>
                          <a:sym typeface="Open Sauce Bold"/>
                        </a:rPr>
                        <a:t>Aspect</a:t>
                      </a:r>
                      <a:endParaRPr lang="en-US" sz="1100" dirty="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Bold"/>
                          <a:ea typeface="Open Sauce Bold"/>
                          <a:cs typeface="Open Sauce Bold"/>
                          <a:sym typeface="Open Sauce Bold"/>
                        </a:rPr>
                        <a:t>Spark OES</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Bold"/>
                          <a:ea typeface="Open Sauce Bold"/>
                          <a:cs typeface="Open Sauce Bold"/>
                          <a:sym typeface="Open Sauce Bold"/>
                        </a:rPr>
                        <a:t>AAS</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dirty="0">
                          <a:solidFill>
                            <a:srgbClr val="000000"/>
                          </a:solidFill>
                          <a:latin typeface="Open Sauce Bold"/>
                          <a:ea typeface="Open Sauce Bold"/>
                          <a:cs typeface="Open Sauce Bold"/>
                          <a:sym typeface="Open Sauce Bold"/>
                        </a:rPr>
                        <a:t>XRF</a:t>
                      </a:r>
                      <a:endParaRPr lang="en-US" sz="1100" dirty="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Bold"/>
                          <a:ea typeface="Open Sauce Bold"/>
                          <a:cs typeface="Open Sauce Bold"/>
                          <a:sym typeface="Open Sauce Bold"/>
                        </a:rPr>
                        <a:t>ICP-OES</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5479">
                <a:tc>
                  <a:txBody>
                    <a:bodyPr/>
                    <a:lstStyle/>
                    <a:p>
                      <a:pPr algn="l">
                        <a:lnSpc>
                          <a:spcPts val="2939"/>
                        </a:lnSpc>
                        <a:defRPr/>
                      </a:pPr>
                      <a:r>
                        <a:rPr lang="en-US" sz="2099" dirty="0">
                          <a:solidFill>
                            <a:srgbClr val="000000"/>
                          </a:solidFill>
                          <a:latin typeface="Open Sauce Bold"/>
                          <a:ea typeface="Open Sauce Bold"/>
                          <a:cs typeface="Open Sauce Bold"/>
                          <a:sym typeface="Open Sauce Bold"/>
                        </a:rPr>
                        <a:t>Sample Type</a:t>
                      </a:r>
                      <a:endParaRPr lang="en-US" sz="1100" dirty="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Solid</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Liquid (sample</a:t>
                      </a:r>
                      <a:endParaRPr lang="en-US" sz="1100"/>
                    </a:p>
                    <a:p>
                      <a:pPr algn="l">
                        <a:lnSpc>
                          <a:spcPts val="2939"/>
                        </a:lnSpc>
                      </a:pPr>
                      <a:r>
                        <a:rPr lang="en-US" sz="2099">
                          <a:solidFill>
                            <a:srgbClr val="000000"/>
                          </a:solidFill>
                          <a:latin typeface="Open Sauce"/>
                          <a:ea typeface="Open Sauce"/>
                          <a:cs typeface="Open Sauce"/>
                          <a:sym typeface="Open Sauce"/>
                        </a:rPr>
                        <a:t>  dissolution required)</a:t>
                      </a:r>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Solid</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Liquid</a:t>
                      </a:r>
                      <a:endParaRPr lang="en-US" sz="1100"/>
                    </a:p>
                    <a:p>
                      <a:pPr algn="l">
                        <a:lnSpc>
                          <a:spcPts val="2939"/>
                        </a:lnSpc>
                      </a:pPr>
                      <a:r>
                        <a:rPr lang="en-US" sz="2099">
                          <a:solidFill>
                            <a:srgbClr val="000000"/>
                          </a:solidFill>
                          <a:latin typeface="Open Sauce"/>
                          <a:ea typeface="Open Sauce"/>
                          <a:cs typeface="Open Sauce"/>
                          <a:sym typeface="Open Sauce"/>
                        </a:rPr>
                        <a:t>  (sample dissolution required)</a:t>
                      </a:r>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0703">
                <a:tc>
                  <a:txBody>
                    <a:bodyPr/>
                    <a:lstStyle/>
                    <a:p>
                      <a:pPr algn="l">
                        <a:lnSpc>
                          <a:spcPts val="2939"/>
                        </a:lnSpc>
                        <a:defRPr/>
                      </a:pPr>
                      <a:r>
                        <a:rPr lang="en-US" sz="2099">
                          <a:solidFill>
                            <a:srgbClr val="000000"/>
                          </a:solidFill>
                          <a:latin typeface="Open Sauce Bold"/>
                          <a:ea typeface="Open Sauce Bold"/>
                          <a:cs typeface="Open Sauce Bold"/>
                          <a:sym typeface="Open Sauce Bold"/>
                        </a:rPr>
                        <a:t>Sample Preparation</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dirty="0">
                          <a:solidFill>
                            <a:srgbClr val="000000"/>
                          </a:solidFill>
                          <a:latin typeface="Open Sauce"/>
                          <a:ea typeface="Open Sauce"/>
                          <a:cs typeface="Open Sauce"/>
                          <a:sym typeface="Open Sauce"/>
                        </a:rPr>
                        <a:t>Minimal</a:t>
                      </a:r>
                      <a:endParaRPr lang="en-US" sz="1100" dirty="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Extensive</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dirty="0">
                          <a:solidFill>
                            <a:srgbClr val="000000"/>
                          </a:solidFill>
                          <a:latin typeface="Open Sauce"/>
                          <a:ea typeface="Open Sauce"/>
                          <a:cs typeface="Open Sauce"/>
                          <a:sym typeface="Open Sauce"/>
                        </a:rPr>
                        <a:t>Minimal to moderate</a:t>
                      </a:r>
                      <a:endParaRPr lang="en-US" sz="1100" dirty="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Extensive</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89029">
                <a:tc>
                  <a:txBody>
                    <a:bodyPr/>
                    <a:lstStyle/>
                    <a:p>
                      <a:pPr algn="l">
                        <a:lnSpc>
                          <a:spcPts val="2939"/>
                        </a:lnSpc>
                        <a:defRPr/>
                      </a:pPr>
                      <a:r>
                        <a:rPr lang="en-US" sz="2099">
                          <a:solidFill>
                            <a:srgbClr val="000000"/>
                          </a:solidFill>
                          <a:latin typeface="Open Sauce Bold"/>
                          <a:ea typeface="Open Sauce Bold"/>
                          <a:cs typeface="Open Sauce Bold"/>
                          <a:sym typeface="Open Sauce Bold"/>
                        </a:rPr>
                        <a:t>Speed and Throughput</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dirty="0">
                          <a:solidFill>
                            <a:srgbClr val="000000"/>
                          </a:solidFill>
                          <a:latin typeface="Open Sauce"/>
                          <a:ea typeface="Open Sauce"/>
                          <a:cs typeface="Open Sauce"/>
                          <a:sym typeface="Open Sauce"/>
                        </a:rPr>
                        <a:t>High</a:t>
                      </a:r>
                      <a:endParaRPr lang="en-US" sz="1100" dirty="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19"/>
                        </a:lnSpc>
                        <a:defRPr/>
                      </a:pPr>
                      <a:r>
                        <a:rPr lang="en-US" sz="2100" dirty="0">
                          <a:latin typeface="Open Sauce" panose="020B0604020202020204" charset="0"/>
                          <a:ea typeface="Open Sans" panose="020B0606030504020204" pitchFamily="34" charset="0"/>
                          <a:cs typeface="Open Sans" panose="020B0606030504020204" pitchFamily="34" charset="0"/>
                        </a:rPr>
                        <a:t>Low to Moderate</a:t>
                      </a:r>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Moderate to high</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Moderate</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7867">
                <a:tc>
                  <a:txBody>
                    <a:bodyPr/>
                    <a:lstStyle/>
                    <a:p>
                      <a:pPr algn="l">
                        <a:lnSpc>
                          <a:spcPts val="2939"/>
                        </a:lnSpc>
                        <a:defRPr/>
                      </a:pPr>
                      <a:r>
                        <a:rPr lang="en-US" sz="2099">
                          <a:solidFill>
                            <a:srgbClr val="000000"/>
                          </a:solidFill>
                          <a:latin typeface="Open Sauce Bold"/>
                          <a:ea typeface="Open Sauce Bold"/>
                          <a:cs typeface="Open Sauce Bold"/>
                          <a:sym typeface="Open Sauce Bold"/>
                        </a:rPr>
                        <a:t>Quantitative Analysis</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Highly accurate</a:t>
                      </a:r>
                      <a:endParaRPr lang="en-US" sz="1100"/>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Accurate but requires</a:t>
                      </a:r>
                      <a:endParaRPr lang="en-US" sz="1100"/>
                    </a:p>
                    <a:p>
                      <a:pPr algn="l">
                        <a:lnSpc>
                          <a:spcPts val="2939"/>
                        </a:lnSpc>
                      </a:pPr>
                      <a:r>
                        <a:rPr lang="en-US" sz="2099">
                          <a:solidFill>
                            <a:srgbClr val="000000"/>
                          </a:solidFill>
                          <a:latin typeface="Open Sauce"/>
                          <a:ea typeface="Open Sauce"/>
                          <a:cs typeface="Open Sauce"/>
                          <a:sym typeface="Open Sauce"/>
                        </a:rPr>
                        <a:t>  extensive calibration</a:t>
                      </a:r>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000000"/>
                          </a:solidFill>
                          <a:latin typeface="Open Sauce"/>
                          <a:ea typeface="Open Sauce"/>
                          <a:cs typeface="Open Sauce"/>
                          <a:sym typeface="Open Sauce"/>
                        </a:rPr>
                        <a:t>Quantitative, lower</a:t>
                      </a:r>
                      <a:endParaRPr lang="en-US" sz="1100"/>
                    </a:p>
                    <a:p>
                      <a:pPr algn="l">
                        <a:lnSpc>
                          <a:spcPts val="2939"/>
                        </a:lnSpc>
                      </a:pPr>
                      <a:r>
                        <a:rPr lang="en-US" sz="2099">
                          <a:solidFill>
                            <a:srgbClr val="000000"/>
                          </a:solidFill>
                          <a:latin typeface="Open Sauce"/>
                          <a:ea typeface="Open Sauce"/>
                          <a:cs typeface="Open Sauce"/>
                          <a:sym typeface="Open Sauce"/>
                        </a:rPr>
                        <a:t>  precision for light elements</a:t>
                      </a:r>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939"/>
                        </a:lnSpc>
                        <a:defRPr/>
                      </a:pPr>
                      <a:r>
                        <a:rPr lang="en-US" sz="2099" dirty="0">
                          <a:solidFill>
                            <a:srgbClr val="000000"/>
                          </a:solidFill>
                          <a:latin typeface="Open Sauce"/>
                          <a:ea typeface="Open Sauce"/>
                          <a:cs typeface="Open Sauce"/>
                          <a:sym typeface="Open Sauce"/>
                        </a:rPr>
                        <a:t>Highly</a:t>
                      </a:r>
                      <a:endParaRPr lang="en-US" sz="1100" dirty="0"/>
                    </a:p>
                    <a:p>
                      <a:pPr algn="l">
                        <a:lnSpc>
                          <a:spcPts val="2939"/>
                        </a:lnSpc>
                      </a:pPr>
                      <a:r>
                        <a:rPr lang="en-US" sz="2099" dirty="0">
                          <a:solidFill>
                            <a:srgbClr val="000000"/>
                          </a:solidFill>
                          <a:latin typeface="Open Sauce"/>
                          <a:ea typeface="Open Sauce"/>
                          <a:cs typeface="Open Sauce"/>
                          <a:sym typeface="Open Sauce"/>
                        </a:rPr>
                        <a:t>  accurate</a:t>
                      </a:r>
                    </a:p>
                  </a:txBody>
                  <a:tcPr marL="152400" marR="152400" marT="152400" marB="1524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7617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Determination of carbon by thermal conductivity method – </a:t>
            </a:r>
            <a:r>
              <a:rPr lang="en-US" sz="4800" dirty="0">
                <a:solidFill>
                  <a:srgbClr val="125B50"/>
                </a:solidFill>
                <a:latin typeface="Agrandir Wide Medium" panose="020B0604020202020204" charset="0"/>
                <a:hlinkClick r:id="rId2" action="ppaction://hlinkfile"/>
              </a:rPr>
              <a:t>IS 228 (Pt 14)</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143250" y="2617781"/>
            <a:ext cx="14135100" cy="3939540"/>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b="1" i="1" kern="100" dirty="0">
                <a:latin typeface="+mj-lt"/>
                <a:ea typeface="Calibri" panose="020F0502020204030204" pitchFamily="34" charset="0"/>
                <a:cs typeface="Times New Roman" panose="02020603050405020304" pitchFamily="18" charset="0"/>
              </a:rPr>
              <a:t>Outline of the method — </a:t>
            </a:r>
            <a:r>
              <a:rPr lang="en-US" sz="3200" kern="100" dirty="0">
                <a:latin typeface="+mj-lt"/>
                <a:ea typeface="Calibri" panose="020F0502020204030204" pitchFamily="34" charset="0"/>
                <a:cs typeface="Times New Roman" panose="02020603050405020304" pitchFamily="18" charset="0"/>
              </a:rPr>
              <a:t>The sample is burnt in a stream of oxygen in presence of a metal accelerator.</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 The carbon dioxide formed is selectively adsorbed on the molecular sieve at a temperature and released by heating at 300ºC. </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detector is a thermistor cell which senses the difference between thermal conductivity of the carrier gas (with helium specially extra-low carbon and oxygen in other cases) and that of the carrier gas containing carbon dioxide. </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difference is proportional to carbon content of the </a:t>
            </a:r>
            <a:r>
              <a:rPr lang="en-US" sz="3200" kern="100" dirty="0" smtClean="0">
                <a:latin typeface="+mj-lt"/>
                <a:ea typeface="Calibri" panose="020F0502020204030204" pitchFamily="34" charset="0"/>
                <a:cs typeface="Times New Roman" panose="02020603050405020304" pitchFamily="18" charset="0"/>
              </a:rPr>
              <a:t>sample.</a:t>
            </a:r>
            <a:endParaRPr lang="en-US" sz="32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5917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273981" y="117447"/>
            <a:ext cx="15797438"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Determination of carbon and </a:t>
            </a:r>
            <a:r>
              <a:rPr lang="en-US" sz="4800" dirty="0" err="1">
                <a:solidFill>
                  <a:srgbClr val="125B50"/>
                </a:solidFill>
                <a:latin typeface="Agrandir Wide Medium" panose="020B0604020202020204" charset="0"/>
              </a:rPr>
              <a:t>sulphur</a:t>
            </a:r>
            <a:r>
              <a:rPr lang="en-US" sz="4800" dirty="0">
                <a:solidFill>
                  <a:srgbClr val="125B50"/>
                </a:solidFill>
                <a:latin typeface="Agrandir Wide Medium" panose="020B0604020202020204" charset="0"/>
              </a:rPr>
              <a:t> by </a:t>
            </a:r>
            <a:r>
              <a:rPr lang="en-US" sz="4800" dirty="0" smtClean="0">
                <a:solidFill>
                  <a:srgbClr val="125B50"/>
                </a:solidFill>
                <a:latin typeface="Agrandir Wide Medium" panose="020B0604020202020204" charset="0"/>
              </a:rPr>
              <a:t>    infrared </a:t>
            </a:r>
            <a:r>
              <a:rPr lang="en-US" sz="4800" dirty="0">
                <a:solidFill>
                  <a:srgbClr val="125B50"/>
                </a:solidFill>
                <a:latin typeface="Agrandir Wide Medium" panose="020B0604020202020204" charset="0"/>
              </a:rPr>
              <a:t>absorption method -  </a:t>
            </a:r>
            <a:r>
              <a:rPr lang="en-US" sz="4800" dirty="0">
                <a:solidFill>
                  <a:srgbClr val="125B50"/>
                </a:solidFill>
                <a:latin typeface="Agrandir Wide Medium" panose="020B0604020202020204" charset="0"/>
                <a:hlinkClick r:id="rId2" action="ppaction://hlinkfile"/>
              </a:rPr>
              <a:t>IS 228 (Pt 20)</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143250" y="2617781"/>
            <a:ext cx="14135100" cy="3447098"/>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b="1" i="1" kern="100" dirty="0">
                <a:latin typeface="+mj-lt"/>
                <a:ea typeface="Calibri" panose="020F0502020204030204" pitchFamily="34" charset="0"/>
                <a:cs typeface="Times New Roman" panose="02020603050405020304" pitchFamily="18" charset="0"/>
              </a:rPr>
              <a:t>Outline of the method — </a:t>
            </a:r>
            <a:r>
              <a:rPr lang="en-US" sz="3200" kern="100" dirty="0">
                <a:latin typeface="+mj-lt"/>
                <a:ea typeface="Calibri" panose="020F0502020204030204" pitchFamily="34" charset="0"/>
                <a:cs typeface="Times New Roman" panose="02020603050405020304" pitchFamily="18" charset="0"/>
              </a:rPr>
              <a:t>The sample is burnt with accelerator at high temperature in a flow of oxygen in a high frequency induction furnace. </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oxygen flow serves both as oxidizing agent and as system carrier gas. Carbon in the ample is converted to carbon dioxide and </a:t>
            </a:r>
            <a:r>
              <a:rPr lang="en-US" sz="3200" kern="100" dirty="0" err="1">
                <a:latin typeface="+mj-lt"/>
                <a:ea typeface="Calibri" panose="020F0502020204030204" pitchFamily="34" charset="0"/>
                <a:cs typeface="Times New Roman" panose="02020603050405020304" pitchFamily="18" charset="0"/>
              </a:rPr>
              <a:t>sulphur</a:t>
            </a:r>
            <a:r>
              <a:rPr lang="en-US" sz="3200" kern="100" dirty="0">
                <a:latin typeface="+mj-lt"/>
                <a:ea typeface="Calibri" panose="020F0502020204030204" pitchFamily="34" charset="0"/>
                <a:cs typeface="Times New Roman" panose="02020603050405020304" pitchFamily="18" charset="0"/>
              </a:rPr>
              <a:t> to </a:t>
            </a:r>
            <a:r>
              <a:rPr lang="en-US" sz="3200" kern="100" dirty="0" err="1">
                <a:latin typeface="+mj-lt"/>
                <a:ea typeface="Calibri" panose="020F0502020204030204" pitchFamily="34" charset="0"/>
                <a:cs typeface="Times New Roman" panose="02020603050405020304" pitchFamily="18" charset="0"/>
              </a:rPr>
              <a:t>sulphur</a:t>
            </a:r>
            <a:r>
              <a:rPr lang="en-US" sz="3200" kern="100" dirty="0">
                <a:latin typeface="+mj-lt"/>
                <a:ea typeface="Calibri" panose="020F0502020204030204" pitchFamily="34" charset="0"/>
                <a:cs typeface="Times New Roman" panose="02020603050405020304" pitchFamily="18" charset="0"/>
              </a:rPr>
              <a:t> dioxide.</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 These are carried by oxygen stream into the nondispersive infrared absorption analyzer where these gases are measured </a:t>
            </a:r>
            <a:r>
              <a:rPr lang="en-US" sz="3200" kern="100" dirty="0" smtClean="0">
                <a:latin typeface="+mj-lt"/>
                <a:ea typeface="Calibri" panose="020F0502020204030204" pitchFamily="34" charset="0"/>
                <a:cs typeface="Times New Roman" panose="02020603050405020304" pitchFamily="18" charset="0"/>
              </a:rPr>
              <a:t>quantitatively.</a:t>
            </a:r>
            <a:endParaRPr lang="en-US" sz="3200" kern="100" dirty="0">
              <a:latin typeface="+mj-lt"/>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n-US" sz="3200" dirty="0">
              <a:latin typeface="+mj-lt"/>
              <a:cs typeface="Arial" panose="020B0604020202020204" pitchFamily="34"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403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Emission spectrometric analysis of plain carbon and low alloy steels (</a:t>
            </a:r>
            <a:r>
              <a:rPr lang="en-US" sz="4800" dirty="0">
                <a:solidFill>
                  <a:srgbClr val="125B50"/>
                </a:solidFill>
                <a:latin typeface="Agrandir Wide Medium" panose="020B0604020202020204" charset="0"/>
                <a:hlinkClick r:id="rId3" action="ppaction://hlinkfile"/>
              </a:rPr>
              <a:t>IS 8811</a:t>
            </a:r>
            <a:r>
              <a:rPr lang="en-US" sz="4800" dirty="0">
                <a:solidFill>
                  <a:srgbClr val="125B50"/>
                </a:solidFill>
                <a:latin typeface="Agrandir Wide Medium" panose="020B0604020202020204" charset="0"/>
              </a:rPr>
              <a:t>)</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143250" y="2617781"/>
            <a:ext cx="14135100" cy="4431983"/>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sample is excited by controlled spark/discharge using a point(counter electrode) to plane (polished flat surface of sample). The radiation from spark/discharge is dispersed by a quartz prism/grating. </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radiant energy (intensity) of the selected analytical lines are converted to electrical impulses by photomultiplier tube, which is amplified and stored in capacitor. </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The charge from each capacitor is measured and converted into intensity ratios. The concentration of elements are calculated from analytical working curves prepared by exposing standard sample of similar type.</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165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495300"/>
            <a:ext cx="16014019" cy="80977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Clauses in standard</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4012519" y="1714500"/>
            <a:ext cx="12751481" cy="7386638"/>
          </a:xfrm>
          <a:prstGeom prst="rect">
            <a:avLst/>
          </a:prstGeom>
        </p:spPr>
        <p:txBody>
          <a:bodyPr wrap="square" lIns="0" tIns="0" rIns="0" bIns="0" rtlCol="0" anchor="t">
            <a:spAutoFit/>
          </a:bodyPr>
          <a:lstStyle/>
          <a:p>
            <a:pPr algn="just"/>
            <a:r>
              <a:rPr lang="en-US" sz="3200" kern="100" dirty="0">
                <a:latin typeface="+mj-lt"/>
                <a:ea typeface="Calibri" panose="020F0502020204030204" pitchFamily="34" charset="0"/>
                <a:cs typeface="Times New Roman" panose="02020603050405020304" pitchFamily="18" charset="0"/>
              </a:rPr>
              <a:t>The standard specifies </a:t>
            </a:r>
            <a:endParaRPr lang="en-US" sz="3200" kern="100" dirty="0" smtClean="0">
              <a:latin typeface="+mj-lt"/>
              <a:ea typeface="Calibri" panose="020F0502020204030204" pitchFamily="34" charset="0"/>
              <a:cs typeface="Times New Roman" panose="02020603050405020304" pitchFamily="18" charset="0"/>
            </a:endParaRPr>
          </a:p>
          <a:p>
            <a:pPr algn="just"/>
            <a:endParaRPr lang="en-US" sz="3200" kern="100" dirty="0">
              <a:latin typeface="+mj-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Ø"/>
            </a:pPr>
            <a:r>
              <a:rPr lang="en-US" sz="3200" kern="100" dirty="0">
                <a:latin typeface="+mj-lt"/>
                <a:ea typeface="Calibri" panose="020F0502020204030204" pitchFamily="34" charset="0"/>
                <a:cs typeface="Times New Roman" panose="02020603050405020304" pitchFamily="18" charset="0"/>
              </a:rPr>
              <a:t>the requirements of the spectrometer such as wavelength, working conditions, electrical power tolerance to prevent radio frequency interference</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the </a:t>
            </a:r>
            <a:r>
              <a:rPr lang="en-US" sz="3200" kern="100" dirty="0">
                <a:latin typeface="+mj-lt"/>
                <a:ea typeface="Calibri" panose="020F0502020204030204" pitchFamily="34" charset="0"/>
                <a:cs typeface="Times New Roman" panose="02020603050405020304" pitchFamily="18" charset="0"/>
              </a:rPr>
              <a:t>materials used for electrodes </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provision </a:t>
            </a:r>
            <a:r>
              <a:rPr lang="en-US" sz="3200" kern="100" dirty="0">
                <a:latin typeface="+mj-lt"/>
                <a:ea typeface="Calibri" panose="020F0502020204030204" pitchFamily="34" charset="0"/>
                <a:cs typeface="Times New Roman" panose="02020603050405020304" pitchFamily="18" charset="0"/>
              </a:rPr>
              <a:t>of </a:t>
            </a:r>
            <a:r>
              <a:rPr lang="en-US" sz="3200" kern="100" dirty="0" err="1">
                <a:latin typeface="+mj-lt"/>
                <a:ea typeface="Calibri" panose="020F0502020204030204" pitchFamily="34" charset="0"/>
                <a:cs typeface="Times New Roman" panose="02020603050405020304" pitchFamily="18" charset="0"/>
              </a:rPr>
              <a:t>spart</a:t>
            </a:r>
            <a:r>
              <a:rPr lang="en-US" sz="3200" kern="100" dirty="0">
                <a:latin typeface="+mj-lt"/>
                <a:ea typeface="Calibri" panose="020F0502020204030204" pitchFamily="34" charset="0"/>
                <a:cs typeface="Times New Roman" panose="02020603050405020304" pitchFamily="18" charset="0"/>
              </a:rPr>
              <a:t> stand and argon system</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purity </a:t>
            </a:r>
            <a:r>
              <a:rPr lang="en-US" sz="3200" kern="100" dirty="0">
                <a:latin typeface="+mj-lt"/>
                <a:ea typeface="Calibri" panose="020F0502020204030204" pitchFamily="34" charset="0"/>
                <a:cs typeface="Times New Roman" panose="02020603050405020304" pitchFamily="18" charset="0"/>
              </a:rPr>
              <a:t>of argon to be used </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use </a:t>
            </a:r>
            <a:r>
              <a:rPr lang="en-US" sz="3200" kern="100" dirty="0">
                <a:latin typeface="+mj-lt"/>
                <a:ea typeface="Calibri" panose="020F0502020204030204" pitchFamily="34" charset="0"/>
                <a:cs typeface="Times New Roman" panose="02020603050405020304" pitchFamily="18" charset="0"/>
              </a:rPr>
              <a:t>of a triggered controlled high voltage capacitor discharge for precision and accuracy</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measuring </a:t>
            </a:r>
            <a:r>
              <a:rPr lang="en-US" sz="3200" kern="100" dirty="0">
                <a:latin typeface="+mj-lt"/>
                <a:ea typeface="Calibri" panose="020F0502020204030204" pitchFamily="34" charset="0"/>
                <a:cs typeface="Times New Roman" panose="02020603050405020304" pitchFamily="18" charset="0"/>
              </a:rPr>
              <a:t>system</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sample </a:t>
            </a:r>
            <a:r>
              <a:rPr lang="en-US" sz="3200" kern="100" dirty="0">
                <a:latin typeface="+mj-lt"/>
                <a:ea typeface="Calibri" panose="020F0502020204030204" pitchFamily="34" charset="0"/>
                <a:cs typeface="Times New Roman" panose="02020603050405020304" pitchFamily="18" charset="0"/>
              </a:rPr>
              <a:t>preparation method </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standard </a:t>
            </a:r>
            <a:r>
              <a:rPr lang="en-US" sz="3200" kern="100" dirty="0">
                <a:latin typeface="+mj-lt"/>
                <a:ea typeface="Calibri" panose="020F0502020204030204" pitchFamily="34" charset="0"/>
                <a:cs typeface="Times New Roman" panose="02020603050405020304" pitchFamily="18" charset="0"/>
              </a:rPr>
              <a:t>samples to be used </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calibration </a:t>
            </a:r>
            <a:r>
              <a:rPr lang="en-US" sz="3200" kern="100" dirty="0">
                <a:latin typeface="+mj-lt"/>
                <a:ea typeface="Calibri" panose="020F0502020204030204" pitchFamily="34" charset="0"/>
                <a:cs typeface="Times New Roman" panose="02020603050405020304" pitchFamily="18" charset="0"/>
              </a:rPr>
              <a:t>of the equipment  and </a:t>
            </a:r>
          </a:p>
          <a:p>
            <a:pPr marL="457200" indent="-457200" algn="just">
              <a:buFont typeface="Wingdings" panose="05000000000000000000" pitchFamily="2" charset="2"/>
              <a:buChar char="Ø"/>
            </a:pPr>
            <a:r>
              <a:rPr lang="en-US" sz="3200" kern="100" dirty="0" smtClean="0">
                <a:latin typeface="+mj-lt"/>
                <a:ea typeface="Calibri" panose="020F0502020204030204" pitchFamily="34" charset="0"/>
                <a:cs typeface="Times New Roman" panose="02020603050405020304" pitchFamily="18" charset="0"/>
              </a:rPr>
              <a:t>procedure </a:t>
            </a:r>
            <a:r>
              <a:rPr lang="en-US" sz="3200" kern="100" dirty="0">
                <a:latin typeface="+mj-lt"/>
                <a:ea typeface="Calibri" panose="020F0502020204030204" pitchFamily="34" charset="0"/>
                <a:cs typeface="Times New Roman" panose="02020603050405020304" pitchFamily="18" charset="0"/>
              </a:rPr>
              <a:t>for testing </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414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057400" y="571769"/>
            <a:ext cx="16014019" cy="80977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Importance of standardization</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962400" y="2095500"/>
            <a:ext cx="12751481" cy="5416868"/>
          </a:xfrm>
          <a:prstGeom prst="rect">
            <a:avLst/>
          </a:prstGeom>
        </p:spPr>
        <p:txBody>
          <a:bodyPr wrap="square" lIns="0" tIns="0" rIns="0" bIns="0" rtlCol="0" anchor="t">
            <a:spAutoFit/>
          </a:bodyPr>
          <a:lstStyle/>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With standardization of the equipment's parts, calibration standards and method of tests, it is ensured that the sources of error are minimized and results are accurate .</a:t>
            </a: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It is also useful for the manufacturer to design the equipment.</a:t>
            </a: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It is useful to the purchaser that instead of mentioning all the detailed requirement, only the relevant standard number can be specified in the purchase order.</a:t>
            </a:r>
          </a:p>
          <a:p>
            <a:pPr marL="457200" indent="-457200" algn="just">
              <a:buFont typeface="Wingdings" panose="05000000000000000000" pitchFamily="2" charset="2"/>
              <a:buChar char="v"/>
            </a:pPr>
            <a:r>
              <a:rPr lang="en-US" sz="3200" kern="100" dirty="0">
                <a:latin typeface="+mj-lt"/>
                <a:ea typeface="Calibri" panose="020F0502020204030204" pitchFamily="34" charset="0"/>
                <a:cs typeface="Times New Roman" panose="02020603050405020304" pitchFamily="18" charset="0"/>
              </a:rPr>
              <a:t>User can be ensured that following the test method specified the result will be repeatable and reproducible and the standard number quoted in the test result gives confidence to the recipient of test report that the testing has been done as per the standardized test method used . </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1634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166898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Compendium of method of chemical </a:t>
            </a:r>
            <a:endParaRPr lang="en-US" sz="4800" dirty="0" smtClean="0">
              <a:solidFill>
                <a:srgbClr val="125B50"/>
              </a:solidFill>
              <a:latin typeface="Agrandir Wide Medium" panose="020B0604020202020204" charset="0"/>
            </a:endParaRPr>
          </a:p>
          <a:p>
            <a:pPr algn="ctr">
              <a:lnSpc>
                <a:spcPts val="6719"/>
              </a:lnSpc>
            </a:pPr>
            <a:r>
              <a:rPr lang="en-US" sz="4800" dirty="0" smtClean="0">
                <a:solidFill>
                  <a:srgbClr val="125B50"/>
                </a:solidFill>
                <a:latin typeface="Agrandir Wide Medium" panose="020B0604020202020204" charset="0"/>
              </a:rPr>
              <a:t>analysis </a:t>
            </a:r>
            <a:r>
              <a:rPr lang="en-US" sz="4800" dirty="0">
                <a:solidFill>
                  <a:srgbClr val="125B50"/>
                </a:solidFill>
                <a:latin typeface="Agrandir Wide Medium" panose="020B0604020202020204" charset="0"/>
              </a:rPr>
              <a:t>of </a:t>
            </a:r>
            <a:r>
              <a:rPr lang="en-US" sz="4800" dirty="0" smtClean="0">
                <a:solidFill>
                  <a:srgbClr val="125B50"/>
                </a:solidFill>
                <a:latin typeface="Agrandir Wide Medium" panose="020B0604020202020204" charset="0"/>
              </a:rPr>
              <a:t>steels –  </a:t>
            </a:r>
            <a:r>
              <a:rPr lang="en-US" sz="4800" dirty="0">
                <a:solidFill>
                  <a:srgbClr val="125B50"/>
                </a:solidFill>
                <a:latin typeface="Agrandir Wide Medium" panose="020B0604020202020204" charset="0"/>
                <a:hlinkClick r:id="rId2" action="ppaction://hlinkfile"/>
              </a:rPr>
              <a:t>SP </a:t>
            </a:r>
            <a:r>
              <a:rPr lang="en-US" sz="4800" dirty="0" smtClean="0">
                <a:solidFill>
                  <a:srgbClr val="125B50"/>
                </a:solidFill>
                <a:latin typeface="Agrandir Wide Medium" panose="020B0604020202020204" charset="0"/>
                <a:hlinkClick r:id="rId2" action="ppaction://hlinkfile"/>
              </a:rPr>
              <a:t>71</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835059" y="2811672"/>
            <a:ext cx="13538541" cy="4924425"/>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As mentioned in earlier slides there are different methods available to users to determine a particular element.  </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Since these test methods are mentioned in separate </a:t>
            </a:r>
            <a:r>
              <a:rPr lang="en-US" sz="3200" kern="100" dirty="0" smtClean="0">
                <a:latin typeface="+mj-lt"/>
                <a:ea typeface="Calibri" panose="020F0502020204030204" pitchFamily="34" charset="0"/>
                <a:cs typeface="Times New Roman" panose="02020603050405020304" pitchFamily="18" charset="0"/>
              </a:rPr>
              <a:t>standards, </a:t>
            </a:r>
            <a:r>
              <a:rPr lang="en-US" sz="3200" kern="100" dirty="0">
                <a:latin typeface="+mj-lt"/>
                <a:ea typeface="Calibri" panose="020F0502020204030204" pitchFamily="34" charset="0"/>
                <a:cs typeface="Times New Roman" panose="02020603050405020304" pitchFamily="18" charset="0"/>
              </a:rPr>
              <a:t>a  special publication has been prepared  which gives brief of all test methods available for a particular element, </a:t>
            </a:r>
            <a:r>
              <a:rPr lang="en-US" sz="3200" kern="100" dirty="0" err="1">
                <a:latin typeface="+mj-lt"/>
                <a:ea typeface="Calibri" panose="020F0502020204030204" pitchFamily="34" charset="0"/>
                <a:cs typeface="Times New Roman" panose="02020603050405020304" pitchFamily="18" charset="0"/>
              </a:rPr>
              <a:t>alongwith</a:t>
            </a:r>
            <a:r>
              <a:rPr lang="en-US" sz="3200" kern="100" dirty="0">
                <a:latin typeface="+mj-lt"/>
                <a:ea typeface="Calibri" panose="020F0502020204030204" pitchFamily="34" charset="0"/>
                <a:cs typeface="Times New Roman" panose="02020603050405020304" pitchFamily="18" charset="0"/>
              </a:rPr>
              <a:t> the relevant IS </a:t>
            </a:r>
            <a:r>
              <a:rPr lang="en-US" sz="3200" kern="100" dirty="0" smtClean="0">
                <a:latin typeface="+mj-lt"/>
                <a:ea typeface="Calibri" panose="020F0502020204030204" pitchFamily="34" charset="0"/>
                <a:cs typeface="Times New Roman" panose="02020603050405020304" pitchFamily="18" charset="0"/>
              </a:rPr>
              <a:t>number. </a:t>
            </a:r>
            <a:endParaRPr lang="en-US" sz="3200" kern="100" dirty="0">
              <a:latin typeface="+mj-lt"/>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This will facilitate the user as he can have idea of all the test methods available for a determination of particular element and depending upon the availability of reagents, apparatus and accuracy requirement he can choose the test method and then for details of test procedure, refer to the relevant Indian </a:t>
            </a:r>
            <a:r>
              <a:rPr lang="en-US" sz="3200" kern="100" dirty="0" smtClean="0">
                <a:latin typeface="+mj-lt"/>
                <a:ea typeface="Calibri" panose="020F0502020204030204" pitchFamily="34" charset="0"/>
                <a:cs typeface="Times New Roman" panose="02020603050405020304" pitchFamily="18" charset="0"/>
              </a:rPr>
              <a:t>standard.</a:t>
            </a:r>
            <a:endParaRPr lang="en-US" sz="32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460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8400" y="266701"/>
            <a:ext cx="15709219" cy="1718419"/>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sym typeface="Agrandir Wide Medium"/>
              </a:rPr>
              <a:t>Test method standard for testing elements present in steel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276601" y="2247900"/>
            <a:ext cx="14097000" cy="1292662"/>
          </a:xfrm>
          <a:prstGeom prst="rect">
            <a:avLst/>
          </a:prstGeom>
        </p:spPr>
        <p:txBody>
          <a:bodyPr wrap="square" lIns="0" tIns="0" rIns="0" bIns="0" rtlCol="0" anchor="t">
            <a:spAutoFit/>
          </a:bodyPr>
          <a:lstStyle/>
          <a:p>
            <a:pPr algn="just"/>
            <a:r>
              <a:rPr lang="en-US" sz="2800" kern="100" dirty="0">
                <a:latin typeface="+mj-lt"/>
                <a:ea typeface="Calibri" panose="020F0502020204030204" pitchFamily="34" charset="0"/>
                <a:cs typeface="Times New Roman" panose="02020603050405020304" pitchFamily="18" charset="0"/>
              </a:rPr>
              <a:t>As mentioned in earlier slides </a:t>
            </a:r>
            <a:r>
              <a:rPr lang="en-US" sz="2800" kern="100" dirty="0" smtClean="0">
                <a:latin typeface="+mj-lt"/>
                <a:ea typeface="Calibri" panose="020F0502020204030204" pitchFamily="34" charset="0"/>
                <a:cs typeface="Times New Roman" panose="02020603050405020304" pitchFamily="18" charset="0"/>
              </a:rPr>
              <a:t>BIS has formulated standard for testing various elements in ferrous, non ferrous metals, refractories, foundry sand </a:t>
            </a:r>
            <a:r>
              <a:rPr lang="en-US" sz="2800" kern="100" dirty="0" err="1" smtClean="0">
                <a:latin typeface="+mj-lt"/>
                <a:ea typeface="Calibri" panose="020F0502020204030204" pitchFamily="34" charset="0"/>
                <a:cs typeface="Times New Roman" panose="02020603050405020304" pitchFamily="18" charset="0"/>
              </a:rPr>
              <a:t>etc</a:t>
            </a:r>
            <a:r>
              <a:rPr lang="en-US" sz="2800" kern="100" dirty="0" smtClean="0">
                <a:latin typeface="+mj-lt"/>
                <a:ea typeface="Calibri" panose="020F0502020204030204" pitchFamily="34" charset="0"/>
                <a:cs typeface="Times New Roman" panose="02020603050405020304" pitchFamily="18" charset="0"/>
              </a:rPr>
              <a:t> . As an example we will see here the list of standards formulated by BIS for testing various elements present in steel </a:t>
            </a:r>
            <a:endParaRPr lang="en-US" sz="28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graphicFrame>
        <p:nvGraphicFramePr>
          <p:cNvPr id="2" name="Table 1"/>
          <p:cNvGraphicFramePr>
            <a:graphicFrameLocks noGrp="1"/>
          </p:cNvGraphicFramePr>
          <p:nvPr>
            <p:extLst>
              <p:ext uri="{D42A27DB-BD31-4B8C-83A1-F6EECF244321}">
                <p14:modId xmlns:p14="http://schemas.microsoft.com/office/powerpoint/2010/main" val="1157005030"/>
              </p:ext>
            </p:extLst>
          </p:nvPr>
        </p:nvGraphicFramePr>
        <p:xfrm>
          <a:off x="3124201" y="3813139"/>
          <a:ext cx="14363700" cy="6126480"/>
        </p:xfrm>
        <a:graphic>
          <a:graphicData uri="http://schemas.openxmlformats.org/drawingml/2006/table">
            <a:tbl>
              <a:tblPr firstRow="1" bandRow="1">
                <a:tableStyleId>{0505E3EF-67EA-436B-97B2-0124C06EBD24}</a:tableStyleId>
              </a:tblPr>
              <a:tblGrid>
                <a:gridCol w="517611">
                  <a:extLst>
                    <a:ext uri="{9D8B030D-6E8A-4147-A177-3AD203B41FA5}">
                      <a16:colId xmlns:a16="http://schemas.microsoft.com/office/drawing/2014/main" val="2277778390"/>
                    </a:ext>
                  </a:extLst>
                </a:gridCol>
                <a:gridCol w="1239649">
                  <a:extLst>
                    <a:ext uri="{9D8B030D-6E8A-4147-A177-3AD203B41FA5}">
                      <a16:colId xmlns:a16="http://schemas.microsoft.com/office/drawing/2014/main" val="464425581"/>
                    </a:ext>
                  </a:extLst>
                </a:gridCol>
                <a:gridCol w="5971035">
                  <a:extLst>
                    <a:ext uri="{9D8B030D-6E8A-4147-A177-3AD203B41FA5}">
                      <a16:colId xmlns:a16="http://schemas.microsoft.com/office/drawing/2014/main" val="4160896057"/>
                    </a:ext>
                  </a:extLst>
                </a:gridCol>
                <a:gridCol w="6635405">
                  <a:extLst>
                    <a:ext uri="{9D8B030D-6E8A-4147-A177-3AD203B41FA5}">
                      <a16:colId xmlns:a16="http://schemas.microsoft.com/office/drawing/2014/main" val="2077586194"/>
                    </a:ext>
                  </a:extLst>
                </a:gridCol>
              </a:tblGrid>
              <a:tr h="370840">
                <a:tc>
                  <a:txBody>
                    <a:bodyPr/>
                    <a:lstStyle/>
                    <a:p>
                      <a:r>
                        <a:rPr lang="en-US" sz="2400" dirty="0" err="1" smtClean="0"/>
                        <a:t>Sr</a:t>
                      </a:r>
                      <a:r>
                        <a:rPr lang="en-US" sz="2400" dirty="0" smtClean="0"/>
                        <a:t> No</a:t>
                      </a:r>
                      <a:r>
                        <a:rPr lang="en-US" sz="2400" baseline="0" dirty="0" smtClean="0"/>
                        <a:t> </a:t>
                      </a:r>
                      <a:endParaRPr lang="en-IN" sz="2400" dirty="0"/>
                    </a:p>
                  </a:txBody>
                  <a:tcPr/>
                </a:tc>
                <a:tc>
                  <a:txBody>
                    <a:bodyPr/>
                    <a:lstStyle/>
                    <a:p>
                      <a:r>
                        <a:rPr lang="en-US" sz="2400" dirty="0" smtClean="0"/>
                        <a:t>Element</a:t>
                      </a:r>
                      <a:r>
                        <a:rPr lang="en-US" sz="2400" baseline="0" dirty="0" smtClean="0"/>
                        <a:t> to be tested </a:t>
                      </a:r>
                      <a:endParaRPr lang="en-IN" sz="2400" dirty="0"/>
                    </a:p>
                  </a:txBody>
                  <a:tcPr/>
                </a:tc>
                <a:tc>
                  <a:txBody>
                    <a:bodyPr/>
                    <a:lstStyle/>
                    <a:p>
                      <a:r>
                        <a:rPr lang="en-US" sz="2400" dirty="0" smtClean="0"/>
                        <a:t> Title of standard </a:t>
                      </a:r>
                      <a:endParaRPr lang="en-IN" sz="2400" dirty="0"/>
                    </a:p>
                  </a:txBody>
                  <a:tcPr/>
                </a:tc>
                <a:tc>
                  <a:txBody>
                    <a:bodyPr/>
                    <a:lstStyle/>
                    <a:p>
                      <a:r>
                        <a:rPr lang="en-IN" sz="2400" dirty="0" smtClean="0"/>
                        <a:t>Scope</a:t>
                      </a:r>
                      <a:r>
                        <a:rPr lang="en-IN" sz="2400" baseline="0" dirty="0" smtClean="0"/>
                        <a:t> of the standard </a:t>
                      </a:r>
                      <a:endParaRPr lang="en-IN" sz="2400" dirty="0"/>
                    </a:p>
                  </a:txBody>
                  <a:tcPr/>
                </a:tc>
                <a:extLst>
                  <a:ext uri="{0D108BD9-81ED-4DB2-BD59-A6C34878D82A}">
                    <a16:rowId xmlns:a16="http://schemas.microsoft.com/office/drawing/2014/main" val="895687240"/>
                  </a:ext>
                </a:extLst>
              </a:tr>
              <a:tr h="370840">
                <a:tc rowSpan="4">
                  <a:txBody>
                    <a:bodyPr/>
                    <a:lstStyle/>
                    <a:p>
                      <a:r>
                        <a:rPr lang="en-US" sz="2000" dirty="0" smtClean="0"/>
                        <a:t>1</a:t>
                      </a:r>
                      <a:endParaRPr lang="en-IN" sz="2000" dirty="0"/>
                    </a:p>
                  </a:txBody>
                  <a:tcPr/>
                </a:tc>
                <a:tc rowSpan="4">
                  <a:txBody>
                    <a:bodyPr/>
                    <a:lstStyle/>
                    <a:p>
                      <a:r>
                        <a:rPr lang="en-US" sz="2000" dirty="0" smtClean="0"/>
                        <a:t>Carbon</a:t>
                      </a:r>
                      <a:endParaRPr lang="en-IN" sz="2000" dirty="0"/>
                    </a:p>
                  </a:txBody>
                  <a:tcPr/>
                </a:tc>
                <a:tc>
                  <a:txBody>
                    <a:bodyPr/>
                    <a:lstStyle/>
                    <a:p>
                      <a:r>
                        <a:rPr lang="en-US" sz="2000" dirty="0" smtClean="0">
                          <a:hlinkClick r:id="rId4" action="ppaction://hlinkfile"/>
                        </a:rPr>
                        <a:t>IS 228 (Part 1)</a:t>
                      </a:r>
                      <a:r>
                        <a:rPr lang="en-US" sz="2000" dirty="0" smtClean="0"/>
                        <a:t> : 1987 Methods for chemical analysis of steels: Part 1 determination of carbon by volumetric method</a:t>
                      </a:r>
                      <a:endParaRPr lang="en-IN" sz="2000" dirty="0"/>
                    </a:p>
                  </a:txBody>
                  <a:tcPr/>
                </a:tc>
                <a:tc>
                  <a:txBody>
                    <a:bodyPr/>
                    <a:lstStyle/>
                    <a:p>
                      <a:pPr algn="just"/>
                      <a:r>
                        <a:rPr lang="en-US" sz="2000" dirty="0" smtClean="0"/>
                        <a:t>This standard (Part 1) covers volumetric method for determination of carbon in the ~ It) range 0.05 to 2.50percent in plain carbon, low alloy and high alloys steels.</a:t>
                      </a:r>
                      <a:endParaRPr lang="en-IN" sz="2000" dirty="0"/>
                    </a:p>
                  </a:txBody>
                  <a:tcPr/>
                </a:tc>
                <a:extLst>
                  <a:ext uri="{0D108BD9-81ED-4DB2-BD59-A6C34878D82A}">
                    <a16:rowId xmlns:a16="http://schemas.microsoft.com/office/drawing/2014/main" val="275532310"/>
                  </a:ext>
                </a:extLst>
              </a:tr>
              <a:tr h="370840">
                <a:tc vMerge="1">
                  <a:txBody>
                    <a:bodyPr/>
                    <a:lstStyle/>
                    <a:p>
                      <a:endParaRPr lang="en-IN" dirty="0"/>
                    </a:p>
                  </a:txBody>
                  <a:tcPr/>
                </a:tc>
                <a:tc vMerge="1">
                  <a:txBody>
                    <a:bodyPr/>
                    <a:lstStyle/>
                    <a:p>
                      <a:endParaRPr lang="en-IN" dirty="0"/>
                    </a:p>
                  </a:txBody>
                  <a:tcPr/>
                </a:tc>
                <a:tc>
                  <a:txBody>
                    <a:bodyPr/>
                    <a:lstStyle/>
                    <a:p>
                      <a:r>
                        <a:rPr lang="en-US" sz="2000" dirty="0" smtClean="0">
                          <a:hlinkClick r:id="rId5" action="ppaction://hlinkfile"/>
                        </a:rPr>
                        <a:t>IS 228 (Part 4) </a:t>
                      </a:r>
                      <a:r>
                        <a:rPr lang="en-US" sz="2000" dirty="0" smtClean="0"/>
                        <a:t>: 1987 Method for chemical analysis of steels: Part 4 determination of total carbon by gravimetric method</a:t>
                      </a:r>
                      <a:endParaRPr lang="en-IN" sz="2000" dirty="0"/>
                    </a:p>
                  </a:txBody>
                  <a:tcPr/>
                </a:tc>
                <a:tc>
                  <a:txBody>
                    <a:bodyPr/>
                    <a:lstStyle/>
                    <a:p>
                      <a:pPr algn="just"/>
                      <a:r>
                        <a:rPr lang="en-US" sz="2000" dirty="0" smtClean="0"/>
                        <a:t>This standard covers</a:t>
                      </a:r>
                      <a:r>
                        <a:rPr lang="en-US" sz="2000" baseline="0" dirty="0" smtClean="0"/>
                        <a:t> the method of determination of total carbon content of plain carbon,</a:t>
                      </a:r>
                      <a:r>
                        <a:rPr lang="en-US" sz="2000" dirty="0" smtClean="0"/>
                        <a:t> low alloy and high alloy steels</a:t>
                      </a:r>
                      <a:r>
                        <a:rPr lang="en-US" sz="2000" baseline="0" dirty="0" smtClean="0"/>
                        <a:t> of </a:t>
                      </a:r>
                      <a:r>
                        <a:rPr lang="en-US" sz="2000" dirty="0" smtClean="0"/>
                        <a:t>0.1 percent</a:t>
                      </a:r>
                      <a:r>
                        <a:rPr lang="en-US" sz="2000" baseline="0" dirty="0" smtClean="0"/>
                        <a:t> </a:t>
                      </a:r>
                      <a:r>
                        <a:rPr lang="en-US" sz="2000" dirty="0" smtClean="0"/>
                        <a:t> </a:t>
                      </a:r>
                      <a:r>
                        <a:rPr lang="en-US" sz="2000" baseline="0" dirty="0" smtClean="0"/>
                        <a:t>and above</a:t>
                      </a:r>
                      <a:r>
                        <a:rPr lang="en-US" sz="2000" dirty="0" smtClean="0"/>
                        <a:t> by the gravimetric</a:t>
                      </a:r>
                      <a:r>
                        <a:rPr lang="en-US" sz="2000" baseline="0" dirty="0" smtClean="0"/>
                        <a:t> method.</a:t>
                      </a:r>
                      <a:r>
                        <a:rPr lang="en-US" sz="2000" dirty="0" smtClean="0"/>
                        <a:t> </a:t>
                      </a:r>
                      <a:endParaRPr lang="en-IN" sz="2000" dirty="0"/>
                    </a:p>
                  </a:txBody>
                  <a:tcPr/>
                </a:tc>
                <a:extLst>
                  <a:ext uri="{0D108BD9-81ED-4DB2-BD59-A6C34878D82A}">
                    <a16:rowId xmlns:a16="http://schemas.microsoft.com/office/drawing/2014/main" val="1081166180"/>
                  </a:ext>
                </a:extLst>
              </a:tr>
              <a:tr h="370840">
                <a:tc vMerge="1">
                  <a:txBody>
                    <a:bodyPr/>
                    <a:lstStyle/>
                    <a:p>
                      <a:endParaRPr lang="en-IN" dirty="0"/>
                    </a:p>
                  </a:txBody>
                  <a:tcPr/>
                </a:tc>
                <a:tc vMerge="1">
                  <a:txBody>
                    <a:bodyPr/>
                    <a:lstStyle/>
                    <a:p>
                      <a:endParaRPr lang="en-IN" dirty="0"/>
                    </a:p>
                  </a:txBody>
                  <a:tcPr/>
                </a:tc>
                <a:tc>
                  <a:txBody>
                    <a:bodyPr/>
                    <a:lstStyle/>
                    <a:p>
                      <a:r>
                        <a:rPr lang="en-US" sz="2000" dirty="0" smtClean="0">
                          <a:hlinkClick r:id="rId6" action="ppaction://hlinkfile"/>
                        </a:rPr>
                        <a:t>IS 228 (Part 14) </a:t>
                      </a:r>
                      <a:r>
                        <a:rPr lang="en-US" sz="2000" dirty="0" smtClean="0"/>
                        <a:t>: 1988 Methods for chemical analysis of steels: Part 14 determination of carbon by thermal conductivity method (For Carbon 0.005 To 2.000 Percent</a:t>
                      </a:r>
                      <a:endParaRPr lang="en-IN" sz="2000" dirty="0"/>
                    </a:p>
                  </a:txBody>
                  <a:tcPr/>
                </a:tc>
                <a:tc>
                  <a:txBody>
                    <a:bodyPr/>
                    <a:lstStyle/>
                    <a:p>
                      <a:pPr algn="just"/>
                      <a:r>
                        <a:rPr lang="en-IN" sz="2000" dirty="0" smtClean="0"/>
                        <a:t>This</a:t>
                      </a:r>
                      <a:r>
                        <a:rPr lang="en-IN" sz="2000" baseline="0" dirty="0" smtClean="0"/>
                        <a:t> standard covers a method  for determination of carbon in all types of steels and alloys steels in the range of 0.005 to 2.000 percent</a:t>
                      </a:r>
                      <a:endParaRPr lang="en-IN" sz="2000" dirty="0"/>
                    </a:p>
                  </a:txBody>
                  <a:tcPr/>
                </a:tc>
                <a:extLst>
                  <a:ext uri="{0D108BD9-81ED-4DB2-BD59-A6C34878D82A}">
                    <a16:rowId xmlns:a16="http://schemas.microsoft.com/office/drawing/2014/main" val="2266184636"/>
                  </a:ext>
                </a:extLst>
              </a:tr>
              <a:tr h="370840">
                <a:tc vMerge="1">
                  <a:txBody>
                    <a:bodyPr/>
                    <a:lstStyle/>
                    <a:p>
                      <a:endParaRPr lang="en-IN" dirty="0"/>
                    </a:p>
                  </a:txBody>
                  <a:tcPr/>
                </a:tc>
                <a:tc vMerge="1">
                  <a:txBody>
                    <a:bodyPr/>
                    <a:lstStyle/>
                    <a:p>
                      <a:endParaRPr lang="en-IN" dirty="0"/>
                    </a:p>
                  </a:txBody>
                  <a:tcPr/>
                </a:tc>
                <a:tc>
                  <a:txBody>
                    <a:bodyPr/>
                    <a:lstStyle/>
                    <a:p>
                      <a:r>
                        <a:rPr lang="en-US" sz="2000" dirty="0" smtClean="0">
                          <a:hlinkClick r:id="rId7" action="ppaction://hlinkfile"/>
                        </a:rPr>
                        <a:t>IS 228 (Part 20) </a:t>
                      </a:r>
                      <a:r>
                        <a:rPr lang="en-US" sz="2000" dirty="0" smtClean="0"/>
                        <a:t>: 2021 ISO 15350 : 2000 Methods for Chemical Analysis of Steels - Part 20 : Determination of Carbon and Sulphur by Infra Red Absorption Method (for Carbon 0.005 to 2 Percent and Sulphur 0.001 to 0.35 Percent)</a:t>
                      </a:r>
                      <a:endParaRPr lang="en-IN" sz="2000" dirty="0"/>
                    </a:p>
                  </a:txBody>
                  <a:tcPr/>
                </a:tc>
                <a:tc>
                  <a:txBody>
                    <a:bodyPr/>
                    <a:lstStyle/>
                    <a:p>
                      <a:pPr algn="just"/>
                      <a:r>
                        <a:rPr lang="en-IN" sz="2000" dirty="0" smtClean="0"/>
                        <a:t>This standard</a:t>
                      </a:r>
                      <a:r>
                        <a:rPr lang="en-IN" sz="2000" baseline="0" dirty="0" smtClean="0"/>
                        <a:t> covers method for determination of carbon </a:t>
                      </a:r>
                      <a:r>
                        <a:rPr lang="en-IN" sz="2000" dirty="0" smtClean="0"/>
                        <a:t> contents of</a:t>
                      </a:r>
                      <a:r>
                        <a:rPr lang="en-IN" sz="2000" baseline="0" dirty="0" smtClean="0"/>
                        <a:t> mass fraction 0.005 % to 4.3 % and sulphur contents of mass fraction</a:t>
                      </a:r>
                      <a:r>
                        <a:rPr lang="en-IN" sz="2000" dirty="0" smtClean="0"/>
                        <a:t> between</a:t>
                      </a:r>
                      <a:r>
                        <a:rPr lang="en-IN" sz="2000" baseline="0" dirty="0" smtClean="0"/>
                        <a:t> 0.0005 % and 0.33 % by </a:t>
                      </a:r>
                      <a:r>
                        <a:rPr lang="en-US" sz="2000" dirty="0" smtClean="0"/>
                        <a:t>Infra Red Absorption Method</a:t>
                      </a:r>
                      <a:endParaRPr lang="en-IN" sz="2000" dirty="0"/>
                    </a:p>
                  </a:txBody>
                  <a:tcPr/>
                </a:tc>
                <a:extLst>
                  <a:ext uri="{0D108BD9-81ED-4DB2-BD59-A6C34878D82A}">
                    <a16:rowId xmlns:a16="http://schemas.microsoft.com/office/drawing/2014/main" val="3296088387"/>
                  </a:ext>
                </a:extLst>
              </a:tr>
            </a:tbl>
          </a:graphicData>
        </a:graphic>
      </p:graphicFrame>
    </p:spTree>
    <p:extLst>
      <p:ext uri="{BB962C8B-B14F-4D97-AF65-F5344CB8AC3E}">
        <p14:creationId xmlns:p14="http://schemas.microsoft.com/office/powerpoint/2010/main" val="1265107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8400" y="266701"/>
            <a:ext cx="15709219" cy="1718419"/>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sym typeface="Agrandir Wide Medium"/>
              </a:rPr>
              <a:t>Test method standard for testing various elements present in steel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graphicFrame>
        <p:nvGraphicFramePr>
          <p:cNvPr id="2" name="Table 1"/>
          <p:cNvGraphicFramePr>
            <a:graphicFrameLocks noGrp="1"/>
          </p:cNvGraphicFramePr>
          <p:nvPr>
            <p:extLst>
              <p:ext uri="{D42A27DB-BD31-4B8C-83A1-F6EECF244321}">
                <p14:modId xmlns:p14="http://schemas.microsoft.com/office/powerpoint/2010/main" val="1493367435"/>
              </p:ext>
            </p:extLst>
          </p:nvPr>
        </p:nvGraphicFramePr>
        <p:xfrm>
          <a:off x="3124200" y="2463343"/>
          <a:ext cx="14020800" cy="5760720"/>
        </p:xfrm>
        <a:graphic>
          <a:graphicData uri="http://schemas.openxmlformats.org/drawingml/2006/table">
            <a:tbl>
              <a:tblPr firstRow="1" bandRow="1">
                <a:tableStyleId>{0505E3EF-67EA-436B-97B2-0124C06EBD24}</a:tableStyleId>
              </a:tblPr>
              <a:tblGrid>
                <a:gridCol w="505254">
                  <a:extLst>
                    <a:ext uri="{9D8B030D-6E8A-4147-A177-3AD203B41FA5}">
                      <a16:colId xmlns:a16="http://schemas.microsoft.com/office/drawing/2014/main" val="2277778390"/>
                    </a:ext>
                  </a:extLst>
                </a:gridCol>
                <a:gridCol w="1628346">
                  <a:extLst>
                    <a:ext uri="{9D8B030D-6E8A-4147-A177-3AD203B41FA5}">
                      <a16:colId xmlns:a16="http://schemas.microsoft.com/office/drawing/2014/main" val="464425581"/>
                    </a:ext>
                  </a:extLst>
                </a:gridCol>
                <a:gridCol w="5410200">
                  <a:extLst>
                    <a:ext uri="{9D8B030D-6E8A-4147-A177-3AD203B41FA5}">
                      <a16:colId xmlns:a16="http://schemas.microsoft.com/office/drawing/2014/main" val="4160896057"/>
                    </a:ext>
                  </a:extLst>
                </a:gridCol>
                <a:gridCol w="6477000">
                  <a:extLst>
                    <a:ext uri="{9D8B030D-6E8A-4147-A177-3AD203B41FA5}">
                      <a16:colId xmlns:a16="http://schemas.microsoft.com/office/drawing/2014/main" val="2077586194"/>
                    </a:ext>
                  </a:extLst>
                </a:gridCol>
              </a:tblGrid>
              <a:tr h="370840">
                <a:tc>
                  <a:txBody>
                    <a:bodyPr/>
                    <a:lstStyle/>
                    <a:p>
                      <a:r>
                        <a:rPr lang="en-US" sz="2400" dirty="0" err="1" smtClean="0"/>
                        <a:t>Sr</a:t>
                      </a:r>
                      <a:r>
                        <a:rPr lang="en-US" sz="2400" dirty="0" smtClean="0"/>
                        <a:t> No</a:t>
                      </a:r>
                      <a:r>
                        <a:rPr lang="en-US" sz="2400" baseline="0" dirty="0" smtClean="0"/>
                        <a:t> </a:t>
                      </a:r>
                      <a:endParaRPr lang="en-IN" sz="2400" dirty="0"/>
                    </a:p>
                  </a:txBody>
                  <a:tcPr/>
                </a:tc>
                <a:tc>
                  <a:txBody>
                    <a:bodyPr/>
                    <a:lstStyle/>
                    <a:p>
                      <a:r>
                        <a:rPr lang="en-US" sz="2400" dirty="0" smtClean="0"/>
                        <a:t>Element</a:t>
                      </a:r>
                      <a:r>
                        <a:rPr lang="en-US" sz="2400" baseline="0" dirty="0" smtClean="0"/>
                        <a:t> to be tested </a:t>
                      </a:r>
                      <a:endParaRPr lang="en-IN" sz="2400" dirty="0"/>
                    </a:p>
                  </a:txBody>
                  <a:tcPr/>
                </a:tc>
                <a:tc>
                  <a:txBody>
                    <a:bodyPr/>
                    <a:lstStyle/>
                    <a:p>
                      <a:r>
                        <a:rPr lang="en-US" sz="2400" dirty="0" smtClean="0"/>
                        <a:t> Title of standard </a:t>
                      </a:r>
                      <a:endParaRPr lang="en-IN" sz="2400" dirty="0"/>
                    </a:p>
                  </a:txBody>
                  <a:tcPr/>
                </a:tc>
                <a:tc>
                  <a:txBody>
                    <a:bodyPr/>
                    <a:lstStyle/>
                    <a:p>
                      <a:r>
                        <a:rPr lang="en-IN" sz="2400" dirty="0" smtClean="0"/>
                        <a:t>Scope</a:t>
                      </a:r>
                      <a:r>
                        <a:rPr lang="en-IN" sz="2400" baseline="0" dirty="0" smtClean="0"/>
                        <a:t> of the standard </a:t>
                      </a:r>
                      <a:endParaRPr lang="en-IN" sz="2400" dirty="0"/>
                    </a:p>
                  </a:txBody>
                  <a:tcPr/>
                </a:tc>
                <a:extLst>
                  <a:ext uri="{0D108BD9-81ED-4DB2-BD59-A6C34878D82A}">
                    <a16:rowId xmlns:a16="http://schemas.microsoft.com/office/drawing/2014/main" val="895687240"/>
                  </a:ext>
                </a:extLst>
              </a:tr>
              <a:tr h="370840">
                <a:tc rowSpan="2">
                  <a:txBody>
                    <a:bodyPr/>
                    <a:lstStyle/>
                    <a:p>
                      <a:r>
                        <a:rPr lang="en-US" sz="2000" dirty="0" smtClean="0"/>
                        <a:t>2</a:t>
                      </a:r>
                      <a:endParaRPr lang="en-IN" sz="2000" dirty="0"/>
                    </a:p>
                  </a:txBody>
                  <a:tcPr/>
                </a:tc>
                <a:tc rowSpan="2">
                  <a:txBody>
                    <a:bodyPr/>
                    <a:lstStyle/>
                    <a:p>
                      <a:r>
                        <a:rPr lang="en-US" sz="2400" dirty="0" smtClean="0"/>
                        <a:t>Manganese</a:t>
                      </a:r>
                      <a:r>
                        <a:rPr lang="en-US" sz="2400" baseline="0" dirty="0" smtClean="0"/>
                        <a:t> </a:t>
                      </a:r>
                      <a:endParaRPr lang="en-IN" sz="2400" dirty="0"/>
                    </a:p>
                  </a:txBody>
                  <a:tcPr/>
                </a:tc>
                <a:tc>
                  <a:txBody>
                    <a:bodyPr/>
                    <a:lstStyle/>
                    <a:p>
                      <a:r>
                        <a:rPr lang="en-US" sz="2400" dirty="0" smtClean="0">
                          <a:hlinkClick r:id="rId4" action="ppaction://hlinkfile"/>
                        </a:rPr>
                        <a:t>IS 228 (Part 12) </a:t>
                      </a:r>
                      <a:r>
                        <a:rPr lang="en-US" sz="2400" dirty="0" smtClean="0"/>
                        <a:t>: 2001  Methods for chemical of steels analysis: Part 12 determination of manganese by </a:t>
                      </a:r>
                      <a:r>
                        <a:rPr lang="en-US" sz="2400" dirty="0" err="1" smtClean="0"/>
                        <a:t>periodate</a:t>
                      </a:r>
                      <a:r>
                        <a:rPr lang="en-US" sz="2400" dirty="0" smtClean="0"/>
                        <a:t> spectrophotometric method in plain carbon, low alloy and high alloy steels (For Manganese 0.01 To 5.0 Percent) (Fourth Revision)</a:t>
                      </a:r>
                      <a:endParaRPr lang="en-IN" sz="2400" dirty="0"/>
                    </a:p>
                  </a:txBody>
                  <a:tcPr/>
                </a:tc>
                <a:tc>
                  <a:txBody>
                    <a:bodyPr/>
                    <a:lstStyle/>
                    <a:p>
                      <a:r>
                        <a:rPr lang="en-US" sz="2400" dirty="0" smtClean="0"/>
                        <a:t>This standard (Part 12) describes the method for the determination of manganese in plain carbon, low alloy and high alloy steels in the range of 0.01 to 5.0 percent by </a:t>
                      </a:r>
                      <a:r>
                        <a:rPr lang="en-US" sz="2400" dirty="0" err="1" smtClean="0"/>
                        <a:t>periodate</a:t>
                      </a:r>
                      <a:r>
                        <a:rPr lang="en-US" sz="2400" dirty="0" smtClean="0"/>
                        <a:t> spectrophotometric method.</a:t>
                      </a:r>
                      <a:endParaRPr lang="en-IN" sz="2400" dirty="0"/>
                    </a:p>
                  </a:txBody>
                  <a:tcPr/>
                </a:tc>
                <a:extLst>
                  <a:ext uri="{0D108BD9-81ED-4DB2-BD59-A6C34878D82A}">
                    <a16:rowId xmlns:a16="http://schemas.microsoft.com/office/drawing/2014/main" val="3553597682"/>
                  </a:ext>
                </a:extLst>
              </a:tr>
              <a:tr h="370840">
                <a:tc vMerge="1">
                  <a:txBody>
                    <a:bodyPr/>
                    <a:lstStyle/>
                    <a:p>
                      <a:endParaRPr lang="en-IN" dirty="0"/>
                    </a:p>
                  </a:txBody>
                  <a:tcPr/>
                </a:tc>
                <a:tc vMerge="1">
                  <a:txBody>
                    <a:bodyPr/>
                    <a:lstStyle/>
                    <a:p>
                      <a:endParaRPr lang="en-IN" dirty="0"/>
                    </a:p>
                  </a:txBody>
                  <a:tcPr/>
                </a:tc>
                <a:tc>
                  <a:txBody>
                    <a:bodyPr/>
                    <a:lstStyle/>
                    <a:p>
                      <a:r>
                        <a:rPr lang="en-US" sz="2400" dirty="0" smtClean="0">
                          <a:hlinkClick r:id="rId5" action="ppaction://hlinkfile"/>
                        </a:rPr>
                        <a:t>IS 228 (Part 2) </a:t>
                      </a:r>
                      <a:r>
                        <a:rPr lang="en-US" sz="2400" dirty="0" smtClean="0"/>
                        <a:t>: 1987  Methods for chemical analysis of steels part 2 determination of manganese in plain - Carbon and low alloy steels by </a:t>
                      </a:r>
                      <a:r>
                        <a:rPr lang="en-US" sz="2400" dirty="0" err="1" smtClean="0"/>
                        <a:t>arsenite</a:t>
                      </a:r>
                      <a:r>
                        <a:rPr lang="en-US" sz="2400" dirty="0" smtClean="0"/>
                        <a:t> method (Third Revision)</a:t>
                      </a:r>
                      <a:endParaRPr lang="en-IN" sz="2400" dirty="0"/>
                    </a:p>
                  </a:txBody>
                  <a:tcPr/>
                </a:tc>
                <a:tc>
                  <a:txBody>
                    <a:bodyPr/>
                    <a:lstStyle/>
                    <a:p>
                      <a:r>
                        <a:rPr lang="en-US" sz="2400" dirty="0" smtClean="0"/>
                        <a:t>This standard ( Part 2 ) covers method for the determination manganese in plain carbon and low alloy steels by </a:t>
                      </a:r>
                      <a:r>
                        <a:rPr lang="en-US" sz="2400" dirty="0" err="1" smtClean="0"/>
                        <a:t>arsenite</a:t>
                      </a:r>
                      <a:r>
                        <a:rPr lang="en-US" sz="2400" dirty="0" smtClean="0"/>
                        <a:t> method. </a:t>
                      </a:r>
                      <a:endParaRPr lang="en-IN" sz="2400" dirty="0"/>
                    </a:p>
                  </a:txBody>
                  <a:tcPr/>
                </a:tc>
                <a:extLst>
                  <a:ext uri="{0D108BD9-81ED-4DB2-BD59-A6C34878D82A}">
                    <a16:rowId xmlns:a16="http://schemas.microsoft.com/office/drawing/2014/main" val="2776929721"/>
                  </a:ext>
                </a:extLst>
              </a:tr>
            </a:tbl>
          </a:graphicData>
        </a:graphic>
      </p:graphicFrame>
    </p:spTree>
    <p:extLst>
      <p:ext uri="{BB962C8B-B14F-4D97-AF65-F5344CB8AC3E}">
        <p14:creationId xmlns:p14="http://schemas.microsoft.com/office/powerpoint/2010/main" val="351508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8400" y="266701"/>
            <a:ext cx="15709219" cy="1718419"/>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sym typeface="Agrandir Wide Medium"/>
              </a:rPr>
              <a:t>Test method standard for testing various elements present in steel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graphicFrame>
        <p:nvGraphicFramePr>
          <p:cNvPr id="2" name="Table 1"/>
          <p:cNvGraphicFramePr>
            <a:graphicFrameLocks noGrp="1"/>
          </p:cNvGraphicFramePr>
          <p:nvPr>
            <p:extLst>
              <p:ext uri="{D42A27DB-BD31-4B8C-83A1-F6EECF244321}">
                <p14:modId xmlns:p14="http://schemas.microsoft.com/office/powerpoint/2010/main" val="307303189"/>
              </p:ext>
            </p:extLst>
          </p:nvPr>
        </p:nvGraphicFramePr>
        <p:xfrm>
          <a:off x="2819400" y="1985120"/>
          <a:ext cx="13716000" cy="7924800"/>
        </p:xfrm>
        <a:graphic>
          <a:graphicData uri="http://schemas.openxmlformats.org/drawingml/2006/table">
            <a:tbl>
              <a:tblPr firstRow="1" bandRow="1">
                <a:tableStyleId>{0505E3EF-67EA-436B-97B2-0124C06EBD24}</a:tableStyleId>
              </a:tblPr>
              <a:tblGrid>
                <a:gridCol w="960010">
                  <a:extLst>
                    <a:ext uri="{9D8B030D-6E8A-4147-A177-3AD203B41FA5}">
                      <a16:colId xmlns:a16="http://schemas.microsoft.com/office/drawing/2014/main" val="2277778390"/>
                    </a:ext>
                  </a:extLst>
                </a:gridCol>
                <a:gridCol w="1252248">
                  <a:extLst>
                    <a:ext uri="{9D8B030D-6E8A-4147-A177-3AD203B41FA5}">
                      <a16:colId xmlns:a16="http://schemas.microsoft.com/office/drawing/2014/main" val="464425581"/>
                    </a:ext>
                  </a:extLst>
                </a:gridCol>
                <a:gridCol w="5751871">
                  <a:extLst>
                    <a:ext uri="{9D8B030D-6E8A-4147-A177-3AD203B41FA5}">
                      <a16:colId xmlns:a16="http://schemas.microsoft.com/office/drawing/2014/main" val="4160896057"/>
                    </a:ext>
                  </a:extLst>
                </a:gridCol>
                <a:gridCol w="5751871">
                  <a:extLst>
                    <a:ext uri="{9D8B030D-6E8A-4147-A177-3AD203B41FA5}">
                      <a16:colId xmlns:a16="http://schemas.microsoft.com/office/drawing/2014/main" val="2728759574"/>
                    </a:ext>
                  </a:extLst>
                </a:gridCol>
              </a:tblGrid>
              <a:tr h="370840">
                <a:tc>
                  <a:txBody>
                    <a:bodyPr/>
                    <a:lstStyle/>
                    <a:p>
                      <a:r>
                        <a:rPr lang="en-US" sz="2400" dirty="0" err="1" smtClean="0"/>
                        <a:t>Sr</a:t>
                      </a:r>
                      <a:r>
                        <a:rPr lang="en-US" sz="2400" dirty="0" smtClean="0"/>
                        <a:t> No</a:t>
                      </a:r>
                      <a:r>
                        <a:rPr lang="en-US" sz="2400" baseline="0" dirty="0" smtClean="0"/>
                        <a:t> </a:t>
                      </a:r>
                      <a:endParaRPr lang="en-IN" sz="2400" dirty="0"/>
                    </a:p>
                  </a:txBody>
                  <a:tcPr/>
                </a:tc>
                <a:tc>
                  <a:txBody>
                    <a:bodyPr/>
                    <a:lstStyle/>
                    <a:p>
                      <a:r>
                        <a:rPr lang="en-US" sz="2400" dirty="0" smtClean="0"/>
                        <a:t>Element</a:t>
                      </a:r>
                      <a:r>
                        <a:rPr lang="en-US" sz="2400" baseline="0" dirty="0" smtClean="0"/>
                        <a:t> to be tested </a:t>
                      </a:r>
                      <a:endParaRPr lang="en-IN" sz="2400" dirty="0"/>
                    </a:p>
                  </a:txBody>
                  <a:tcPr/>
                </a:tc>
                <a:tc>
                  <a:txBody>
                    <a:bodyPr/>
                    <a:lstStyle/>
                    <a:p>
                      <a:r>
                        <a:rPr lang="en-US" sz="2400" dirty="0" smtClean="0"/>
                        <a:t> Title of standard </a:t>
                      </a:r>
                      <a:endParaRPr lang="en-IN" sz="2400" dirty="0"/>
                    </a:p>
                  </a:txBody>
                  <a:tcPr/>
                </a:tc>
                <a:tc>
                  <a:txBody>
                    <a:bodyPr/>
                    <a:lstStyle/>
                    <a:p>
                      <a:r>
                        <a:rPr lang="en-IN" sz="2400" dirty="0" smtClean="0"/>
                        <a:t> Scope of the standard</a:t>
                      </a:r>
                      <a:endParaRPr lang="en-IN" sz="2400" dirty="0"/>
                    </a:p>
                  </a:txBody>
                  <a:tcPr/>
                </a:tc>
                <a:extLst>
                  <a:ext uri="{0D108BD9-81ED-4DB2-BD59-A6C34878D82A}">
                    <a16:rowId xmlns:a16="http://schemas.microsoft.com/office/drawing/2014/main" val="895687240"/>
                  </a:ext>
                </a:extLst>
              </a:tr>
              <a:tr h="370840">
                <a:tc rowSpan="2">
                  <a:txBody>
                    <a:bodyPr/>
                    <a:lstStyle/>
                    <a:p>
                      <a:r>
                        <a:rPr lang="en-US" sz="2200" dirty="0" smtClean="0"/>
                        <a:t>3</a:t>
                      </a:r>
                      <a:endParaRPr lang="en-IN" sz="2200" dirty="0"/>
                    </a:p>
                  </a:txBody>
                  <a:tcPr/>
                </a:tc>
                <a:tc rowSpan="2">
                  <a:txBody>
                    <a:bodyPr/>
                    <a:lstStyle/>
                    <a:p>
                      <a:r>
                        <a:rPr lang="en-US" sz="2200" dirty="0" smtClean="0"/>
                        <a:t>Silicon</a:t>
                      </a:r>
                      <a:endParaRPr lang="en-IN" sz="2200" dirty="0"/>
                    </a:p>
                  </a:txBody>
                  <a:tcPr/>
                </a:tc>
                <a:tc>
                  <a:txBody>
                    <a:bodyPr/>
                    <a:lstStyle/>
                    <a:p>
                      <a:r>
                        <a:rPr lang="en-US" sz="2200" dirty="0" smtClean="0">
                          <a:hlinkClick r:id="rId4" action="ppaction://hlinkfile"/>
                        </a:rPr>
                        <a:t>IS 228 (Part 8) </a:t>
                      </a:r>
                      <a:r>
                        <a:rPr lang="en-US" sz="2200" dirty="0" smtClean="0"/>
                        <a:t>: 1989 Methods for chemical analysis of steels: Part 8 determination of silicon by the gravimetric method (For Silicon 0.05 To 5.00 Percent)</a:t>
                      </a:r>
                      <a:endParaRPr lang="en-IN" sz="2200" dirty="0"/>
                    </a:p>
                  </a:txBody>
                  <a:tcPr/>
                </a:tc>
                <a:tc>
                  <a:txBody>
                    <a:bodyPr/>
                    <a:lstStyle/>
                    <a:p>
                      <a:pPr algn="just"/>
                      <a:r>
                        <a:rPr lang="en-US" sz="2200" dirty="0" smtClean="0"/>
                        <a:t>This standard (Part 8 ) covers the </a:t>
                      </a:r>
                      <a:r>
                        <a:rPr lang="en-US" sz="2200" dirty="0" err="1" smtClean="0"/>
                        <a:t>gravi</a:t>
                      </a:r>
                      <a:r>
                        <a:rPr lang="en-US" sz="2200" dirty="0" smtClean="0"/>
                        <a:t>- metric method for determination of silicon (0.05 to 5.00 percent ) in plain carbon and alloy steels including high speed steels containing tungsten. </a:t>
                      </a:r>
                      <a:endParaRPr lang="en-IN" sz="2200" dirty="0"/>
                    </a:p>
                  </a:txBody>
                  <a:tcPr/>
                </a:tc>
                <a:extLst>
                  <a:ext uri="{0D108BD9-81ED-4DB2-BD59-A6C34878D82A}">
                    <a16:rowId xmlns:a16="http://schemas.microsoft.com/office/drawing/2014/main" val="275532310"/>
                  </a:ext>
                </a:extLst>
              </a:tr>
              <a:tr h="370840">
                <a:tc vMerge="1">
                  <a:txBody>
                    <a:bodyPr/>
                    <a:lstStyle/>
                    <a:p>
                      <a:endParaRPr lang="en-IN" dirty="0"/>
                    </a:p>
                  </a:txBody>
                  <a:tcPr/>
                </a:tc>
                <a:tc vMerge="1">
                  <a:txBody>
                    <a:bodyPr/>
                    <a:lstStyle/>
                    <a:p>
                      <a:endParaRPr lang="en-IN" sz="2000" dirty="0"/>
                    </a:p>
                  </a:txBody>
                  <a:tcPr/>
                </a:tc>
                <a:tc>
                  <a:txBody>
                    <a:bodyPr/>
                    <a:lstStyle/>
                    <a:p>
                      <a:r>
                        <a:rPr lang="en-US" sz="2200" dirty="0" smtClean="0">
                          <a:hlinkClick r:id="rId5" action="ppaction://hlinkfile"/>
                        </a:rPr>
                        <a:t>IS 228 (Part 11) </a:t>
                      </a:r>
                      <a:r>
                        <a:rPr lang="en-US" sz="2200" dirty="0" smtClean="0"/>
                        <a:t>: 1990 Methods for chemical analysis of steels : Part 11 determination of total silicon by reduced </a:t>
                      </a:r>
                      <a:r>
                        <a:rPr lang="en-US" sz="2200" dirty="0" err="1" smtClean="0"/>
                        <a:t>molybdosilicate</a:t>
                      </a:r>
                      <a:r>
                        <a:rPr lang="en-US" sz="2200" dirty="0" smtClean="0"/>
                        <a:t> spectrophotometric method in carbon steels and low alloy steels (For Silicon 0.01 To 0.05 Percent)</a:t>
                      </a:r>
                      <a:endParaRPr lang="en-IN" sz="2200" dirty="0"/>
                    </a:p>
                  </a:txBody>
                  <a:tcPr/>
                </a:tc>
                <a:tc>
                  <a:txBody>
                    <a:bodyPr/>
                    <a:lstStyle/>
                    <a:p>
                      <a:pPr algn="just"/>
                      <a:r>
                        <a:rPr lang="en-IN" sz="2200" dirty="0" smtClean="0"/>
                        <a:t>This</a:t>
                      </a:r>
                      <a:r>
                        <a:rPr lang="en-IN" sz="2200" baseline="0" dirty="0" smtClean="0"/>
                        <a:t> standard (Part 11) covers the </a:t>
                      </a:r>
                      <a:r>
                        <a:rPr lang="en-IN" sz="2200" dirty="0" smtClean="0"/>
                        <a:t> </a:t>
                      </a:r>
                      <a:r>
                        <a:rPr lang="en-US" sz="2200" dirty="0" smtClean="0"/>
                        <a:t>spectrophotometric </a:t>
                      </a:r>
                      <a:r>
                        <a:rPr lang="en-IN" sz="2200" dirty="0" smtClean="0"/>
                        <a:t>method for determination of total silicon in the range of 0.01 to 0.05 percent in carbon steels and low alloy steels. </a:t>
                      </a:r>
                      <a:endParaRPr lang="en-IN" sz="2200" dirty="0"/>
                    </a:p>
                  </a:txBody>
                  <a:tcPr/>
                </a:tc>
                <a:extLst>
                  <a:ext uri="{0D108BD9-81ED-4DB2-BD59-A6C34878D82A}">
                    <a16:rowId xmlns:a16="http://schemas.microsoft.com/office/drawing/2014/main" val="1081166180"/>
                  </a:ext>
                </a:extLst>
              </a:tr>
              <a:tr h="370840">
                <a:tc rowSpan="2">
                  <a:txBody>
                    <a:bodyPr/>
                    <a:lstStyle/>
                    <a:p>
                      <a:r>
                        <a:rPr lang="en-US" sz="2200" dirty="0" smtClean="0"/>
                        <a:t>4</a:t>
                      </a:r>
                      <a:endParaRPr lang="en-IN" sz="2200" dirty="0"/>
                    </a:p>
                  </a:txBody>
                  <a:tcPr/>
                </a:tc>
                <a:tc rowSpan="2">
                  <a:txBody>
                    <a:bodyPr/>
                    <a:lstStyle/>
                    <a:p>
                      <a:r>
                        <a:rPr lang="en-US" sz="2200" dirty="0" smtClean="0"/>
                        <a:t>Sulphur</a:t>
                      </a:r>
                      <a:endParaRPr lang="en-IN" sz="2200" dirty="0"/>
                    </a:p>
                  </a:txBody>
                  <a:tcPr/>
                </a:tc>
                <a:tc>
                  <a:txBody>
                    <a:bodyPr/>
                    <a:lstStyle/>
                    <a:p>
                      <a:r>
                        <a:rPr lang="en-US" sz="2200" dirty="0" smtClean="0">
                          <a:hlinkClick r:id="rId6" action="ppaction://hlinkfile"/>
                        </a:rPr>
                        <a:t>IS 228 (Part 9) </a:t>
                      </a:r>
                      <a:r>
                        <a:rPr lang="en-US" sz="2200" dirty="0" smtClean="0"/>
                        <a:t>: 1989 Methods for chemical analysis of steels : Part 9 determination of </a:t>
                      </a:r>
                      <a:r>
                        <a:rPr lang="en-US" sz="2200" dirty="0" err="1" smtClean="0"/>
                        <a:t>sulphur</a:t>
                      </a:r>
                      <a:r>
                        <a:rPr lang="en-US" sz="2200" dirty="0" smtClean="0"/>
                        <a:t> by evolution method (For Sulphur 0.01 To 0.25 Percent) </a:t>
                      </a:r>
                      <a:endParaRPr lang="en-IN" sz="2200" dirty="0"/>
                    </a:p>
                  </a:txBody>
                  <a:tcPr/>
                </a:tc>
                <a:tc>
                  <a:txBody>
                    <a:bodyPr/>
                    <a:lstStyle/>
                    <a:p>
                      <a:pPr algn="just"/>
                      <a:r>
                        <a:rPr lang="en-IN" sz="2200" dirty="0" smtClean="0"/>
                        <a:t>This standard (Part 9) covers method for determination of sulphur in plain carbon and  low alloy steel by evolution method. </a:t>
                      </a:r>
                      <a:endParaRPr lang="en-IN" sz="2200" dirty="0"/>
                    </a:p>
                  </a:txBody>
                  <a:tcPr/>
                </a:tc>
                <a:extLst>
                  <a:ext uri="{0D108BD9-81ED-4DB2-BD59-A6C34878D82A}">
                    <a16:rowId xmlns:a16="http://schemas.microsoft.com/office/drawing/2014/main" val="2266184636"/>
                  </a:ext>
                </a:extLst>
              </a:tr>
              <a:tr h="370840">
                <a:tc vMerge="1">
                  <a:txBody>
                    <a:bodyPr/>
                    <a:lstStyle/>
                    <a:p>
                      <a:endParaRPr lang="en-IN" dirty="0"/>
                    </a:p>
                  </a:txBody>
                  <a:tcPr/>
                </a:tc>
                <a:tc vMerge="1">
                  <a:txBody>
                    <a:bodyPr/>
                    <a:lstStyle/>
                    <a:p>
                      <a:endParaRPr lang="en-IN" dirty="0"/>
                    </a:p>
                  </a:txBody>
                  <a:tcPr/>
                </a:tc>
                <a:tc>
                  <a:txBody>
                    <a:bodyPr/>
                    <a:lstStyle/>
                    <a:p>
                      <a:r>
                        <a:rPr lang="en-US" sz="2200" dirty="0" smtClean="0">
                          <a:hlinkClick r:id="rId7" action="ppaction://hlinkfile"/>
                        </a:rPr>
                        <a:t>IS 228 (Part 20) </a:t>
                      </a:r>
                      <a:r>
                        <a:rPr lang="en-US" sz="2200" dirty="0" smtClean="0"/>
                        <a:t>: 2021/ ISO 15350 : 2000 Methods for Chemical Analysis of Steels - Part 20 : Determination of Carbon and Sulphur by Infra Red Absorption Method (for Carbon 0.005 to 2 Percent and Sulphur 0.001 to 0.35 Percent)</a:t>
                      </a:r>
                      <a:endParaRPr lang="en-IN" sz="2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200" dirty="0" smtClean="0"/>
                        <a:t>This standard</a:t>
                      </a:r>
                      <a:r>
                        <a:rPr lang="en-IN" sz="2200" baseline="0" dirty="0" smtClean="0"/>
                        <a:t> covers method for determination of carbon </a:t>
                      </a:r>
                      <a:r>
                        <a:rPr lang="en-IN" sz="2200" dirty="0" smtClean="0"/>
                        <a:t> contents of</a:t>
                      </a:r>
                      <a:r>
                        <a:rPr lang="en-IN" sz="2200" baseline="0" dirty="0" smtClean="0"/>
                        <a:t> mass fraction 0.005 % to 4.3 % and sulphur contents of mass fraction</a:t>
                      </a:r>
                      <a:r>
                        <a:rPr lang="en-IN" sz="2200" dirty="0" smtClean="0"/>
                        <a:t> between</a:t>
                      </a:r>
                      <a:r>
                        <a:rPr lang="en-IN" sz="2200" baseline="0" dirty="0" smtClean="0"/>
                        <a:t> 0.0005 % and 0.33 % by </a:t>
                      </a:r>
                      <a:r>
                        <a:rPr lang="en-US" sz="2200" dirty="0" smtClean="0"/>
                        <a:t>Infra Red Absorption Method</a:t>
                      </a:r>
                      <a:endParaRPr lang="en-IN" sz="2200" dirty="0" smtClean="0"/>
                    </a:p>
                    <a:p>
                      <a:pPr algn="just"/>
                      <a:endParaRPr lang="en-IN" sz="2200" dirty="0"/>
                    </a:p>
                  </a:txBody>
                  <a:tcPr/>
                </a:tc>
                <a:extLst>
                  <a:ext uri="{0D108BD9-81ED-4DB2-BD59-A6C34878D82A}">
                    <a16:rowId xmlns:a16="http://schemas.microsoft.com/office/drawing/2014/main" val="3296088387"/>
                  </a:ext>
                </a:extLst>
              </a:tr>
            </a:tbl>
          </a:graphicData>
        </a:graphic>
      </p:graphicFrame>
    </p:spTree>
    <p:extLst>
      <p:ext uri="{BB962C8B-B14F-4D97-AF65-F5344CB8AC3E}">
        <p14:creationId xmlns:p14="http://schemas.microsoft.com/office/powerpoint/2010/main" val="1402992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Freeform 2"/>
          <p:cNvSpPr/>
          <p:nvPr/>
        </p:nvSpPr>
        <p:spPr>
          <a:xfrm>
            <a:off x="5867400" y="669914"/>
            <a:ext cx="6477000" cy="2759086"/>
          </a:xfrm>
          <a:custGeom>
            <a:avLst/>
            <a:gdLst/>
            <a:ahLst/>
            <a:cxnLst/>
            <a:rect l="l" t="t" r="r" b="b"/>
            <a:pathLst>
              <a:path w="7288963" h="7241595">
                <a:moveTo>
                  <a:pt x="0" y="0"/>
                </a:moveTo>
                <a:lnTo>
                  <a:pt x="7288963" y="0"/>
                </a:lnTo>
                <a:lnTo>
                  <a:pt x="7288963" y="7241595"/>
                </a:lnTo>
                <a:lnTo>
                  <a:pt x="0" y="7241595"/>
                </a:lnTo>
                <a:lnTo>
                  <a:pt x="0" y="0"/>
                </a:lnTo>
                <a:close/>
              </a:path>
            </a:pathLst>
          </a:custGeom>
          <a:blipFill>
            <a:blip r:embed="rId3"/>
            <a:stretch>
              <a:fillRect l="-54416" t="-11173" r="-19810" b="-5664"/>
            </a:stretch>
          </a:blipFill>
        </p:spPr>
      </p:sp>
      <p:sp>
        <p:nvSpPr>
          <p:cNvPr id="6" name="TextBox 5"/>
          <p:cNvSpPr txBox="1"/>
          <p:nvPr/>
        </p:nvSpPr>
        <p:spPr>
          <a:xfrm>
            <a:off x="5905500" y="1081889"/>
            <a:ext cx="6400800" cy="2369880"/>
          </a:xfrm>
          <a:prstGeom prst="rect">
            <a:avLst/>
          </a:prstGeom>
          <a:noFill/>
        </p:spPr>
        <p:txBody>
          <a:bodyPr wrap="square" rtlCol="0">
            <a:spAutoFit/>
          </a:bodyPr>
          <a:lstStyle/>
          <a:p>
            <a:pPr algn="ctr"/>
            <a:r>
              <a:rPr lang="en-US" sz="5400" dirty="0">
                <a:solidFill>
                  <a:schemeClr val="bg1"/>
                </a:solidFill>
                <a:latin typeface="Agrandir Wide Medium" panose="020B0604020202020204" charset="0"/>
              </a:rPr>
              <a:t>CHEMICAL ANALYSIS</a:t>
            </a:r>
          </a:p>
          <a:p>
            <a:pPr algn="ctr"/>
            <a:endParaRPr lang="en-US" sz="4000" dirty="0">
              <a:solidFill>
                <a:schemeClr val="bg1"/>
              </a:solidFill>
              <a:latin typeface="Agrandir Wide Medium" panose="020B0604020202020204" charset="0"/>
            </a:endParaRPr>
          </a:p>
        </p:txBody>
      </p:sp>
      <p:sp>
        <p:nvSpPr>
          <p:cNvPr id="7" name="Rectangle 6"/>
          <p:cNvSpPr/>
          <p:nvPr/>
        </p:nvSpPr>
        <p:spPr>
          <a:xfrm>
            <a:off x="609600" y="0"/>
            <a:ext cx="76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2209800" y="4865916"/>
            <a:ext cx="5410200" cy="2819400"/>
          </a:xfrm>
          <a:prstGeom prst="flowChartProcess">
            <a:avLst/>
          </a:prstGeom>
          <a:noFill/>
          <a:ln w="76200">
            <a:solidFill>
              <a:srgbClr val="447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10820400" y="4865916"/>
            <a:ext cx="5410200" cy="2819400"/>
          </a:xfrm>
          <a:prstGeom prst="flowChartProcess">
            <a:avLst/>
          </a:prstGeom>
          <a:noFill/>
          <a:ln w="76200">
            <a:solidFill>
              <a:srgbClr val="447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9800" y="5585192"/>
            <a:ext cx="5410200" cy="1631216"/>
          </a:xfrm>
          <a:prstGeom prst="rect">
            <a:avLst/>
          </a:prstGeom>
        </p:spPr>
        <p:txBody>
          <a:bodyPr wrap="square">
            <a:spAutoFit/>
          </a:bodyPr>
          <a:lstStyle/>
          <a:p>
            <a:pPr lvl="0" algn="ctr"/>
            <a:r>
              <a:rPr lang="en-US" sz="5000" dirty="0">
                <a:latin typeface="Agrandir Wide Medium" panose="020B0604020202020204" charset="0"/>
                <a:cs typeface="Arial" panose="020B0604020202020204" pitchFamily="34" charset="0"/>
              </a:rPr>
              <a:t>QUALITATIVE </a:t>
            </a:r>
            <a:endParaRPr lang="en-US" sz="5000" dirty="0" smtClean="0">
              <a:latin typeface="Agrandir Wide Medium" panose="020B0604020202020204" charset="0"/>
              <a:cs typeface="Arial" panose="020B0604020202020204" pitchFamily="34" charset="0"/>
            </a:endParaRPr>
          </a:p>
          <a:p>
            <a:pPr lvl="0" algn="ctr"/>
            <a:r>
              <a:rPr lang="en-US" sz="5000" dirty="0" smtClean="0">
                <a:latin typeface="Agrandir Wide Medium" panose="020B0604020202020204" charset="0"/>
                <a:cs typeface="Arial" panose="020B0604020202020204" pitchFamily="34" charset="0"/>
              </a:rPr>
              <a:t>METHOD</a:t>
            </a:r>
            <a:endParaRPr lang="en-US" sz="5000" dirty="0">
              <a:latin typeface="Agrandir Wide Medium" panose="020B0604020202020204" charset="0"/>
              <a:cs typeface="Arial" panose="020B0604020202020204" pitchFamily="34" charset="0"/>
            </a:endParaRPr>
          </a:p>
        </p:txBody>
      </p:sp>
      <p:sp>
        <p:nvSpPr>
          <p:cNvPr id="14" name="Rectangle 13"/>
          <p:cNvSpPr/>
          <p:nvPr/>
        </p:nvSpPr>
        <p:spPr>
          <a:xfrm>
            <a:off x="10820400" y="5585192"/>
            <a:ext cx="5410200" cy="1631216"/>
          </a:xfrm>
          <a:prstGeom prst="rect">
            <a:avLst/>
          </a:prstGeom>
        </p:spPr>
        <p:txBody>
          <a:bodyPr wrap="square">
            <a:spAutoFit/>
          </a:bodyPr>
          <a:lstStyle/>
          <a:p>
            <a:pPr lvl="0" algn="ctr"/>
            <a:r>
              <a:rPr lang="en-US" sz="5000" dirty="0">
                <a:latin typeface="Agrandir Wide Medium" panose="020B0604020202020204" charset="0"/>
                <a:cs typeface="Arial" panose="020B0604020202020204" pitchFamily="34" charset="0"/>
              </a:rPr>
              <a:t>QUANTITATIVE METHOD</a:t>
            </a:r>
          </a:p>
        </p:txBody>
      </p:sp>
      <p:cxnSp>
        <p:nvCxnSpPr>
          <p:cNvPr id="31" name="Straight Connector 30"/>
          <p:cNvCxnSpPr/>
          <p:nvPr/>
        </p:nvCxnSpPr>
        <p:spPr>
          <a:xfrm>
            <a:off x="9133114" y="3451769"/>
            <a:ext cx="0" cy="701131"/>
          </a:xfrm>
          <a:prstGeom prst="line">
            <a:avLst/>
          </a:prstGeom>
          <a:ln w="38100">
            <a:solidFill>
              <a:srgbClr val="125B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3514" y="4148276"/>
            <a:ext cx="0" cy="701131"/>
          </a:xfrm>
          <a:prstGeom prst="line">
            <a:avLst/>
          </a:prstGeom>
          <a:ln w="38100">
            <a:solidFill>
              <a:srgbClr val="125B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525500" y="4125483"/>
            <a:ext cx="0" cy="701131"/>
          </a:xfrm>
          <a:prstGeom prst="line">
            <a:avLst/>
          </a:prstGeom>
          <a:ln w="38100">
            <a:solidFill>
              <a:srgbClr val="125B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713514" y="4132844"/>
            <a:ext cx="8811986" cy="15432"/>
          </a:xfrm>
          <a:prstGeom prst="line">
            <a:avLst/>
          </a:prstGeom>
          <a:ln w="38100">
            <a:solidFill>
              <a:srgbClr val="125B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71599" cy="965770"/>
          </a:xfrm>
          <a:prstGeom prst="rect">
            <a:avLst/>
          </a:prstGeom>
          <a:effectLst>
            <a:softEdge rad="0"/>
          </a:effectLst>
        </p:spPr>
      </p:pic>
    </p:spTree>
    <p:extLst>
      <p:ext uri="{BB962C8B-B14F-4D97-AF65-F5344CB8AC3E}">
        <p14:creationId xmlns:p14="http://schemas.microsoft.com/office/powerpoint/2010/main" val="10303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8400" y="266701"/>
            <a:ext cx="15709219" cy="1718419"/>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sym typeface="Agrandir Wide Medium"/>
              </a:rPr>
              <a:t>Test method standard for testing various elements present in steel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graphicFrame>
        <p:nvGraphicFramePr>
          <p:cNvPr id="2" name="Table 1"/>
          <p:cNvGraphicFramePr>
            <a:graphicFrameLocks noGrp="1"/>
          </p:cNvGraphicFramePr>
          <p:nvPr>
            <p:extLst>
              <p:ext uri="{D42A27DB-BD31-4B8C-83A1-F6EECF244321}">
                <p14:modId xmlns:p14="http://schemas.microsoft.com/office/powerpoint/2010/main" val="583658880"/>
              </p:ext>
            </p:extLst>
          </p:nvPr>
        </p:nvGraphicFramePr>
        <p:xfrm>
          <a:off x="2819400" y="1985120"/>
          <a:ext cx="13716000" cy="5394960"/>
        </p:xfrm>
        <a:graphic>
          <a:graphicData uri="http://schemas.openxmlformats.org/drawingml/2006/table">
            <a:tbl>
              <a:tblPr firstRow="1" bandRow="1">
                <a:tableStyleId>{0505E3EF-67EA-436B-97B2-0124C06EBD24}</a:tableStyleId>
              </a:tblPr>
              <a:tblGrid>
                <a:gridCol w="960010">
                  <a:extLst>
                    <a:ext uri="{9D8B030D-6E8A-4147-A177-3AD203B41FA5}">
                      <a16:colId xmlns:a16="http://schemas.microsoft.com/office/drawing/2014/main" val="2277778390"/>
                    </a:ext>
                  </a:extLst>
                </a:gridCol>
                <a:gridCol w="1252248">
                  <a:extLst>
                    <a:ext uri="{9D8B030D-6E8A-4147-A177-3AD203B41FA5}">
                      <a16:colId xmlns:a16="http://schemas.microsoft.com/office/drawing/2014/main" val="464425581"/>
                    </a:ext>
                  </a:extLst>
                </a:gridCol>
                <a:gridCol w="5751871">
                  <a:extLst>
                    <a:ext uri="{9D8B030D-6E8A-4147-A177-3AD203B41FA5}">
                      <a16:colId xmlns:a16="http://schemas.microsoft.com/office/drawing/2014/main" val="4160896057"/>
                    </a:ext>
                  </a:extLst>
                </a:gridCol>
                <a:gridCol w="5751871">
                  <a:extLst>
                    <a:ext uri="{9D8B030D-6E8A-4147-A177-3AD203B41FA5}">
                      <a16:colId xmlns:a16="http://schemas.microsoft.com/office/drawing/2014/main" val="2728759574"/>
                    </a:ext>
                  </a:extLst>
                </a:gridCol>
              </a:tblGrid>
              <a:tr h="370840">
                <a:tc>
                  <a:txBody>
                    <a:bodyPr/>
                    <a:lstStyle/>
                    <a:p>
                      <a:r>
                        <a:rPr lang="en-US" sz="2400" dirty="0" err="1" smtClean="0"/>
                        <a:t>Sr</a:t>
                      </a:r>
                      <a:r>
                        <a:rPr lang="en-US" sz="2400" dirty="0" smtClean="0"/>
                        <a:t> No</a:t>
                      </a:r>
                      <a:r>
                        <a:rPr lang="en-US" sz="2400" baseline="0" dirty="0" smtClean="0"/>
                        <a:t> </a:t>
                      </a:r>
                      <a:endParaRPr lang="en-IN" sz="2400" dirty="0"/>
                    </a:p>
                  </a:txBody>
                  <a:tcPr/>
                </a:tc>
                <a:tc>
                  <a:txBody>
                    <a:bodyPr/>
                    <a:lstStyle/>
                    <a:p>
                      <a:r>
                        <a:rPr lang="en-US" sz="2400" dirty="0" smtClean="0"/>
                        <a:t>Element</a:t>
                      </a:r>
                      <a:r>
                        <a:rPr lang="en-US" sz="2400" baseline="0" dirty="0" smtClean="0"/>
                        <a:t> to be tested </a:t>
                      </a:r>
                      <a:endParaRPr lang="en-IN" sz="2400" dirty="0"/>
                    </a:p>
                  </a:txBody>
                  <a:tcPr/>
                </a:tc>
                <a:tc>
                  <a:txBody>
                    <a:bodyPr/>
                    <a:lstStyle/>
                    <a:p>
                      <a:r>
                        <a:rPr lang="en-US" sz="2400" dirty="0" smtClean="0"/>
                        <a:t> Title of standard </a:t>
                      </a:r>
                      <a:endParaRPr lang="en-IN" sz="2400" dirty="0"/>
                    </a:p>
                  </a:txBody>
                  <a:tcPr/>
                </a:tc>
                <a:tc>
                  <a:txBody>
                    <a:bodyPr/>
                    <a:lstStyle/>
                    <a:p>
                      <a:r>
                        <a:rPr lang="en-IN" sz="2400" dirty="0" smtClean="0"/>
                        <a:t> Scope of</a:t>
                      </a:r>
                      <a:r>
                        <a:rPr lang="en-IN" sz="2400" baseline="0" dirty="0" smtClean="0"/>
                        <a:t> the standard </a:t>
                      </a:r>
                      <a:endParaRPr lang="en-IN" sz="2400" dirty="0"/>
                    </a:p>
                  </a:txBody>
                  <a:tcPr/>
                </a:tc>
                <a:extLst>
                  <a:ext uri="{0D108BD9-81ED-4DB2-BD59-A6C34878D82A}">
                    <a16:rowId xmlns:a16="http://schemas.microsoft.com/office/drawing/2014/main" val="895687240"/>
                  </a:ext>
                </a:extLst>
              </a:tr>
              <a:tr h="370840">
                <a:tc>
                  <a:txBody>
                    <a:bodyPr/>
                    <a:lstStyle/>
                    <a:p>
                      <a:r>
                        <a:rPr lang="en-US" sz="2400" dirty="0" smtClean="0"/>
                        <a:t>5</a:t>
                      </a:r>
                      <a:endParaRPr lang="en-IN" sz="2400" dirty="0"/>
                    </a:p>
                  </a:txBody>
                  <a:tcPr/>
                </a:tc>
                <a:tc>
                  <a:txBody>
                    <a:bodyPr/>
                    <a:lstStyle/>
                    <a:p>
                      <a:pPr algn="just"/>
                      <a:r>
                        <a:rPr lang="en-US" sz="2400" dirty="0" smtClean="0"/>
                        <a:t>Phosphorus</a:t>
                      </a:r>
                      <a:endParaRPr lang="en-IN" sz="2400" dirty="0"/>
                    </a:p>
                  </a:txBody>
                  <a:tcPr/>
                </a:tc>
                <a:tc>
                  <a:txBody>
                    <a:bodyPr/>
                    <a:lstStyle/>
                    <a:p>
                      <a:pPr algn="just"/>
                      <a:r>
                        <a:rPr lang="en-US" sz="2400" dirty="0" smtClean="0">
                          <a:hlinkClick r:id="rId4" action="ppaction://hlinkfile"/>
                        </a:rPr>
                        <a:t>IS 228 (Part 3) </a:t>
                      </a:r>
                      <a:r>
                        <a:rPr lang="en-US" sz="2400" dirty="0" smtClean="0"/>
                        <a:t>: 1987 Reviewed In : 2023 Methods for chemical analysis 6f steels: Part 3 determination of phosphorus by alkali metric method (Third Revision</a:t>
                      </a:r>
                      <a:endParaRPr lang="en-IN" sz="2400" dirty="0"/>
                    </a:p>
                  </a:txBody>
                  <a:tcPr/>
                </a:tc>
                <a:tc>
                  <a:txBody>
                    <a:bodyPr/>
                    <a:lstStyle/>
                    <a:p>
                      <a:pPr algn="just"/>
                      <a:r>
                        <a:rPr lang="en-US" sz="2400" dirty="0" smtClean="0"/>
                        <a:t>This standard ( Part 3 ) covers method for determination phosphorus of content of plain carbon steel and alloy steels by alkali- metric method. </a:t>
                      </a:r>
                      <a:endParaRPr lang="en-IN" sz="2400" dirty="0"/>
                    </a:p>
                  </a:txBody>
                  <a:tcPr/>
                </a:tc>
                <a:extLst>
                  <a:ext uri="{0D108BD9-81ED-4DB2-BD59-A6C34878D82A}">
                    <a16:rowId xmlns:a16="http://schemas.microsoft.com/office/drawing/2014/main" val="3553597682"/>
                  </a:ext>
                </a:extLst>
              </a:tr>
              <a:tr h="370840">
                <a:tc>
                  <a:txBody>
                    <a:bodyPr/>
                    <a:lstStyle/>
                    <a:p>
                      <a:r>
                        <a:rPr lang="en-US" sz="2400" dirty="0" smtClean="0"/>
                        <a:t>6</a:t>
                      </a:r>
                      <a:endParaRPr lang="en-IN" sz="2400" dirty="0"/>
                    </a:p>
                  </a:txBody>
                  <a:tcPr/>
                </a:tc>
                <a:tc>
                  <a:txBody>
                    <a:bodyPr/>
                    <a:lstStyle/>
                    <a:p>
                      <a:pPr algn="just"/>
                      <a:r>
                        <a:rPr lang="en-US" sz="2400" dirty="0" smtClean="0"/>
                        <a:t>C, </a:t>
                      </a:r>
                      <a:r>
                        <a:rPr lang="en-US" sz="2400" dirty="0" err="1" smtClean="0"/>
                        <a:t>Mn</a:t>
                      </a:r>
                      <a:r>
                        <a:rPr lang="en-US" sz="2400" dirty="0" smtClean="0"/>
                        <a:t>, Si,</a:t>
                      </a:r>
                      <a:r>
                        <a:rPr lang="en-US" sz="2400" baseline="0" dirty="0" smtClean="0"/>
                        <a:t> S, P and 13 more elements </a:t>
                      </a:r>
                      <a:endParaRPr lang="en-IN" sz="2400" dirty="0"/>
                    </a:p>
                  </a:txBody>
                  <a:tcPr/>
                </a:tc>
                <a:tc>
                  <a:txBody>
                    <a:bodyPr/>
                    <a:lstStyle/>
                    <a:p>
                      <a:pPr algn="just"/>
                      <a:r>
                        <a:rPr lang="en-US" sz="2400" dirty="0" smtClean="0">
                          <a:hlinkClick r:id="rId5" action="ppaction://hlinkfile"/>
                        </a:rPr>
                        <a:t>IS 8811 : 1998 </a:t>
                      </a:r>
                      <a:r>
                        <a:rPr lang="en-US" sz="2400" dirty="0" smtClean="0"/>
                        <a:t>Method for emission spectrometric analysis of plain carbon and low alloy steels point to plane technique (First Revision)</a:t>
                      </a:r>
                      <a:endParaRPr lang="en-IN" sz="2400" dirty="0"/>
                    </a:p>
                  </a:txBody>
                  <a:tcPr/>
                </a:tc>
                <a:tc>
                  <a:txBody>
                    <a:bodyPr/>
                    <a:lstStyle/>
                    <a:p>
                      <a:pPr algn="just"/>
                      <a:r>
                        <a:rPr lang="en-IN" sz="2400" dirty="0" smtClean="0"/>
                        <a:t>This standard</a:t>
                      </a:r>
                      <a:r>
                        <a:rPr lang="en-IN" sz="2400" baseline="0" dirty="0" smtClean="0"/>
                        <a:t> gives a generalised spectrometric analysis procedure for determination of Al, As, B, C, Cr, Co, Cu, </a:t>
                      </a:r>
                      <a:r>
                        <a:rPr lang="en-IN" sz="2400" baseline="0" dirty="0" err="1" smtClean="0"/>
                        <a:t>Mn</a:t>
                      </a:r>
                      <a:r>
                        <a:rPr lang="en-IN" sz="2400" baseline="0" dirty="0" smtClean="0"/>
                        <a:t>, Mo, Ni, </a:t>
                      </a:r>
                      <a:r>
                        <a:rPr lang="en-IN" sz="2400" baseline="0" dirty="0" err="1" smtClean="0"/>
                        <a:t>Nb</a:t>
                      </a:r>
                      <a:r>
                        <a:rPr lang="en-IN" sz="2400" baseline="0" dirty="0" smtClean="0"/>
                        <a:t>, P, Si, S, Sn, </a:t>
                      </a:r>
                      <a:r>
                        <a:rPr lang="en-IN" sz="2400" baseline="0" dirty="0" err="1" smtClean="0"/>
                        <a:t>Ti</a:t>
                      </a:r>
                      <a:r>
                        <a:rPr lang="en-IN" sz="2400" baseline="0" dirty="0" smtClean="0"/>
                        <a:t>, V and </a:t>
                      </a:r>
                      <a:r>
                        <a:rPr lang="en-IN" sz="2400" baseline="0" dirty="0" err="1" smtClean="0"/>
                        <a:t>Zr</a:t>
                      </a:r>
                      <a:r>
                        <a:rPr lang="en-IN" sz="2400" baseline="0" dirty="0" smtClean="0"/>
                        <a:t> when present as alloying element or as impurity in plain carbon and low alloy steels with a minimum iron content of 94 percent .</a:t>
                      </a:r>
                      <a:endParaRPr lang="en-IN" sz="2400" dirty="0"/>
                    </a:p>
                  </a:txBody>
                  <a:tcPr/>
                </a:tc>
                <a:extLst>
                  <a:ext uri="{0D108BD9-81ED-4DB2-BD59-A6C34878D82A}">
                    <a16:rowId xmlns:a16="http://schemas.microsoft.com/office/drawing/2014/main" val="2776929721"/>
                  </a:ext>
                </a:extLst>
              </a:tr>
            </a:tbl>
          </a:graphicData>
        </a:graphic>
      </p:graphicFrame>
    </p:spTree>
    <p:extLst>
      <p:ext uri="{BB962C8B-B14F-4D97-AF65-F5344CB8AC3E}">
        <p14:creationId xmlns:p14="http://schemas.microsoft.com/office/powerpoint/2010/main" val="3130007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80977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Need for standard on chemical  </a:t>
            </a:r>
            <a:r>
              <a:rPr lang="en-US" sz="4800" dirty="0" smtClean="0">
                <a:solidFill>
                  <a:srgbClr val="125B50"/>
                </a:solidFill>
                <a:latin typeface="Agrandir Wide Medium" panose="020B0604020202020204" charset="0"/>
              </a:rPr>
              <a:t>analysis</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810001" y="1522703"/>
            <a:ext cx="8839200" cy="7848302"/>
          </a:xfrm>
          <a:prstGeom prst="rect">
            <a:avLst/>
          </a:prstGeom>
        </p:spPr>
        <p:txBody>
          <a:bodyPr wrap="square" lIns="0" tIns="0" rIns="0" bIns="0" rtlCol="0" anchor="t">
            <a:spAutoFit/>
          </a:bodyPr>
          <a:lstStyle/>
          <a:p>
            <a:pPr marL="457200" indent="-457200" algn="just">
              <a:buFont typeface="Wingdings" panose="05000000000000000000" pitchFamily="2" charset="2"/>
              <a:buChar char="q"/>
            </a:pPr>
            <a:r>
              <a:rPr lang="en-US" sz="3000" kern="100" dirty="0">
                <a:latin typeface="+mj-lt"/>
                <a:ea typeface="Calibri" panose="020F0502020204030204" pitchFamily="34" charset="0"/>
                <a:cs typeface="Times New Roman" panose="02020603050405020304" pitchFamily="18" charset="0"/>
              </a:rPr>
              <a:t>Quality Control and Assurance</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Uniformity</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Reproducibility</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Validated methods </a:t>
            </a:r>
            <a:endParaRPr lang="en-US" sz="3000" kern="100" dirty="0" smtClean="0">
              <a:latin typeface="+mj-lt"/>
              <a:ea typeface="Calibri" panose="020F0502020204030204" pitchFamily="34" charset="0"/>
              <a:cs typeface="Times New Roman" panose="02020603050405020304" pitchFamily="18" charset="0"/>
            </a:endParaRPr>
          </a:p>
          <a:p>
            <a:pPr lvl="1" algn="just"/>
            <a:endParaRPr lang="en-US" sz="3000" kern="100" dirty="0">
              <a:latin typeface="+mj-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q"/>
            </a:pPr>
            <a:r>
              <a:rPr lang="en-US" sz="3000" kern="100" dirty="0">
                <a:latin typeface="+mj-lt"/>
                <a:ea typeface="Calibri" panose="020F0502020204030204" pitchFamily="34" charset="0"/>
                <a:cs typeface="Times New Roman" panose="02020603050405020304" pitchFamily="18" charset="0"/>
              </a:rPr>
              <a:t>Regulatory Compliance</a:t>
            </a:r>
          </a:p>
          <a:p>
            <a:pPr marL="914400" lvl="1" indent="-457200">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Regulatory Standards</a:t>
            </a:r>
          </a:p>
          <a:p>
            <a:pPr marL="914400" lvl="1" indent="-457200" algn="just">
              <a:buFont typeface="Arial" panose="020B0604020202020204" pitchFamily="34" charset="0"/>
              <a:buChar char="•"/>
            </a:pPr>
            <a:r>
              <a:rPr lang="en-US" sz="3000" kern="100" dirty="0" smtClean="0">
                <a:latin typeface="+mj-lt"/>
                <a:ea typeface="Calibri" panose="020F0502020204030204" pitchFamily="34" charset="0"/>
                <a:cs typeface="Times New Roman" panose="02020603050405020304" pitchFamily="18" charset="0"/>
              </a:rPr>
              <a:t>Traceability</a:t>
            </a:r>
          </a:p>
          <a:p>
            <a:pPr lvl="1" algn="just"/>
            <a:endParaRPr lang="en-US" sz="3000" kern="100" dirty="0">
              <a:latin typeface="+mj-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q"/>
            </a:pPr>
            <a:r>
              <a:rPr lang="en-US" sz="3000" kern="100" dirty="0">
                <a:latin typeface="+mj-lt"/>
                <a:ea typeface="Calibri" panose="020F0502020204030204" pitchFamily="34" charset="0"/>
                <a:cs typeface="Times New Roman" panose="02020603050405020304" pitchFamily="18" charset="0"/>
              </a:rPr>
              <a:t>Industrial and Commercial Application</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Product Specification</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Material Properties</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Failure </a:t>
            </a:r>
            <a:r>
              <a:rPr lang="en-US" sz="3000" kern="100" dirty="0" smtClean="0">
                <a:latin typeface="+mj-lt"/>
                <a:ea typeface="Calibri" panose="020F0502020204030204" pitchFamily="34" charset="0"/>
                <a:cs typeface="Times New Roman" panose="02020603050405020304" pitchFamily="18" charset="0"/>
              </a:rPr>
              <a:t>Prevention</a:t>
            </a:r>
          </a:p>
          <a:p>
            <a:pPr lvl="1" algn="just"/>
            <a:endParaRPr lang="en-US" sz="3000" kern="100" dirty="0">
              <a:latin typeface="+mj-lt"/>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q"/>
            </a:pPr>
            <a:r>
              <a:rPr lang="en-US" sz="3000" kern="100" dirty="0">
                <a:latin typeface="+mj-lt"/>
                <a:ea typeface="Calibri" panose="020F0502020204030204" pitchFamily="34" charset="0"/>
                <a:cs typeface="Times New Roman" panose="02020603050405020304" pitchFamily="18" charset="0"/>
              </a:rPr>
              <a:t>International Trade and Marketability</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International trade</a:t>
            </a:r>
          </a:p>
          <a:p>
            <a:pPr marL="914400" lvl="1" indent="-457200" algn="just">
              <a:buFont typeface="Arial" panose="020B0604020202020204" pitchFamily="34" charset="0"/>
              <a:buChar char="•"/>
            </a:pPr>
            <a:r>
              <a:rPr lang="en-US" sz="3000" kern="100" dirty="0">
                <a:latin typeface="+mj-lt"/>
                <a:ea typeface="Calibri" panose="020F0502020204030204" pitchFamily="34" charset="0"/>
                <a:cs typeface="Times New Roman" panose="02020603050405020304" pitchFamily="18" charset="0"/>
              </a:rPr>
              <a:t>Market acceptance</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4178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anim calcmode="lin" valueType="num">
                                      <p:cBhvr>
                                        <p:cTn id="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1000"/>
                                        <p:tgtEl>
                                          <p:spTgt spid="4">
                                            <p:txEl>
                                              <p:pRg st="11" end="11"/>
                                            </p:txEl>
                                          </p:spTgt>
                                        </p:tgtEl>
                                      </p:cBhvr>
                                    </p:animEffect>
                                    <p:anim calcmode="lin" valueType="num">
                                      <p:cBhvr>
                                        <p:cTn id="5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1000"/>
                                        <p:tgtEl>
                                          <p:spTgt spid="4">
                                            <p:txEl>
                                              <p:pRg st="12" end="12"/>
                                            </p:txEl>
                                          </p:spTgt>
                                        </p:tgtEl>
                                      </p:cBhvr>
                                    </p:animEffect>
                                    <p:anim calcmode="lin" valueType="num">
                                      <p:cBhvr>
                                        <p:cTn id="5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1000"/>
                                        <p:tgtEl>
                                          <p:spTgt spid="4">
                                            <p:txEl>
                                              <p:pRg st="14" end="14"/>
                                            </p:txEl>
                                          </p:spTgt>
                                        </p:tgtEl>
                                      </p:cBhvr>
                                    </p:animEffect>
                                    <p:anim calcmode="lin" valueType="num">
                                      <p:cBhvr>
                                        <p:cTn id="63"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Effect transition="in" filter="fade">
                                      <p:cBhvr>
                                        <p:cTn id="67" dur="1000"/>
                                        <p:tgtEl>
                                          <p:spTgt spid="4">
                                            <p:txEl>
                                              <p:pRg st="15" end="15"/>
                                            </p:txEl>
                                          </p:spTgt>
                                        </p:tgtEl>
                                      </p:cBhvr>
                                    </p:animEffect>
                                    <p:anim calcmode="lin" valueType="num">
                                      <p:cBhvr>
                                        <p:cTn id="68"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16" end="16"/>
                                            </p:txEl>
                                          </p:spTgt>
                                        </p:tgtEl>
                                        <p:attrNameLst>
                                          <p:attrName>style.visibility</p:attrName>
                                        </p:attrNameLst>
                                      </p:cBhvr>
                                      <p:to>
                                        <p:strVal val="visible"/>
                                      </p:to>
                                    </p:set>
                                    <p:animEffect transition="in" filter="fade">
                                      <p:cBhvr>
                                        <p:cTn id="72" dur="1000"/>
                                        <p:tgtEl>
                                          <p:spTgt spid="4">
                                            <p:txEl>
                                              <p:pRg st="16" end="16"/>
                                            </p:txEl>
                                          </p:spTgt>
                                        </p:tgtEl>
                                      </p:cBhvr>
                                    </p:animEffect>
                                    <p:anim calcmode="lin" valueType="num">
                                      <p:cBhvr>
                                        <p:cTn id="73"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809773"/>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rPr>
              <a:t>General Format </a:t>
            </a:r>
            <a:r>
              <a:rPr lang="en-US" sz="4800" dirty="0">
                <a:solidFill>
                  <a:srgbClr val="125B50"/>
                </a:solidFill>
                <a:latin typeface="Agrandir Wide Medium" panose="020B0604020202020204" charset="0"/>
              </a:rPr>
              <a:t>of </a:t>
            </a:r>
            <a:r>
              <a:rPr lang="en-US" sz="4800" dirty="0" smtClean="0">
                <a:solidFill>
                  <a:srgbClr val="125B50"/>
                </a:solidFill>
                <a:latin typeface="Agrandir Wide Medium" panose="020B0604020202020204" charset="0"/>
              </a:rPr>
              <a:t>a test method standard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352800" y="1866900"/>
            <a:ext cx="8839200" cy="4431983"/>
          </a:xfrm>
          <a:prstGeom prst="rect">
            <a:avLst/>
          </a:prstGeom>
        </p:spPr>
        <p:txBody>
          <a:bodyPr wrap="square" lIns="0" tIns="0" rIns="0" bIns="0" rtlCol="0" anchor="t">
            <a:spAutoFit/>
          </a:bodyPr>
          <a:lstStyle/>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Scope</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References</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Terminology</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Reagents </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Apparatus</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Sampling </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Procedure</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Calculation</a:t>
            </a:r>
          </a:p>
          <a:p>
            <a:pPr marL="457200" indent="-457200" algn="just">
              <a:buFont typeface="Calibri" panose="020F0502020204030204" pitchFamily="34" charset="0"/>
              <a:buChar char="¤"/>
            </a:pPr>
            <a:r>
              <a:rPr lang="en-US" sz="3200" kern="100" dirty="0">
                <a:latin typeface="+mj-lt"/>
                <a:ea typeface="Calibri" panose="020F0502020204030204" pitchFamily="34" charset="0"/>
                <a:cs typeface="Times New Roman" panose="02020603050405020304" pitchFamily="18" charset="0"/>
              </a:rPr>
              <a:t>Accuracy</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51947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166898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MTD 34 : Methods of Chemical Analysis of Metals Sectional Committee</a:t>
            </a:r>
          </a:p>
        </p:txBody>
      </p:sp>
      <p:sp>
        <p:nvSpPr>
          <p:cNvPr id="4" name="TextBox 4"/>
          <p:cNvSpPr txBox="1"/>
          <p:nvPr/>
        </p:nvSpPr>
        <p:spPr>
          <a:xfrm>
            <a:off x="3352800" y="2628900"/>
            <a:ext cx="14020800" cy="1969770"/>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b="1" i="1" kern="100" dirty="0" smtClean="0">
                <a:latin typeface="+mj-lt"/>
                <a:ea typeface="Calibri" panose="020F0502020204030204" pitchFamily="34" charset="0"/>
                <a:cs typeface="Times New Roman" panose="02020603050405020304" pitchFamily="18" charset="0"/>
              </a:rPr>
              <a:t>Scope </a:t>
            </a:r>
            <a:r>
              <a:rPr lang="en-US" sz="3200" b="1" i="1" kern="100" dirty="0">
                <a:latin typeface="+mj-lt"/>
                <a:ea typeface="Calibri" panose="020F0502020204030204" pitchFamily="34" charset="0"/>
                <a:cs typeface="Times New Roman" panose="02020603050405020304" pitchFamily="18" charset="0"/>
              </a:rPr>
              <a:t>of the committee </a:t>
            </a:r>
            <a:r>
              <a:rPr lang="en-US" sz="3200" kern="100" dirty="0" smtClean="0">
                <a:latin typeface="+mj-lt"/>
                <a:ea typeface="Calibri" panose="020F0502020204030204" pitchFamily="34" charset="0"/>
                <a:cs typeface="Times New Roman" panose="02020603050405020304" pitchFamily="18" charset="0"/>
              </a:rPr>
              <a:t>: Standardization </a:t>
            </a:r>
            <a:r>
              <a:rPr lang="en-US" sz="3200" kern="100" dirty="0">
                <a:latin typeface="+mj-lt"/>
                <a:ea typeface="Calibri" panose="020F0502020204030204" pitchFamily="34" charset="0"/>
                <a:cs typeface="Times New Roman" panose="02020603050405020304" pitchFamily="18" charset="0"/>
              </a:rPr>
              <a:t>in the field of chemical/instrumental analysis of ferrous, non-ferrous metals, ores and other raw materials</a:t>
            </a:r>
          </a:p>
          <a:p>
            <a:pPr marL="457200" indent="-457200" algn="just">
              <a:buFont typeface="Arial" panose="020B0604020202020204" pitchFamily="34" charset="0"/>
              <a:buChar char="•"/>
            </a:pPr>
            <a:endParaRPr lang="en-US" sz="3200" kern="100" dirty="0">
              <a:latin typeface="+mj-lt"/>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Total Number of test method standards </a:t>
            </a:r>
            <a:r>
              <a:rPr lang="en-US" sz="3200" kern="100" dirty="0" smtClean="0">
                <a:latin typeface="+mj-lt"/>
                <a:ea typeface="Calibri" panose="020F0502020204030204" pitchFamily="34" charset="0"/>
                <a:cs typeface="Times New Roman" panose="02020603050405020304" pitchFamily="18" charset="0"/>
              </a:rPr>
              <a:t>formulated </a:t>
            </a:r>
            <a:r>
              <a:rPr lang="en-US" sz="3200" kern="100" dirty="0">
                <a:latin typeface="+mj-lt"/>
                <a:ea typeface="Calibri" panose="020F0502020204030204" pitchFamily="34" charset="0"/>
                <a:cs typeface="Times New Roman" panose="02020603050405020304" pitchFamily="18" charset="0"/>
              </a:rPr>
              <a:t>by this committee : </a:t>
            </a:r>
            <a:r>
              <a:rPr lang="en-US" sz="3200" b="1" kern="100" dirty="0">
                <a:latin typeface="+mj-lt"/>
                <a:ea typeface="Calibri" panose="020F0502020204030204" pitchFamily="34" charset="0"/>
                <a:cs typeface="Times New Roman" panose="02020603050405020304" pitchFamily="18" charset="0"/>
              </a:rPr>
              <a:t>215</a:t>
            </a: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15035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166898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Some Important standards for chemical analysis of Metals </a:t>
            </a:r>
          </a:p>
        </p:txBody>
      </p:sp>
      <p:sp>
        <p:nvSpPr>
          <p:cNvPr id="4" name="TextBox 4"/>
          <p:cNvSpPr txBox="1"/>
          <p:nvPr/>
        </p:nvSpPr>
        <p:spPr>
          <a:xfrm>
            <a:off x="3657600" y="2628900"/>
            <a:ext cx="13944600" cy="7386638"/>
          </a:xfrm>
          <a:prstGeom prst="rect">
            <a:avLst/>
          </a:prstGeom>
        </p:spPr>
        <p:txBody>
          <a:bodyPr wrap="square" lIns="0" tIns="0" rIns="0" bIns="0" rtlCol="0" anchor="t">
            <a:spAutoFit/>
          </a:bodyPr>
          <a:lstStyle/>
          <a:p>
            <a:pPr marL="571500" indent="-571500" algn="just">
              <a:buSzPct val="77000"/>
              <a:buFont typeface="+mj-lt"/>
              <a:buAutoNum type="romanLcPeriod"/>
            </a:pPr>
            <a:r>
              <a:rPr lang="en-US" sz="3200" b="1" i="1" kern="100" dirty="0">
                <a:latin typeface="+mj-lt"/>
                <a:ea typeface="Calibri" panose="020F0502020204030204" pitchFamily="34" charset="0"/>
                <a:cs typeface="Times New Roman" panose="02020603050405020304" pitchFamily="18" charset="0"/>
              </a:rPr>
              <a:t>IS 228 (Part 1 to Part 24): </a:t>
            </a:r>
            <a:r>
              <a:rPr lang="en-US" sz="3200" kern="100" dirty="0">
                <a:latin typeface="+mj-lt"/>
                <a:ea typeface="Calibri" panose="020F0502020204030204" pitchFamily="34" charset="0"/>
                <a:cs typeface="Times New Roman" panose="02020603050405020304" pitchFamily="18" charset="0"/>
              </a:rPr>
              <a:t>Methods of Chemical analysis of Steel</a:t>
            </a:r>
          </a:p>
          <a:p>
            <a:pPr marL="571500" indent="-571500" algn="just">
              <a:buSzPct val="77000"/>
              <a:buFont typeface="+mj-lt"/>
              <a:buAutoNum type="romanLcPeriod"/>
            </a:pPr>
            <a:r>
              <a:rPr lang="en-US" sz="3200" b="1" i="1" kern="100" dirty="0">
                <a:latin typeface="+mj-lt"/>
                <a:ea typeface="Calibri" panose="020F0502020204030204" pitchFamily="34" charset="0"/>
                <a:cs typeface="Times New Roman" panose="02020603050405020304" pitchFamily="18" charset="0"/>
              </a:rPr>
              <a:t>IS 1493 (Part 1 to Part 13): </a:t>
            </a:r>
            <a:r>
              <a:rPr lang="en-US" sz="3200" kern="100" dirty="0">
                <a:latin typeface="+mj-lt"/>
                <a:ea typeface="Calibri" panose="020F0502020204030204" pitchFamily="34" charset="0"/>
                <a:cs typeface="Times New Roman" panose="02020603050405020304" pitchFamily="18" charset="0"/>
              </a:rPr>
              <a:t>Methods of chemical analysis of iron </a:t>
            </a:r>
            <a:r>
              <a:rPr lang="en-US" sz="3200" kern="100" dirty="0" smtClean="0">
                <a:latin typeface="+mj-lt"/>
                <a:ea typeface="Calibri" panose="020F0502020204030204" pitchFamily="34" charset="0"/>
                <a:cs typeface="Times New Roman" panose="02020603050405020304" pitchFamily="18" charset="0"/>
              </a:rPr>
              <a:t>ores</a:t>
            </a:r>
            <a:endParaRPr lang="en-US" sz="3200" kern="100" dirty="0">
              <a:latin typeface="+mj-lt"/>
              <a:ea typeface="Calibri" panose="020F0502020204030204" pitchFamily="34" charset="0"/>
              <a:cs typeface="Times New Roman" panose="02020603050405020304" pitchFamily="18" charset="0"/>
            </a:endParaRPr>
          </a:p>
          <a:p>
            <a:pPr marL="571500" indent="-571500" algn="just">
              <a:buSzPct val="77000"/>
              <a:buFont typeface="+mj-lt"/>
              <a:buAutoNum type="romanLcPeriod"/>
            </a:pPr>
            <a:r>
              <a:rPr lang="en-US" sz="3200" b="1" i="1" kern="100" dirty="0">
                <a:latin typeface="+mj-lt"/>
                <a:ea typeface="Calibri" panose="020F0502020204030204" pitchFamily="34" charset="0"/>
                <a:cs typeface="Times New Roman" panose="02020603050405020304" pitchFamily="18" charset="0"/>
              </a:rPr>
              <a:t>IS 1559 (Part 1 to Part 7): </a:t>
            </a:r>
            <a:r>
              <a:rPr lang="en-US" sz="3200" kern="100" dirty="0">
                <a:latin typeface="+mj-lt"/>
                <a:ea typeface="Calibri" panose="020F0502020204030204" pitchFamily="34" charset="0"/>
                <a:cs typeface="Times New Roman" panose="02020603050405020304" pitchFamily="18" charset="0"/>
              </a:rPr>
              <a:t>Methods of chemical analysis of </a:t>
            </a:r>
            <a:r>
              <a:rPr lang="en-US" sz="3200" kern="100" dirty="0" err="1">
                <a:latin typeface="+mj-lt"/>
                <a:ea typeface="Calibri" panose="020F0502020204030204" pitchFamily="34" charset="0"/>
                <a:cs typeface="Times New Roman" panose="02020603050405020304" pitchFamily="18" charset="0"/>
              </a:rPr>
              <a:t>ferro</a:t>
            </a:r>
            <a:r>
              <a:rPr lang="en-US" sz="3200" kern="100" dirty="0">
                <a:latin typeface="+mj-lt"/>
                <a:ea typeface="Calibri" panose="020F0502020204030204" pitchFamily="34" charset="0"/>
                <a:cs typeface="Times New Roman" panose="02020603050405020304" pitchFamily="18" charset="0"/>
              </a:rPr>
              <a:t> silicon</a:t>
            </a:r>
          </a:p>
          <a:p>
            <a:pPr marL="571500" indent="-571500" algn="just">
              <a:buSzPct val="77000"/>
              <a:buFont typeface="+mj-lt"/>
              <a:buAutoNum type="romanLcPeriod"/>
            </a:pPr>
            <a:r>
              <a:rPr lang="en-US" sz="3200" b="1" i="1" kern="100" dirty="0">
                <a:latin typeface="+mj-lt"/>
                <a:ea typeface="Calibri" panose="020F0502020204030204" pitchFamily="34" charset="0"/>
                <a:cs typeface="Times New Roman" panose="02020603050405020304" pitchFamily="18" charset="0"/>
              </a:rPr>
              <a:t>IS 1760 (Part1 to 6) : </a:t>
            </a:r>
            <a:r>
              <a:rPr lang="en-US" sz="3200" kern="100" dirty="0">
                <a:latin typeface="+mj-lt"/>
                <a:ea typeface="Calibri" panose="020F0502020204030204" pitchFamily="34" charset="0"/>
                <a:cs typeface="Times New Roman" panose="02020603050405020304" pitchFamily="18" charset="0"/>
              </a:rPr>
              <a:t>Methods of chemical analysis of limestone, dolomite and allied </a:t>
            </a:r>
            <a:r>
              <a:rPr lang="en-US" sz="3200" kern="100" dirty="0" smtClean="0">
                <a:latin typeface="+mj-lt"/>
                <a:ea typeface="Calibri" panose="020F0502020204030204" pitchFamily="34" charset="0"/>
                <a:cs typeface="Times New Roman" panose="02020603050405020304" pitchFamily="18" charset="0"/>
              </a:rPr>
              <a:t>materials</a:t>
            </a:r>
          </a:p>
          <a:p>
            <a:pPr marL="571500" indent="-571500" algn="just">
              <a:buSzPct val="77000"/>
              <a:buFont typeface="+mj-lt"/>
              <a:buAutoNum type="romanLcPeriod"/>
            </a:pPr>
            <a:r>
              <a:rPr lang="en-US" sz="3200" b="1" i="1" kern="100" dirty="0">
                <a:ea typeface="Calibri" panose="020F0502020204030204" pitchFamily="34" charset="0"/>
                <a:cs typeface="Times New Roman" panose="02020603050405020304" pitchFamily="18" charset="0"/>
              </a:rPr>
              <a:t>IS </a:t>
            </a:r>
            <a:r>
              <a:rPr lang="en-US" sz="3200" b="1" i="1" kern="100" dirty="0" smtClean="0">
                <a:ea typeface="Calibri" panose="020F0502020204030204" pitchFamily="34" charset="0"/>
                <a:cs typeface="Times New Roman" panose="02020603050405020304" pitchFamily="18" charset="0"/>
              </a:rPr>
              <a:t>1917 </a:t>
            </a:r>
            <a:r>
              <a:rPr lang="en-US" sz="3200" b="1" i="1" kern="100" dirty="0">
                <a:ea typeface="Calibri" panose="020F0502020204030204" pitchFamily="34" charset="0"/>
                <a:cs typeface="Times New Roman" panose="02020603050405020304" pitchFamily="18" charset="0"/>
              </a:rPr>
              <a:t>(Part1 to </a:t>
            </a:r>
            <a:r>
              <a:rPr lang="en-US" sz="3200" b="1" i="1" kern="100" dirty="0" smtClean="0">
                <a:ea typeface="Calibri" panose="020F0502020204030204" pitchFamily="34" charset="0"/>
                <a:cs typeface="Times New Roman" panose="02020603050405020304" pitchFamily="18" charset="0"/>
              </a:rPr>
              <a:t>7) </a:t>
            </a:r>
            <a:r>
              <a:rPr lang="en-US" sz="3200" b="1" i="1" kern="100" dirty="0">
                <a:ea typeface="Calibri" panose="020F0502020204030204" pitchFamily="34" charset="0"/>
                <a:cs typeface="Times New Roman" panose="02020603050405020304" pitchFamily="18" charset="0"/>
              </a:rPr>
              <a:t>: </a:t>
            </a:r>
            <a:r>
              <a:rPr lang="en-US" sz="3200" kern="100" dirty="0">
                <a:ea typeface="Calibri" panose="020F0502020204030204" pitchFamily="34" charset="0"/>
                <a:cs typeface="Times New Roman" panose="02020603050405020304" pitchFamily="18" charset="0"/>
              </a:rPr>
              <a:t>Methods of chemical analysis of </a:t>
            </a:r>
            <a:r>
              <a:rPr lang="en-US" sz="3200" kern="100" dirty="0" err="1" smtClean="0">
                <a:ea typeface="Calibri" panose="020F0502020204030204" pitchFamily="34" charset="0"/>
                <a:cs typeface="Times New Roman" panose="02020603050405020304" pitchFamily="18" charset="0"/>
              </a:rPr>
              <a:t>Quartarzite</a:t>
            </a:r>
            <a:r>
              <a:rPr lang="en-US" sz="3200" kern="100" dirty="0" smtClean="0">
                <a:ea typeface="Calibri" panose="020F0502020204030204" pitchFamily="34" charset="0"/>
                <a:cs typeface="Times New Roman" panose="02020603050405020304" pitchFamily="18" charset="0"/>
              </a:rPr>
              <a:t> and high silica sand.</a:t>
            </a:r>
            <a:endParaRPr lang="en-US" sz="3200" kern="100" dirty="0">
              <a:latin typeface="+mj-lt"/>
              <a:ea typeface="Calibri" panose="020F0502020204030204" pitchFamily="34" charset="0"/>
              <a:cs typeface="Times New Roman" panose="02020603050405020304" pitchFamily="18" charset="0"/>
            </a:endParaRPr>
          </a:p>
          <a:p>
            <a:pPr marL="571500" indent="-571500" algn="just">
              <a:buSzPct val="77000"/>
              <a:buFont typeface="+mj-lt"/>
              <a:buAutoNum type="romanLcPeriod"/>
            </a:pPr>
            <a:r>
              <a:rPr lang="en-US" sz="3200" b="1" i="1" kern="100" dirty="0">
                <a:latin typeface="+mj-lt"/>
                <a:ea typeface="Calibri" panose="020F0502020204030204" pitchFamily="34" charset="0"/>
                <a:cs typeface="Times New Roman" panose="02020603050405020304" pitchFamily="18" charset="0"/>
              </a:rPr>
              <a:t>IS 2000 (Part 1 to 9) : </a:t>
            </a:r>
            <a:r>
              <a:rPr lang="en-US" sz="3200" kern="100" dirty="0">
                <a:latin typeface="+mj-lt"/>
                <a:ea typeface="Calibri" panose="020F0502020204030204" pitchFamily="34" charset="0"/>
                <a:cs typeface="Times New Roman" panose="02020603050405020304" pitchFamily="18" charset="0"/>
              </a:rPr>
              <a:t>Method of chemical </a:t>
            </a:r>
            <a:r>
              <a:rPr lang="en-US" sz="3200" kern="100" dirty="0" smtClean="0">
                <a:latin typeface="+mj-lt"/>
                <a:ea typeface="Calibri" panose="020F0502020204030204" pitchFamily="34" charset="0"/>
                <a:cs typeface="Times New Roman" panose="02020603050405020304" pitchFamily="18" charset="0"/>
              </a:rPr>
              <a:t>analysis </a:t>
            </a:r>
            <a:r>
              <a:rPr lang="en-US" sz="3200" kern="100" dirty="0">
                <a:latin typeface="+mj-lt"/>
                <a:ea typeface="Calibri" panose="020F0502020204030204" pitchFamily="34" charset="0"/>
                <a:cs typeface="Times New Roman" panose="02020603050405020304" pitchFamily="18" charset="0"/>
              </a:rPr>
              <a:t>of bauxite</a:t>
            </a:r>
          </a:p>
          <a:p>
            <a:pPr marL="571500" indent="-571500" algn="just">
              <a:buSzPct val="77000"/>
              <a:buFont typeface="+mj-lt"/>
              <a:buAutoNum type="romanLcPeriod"/>
            </a:pPr>
            <a:r>
              <a:rPr lang="en-US" sz="3200" b="1" i="1" kern="100" dirty="0" smtClean="0">
                <a:latin typeface="+mj-lt"/>
                <a:ea typeface="Calibri" panose="020F0502020204030204" pitchFamily="34" charset="0"/>
                <a:cs typeface="Times New Roman" panose="02020603050405020304" pitchFamily="18" charset="0"/>
              </a:rPr>
              <a:t>IS </a:t>
            </a:r>
            <a:r>
              <a:rPr lang="en-US" sz="3200" b="1" i="1" kern="100" dirty="0">
                <a:latin typeface="+mj-lt"/>
                <a:ea typeface="Calibri" panose="020F0502020204030204" pitchFamily="34" charset="0"/>
                <a:cs typeface="Times New Roman" panose="02020603050405020304" pitchFamily="18" charset="0"/>
              </a:rPr>
              <a:t>8811 </a:t>
            </a:r>
            <a:r>
              <a:rPr lang="en-US" sz="3200" kern="100" dirty="0">
                <a:latin typeface="+mj-lt"/>
                <a:ea typeface="Calibri" panose="020F0502020204030204" pitchFamily="34" charset="0"/>
                <a:cs typeface="Times New Roman" panose="02020603050405020304" pitchFamily="18" charset="0"/>
              </a:rPr>
              <a:t>Method for emission spectrometric analysis of plain carbon and low alloy steels point to plane </a:t>
            </a:r>
            <a:r>
              <a:rPr lang="en-US" sz="3200" kern="100" dirty="0" smtClean="0">
                <a:latin typeface="+mj-lt"/>
                <a:ea typeface="Calibri" panose="020F0502020204030204" pitchFamily="34" charset="0"/>
                <a:cs typeface="Times New Roman" panose="02020603050405020304" pitchFamily="18" charset="0"/>
              </a:rPr>
              <a:t>technique</a:t>
            </a:r>
            <a:endParaRPr lang="en-US" sz="3200" b="1" i="1" kern="100" dirty="0">
              <a:latin typeface="+mj-lt"/>
              <a:ea typeface="Calibri" panose="020F0502020204030204" pitchFamily="34" charset="0"/>
              <a:cs typeface="Times New Roman" panose="02020603050405020304" pitchFamily="18" charset="0"/>
            </a:endParaRPr>
          </a:p>
          <a:p>
            <a:pPr marL="571500" indent="-571500" algn="just">
              <a:buSzPct val="77000"/>
              <a:buFont typeface="+mj-lt"/>
              <a:buAutoNum type="romanLcPeriod"/>
            </a:pPr>
            <a:r>
              <a:rPr lang="en-US" sz="3200" b="1" i="1" kern="100" dirty="0">
                <a:latin typeface="+mj-lt"/>
                <a:ea typeface="Calibri" panose="020F0502020204030204" pitchFamily="34" charset="0"/>
                <a:cs typeface="Times New Roman" panose="02020603050405020304" pitchFamily="18" charset="0"/>
              </a:rPr>
              <a:t>IS 12308 (Part 1 to Part 14): </a:t>
            </a:r>
            <a:r>
              <a:rPr lang="en-US" sz="3200" kern="100" dirty="0">
                <a:latin typeface="+mj-lt"/>
                <a:ea typeface="Calibri" panose="020F0502020204030204" pitchFamily="34" charset="0"/>
                <a:cs typeface="Times New Roman" panose="02020603050405020304" pitchFamily="18" charset="0"/>
              </a:rPr>
              <a:t>Methods of chemical analysis of cast iron and pig </a:t>
            </a:r>
            <a:r>
              <a:rPr lang="en-US" sz="3200" kern="100" dirty="0" smtClean="0">
                <a:latin typeface="+mj-lt"/>
                <a:ea typeface="Calibri" panose="020F0502020204030204" pitchFamily="34" charset="0"/>
                <a:cs typeface="Times New Roman" panose="02020603050405020304" pitchFamily="18" charset="0"/>
              </a:rPr>
              <a:t>iron</a:t>
            </a:r>
          </a:p>
          <a:p>
            <a:pPr marL="571500" indent="-571500" algn="just">
              <a:buSzPct val="77000"/>
              <a:buFont typeface="+mj-lt"/>
              <a:buAutoNum type="romanLcPeriod"/>
            </a:pPr>
            <a:r>
              <a:rPr lang="en-US" sz="3200" b="1" i="1" kern="100" dirty="0">
                <a:ea typeface="Calibri" panose="020F0502020204030204" pitchFamily="34" charset="0"/>
                <a:cs typeface="Times New Roman" panose="02020603050405020304" pitchFamily="18" charset="0"/>
              </a:rPr>
              <a:t>IS </a:t>
            </a:r>
            <a:r>
              <a:rPr lang="en-US" sz="3200" b="1" i="1" kern="100" dirty="0" smtClean="0">
                <a:ea typeface="Calibri" panose="020F0502020204030204" pitchFamily="34" charset="0"/>
                <a:cs typeface="Times New Roman" panose="02020603050405020304" pitchFamily="18" charset="0"/>
              </a:rPr>
              <a:t>12614 </a:t>
            </a:r>
            <a:r>
              <a:rPr lang="en-US" sz="3200" b="1" i="1" kern="100" dirty="0">
                <a:ea typeface="Calibri" panose="020F0502020204030204" pitchFamily="34" charset="0"/>
                <a:cs typeface="Times New Roman" panose="02020603050405020304" pitchFamily="18" charset="0"/>
              </a:rPr>
              <a:t>(Part 1 to Part </a:t>
            </a:r>
            <a:r>
              <a:rPr lang="en-US" sz="3200" b="1" i="1" kern="100" dirty="0" smtClean="0">
                <a:ea typeface="Calibri" panose="020F0502020204030204" pitchFamily="34" charset="0"/>
                <a:cs typeface="Times New Roman" panose="02020603050405020304" pitchFamily="18" charset="0"/>
              </a:rPr>
              <a:t>7): </a:t>
            </a:r>
            <a:r>
              <a:rPr lang="en-US" sz="3200" kern="100" dirty="0">
                <a:ea typeface="Calibri" panose="020F0502020204030204" pitchFamily="34" charset="0"/>
                <a:cs typeface="Times New Roman" panose="02020603050405020304" pitchFamily="18" charset="0"/>
              </a:rPr>
              <a:t>Methods of chemical analysis of </a:t>
            </a:r>
            <a:r>
              <a:rPr lang="en-US" sz="3200" kern="100" dirty="0" smtClean="0">
                <a:ea typeface="Calibri" panose="020F0502020204030204" pitchFamily="34" charset="0"/>
                <a:cs typeface="Times New Roman" panose="02020603050405020304" pitchFamily="18" charset="0"/>
              </a:rPr>
              <a:t>Ferro </a:t>
            </a:r>
            <a:r>
              <a:rPr lang="en-US" sz="3200" kern="100" dirty="0" err="1" smtClean="0">
                <a:ea typeface="Calibri" panose="020F0502020204030204" pitchFamily="34" charset="0"/>
                <a:cs typeface="Times New Roman" panose="02020603050405020304" pitchFamily="18" charset="0"/>
              </a:rPr>
              <a:t>Molybodenum</a:t>
            </a:r>
            <a:endParaRPr lang="en-US" sz="3200" kern="100" dirty="0" smtClean="0">
              <a:ea typeface="Calibri" panose="020F0502020204030204" pitchFamily="34" charset="0"/>
              <a:cs typeface="Times New Roman" panose="02020603050405020304" pitchFamily="18" charset="0"/>
            </a:endParaRPr>
          </a:p>
          <a:p>
            <a:pPr marL="571500" indent="-571500" algn="just">
              <a:buSzPct val="77000"/>
              <a:buFont typeface="+mj-lt"/>
              <a:buAutoNum type="romanLcPeriod"/>
            </a:pPr>
            <a:r>
              <a:rPr lang="en-US" sz="3200" b="1" i="1" kern="100" dirty="0">
                <a:ea typeface="Calibri" panose="020F0502020204030204" pitchFamily="34" charset="0"/>
                <a:cs typeface="Times New Roman" panose="02020603050405020304" pitchFamily="18" charset="0"/>
              </a:rPr>
              <a:t>SP 71 : 2012 : </a:t>
            </a:r>
            <a:r>
              <a:rPr lang="en-US" sz="3200" kern="100" dirty="0">
                <a:ea typeface="Calibri" panose="020F0502020204030204" pitchFamily="34" charset="0"/>
                <a:cs typeface="Times New Roman" panose="02020603050405020304" pitchFamily="18" charset="0"/>
              </a:rPr>
              <a:t>Compendium of method of chemical analysis of steels</a:t>
            </a:r>
          </a:p>
          <a:p>
            <a:pPr marL="571500" indent="-571500" algn="just">
              <a:buSzPct val="77000"/>
              <a:buFont typeface="+mj-lt"/>
              <a:buAutoNum type="romanLcPeriod"/>
            </a:pPr>
            <a:endParaRPr lang="en-US" sz="3200" kern="100" dirty="0">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77869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133600" y="266700"/>
            <a:ext cx="16014019" cy="809773"/>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Standard under development</a:t>
            </a:r>
          </a:p>
        </p:txBody>
      </p:sp>
      <p:sp>
        <p:nvSpPr>
          <p:cNvPr id="4" name="TextBox 4"/>
          <p:cNvSpPr txBox="1"/>
          <p:nvPr/>
        </p:nvSpPr>
        <p:spPr>
          <a:xfrm>
            <a:off x="3657600" y="2247900"/>
            <a:ext cx="13563600" cy="1969770"/>
          </a:xfrm>
          <a:prstGeom prst="rect">
            <a:avLst/>
          </a:prstGeom>
        </p:spPr>
        <p:txBody>
          <a:bodyPr wrap="square" lIns="0" tIns="0" rIns="0" bIns="0" rtlCol="0" anchor="t">
            <a:spAutoFit/>
          </a:bodyPr>
          <a:lstStyle/>
          <a:p>
            <a:pPr marL="428625" indent="-428625" algn="just">
              <a:buFont typeface="Arial" panose="020B0604020202020204" pitchFamily="34" charset="0"/>
              <a:buChar char="•"/>
            </a:pPr>
            <a:r>
              <a:rPr lang="en-US" sz="3200" dirty="0"/>
              <a:t>Instrumental test methods for chemical analysis of Steel, Stainless steel, </a:t>
            </a:r>
            <a:r>
              <a:rPr lang="en-US" sz="3200" dirty="0" err="1"/>
              <a:t>Aluminium</a:t>
            </a:r>
            <a:r>
              <a:rPr lang="en-US" sz="3200" dirty="0"/>
              <a:t>, Copper, Ferro alloys </a:t>
            </a:r>
            <a:r>
              <a:rPr lang="en-US" sz="3200" dirty="0" err="1"/>
              <a:t>etc</a:t>
            </a:r>
            <a:r>
              <a:rPr lang="en-US" sz="3200" dirty="0"/>
              <a:t> </a:t>
            </a:r>
          </a:p>
          <a:p>
            <a:pPr marL="428625" indent="-428625" algn="just">
              <a:buFont typeface="Arial" panose="020B0604020202020204" pitchFamily="34" charset="0"/>
              <a:buChar char="•"/>
            </a:pPr>
            <a:endParaRPr lang="en-US" sz="3200" dirty="0"/>
          </a:p>
          <a:p>
            <a:pPr marL="428625" indent="-428625" algn="just">
              <a:buFont typeface="Arial" panose="020B0604020202020204" pitchFamily="34" charset="0"/>
              <a:buChar char="•"/>
            </a:pPr>
            <a:r>
              <a:rPr lang="en-US" sz="3200" dirty="0" err="1" smtClean="0">
                <a:hlinkClick r:id="rId3" action="ppaction://hlinkfile"/>
              </a:rPr>
              <a:t>Programme</a:t>
            </a:r>
            <a:r>
              <a:rPr lang="en-US" sz="3200" dirty="0" smtClean="0">
                <a:hlinkClick r:id="rId3" action="ppaction://hlinkfile"/>
              </a:rPr>
              <a:t> of work of MTD 34 committee </a:t>
            </a:r>
            <a:endParaRPr lang="en-US" sz="3200" dirty="0"/>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19373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2577629"/>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rPr>
              <a:t>Workshop </a:t>
            </a:r>
          </a:p>
          <a:p>
            <a:pPr algn="ctr">
              <a:lnSpc>
                <a:spcPts val="6719"/>
              </a:lnSpc>
            </a:pPr>
            <a:r>
              <a:rPr lang="en-US" sz="3600" dirty="0" smtClean="0">
                <a:solidFill>
                  <a:srgbClr val="125B50"/>
                </a:solidFill>
                <a:latin typeface="Agrandir Wide Medium" panose="020B0604020202020204" charset="0"/>
              </a:rPr>
              <a:t>Steps involved in development of test method standard for determination of Manganese in steel </a:t>
            </a:r>
            <a:endParaRPr lang="en-US" sz="3600" dirty="0">
              <a:solidFill>
                <a:srgbClr val="125B50"/>
              </a:solidFill>
              <a:latin typeface="Agrandir Wide Medium" panose="020B0604020202020204" charset="0"/>
            </a:endParaRPr>
          </a:p>
        </p:txBody>
      </p:sp>
      <p:sp>
        <p:nvSpPr>
          <p:cNvPr id="4" name="TextBox 4"/>
          <p:cNvSpPr txBox="1"/>
          <p:nvPr/>
        </p:nvSpPr>
        <p:spPr>
          <a:xfrm>
            <a:off x="3581400" y="2857500"/>
            <a:ext cx="13563600" cy="6894195"/>
          </a:xfrm>
          <a:prstGeom prst="rect">
            <a:avLst/>
          </a:prstGeom>
        </p:spPr>
        <p:txBody>
          <a:bodyPr wrap="square" lIns="0" tIns="0" rIns="0" bIns="0" rtlCol="0" anchor="t">
            <a:spAutoFit/>
          </a:bodyPr>
          <a:lstStyle/>
          <a:p>
            <a:pPr marL="428625" indent="-428625" algn="just">
              <a:buFont typeface="Arial" panose="020B0604020202020204" pitchFamily="34" charset="0"/>
              <a:buChar char="•"/>
            </a:pPr>
            <a:r>
              <a:rPr lang="en-US" sz="3200" dirty="0" smtClean="0"/>
              <a:t>Identify the need of the standard .</a:t>
            </a:r>
          </a:p>
          <a:p>
            <a:pPr marL="428625" indent="-428625" algn="just">
              <a:buFont typeface="Arial" panose="020B0604020202020204" pitchFamily="34" charset="0"/>
              <a:buChar char="•"/>
            </a:pPr>
            <a:r>
              <a:rPr lang="en-US" sz="3200" dirty="0" smtClean="0"/>
              <a:t>For the literature survey, identify the test method to be standardized .</a:t>
            </a:r>
          </a:p>
          <a:p>
            <a:pPr marL="428625" indent="-428625" algn="just">
              <a:buFont typeface="Arial" panose="020B0604020202020204" pitchFamily="34" charset="0"/>
              <a:buChar char="•"/>
            </a:pPr>
            <a:r>
              <a:rPr lang="en-US" sz="3200" dirty="0" smtClean="0"/>
              <a:t>Identify the laboratories and inform them of the preparation of test method standard .</a:t>
            </a:r>
          </a:p>
          <a:p>
            <a:pPr marL="428625" indent="-428625" algn="just">
              <a:buFont typeface="Arial" panose="020B0604020202020204" pitchFamily="34" charset="0"/>
              <a:buChar char="•"/>
            </a:pPr>
            <a:r>
              <a:rPr lang="en-US" sz="3200" dirty="0" smtClean="0"/>
              <a:t>Involve various laboratories to test the standard samples by the proposed test method and obtain the repeatability , reproducibility and measurement uncertainty.</a:t>
            </a:r>
          </a:p>
          <a:p>
            <a:pPr marL="428625" indent="-428625" algn="just">
              <a:buFont typeface="Arial" panose="020B0604020202020204" pitchFamily="34" charset="0"/>
              <a:buChar char="•"/>
            </a:pPr>
            <a:r>
              <a:rPr lang="en-US" sz="3200" dirty="0" smtClean="0"/>
              <a:t>The test results are put forward to the Standard body technical committee where the experts, based on the above test results, finalize the test method and the degree of uncertainty of the method .</a:t>
            </a:r>
          </a:p>
          <a:p>
            <a:pPr marL="428625" indent="-428625" algn="just">
              <a:buFont typeface="Arial" panose="020B0604020202020204" pitchFamily="34" charset="0"/>
              <a:buChar char="•"/>
            </a:pPr>
            <a:r>
              <a:rPr lang="en-US" sz="3200" dirty="0" smtClean="0"/>
              <a:t>The certified reference material is also finalized for verification of the test method by the user , prior to test .</a:t>
            </a:r>
          </a:p>
          <a:p>
            <a:pPr marL="428625" indent="-428625" algn="just">
              <a:buFont typeface="Arial" panose="020B0604020202020204" pitchFamily="34" charset="0"/>
              <a:buChar char="•"/>
            </a:pPr>
            <a:endParaRPr lang="en-US" sz="3200" dirty="0" smtClean="0"/>
          </a:p>
          <a:p>
            <a:pPr marL="428625" indent="-428625" algn="just">
              <a:buFont typeface="Arial" panose="020B0604020202020204" pitchFamily="34" charset="0"/>
              <a:buChar char="•"/>
            </a:pPr>
            <a:endParaRPr lang="en-US" sz="3200" dirty="0" smtClean="0"/>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8459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809773"/>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panose="020B0604020202020204" charset="0"/>
              </a:rPr>
              <a:t>Why this session is being conducted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048000" y="1522703"/>
            <a:ext cx="13258800" cy="8371523"/>
          </a:xfrm>
          <a:prstGeom prst="rect">
            <a:avLst/>
          </a:prstGeom>
        </p:spPr>
        <p:txBody>
          <a:bodyPr wrap="square" lIns="0" tIns="0" rIns="0" bIns="0" rtlCol="0" anchor="t">
            <a:spAutoFit/>
          </a:bodyPr>
          <a:lstStyle/>
          <a:p>
            <a:pPr marL="457200" indent="-457200" algn="just">
              <a:buFont typeface="Calibri" panose="020F0502020204030204" pitchFamily="34" charset="0"/>
              <a:buChar char="¤"/>
            </a:pPr>
            <a:r>
              <a:rPr lang="en-US" sz="3200" kern="100" dirty="0" smtClean="0">
                <a:latin typeface="+mj-lt"/>
                <a:ea typeface="Calibri" panose="020F0502020204030204" pitchFamily="34" charset="0"/>
                <a:cs typeface="Times New Roman" panose="02020603050405020304" pitchFamily="18" charset="0"/>
              </a:rPr>
              <a:t>In future when you start working in a metallurgical firm , you should be aware that it is important to follow the standardized test method for chemical analysis.</a:t>
            </a:r>
          </a:p>
          <a:p>
            <a:pPr marL="457200" indent="-457200" algn="just">
              <a:buFont typeface="Calibri" panose="020F0502020204030204" pitchFamily="34" charset="0"/>
              <a:buChar char="¤"/>
            </a:pPr>
            <a:r>
              <a:rPr lang="en-US" sz="3200" kern="100" dirty="0" smtClean="0">
                <a:latin typeface="+mj-lt"/>
                <a:ea typeface="Calibri" panose="020F0502020204030204" pitchFamily="34" charset="0"/>
                <a:cs typeface="Times New Roman" panose="02020603050405020304" pitchFamily="18" charset="0"/>
              </a:rPr>
              <a:t>You should be aware that BIS has formulated more than 200 test method standard and how you can login and find the test method standard relevant to the element to be tested . In case the same is not available, what are the steps required for formulation of new test method standard .</a:t>
            </a:r>
          </a:p>
          <a:p>
            <a:pPr marL="457200" indent="-457200" algn="just">
              <a:buFont typeface="Calibri" panose="020F0502020204030204" pitchFamily="34" charset="0"/>
              <a:buChar char="¤"/>
            </a:pPr>
            <a:r>
              <a:rPr lang="en-US" sz="3200" kern="100" dirty="0" smtClean="0">
                <a:latin typeface="+mj-lt"/>
                <a:ea typeface="Calibri" panose="020F0502020204030204" pitchFamily="34" charset="0"/>
                <a:cs typeface="Times New Roman" panose="02020603050405020304" pitchFamily="18" charset="0"/>
              </a:rPr>
              <a:t>In the test report being issued to the customer , you should be able to give reference to the standard as per which the product has been tested .</a:t>
            </a:r>
          </a:p>
          <a:p>
            <a:pPr marL="457200" indent="-457200" algn="just">
              <a:buFont typeface="Calibri" panose="020F0502020204030204" pitchFamily="34" charset="0"/>
              <a:buChar char="¤"/>
            </a:pPr>
            <a:r>
              <a:rPr lang="en-US" sz="3200" kern="100" dirty="0" smtClean="0">
                <a:latin typeface="+mj-lt"/>
                <a:ea typeface="Calibri" panose="020F0502020204030204" pitchFamily="34" charset="0"/>
                <a:cs typeface="Times New Roman" panose="02020603050405020304" pitchFamily="18" charset="0"/>
              </a:rPr>
              <a:t>In case you are purchasing a raw material, you can ask the vendor to give the test report as per the specified Indian standard so that you are sure of the results reported.</a:t>
            </a:r>
          </a:p>
          <a:p>
            <a:pPr marL="457200" indent="-457200" algn="just">
              <a:buFont typeface="Calibri" panose="020F0502020204030204" pitchFamily="34" charset="0"/>
              <a:buChar char="¤"/>
            </a:pPr>
            <a:r>
              <a:rPr lang="en-US" sz="3200" kern="100" dirty="0" smtClean="0">
                <a:latin typeface="+mj-lt"/>
                <a:ea typeface="Calibri" panose="020F0502020204030204" pitchFamily="34" charset="0"/>
                <a:cs typeface="Times New Roman" panose="02020603050405020304" pitchFamily="18" charset="0"/>
              </a:rPr>
              <a:t>In case of new firm, the standard will provide you help in purchasing of test equipment and consumables.</a:t>
            </a:r>
          </a:p>
          <a:p>
            <a:pPr marL="457200" indent="-457200" algn="just">
              <a:buFont typeface="Calibri" panose="020F0502020204030204" pitchFamily="34" charset="0"/>
              <a:buChar char="¤"/>
            </a:pPr>
            <a:r>
              <a:rPr lang="en-US" sz="3200" kern="100" dirty="0" smtClean="0">
                <a:latin typeface="+mj-lt"/>
                <a:ea typeface="Calibri" panose="020F0502020204030204" pitchFamily="34" charset="0"/>
                <a:cs typeface="Times New Roman" panose="02020603050405020304" pitchFamily="18" charset="0"/>
              </a:rPr>
              <a:t>Using the CRM specified in the standard you can verify the proper functioning of the test equipment and  competence of the testing person.</a:t>
            </a:r>
          </a:p>
          <a:p>
            <a:pPr marL="457200" indent="-457200" algn="just">
              <a:buFont typeface="Calibri" panose="020F0502020204030204" pitchFamily="34" charset="0"/>
              <a:buChar char="¤"/>
            </a:pPr>
            <a:endParaRPr lang="en-US" sz="32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198950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ea typeface="Agrandir Wide Thin"/>
                <a:cs typeface="Agrandir Wide Thin"/>
                <a:sym typeface="Agrandir Wide Thin"/>
              </a:rPr>
              <a:t>3</a:t>
            </a:r>
          </a:p>
        </p:txBody>
      </p:sp>
      <p:sp>
        <p:nvSpPr>
          <p:cNvPr id="3" name="TextBox 3"/>
          <p:cNvSpPr txBox="1"/>
          <p:nvPr/>
        </p:nvSpPr>
        <p:spPr>
          <a:xfrm>
            <a:off x="0" y="4680640"/>
            <a:ext cx="18288000" cy="920060"/>
          </a:xfrm>
          <a:prstGeom prst="rect">
            <a:avLst/>
          </a:prstGeom>
        </p:spPr>
        <p:txBody>
          <a:bodyPr wrap="square" lIns="0" tIns="0" rIns="0" bIns="0" rtlCol="0" anchor="t">
            <a:spAutoFit/>
          </a:bodyPr>
          <a:lstStyle/>
          <a:p>
            <a:pPr algn="ctr">
              <a:lnSpc>
                <a:spcPts val="6719"/>
              </a:lnSpc>
            </a:pPr>
            <a:r>
              <a:rPr lang="en-US" sz="8000" dirty="0" smtClean="0">
                <a:solidFill>
                  <a:srgbClr val="125B50"/>
                </a:solidFill>
                <a:latin typeface="Agrandir Wide Medium"/>
                <a:ea typeface="Agrandir Wide Medium"/>
                <a:cs typeface="Agrandir Wide Medium"/>
                <a:sym typeface="Agrandir Wide Medium"/>
              </a:rPr>
              <a:t>THANK YOU</a:t>
            </a:r>
            <a:endParaRPr lang="en-US" sz="8000" dirty="0">
              <a:solidFill>
                <a:srgbClr val="125B50"/>
              </a:solidFill>
              <a:latin typeface="Agrandir Wide Medium"/>
              <a:ea typeface="Agrandir Wide Medium"/>
              <a:cs typeface="Agrandir Wide Medium"/>
              <a:sym typeface="Agrandir Wide Medium"/>
            </a:endParaRPr>
          </a:p>
        </p:txBody>
      </p:sp>
      <p:sp>
        <p:nvSpPr>
          <p:cNvPr id="5" name="Freeform 5"/>
          <p:cNvSpPr/>
          <p:nvPr/>
        </p:nvSpPr>
        <p:spPr>
          <a:xfrm>
            <a:off x="0" y="0"/>
            <a:ext cx="18288000" cy="2400300"/>
          </a:xfrm>
          <a:custGeom>
            <a:avLst/>
            <a:gdLst/>
            <a:ahLst/>
            <a:cxnLst/>
            <a:rect l="l" t="t" r="r" b="b"/>
            <a:pathLst>
              <a:path w="18288000" h="3120284">
                <a:moveTo>
                  <a:pt x="0" y="0"/>
                </a:moveTo>
                <a:lnTo>
                  <a:pt x="18288000" y="0"/>
                </a:lnTo>
                <a:lnTo>
                  <a:pt x="18288000" y="3120284"/>
                </a:lnTo>
                <a:lnTo>
                  <a:pt x="0" y="3120284"/>
                </a:lnTo>
                <a:lnTo>
                  <a:pt x="0" y="0"/>
                </a:lnTo>
                <a:close/>
              </a:path>
            </a:pathLst>
          </a:custGeom>
          <a:blipFill>
            <a:blip r:embed="rId2"/>
            <a:stretch>
              <a:fillRect t="-65125" b="-225364"/>
            </a:stretch>
          </a:blipFill>
        </p:spPr>
      </p:sp>
      <p:sp>
        <p:nvSpPr>
          <p:cNvPr id="6" name="Freeform 5"/>
          <p:cNvSpPr/>
          <p:nvPr/>
        </p:nvSpPr>
        <p:spPr>
          <a:xfrm>
            <a:off x="0" y="7886700"/>
            <a:ext cx="18288000" cy="2400300"/>
          </a:xfrm>
          <a:custGeom>
            <a:avLst/>
            <a:gdLst/>
            <a:ahLst/>
            <a:cxnLst/>
            <a:rect l="l" t="t" r="r" b="b"/>
            <a:pathLst>
              <a:path w="18288000" h="3120284">
                <a:moveTo>
                  <a:pt x="0" y="0"/>
                </a:moveTo>
                <a:lnTo>
                  <a:pt x="18288000" y="0"/>
                </a:lnTo>
                <a:lnTo>
                  <a:pt x="18288000" y="3120284"/>
                </a:lnTo>
                <a:lnTo>
                  <a:pt x="0" y="3120284"/>
                </a:lnTo>
                <a:lnTo>
                  <a:pt x="0" y="0"/>
                </a:lnTo>
                <a:close/>
              </a:path>
            </a:pathLst>
          </a:custGeom>
          <a:blipFill>
            <a:blip r:embed="rId2"/>
            <a:stretch>
              <a:fillRect t="-65125" b="-225364"/>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4" name="TextBox 4"/>
          <p:cNvSpPr txBox="1"/>
          <p:nvPr/>
        </p:nvSpPr>
        <p:spPr>
          <a:xfrm>
            <a:off x="2819400" y="841224"/>
            <a:ext cx="13487400" cy="7879080"/>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dirty="0">
                <a:solidFill>
                  <a:srgbClr val="125B50"/>
                </a:solidFill>
                <a:latin typeface="Agrandir Wide Medium"/>
                <a:ea typeface="Agrandir Wide Medium"/>
                <a:cs typeface="Agrandir Wide Medium"/>
                <a:sym typeface="Agrandir Wide Medium"/>
              </a:rPr>
              <a:t>Qualitative Analysis</a:t>
            </a:r>
          </a:p>
          <a:p>
            <a:pPr marL="457200" indent="-457200" algn="just">
              <a:buFont typeface="Arial" panose="020B0604020202020204" pitchFamily="34" charset="0"/>
              <a:buChar char="•"/>
            </a:pPr>
            <a:r>
              <a:rPr lang="en-US" sz="3200" dirty="0" smtClean="0">
                <a:latin typeface="+mj-lt"/>
                <a:cs typeface="Arial" panose="020B0604020202020204" pitchFamily="34" charset="0"/>
              </a:rPr>
              <a:t>In </a:t>
            </a:r>
            <a:r>
              <a:rPr lang="en-US" sz="3200" dirty="0">
                <a:latin typeface="+mj-lt"/>
                <a:cs typeface="Arial" panose="020B0604020202020204" pitchFamily="34" charset="0"/>
              </a:rPr>
              <a:t>qualitative analysis, the identity, not the amount of metal ions present in a mixture is determined. The technique consists of selectively precipitating only a few kinds of metal ions at a time under given sets of </a:t>
            </a:r>
            <a:r>
              <a:rPr lang="en-US" sz="3200" dirty="0" smtClean="0">
                <a:latin typeface="+mj-lt"/>
                <a:cs typeface="Arial" panose="020B0604020202020204" pitchFamily="34" charset="0"/>
              </a:rPr>
              <a:t>conditions.</a:t>
            </a:r>
          </a:p>
          <a:p>
            <a:pPr marL="457200" indent="-457200" algn="just">
              <a:buFont typeface="Arial" panose="020B0604020202020204" pitchFamily="34" charset="0"/>
              <a:buChar char="•"/>
            </a:pPr>
            <a:endParaRPr lang="en-US" sz="3200" dirty="0" smtClean="0">
              <a:solidFill>
                <a:srgbClr val="125B50"/>
              </a:solidFill>
              <a:latin typeface="Agrandir Wide Medium"/>
              <a:ea typeface="Agrandir Wide Medium"/>
              <a:cs typeface="Agrandir Wide Medium"/>
              <a:sym typeface="Agrandir Wide Medium"/>
            </a:endParaRPr>
          </a:p>
          <a:p>
            <a:pPr marL="457200" indent="-457200" algn="just">
              <a:buFont typeface="Arial" panose="020B0604020202020204" pitchFamily="34" charset="0"/>
              <a:buChar char="•"/>
            </a:pPr>
            <a:r>
              <a:rPr lang="en-US" sz="3200" dirty="0" smtClean="0">
                <a:solidFill>
                  <a:srgbClr val="125B50"/>
                </a:solidFill>
                <a:latin typeface="Agrandir Wide Medium"/>
                <a:ea typeface="Agrandir Wide Medium"/>
                <a:cs typeface="Agrandir Wide Medium"/>
                <a:sym typeface="Agrandir Wide Medium"/>
              </a:rPr>
              <a:t>Quantitative Analysis</a:t>
            </a:r>
          </a:p>
          <a:p>
            <a:pPr marL="457200" indent="-457200" algn="just">
              <a:buFont typeface="Arial" panose="020B0604020202020204" pitchFamily="34" charset="0"/>
              <a:buChar char="•"/>
            </a:pPr>
            <a:r>
              <a:rPr lang="en-US" sz="3200" dirty="0">
                <a:cs typeface="Arial" panose="020B0604020202020204" pitchFamily="34" charset="0"/>
              </a:rPr>
              <a:t>Quantitative analysis is  determining how much of each component there is in a given sample. The value can be written in a variety of units, including mass, volume, concentration, and relative abundance</a:t>
            </a:r>
            <a:r>
              <a:rPr lang="en-US" sz="3200" dirty="0" smtClean="0">
                <a:cs typeface="Arial" panose="020B0604020202020204" pitchFamily="34" charset="0"/>
              </a:rPr>
              <a:t>.</a:t>
            </a:r>
            <a:endParaRPr lang="en-US" sz="3200" dirty="0">
              <a:cs typeface="Arial" panose="020B0604020202020204" pitchFamily="34" charset="0"/>
            </a:endParaRPr>
          </a:p>
          <a:p>
            <a:pPr marL="457200" indent="-457200" algn="just">
              <a:buFont typeface="Arial" panose="020B0604020202020204" pitchFamily="34" charset="0"/>
              <a:buChar char="•"/>
            </a:pPr>
            <a:r>
              <a:rPr lang="en-IN" sz="3200" dirty="0"/>
              <a:t>There are two methods in quantitative analysis which are:</a:t>
            </a:r>
          </a:p>
          <a:p>
            <a:pPr lvl="1" algn="just"/>
            <a:endParaRPr lang="en-IN" sz="3200" dirty="0">
              <a:cs typeface="Arial" panose="020B0604020202020204" pitchFamily="34" charset="0"/>
            </a:endParaRPr>
          </a:p>
          <a:p>
            <a:pPr marL="914400" lvl="1" indent="-457200" algn="just">
              <a:buFont typeface="Wingdings" panose="05000000000000000000" pitchFamily="2" charset="2"/>
              <a:buChar char="v"/>
            </a:pPr>
            <a:r>
              <a:rPr lang="en-IN" sz="3200" b="1" dirty="0"/>
              <a:t>Chemical methods</a:t>
            </a:r>
            <a:r>
              <a:rPr lang="en-IN" sz="3200" dirty="0"/>
              <a:t> </a:t>
            </a:r>
            <a:r>
              <a:rPr lang="en-IN" sz="3200" dirty="0" smtClean="0"/>
              <a:t>– </a:t>
            </a:r>
            <a:r>
              <a:rPr lang="en-IN" sz="3200" dirty="0"/>
              <a:t>volumetric methods, titration methods, gravimetric methods, combustion analysis </a:t>
            </a:r>
            <a:r>
              <a:rPr lang="en-IN" sz="3200" dirty="0" smtClean="0"/>
              <a:t>techniques</a:t>
            </a:r>
            <a:r>
              <a:rPr lang="en-IN" sz="3200" dirty="0"/>
              <a:t> </a:t>
            </a:r>
            <a:r>
              <a:rPr lang="en-IN" sz="3200" dirty="0" err="1" smtClean="0"/>
              <a:t>etc</a:t>
            </a:r>
            <a:endParaRPr lang="en-IN" sz="3200" dirty="0"/>
          </a:p>
          <a:p>
            <a:pPr marL="914400" lvl="1" indent="-457200" algn="just">
              <a:buFont typeface="Wingdings" panose="05000000000000000000" pitchFamily="2" charset="2"/>
              <a:buChar char="v"/>
            </a:pPr>
            <a:r>
              <a:rPr lang="en-IN" sz="3200" b="1" dirty="0" smtClean="0"/>
              <a:t>Instrumental methods </a:t>
            </a:r>
            <a:r>
              <a:rPr lang="en-IN" sz="3200" b="1" dirty="0"/>
              <a:t>methods </a:t>
            </a:r>
            <a:r>
              <a:rPr lang="en-IN" sz="3200" dirty="0"/>
              <a:t>– </a:t>
            </a:r>
            <a:r>
              <a:rPr lang="en-IN" sz="3200" dirty="0" smtClean="0"/>
              <a:t>AES </a:t>
            </a:r>
            <a:r>
              <a:rPr lang="en-IN" sz="3200" dirty="0"/>
              <a:t>(Atomic emission spectroscopy), x-ray fluorescence spectroscopy, mass spectroscopy, and other techniques are examples</a:t>
            </a:r>
            <a:r>
              <a:rPr lang="en-IN" sz="3200" dirty="0" smtClean="0"/>
              <a:t>.</a:t>
            </a:r>
            <a:endParaRPr lang="en-IN" sz="3200" dirty="0">
              <a:latin typeface="+mj-lt"/>
              <a:cs typeface="Arial" panose="020B0604020202020204" pitchFamily="34" charset="0"/>
            </a:endParaRPr>
          </a:p>
        </p:txBody>
      </p:sp>
      <p:sp>
        <p:nvSpPr>
          <p:cNvPr id="5" name="Freeform 5"/>
          <p:cNvSpPr/>
          <p:nvPr/>
        </p:nvSpPr>
        <p:spPr>
          <a:xfrm>
            <a:off x="27214" y="1473266"/>
            <a:ext cx="1344386"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2273981" y="663493"/>
            <a:ext cx="16014019" cy="809773"/>
          </a:xfrm>
          <a:prstGeom prst="rect">
            <a:avLst/>
          </a:prstGeom>
        </p:spPr>
        <p:txBody>
          <a:bodyPr wrap="square" lIns="0" tIns="0" rIns="0" bIns="0" rtlCol="0" anchor="t">
            <a:spAutoFit/>
          </a:bodyPr>
          <a:lstStyle/>
          <a:p>
            <a:pPr algn="ctr">
              <a:lnSpc>
                <a:spcPts val="6719"/>
              </a:lnSpc>
            </a:pPr>
            <a:r>
              <a:rPr lang="en-US" sz="4800" dirty="0" smtClean="0">
                <a:solidFill>
                  <a:srgbClr val="125B50"/>
                </a:solidFill>
                <a:latin typeface="Agrandir Wide Medium"/>
                <a:ea typeface="Agrandir Wide Medium"/>
                <a:cs typeface="Agrandir Wide Medium"/>
                <a:sym typeface="Agrandir Wide Medium"/>
              </a:rPr>
              <a:t>Standardization</a:t>
            </a:r>
            <a:endParaRPr lang="en-US" sz="4800" dirty="0">
              <a:solidFill>
                <a:srgbClr val="125B50"/>
              </a:solidFill>
              <a:latin typeface="Agrandir Wide Medium"/>
              <a:ea typeface="Agrandir Wide Medium"/>
              <a:cs typeface="Agrandir Wide Medium"/>
              <a:sym typeface="Agrandir Wide Medium"/>
            </a:endParaRPr>
          </a:p>
        </p:txBody>
      </p:sp>
      <p:sp>
        <p:nvSpPr>
          <p:cNvPr id="4" name="TextBox 4"/>
          <p:cNvSpPr txBox="1"/>
          <p:nvPr/>
        </p:nvSpPr>
        <p:spPr>
          <a:xfrm>
            <a:off x="3213440" y="2171700"/>
            <a:ext cx="14135100" cy="5909310"/>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For the various techniques  mentioned in earlier slides Indian standards are  available for chemical analysis of metals which include volumetric methods, gravimetric methods, instrumental methods like Spark OES, ICP etc.</a:t>
            </a:r>
          </a:p>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A total number of </a:t>
            </a:r>
            <a:r>
              <a:rPr lang="en-US" sz="3200" kern="100" dirty="0" smtClean="0">
                <a:latin typeface="+mj-lt"/>
                <a:ea typeface="Calibri" panose="020F0502020204030204" pitchFamily="34" charset="0"/>
                <a:cs typeface="Times New Roman" panose="02020603050405020304" pitchFamily="18" charset="0"/>
                <a:hlinkClick r:id="rId2" action="ppaction://hlinkfile"/>
              </a:rPr>
              <a:t>215</a:t>
            </a:r>
            <a:r>
              <a:rPr lang="en-US" sz="3200" kern="100" dirty="0" smtClean="0">
                <a:latin typeface="+mj-lt"/>
                <a:ea typeface="Calibri" panose="020F0502020204030204" pitchFamily="34" charset="0"/>
                <a:cs typeface="Times New Roman" panose="02020603050405020304" pitchFamily="18" charset="0"/>
              </a:rPr>
              <a:t> standards have been formulated by BIS on chemical analysis of metals .</a:t>
            </a:r>
          </a:p>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As </a:t>
            </a:r>
            <a:r>
              <a:rPr lang="en-US" sz="3200" kern="100" dirty="0">
                <a:latin typeface="+mj-lt"/>
                <a:ea typeface="Calibri" panose="020F0502020204030204" pitchFamily="34" charset="0"/>
                <a:cs typeface="Times New Roman" panose="02020603050405020304" pitchFamily="18" charset="0"/>
              </a:rPr>
              <a:t>an example, In the forthcoming slides we shall discuss the various Indian standards formulated for determination of carbon content in steel.</a:t>
            </a:r>
          </a:p>
          <a:p>
            <a:pPr marL="457200" indent="-457200" algn="just">
              <a:buFont typeface="Arial" panose="020B0604020202020204" pitchFamily="34" charset="0"/>
              <a:buChar char="•"/>
            </a:pPr>
            <a:r>
              <a:rPr lang="en-US" sz="3200" kern="100" dirty="0">
                <a:latin typeface="+mj-lt"/>
                <a:ea typeface="Calibri" panose="020F0502020204030204" pitchFamily="34" charset="0"/>
                <a:cs typeface="Times New Roman" panose="02020603050405020304" pitchFamily="18" charset="0"/>
              </a:rPr>
              <a:t>We shall also study the format and various clauses of Indian standards and  why it is important to follow the Indian standards in testing .</a:t>
            </a:r>
          </a:p>
          <a:p>
            <a:pPr lvl="1" algn="just"/>
            <a:r>
              <a:rPr lang="en-IN" sz="3200" dirty="0" smtClean="0">
                <a:latin typeface="+mj-lt"/>
              </a:rPr>
              <a:t/>
            </a:r>
            <a:br>
              <a:rPr lang="en-IN" sz="3200" dirty="0" smtClean="0">
                <a:latin typeface="+mj-lt"/>
              </a:rPr>
            </a:br>
            <a:endParaRPr lang="en-US" sz="3200" dirty="0" smtClean="0">
              <a:latin typeface="+mj-lt"/>
              <a:cs typeface="Arial" panose="020B0604020202020204" pitchFamily="34" charset="0"/>
            </a:endParaRPr>
          </a:p>
          <a:p>
            <a:pPr marL="457200" indent="-457200" algn="just">
              <a:buFont typeface="Arial" panose="020B0604020202020204" pitchFamily="34" charset="0"/>
              <a:buChar char="•"/>
            </a:pPr>
            <a:endParaRPr lang="en-US" sz="3200" dirty="0">
              <a:latin typeface="+mj-lt"/>
              <a:cs typeface="Arial" panose="020B0604020202020204" pitchFamily="34"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31988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IN" sz="4800" dirty="0">
                <a:solidFill>
                  <a:srgbClr val="125B50"/>
                </a:solidFill>
                <a:latin typeface="Agrandir Wide Medium" panose="020B0604020202020204" charset="0"/>
              </a:rPr>
              <a:t>Some important terms  </a:t>
            </a:r>
            <a:r>
              <a:rPr lang="en-IN" sz="4800" dirty="0" smtClean="0">
                <a:solidFill>
                  <a:srgbClr val="125B50"/>
                </a:solidFill>
                <a:latin typeface="Agrandir Wide Medium" panose="020B0604020202020204" charset="0"/>
              </a:rPr>
              <a:t>used in a  </a:t>
            </a:r>
            <a:r>
              <a:rPr lang="en-IN" sz="4800" dirty="0">
                <a:solidFill>
                  <a:srgbClr val="125B50"/>
                </a:solidFill>
                <a:latin typeface="Agrandir Wide Medium" panose="020B0604020202020204" charset="0"/>
              </a:rPr>
              <a:t>test method standard </a:t>
            </a:r>
            <a:r>
              <a:rPr lang="en-IN" sz="4800" dirty="0" smtClean="0">
                <a:solidFill>
                  <a:srgbClr val="125B50"/>
                </a:solidFill>
                <a:latin typeface="Agrandir Wide Medium" panose="020B0604020202020204" charset="0"/>
              </a:rPr>
              <a:t>- </a:t>
            </a:r>
            <a:r>
              <a:rPr lang="en-IN" sz="3200" dirty="0">
                <a:hlinkClick r:id="rId3" action="ppaction://hlinkfile"/>
              </a:rPr>
              <a:t>IS/ISO/IEC GUIDE 99 : 2007</a:t>
            </a:r>
            <a:endParaRPr lang="en-US" sz="72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2514600" y="2617781"/>
            <a:ext cx="15240000" cy="7325082"/>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2800" b="1" dirty="0" smtClean="0"/>
              <a:t>MEASURAND</a:t>
            </a:r>
            <a:r>
              <a:rPr lang="en-US" sz="2800" dirty="0" smtClean="0"/>
              <a:t> - quantity </a:t>
            </a:r>
            <a:r>
              <a:rPr lang="en-US" sz="2800" dirty="0"/>
              <a:t>intended to </a:t>
            </a:r>
            <a:r>
              <a:rPr lang="en-US" sz="2800" dirty="0" smtClean="0"/>
              <a:t>be measured.</a:t>
            </a:r>
          </a:p>
          <a:p>
            <a:pPr marL="457200" indent="-457200" algn="just">
              <a:buFont typeface="Arial" panose="020B0604020202020204" pitchFamily="34" charset="0"/>
              <a:buChar char="•"/>
            </a:pPr>
            <a:r>
              <a:rPr lang="en-US" sz="2800" b="1" dirty="0" smtClean="0"/>
              <a:t>ACCURACY</a:t>
            </a:r>
            <a:r>
              <a:rPr lang="en-US" sz="2800" dirty="0" smtClean="0"/>
              <a:t> - closeness </a:t>
            </a:r>
            <a:r>
              <a:rPr lang="en-US" sz="2800" dirty="0"/>
              <a:t>of agreement between a measured quantity value and a true quantity value of a </a:t>
            </a:r>
            <a:r>
              <a:rPr lang="en-US" sz="2800" dirty="0" err="1" smtClean="0"/>
              <a:t>measurand</a:t>
            </a:r>
            <a:r>
              <a:rPr lang="en-US" sz="2800" dirty="0" smtClean="0"/>
              <a:t>.</a:t>
            </a:r>
          </a:p>
          <a:p>
            <a:pPr marL="457200" indent="-457200" algn="just">
              <a:buFont typeface="Arial" panose="020B0604020202020204" pitchFamily="34" charset="0"/>
              <a:buChar char="•"/>
            </a:pPr>
            <a:r>
              <a:rPr lang="en-US" sz="2800" b="1" dirty="0" smtClean="0"/>
              <a:t>TRUE QUANTITY VALUE -  </a:t>
            </a:r>
            <a:r>
              <a:rPr lang="en-US" sz="2800" dirty="0" smtClean="0"/>
              <a:t>true </a:t>
            </a:r>
            <a:r>
              <a:rPr lang="en-US" sz="2800" dirty="0"/>
              <a:t>value of a quantity true value quantity value consistent with the definition of a </a:t>
            </a:r>
            <a:r>
              <a:rPr lang="en-US" sz="2800" dirty="0" smtClean="0"/>
              <a:t>quantity.</a:t>
            </a:r>
          </a:p>
          <a:p>
            <a:pPr marL="457200" indent="-457200" algn="just">
              <a:buFont typeface="Arial" panose="020B0604020202020204" pitchFamily="34" charset="0"/>
              <a:buChar char="•"/>
            </a:pPr>
            <a:r>
              <a:rPr lang="en-US" sz="2800" b="1" dirty="0" smtClean="0"/>
              <a:t>PRECISION - </a:t>
            </a:r>
            <a:r>
              <a:rPr lang="en-US" sz="2800" dirty="0" smtClean="0"/>
              <a:t>closeness </a:t>
            </a:r>
            <a:r>
              <a:rPr lang="en-US" sz="2800" dirty="0"/>
              <a:t>of agreement between indications or measured quantity values obtained by replicate measurements on the same or similar objects under specified conditions </a:t>
            </a:r>
            <a:r>
              <a:rPr lang="en-US" sz="2800" dirty="0" smtClean="0"/>
              <a:t>.</a:t>
            </a:r>
          </a:p>
          <a:p>
            <a:pPr marL="457200" indent="-457200" algn="just">
              <a:buFont typeface="Arial" panose="020B0604020202020204" pitchFamily="34" charset="0"/>
              <a:buChar char="•"/>
            </a:pPr>
            <a:r>
              <a:rPr lang="en-US" sz="2800" b="1" dirty="0" smtClean="0"/>
              <a:t>CERTIFIED REFERENCE MATERIAL CRM - </a:t>
            </a:r>
            <a:r>
              <a:rPr lang="en-US" sz="2800" dirty="0" smtClean="0"/>
              <a:t>reference </a:t>
            </a:r>
            <a:r>
              <a:rPr lang="en-US" sz="2800" dirty="0"/>
              <a:t>material, accompanied by documentation issued by an authoritative body and providing one or more specified property values with associated uncertainties and </a:t>
            </a:r>
            <a:r>
              <a:rPr lang="en-US" sz="2800" dirty="0" err="1"/>
              <a:t>traceabilities</a:t>
            </a:r>
            <a:r>
              <a:rPr lang="en-US" sz="2800" dirty="0"/>
              <a:t>, using valid procedures </a:t>
            </a:r>
            <a:endParaRPr lang="en-US" sz="2800" dirty="0" smtClean="0"/>
          </a:p>
          <a:p>
            <a:pPr marL="457200" indent="-457200" algn="just">
              <a:buFont typeface="Arial" panose="020B0604020202020204" pitchFamily="34" charset="0"/>
              <a:buChar char="•"/>
            </a:pPr>
            <a:r>
              <a:rPr lang="en-US" sz="2800" b="1" dirty="0" smtClean="0"/>
              <a:t>REPEATABILITY</a:t>
            </a:r>
            <a:r>
              <a:rPr lang="en-US" sz="2800" dirty="0" smtClean="0"/>
              <a:t> - condition </a:t>
            </a:r>
            <a:r>
              <a:rPr lang="en-US" sz="2800" dirty="0"/>
              <a:t>of measurement, out of a set of conditions that includes the same measurement procedure, same operators, same measuring system, same operating conditions and same location, and replicate measurements on the same or similar objects over a short period of </a:t>
            </a:r>
            <a:r>
              <a:rPr lang="en-US" sz="2800" dirty="0" smtClean="0"/>
              <a:t>time.</a:t>
            </a:r>
          </a:p>
          <a:p>
            <a:pPr marL="457200" indent="-457200" algn="just">
              <a:buFont typeface="Arial" panose="020B0604020202020204" pitchFamily="34" charset="0"/>
              <a:buChar char="•"/>
            </a:pPr>
            <a:r>
              <a:rPr lang="en-US" sz="2800" b="1" dirty="0" smtClean="0"/>
              <a:t>REPRODUCIBILITY</a:t>
            </a:r>
            <a:r>
              <a:rPr lang="en-US" sz="2800" dirty="0" smtClean="0"/>
              <a:t> -  </a:t>
            </a:r>
            <a:r>
              <a:rPr lang="en-US" sz="2800" dirty="0"/>
              <a:t>condition of measurement, out of a set of conditions that includes different locations, operators, measuring systems, and replicate measurements on the same or similar </a:t>
            </a:r>
            <a:r>
              <a:rPr lang="en-US" sz="2800" dirty="0" smtClean="0"/>
              <a:t>objects.</a:t>
            </a:r>
          </a:p>
          <a:p>
            <a:pPr marL="457200" indent="-457200" algn="just">
              <a:buFont typeface="Arial" panose="020B0604020202020204" pitchFamily="34" charset="0"/>
              <a:buChar char="•"/>
            </a:pPr>
            <a:r>
              <a:rPr lang="en-US" sz="2800" b="1" dirty="0" smtClean="0"/>
              <a:t>MEASUREMENT UNCERTAINTY - </a:t>
            </a:r>
            <a:r>
              <a:rPr lang="en-US" sz="2800" dirty="0" smtClean="0"/>
              <a:t> </a:t>
            </a:r>
            <a:r>
              <a:rPr lang="en-US" sz="2800" dirty="0"/>
              <a:t>non-negative parameter characterizing the dispersion of the quantity values being attributed to a </a:t>
            </a:r>
            <a:r>
              <a:rPr lang="en-US" sz="2800" dirty="0" err="1"/>
              <a:t>measurand</a:t>
            </a:r>
            <a:r>
              <a:rPr lang="en-US" sz="2800" dirty="0"/>
              <a:t>, based on the information used</a:t>
            </a:r>
            <a:endParaRPr lang="en-US" sz="26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3662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809773"/>
          </a:xfrm>
          <a:prstGeom prst="rect">
            <a:avLst/>
          </a:prstGeom>
        </p:spPr>
        <p:txBody>
          <a:bodyPr wrap="square" lIns="0" tIns="0" rIns="0" bIns="0" rtlCol="0" anchor="t">
            <a:spAutoFit/>
          </a:bodyPr>
          <a:lstStyle/>
          <a:p>
            <a:pPr algn="ctr">
              <a:lnSpc>
                <a:spcPts val="6719"/>
              </a:lnSpc>
            </a:pPr>
            <a:r>
              <a:rPr lang="en-IN" sz="4800" dirty="0" smtClean="0">
                <a:solidFill>
                  <a:srgbClr val="125B50"/>
                </a:solidFill>
                <a:latin typeface="Agrandir Wide Medium" panose="020B0604020202020204" charset="0"/>
              </a:rPr>
              <a:t>Formulation of a test method standard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200400" y="2019300"/>
            <a:ext cx="14135100" cy="6401753"/>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For the formulation of a test method standard first of all validation of the test method  is done.</a:t>
            </a:r>
          </a:p>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A sample of known purity is sent to different laboratories and they are advised to undertake the tests as per the test method proposed.</a:t>
            </a:r>
          </a:p>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Based on the test results received the repeatability , reproducibility , degree of uncertainty of the test method standard is determined .</a:t>
            </a:r>
          </a:p>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Any national/international standard on the test method standard can be formulated only after undertaking this validation studies.</a:t>
            </a:r>
          </a:p>
          <a:p>
            <a:pPr marL="457200" indent="-457200" algn="just">
              <a:buFont typeface="Arial" panose="020B0604020202020204" pitchFamily="34" charset="0"/>
              <a:buChar char="•"/>
            </a:pPr>
            <a:r>
              <a:rPr lang="en-US" sz="3200" kern="100" dirty="0" smtClean="0">
                <a:latin typeface="+mj-lt"/>
                <a:ea typeface="Calibri" panose="020F0502020204030204" pitchFamily="34" charset="0"/>
                <a:cs typeface="Times New Roman" panose="02020603050405020304" pitchFamily="18" charset="0"/>
              </a:rPr>
              <a:t>The advantage of using any </a:t>
            </a:r>
            <a:r>
              <a:rPr lang="en-US" sz="3200" kern="100" dirty="0">
                <a:ea typeface="Calibri" panose="020F0502020204030204" pitchFamily="34" charset="0"/>
                <a:cs typeface="Times New Roman" panose="02020603050405020304" pitchFamily="18" charset="0"/>
              </a:rPr>
              <a:t>national/international standard </a:t>
            </a:r>
            <a:r>
              <a:rPr lang="en-US" sz="3200" kern="100" dirty="0" smtClean="0">
                <a:ea typeface="Calibri" panose="020F0502020204030204" pitchFamily="34" charset="0"/>
                <a:cs typeface="Times New Roman" panose="02020603050405020304" pitchFamily="18" charset="0"/>
              </a:rPr>
              <a:t>is that the user need not again undertake validation studies and he can proceed with testing by undertaking the verification of the test method which is done using CRM, blank </a:t>
            </a:r>
            <a:r>
              <a:rPr lang="en-US" sz="3200" kern="100" dirty="0" err="1" smtClean="0">
                <a:ea typeface="Calibri" panose="020F0502020204030204" pitchFamily="34" charset="0"/>
                <a:cs typeface="Times New Roman" panose="02020603050405020304" pitchFamily="18" charset="0"/>
              </a:rPr>
              <a:t>anaylsis</a:t>
            </a:r>
            <a:r>
              <a:rPr lang="en-US" sz="3200" kern="100" dirty="0" smtClean="0">
                <a:ea typeface="Calibri" panose="020F0502020204030204" pitchFamily="34" charset="0"/>
                <a:cs typeface="Times New Roman" panose="02020603050405020304" pitchFamily="18" charset="0"/>
              </a:rPr>
              <a:t>, calibration </a:t>
            </a:r>
            <a:r>
              <a:rPr lang="en-US" sz="3200" kern="100" dirty="0" err="1" smtClean="0">
                <a:ea typeface="Calibri" panose="020F0502020204030204" pitchFamily="34" charset="0"/>
                <a:cs typeface="Times New Roman" panose="02020603050405020304" pitchFamily="18" charset="0"/>
              </a:rPr>
              <a:t>etc</a:t>
            </a:r>
            <a:r>
              <a:rPr lang="en-US" sz="3200" kern="100" dirty="0" smtClean="0">
                <a:ea typeface="Calibri" panose="020F0502020204030204" pitchFamily="34" charset="0"/>
                <a:cs typeface="Times New Roman" panose="02020603050405020304" pitchFamily="18" charset="0"/>
              </a:rPr>
              <a:t> and the requirements of IS/ISO/IEC 17025 are fulfilled </a:t>
            </a:r>
            <a:endParaRPr lang="en-US" sz="3200" kern="100" dirty="0" smtClean="0">
              <a:latin typeface="+mj-lt"/>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n-US" sz="3200" kern="100" dirty="0">
              <a:latin typeface="+mj-lt"/>
              <a:ea typeface="Calibri" panose="020F0502020204030204" pitchFamily="34" charset="0"/>
              <a:cs typeface="Times New Roman" panose="02020603050405020304" pitchFamily="18" charset="0"/>
            </a:endParaRPr>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3"/>
            <a:stretch>
              <a:fillRect l="-394961" t="-11173" r="-63500" b="-5664"/>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18166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4572000" y="663493"/>
            <a:ext cx="13716000" cy="859210"/>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a:ea typeface="Agrandir Wide Medium"/>
                <a:cs typeface="Agrandir Wide Medium"/>
                <a:sym typeface="Agrandir Wide Medium"/>
              </a:rPr>
              <a:t>Volumetric Analysis</a:t>
            </a:r>
          </a:p>
        </p:txBody>
      </p:sp>
      <p:sp>
        <p:nvSpPr>
          <p:cNvPr id="4" name="TextBox 4"/>
          <p:cNvSpPr txBox="1"/>
          <p:nvPr/>
        </p:nvSpPr>
        <p:spPr>
          <a:xfrm>
            <a:off x="4267200" y="2400300"/>
            <a:ext cx="13258800" cy="5909310"/>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IN" sz="3200" dirty="0"/>
              <a:t>Volumetric analysis, which involves determining the concentration of a chemical in a solution by reacting a known volume of the solution with a solution of the material at a known concentration</a:t>
            </a:r>
            <a:r>
              <a:rPr lang="en-IN" sz="3200" dirty="0" smtClean="0"/>
              <a:t>.</a:t>
            </a:r>
          </a:p>
          <a:p>
            <a:pPr marL="457200" indent="-457200" algn="just">
              <a:buFont typeface="Arial" panose="020B0604020202020204" pitchFamily="34" charset="0"/>
              <a:buChar char="•"/>
            </a:pPr>
            <a:endParaRPr lang="en-IN" sz="3200" dirty="0"/>
          </a:p>
          <a:p>
            <a:pPr marL="457200" indent="-457200" algn="just">
              <a:buFont typeface="Arial" panose="020B0604020202020204" pitchFamily="34" charset="0"/>
              <a:buChar char="•"/>
            </a:pPr>
            <a:r>
              <a:rPr lang="en-IN" sz="3200" dirty="0" smtClean="0"/>
              <a:t>According </a:t>
            </a:r>
            <a:r>
              <a:rPr lang="en-IN" sz="3200" dirty="0"/>
              <a:t>to the law of chemical equivalence, substances react in the same ratio as their equivalent weight. This is the foundation of volumetric analysis. ‘Titration’ refers to the method used to do this kind of analysis.</a:t>
            </a:r>
          </a:p>
          <a:p>
            <a:pPr marL="914400" lvl="1" indent="-457200" algn="just">
              <a:buFont typeface="Arial" panose="020B0604020202020204" pitchFamily="34" charset="0"/>
              <a:buChar char="•"/>
            </a:pPr>
            <a:endParaRPr lang="en-IN" sz="3200" dirty="0" smtClean="0"/>
          </a:p>
          <a:p>
            <a:pPr lvl="1" algn="just"/>
            <a:endParaRPr lang="en-IN" sz="3200" dirty="0" smtClean="0"/>
          </a:p>
          <a:p>
            <a:pPr lvl="1" algn="just"/>
            <a:r>
              <a:rPr lang="en-IN" sz="3200" dirty="0" smtClean="0"/>
              <a:t/>
            </a:r>
            <a:br>
              <a:rPr lang="en-IN" sz="3200" dirty="0" smtClean="0"/>
            </a:br>
            <a:endParaRPr lang="en-US" sz="3200" dirty="0" smtClean="0">
              <a:latin typeface="+mj-lt"/>
              <a:cs typeface="Arial" panose="020B0604020202020204" pitchFamily="34" charset="0"/>
            </a:endParaRPr>
          </a:p>
          <a:p>
            <a:pPr marL="457200" indent="-457200" algn="just">
              <a:buFont typeface="Arial" panose="020B0604020202020204" pitchFamily="34" charset="0"/>
              <a:buChar char="•"/>
            </a:pPr>
            <a:endParaRPr lang="en-US" sz="3200" dirty="0">
              <a:latin typeface="+mj-lt"/>
              <a:cs typeface="Arial" panose="020B0604020202020204" pitchFamily="34" charset="0"/>
            </a:endParaRPr>
          </a:p>
        </p:txBody>
      </p:sp>
      <p:sp>
        <p:nvSpPr>
          <p:cNvPr id="5" name="Freeform 5"/>
          <p:cNvSpPr/>
          <p:nvPr/>
        </p:nvSpPr>
        <p:spPr>
          <a:xfrm>
            <a:off x="0" y="1500480"/>
            <a:ext cx="3733800"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2"/>
            <a:stretch>
              <a:fillRect l="-394961" t="-11173" r="-63500" b="-5664"/>
            </a:stretch>
          </a:blipFill>
        </p:spPr>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66" y="2400301"/>
            <a:ext cx="3129234" cy="3886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9293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33600" y="266700"/>
            <a:ext cx="16014019" cy="1718419"/>
          </a:xfrm>
          <a:prstGeom prst="rect">
            <a:avLst/>
          </a:prstGeom>
        </p:spPr>
        <p:txBody>
          <a:bodyPr wrap="square" lIns="0" tIns="0" rIns="0" bIns="0" rtlCol="0" anchor="t">
            <a:spAutoFit/>
          </a:bodyPr>
          <a:lstStyle/>
          <a:p>
            <a:pPr algn="ctr">
              <a:lnSpc>
                <a:spcPts val="6719"/>
              </a:lnSpc>
            </a:pPr>
            <a:r>
              <a:rPr lang="en-US" sz="4800" dirty="0">
                <a:solidFill>
                  <a:srgbClr val="125B50"/>
                </a:solidFill>
                <a:latin typeface="Agrandir Wide Medium" panose="020B0604020202020204" charset="0"/>
              </a:rPr>
              <a:t>Determination of percent carbon in </a:t>
            </a:r>
            <a:r>
              <a:rPr lang="en-US" sz="4800" dirty="0" smtClean="0">
                <a:solidFill>
                  <a:srgbClr val="125B50"/>
                </a:solidFill>
                <a:latin typeface="Agrandir Wide Medium" panose="020B0604020202020204" charset="0"/>
              </a:rPr>
              <a:t>steel </a:t>
            </a:r>
            <a:r>
              <a:rPr lang="en-US" sz="4800" dirty="0">
                <a:solidFill>
                  <a:srgbClr val="125B50"/>
                </a:solidFill>
                <a:latin typeface="Agrandir Wide Medium" panose="020B0604020202020204" charset="0"/>
              </a:rPr>
              <a:t>– Volumetric method –</a:t>
            </a:r>
            <a:r>
              <a:rPr lang="en-US" sz="4800" dirty="0">
                <a:latin typeface="Agrandir Wide Medium" panose="020B0604020202020204" charset="0"/>
              </a:rPr>
              <a:t> </a:t>
            </a:r>
            <a:r>
              <a:rPr lang="en-US" sz="4800" dirty="0">
                <a:latin typeface="Agrandir Wide Medium" panose="020B0604020202020204" charset="0"/>
                <a:hlinkClick r:id="rId3" action="ppaction://hlinkfile"/>
              </a:rPr>
              <a:t>IS 228 (</a:t>
            </a:r>
            <a:r>
              <a:rPr lang="en-US" sz="4800" dirty="0" smtClean="0">
                <a:latin typeface="Agrandir Wide Medium" panose="020B0604020202020204" charset="0"/>
                <a:hlinkClick r:id="rId3" action="ppaction://hlinkfile"/>
              </a:rPr>
              <a:t>Pt </a:t>
            </a:r>
            <a:r>
              <a:rPr lang="en-US" sz="4800" dirty="0">
                <a:latin typeface="Agrandir Wide Medium" panose="020B0604020202020204" charset="0"/>
                <a:hlinkClick r:id="rId3" action="ppaction://hlinkfile"/>
              </a:rPr>
              <a:t>1) </a:t>
            </a:r>
            <a:endParaRPr lang="en-US" sz="4800" dirty="0">
              <a:solidFill>
                <a:srgbClr val="125B50"/>
              </a:solidFill>
              <a:latin typeface="Agrandir Wide Medium" panose="020B0604020202020204" charset="0"/>
              <a:ea typeface="Agrandir Wide Medium"/>
              <a:cs typeface="Agrandir Wide Medium"/>
              <a:sym typeface="Agrandir Wide Medium"/>
            </a:endParaRPr>
          </a:p>
        </p:txBody>
      </p:sp>
      <p:sp>
        <p:nvSpPr>
          <p:cNvPr id="4" name="TextBox 4"/>
          <p:cNvSpPr txBox="1"/>
          <p:nvPr/>
        </p:nvSpPr>
        <p:spPr>
          <a:xfrm>
            <a:off x="3143250" y="2552700"/>
            <a:ext cx="14135100" cy="6032421"/>
          </a:xfrm>
          <a:prstGeom prst="rect">
            <a:avLst/>
          </a:prstGeom>
        </p:spPr>
        <p:txBody>
          <a:bodyPr wrap="square" lIns="0" tIns="0" rIns="0" bIns="0" rtlCol="0" anchor="t">
            <a:spAutoFit/>
          </a:bodyPr>
          <a:lstStyle/>
          <a:p>
            <a:pPr algn="just"/>
            <a:r>
              <a:rPr lang="en-US" sz="2800" dirty="0"/>
              <a:t>1 SCOPE </a:t>
            </a:r>
          </a:p>
          <a:p>
            <a:pPr marL="457200" indent="-457200" algn="just">
              <a:buFont typeface="Arial" panose="020B0604020202020204" pitchFamily="34" charset="0"/>
              <a:buChar char="•"/>
            </a:pPr>
            <a:r>
              <a:rPr lang="en-US" sz="2800" dirty="0"/>
              <a:t>This standard (Part 1) covers volumetric method for determination of carbon in the range 0.05 to 2.50 percent in plain carbon, low alloy and high alloys steels. </a:t>
            </a:r>
          </a:p>
          <a:p>
            <a:pPr algn="just"/>
            <a:r>
              <a:rPr lang="en-US" sz="2800" dirty="0"/>
              <a:t>2 REFERENCES</a:t>
            </a:r>
          </a:p>
          <a:p>
            <a:pPr marL="457200" indent="-457200" algn="just">
              <a:buFont typeface="Arial" panose="020B0604020202020204" pitchFamily="34" charset="0"/>
              <a:buChar char="•"/>
            </a:pPr>
            <a:r>
              <a:rPr lang="en-US" sz="2800" dirty="0"/>
              <a:t>The following standards contain provisions, which through reference in this text, constitute provisions of this standard. At the time of publication the editions indicated were valid.  All standards are subject to revision and parties to agreements based on this standard are encouraged to investigate the possibility of applying the most recent editions of the standards indicated below:</a:t>
            </a:r>
          </a:p>
          <a:p>
            <a:pPr marL="457200" indent="-457200" algn="just">
              <a:buFont typeface="Arial" panose="020B0604020202020204" pitchFamily="34" charset="0"/>
              <a:buChar char="•"/>
            </a:pPr>
            <a:r>
              <a:rPr lang="en-US" sz="2800" dirty="0"/>
              <a:t>IS No.	Title</a:t>
            </a:r>
          </a:p>
          <a:p>
            <a:pPr marL="457200" indent="-457200" algn="just">
              <a:buFont typeface="Arial" panose="020B0604020202020204" pitchFamily="34" charset="0"/>
              <a:buChar char="•"/>
            </a:pPr>
            <a:r>
              <a:rPr lang="en-US" sz="2800" dirty="0"/>
              <a:t>IS 264 : 2005	Nitric acid — Specification (third revision)</a:t>
            </a:r>
          </a:p>
          <a:p>
            <a:pPr marL="457200" indent="-457200" algn="just">
              <a:buFont typeface="Arial" panose="020B0604020202020204" pitchFamily="34" charset="0"/>
              <a:buChar char="•"/>
            </a:pPr>
            <a:r>
              <a:rPr lang="en-US" sz="2800" dirty="0"/>
              <a:t>IS 265 : 2021	Hydrochloric acid — Specification (fifth revision)</a:t>
            </a:r>
          </a:p>
          <a:p>
            <a:pPr marL="457200" indent="-457200" algn="just">
              <a:buFont typeface="Arial" panose="020B0604020202020204" pitchFamily="34" charset="0"/>
              <a:buChar char="•"/>
            </a:pPr>
            <a:r>
              <a:rPr lang="en-US" sz="2800" dirty="0"/>
              <a:t>IS 6226 (Part 1) : 1994	Recommendations for apparatus for chemicals analysis of metals: Part 1 apparatus for determination of carbon by direct combustion (first revision</a:t>
            </a:r>
            <a:r>
              <a:rPr lang="en-US" sz="2800" dirty="0" smtClean="0"/>
              <a:t>)</a:t>
            </a:r>
            <a:endParaRPr lang="en-US" sz="2800" dirty="0"/>
          </a:p>
        </p:txBody>
      </p:sp>
      <p:sp>
        <p:nvSpPr>
          <p:cNvPr id="5" name="Freeform 5"/>
          <p:cNvSpPr/>
          <p:nvPr/>
        </p:nvSpPr>
        <p:spPr>
          <a:xfrm>
            <a:off x="0" y="1522703"/>
            <a:ext cx="2273981" cy="7241595"/>
          </a:xfrm>
          <a:custGeom>
            <a:avLst/>
            <a:gdLst/>
            <a:ahLst/>
            <a:cxnLst/>
            <a:rect l="l" t="t" r="r" b="b"/>
            <a:pathLst>
              <a:path w="2273981" h="7241595">
                <a:moveTo>
                  <a:pt x="0" y="0"/>
                </a:moveTo>
                <a:lnTo>
                  <a:pt x="2273981" y="0"/>
                </a:lnTo>
                <a:lnTo>
                  <a:pt x="2273981" y="7241594"/>
                </a:lnTo>
                <a:lnTo>
                  <a:pt x="0" y="7241594"/>
                </a:lnTo>
                <a:lnTo>
                  <a:pt x="0" y="0"/>
                </a:lnTo>
                <a:close/>
              </a:path>
            </a:pathLst>
          </a:custGeom>
          <a:blipFill>
            <a:blip r:embed="rId4"/>
            <a:stretch>
              <a:fillRect l="-394961" t="-11173" r="-63500" b="-5664"/>
            </a:stretch>
          </a:blip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86"/>
            <a:ext cx="1371599" cy="965770"/>
          </a:xfrm>
          <a:prstGeom prst="rect">
            <a:avLst/>
          </a:prstGeom>
          <a:effectLst>
            <a:softEdge rad="0"/>
          </a:effectLst>
        </p:spPr>
      </p:pic>
    </p:spTree>
    <p:extLst>
      <p:ext uri="{BB962C8B-B14F-4D97-AF65-F5344CB8AC3E}">
        <p14:creationId xmlns:p14="http://schemas.microsoft.com/office/powerpoint/2010/main" val="2004025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4634</Words>
  <Application>Microsoft Office PowerPoint</Application>
  <PresentationFormat>Custom</PresentationFormat>
  <Paragraphs>395</Paragraphs>
  <Slides>38</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Open Sauce Bold</vt:lpstr>
      <vt:lpstr>Oswald Bold</vt:lpstr>
      <vt:lpstr>Agrandir Wide Thin</vt:lpstr>
      <vt:lpstr>Open Sauce</vt:lpstr>
      <vt:lpstr>Agrandir Wide Medium</vt:lpstr>
      <vt:lpstr>Arial</vt:lpstr>
      <vt:lpstr>Times New Roman</vt:lpstr>
      <vt:lpstr>Symbol</vt:lpstr>
      <vt:lpstr>Calibri</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Apparatus as per  IS 6226 (Pt 1)  for Volumetric method </vt:lpstr>
      <vt:lpstr> Apparatus for Volumetric method </vt:lpstr>
      <vt:lpstr>PowerPoint Presentation</vt:lpstr>
      <vt:lpstr>PowerPoint Presentation</vt:lpstr>
      <vt:lpstr>  Apparatus as per  IS 6226 (Pt 1)  for Gravimetric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Gradient Monotone Minimalist Presentation Template</dc:title>
  <dc:creator>SIB</dc:creator>
  <cp:lastModifiedBy>SIB</cp:lastModifiedBy>
  <cp:revision>100</cp:revision>
  <dcterms:created xsi:type="dcterms:W3CDTF">2006-08-16T00:00:00Z</dcterms:created>
  <dcterms:modified xsi:type="dcterms:W3CDTF">2024-08-06T08:50:35Z</dcterms:modified>
  <dc:identifier>DAGLpZeVyMQ</dc:identifier>
</cp:coreProperties>
</file>