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3" roundtripDataSignature="AMtx7mibB6ha5oawEZOCr7zHtaXfsWcj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customschemas.google.com/relationships/presentationmetadata" Target="metadata"/><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ee5c1c575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ee5c1c575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5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5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5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5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5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5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5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6"/>
          <p:cNvSpPr/>
          <p:nvPr>
            <p:ph idx="2" type="pic"/>
          </p:nvPr>
        </p:nvSpPr>
        <p:spPr>
          <a:xfrm>
            <a:off x="1792288" y="612775"/>
            <a:ext cx="5486400" cy="4114800"/>
          </a:xfrm>
          <a:prstGeom prst="rect">
            <a:avLst/>
          </a:prstGeom>
          <a:noFill/>
          <a:ln>
            <a:noFill/>
          </a:ln>
        </p:spPr>
      </p:sp>
      <p:sp>
        <p:nvSpPr>
          <p:cNvPr id="64" name="Google Shape;64;p5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7.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1100"/>
              <a:buFont typeface="Arial"/>
              <a:buNone/>
            </a:pPr>
            <a:r>
              <a:rPr lang="en-GB"/>
              <a:t>Thin pressure vessel —</a:t>
            </a:r>
            <a:endParaRPr/>
          </a:p>
          <a:p>
            <a:pPr indent="0" lvl="0" marL="0" rtl="0" algn="ctr">
              <a:spcBef>
                <a:spcPts val="0"/>
              </a:spcBef>
              <a:spcAft>
                <a:spcPts val="0"/>
              </a:spcAft>
              <a:buClr>
                <a:schemeClr val="dk1"/>
              </a:buClr>
              <a:buSzPts val="1100"/>
              <a:buFont typeface="Arial"/>
              <a:buNone/>
            </a:pPr>
            <a:r>
              <a:rPr lang="en-GB"/>
              <a:t>Gas Cylinders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GB"/>
              <a:t>Design Calculations – Wall Thickness </a:t>
            </a:r>
            <a:endParaRPr/>
          </a:p>
        </p:txBody>
      </p:sp>
      <p:sp>
        <p:nvSpPr>
          <p:cNvPr id="140" name="Google Shape;140;p10"/>
          <p:cNvSpPr txBox="1"/>
          <p:nvPr>
            <p:ph idx="1" type="body"/>
          </p:nvPr>
        </p:nvSpPr>
        <p:spPr>
          <a:xfrm>
            <a:off x="355107" y="1278384"/>
            <a:ext cx="8620217" cy="544201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2000"/>
              <a:buChar char="•"/>
            </a:pPr>
            <a:r>
              <a:rPr lang="en-GB" sz="2000"/>
              <a:t>Designing thin pressure vessels, such as gas cylinders, involves applying principles of mechanical engineering and materials science to ensure safety, functionality, and durability.</a:t>
            </a:r>
            <a:endParaRPr/>
          </a:p>
          <a:p>
            <a:pPr indent="-342900" lvl="0" marL="342900" rtl="0" algn="just">
              <a:spcBef>
                <a:spcPts val="400"/>
              </a:spcBef>
              <a:spcAft>
                <a:spcPts val="0"/>
              </a:spcAft>
              <a:buClr>
                <a:schemeClr val="dk1"/>
              </a:buClr>
              <a:buSzPts val="2000"/>
              <a:buChar char="•"/>
            </a:pPr>
            <a:r>
              <a:rPr lang="en-GB" sz="2000"/>
              <a:t>As per Clause 6 of IS 3196(1), wall thickness is calculated on the basis of maximum allowable stress and internal subjected pressure. Given below:</a:t>
            </a:r>
            <a:endParaRPr/>
          </a:p>
        </p:txBody>
      </p:sp>
      <p:pic>
        <p:nvPicPr>
          <p:cNvPr id="141" name="Google Shape;141;p10"/>
          <p:cNvPicPr preferRelativeResize="0"/>
          <p:nvPr/>
        </p:nvPicPr>
        <p:blipFill rotWithShape="1">
          <a:blip r:embed="rId3">
            <a:alphaModFix/>
          </a:blip>
          <a:srcRect b="0" l="0" r="0" t="0"/>
          <a:stretch/>
        </p:blipFill>
        <p:spPr>
          <a:xfrm>
            <a:off x="591967" y="3079619"/>
            <a:ext cx="3854073" cy="1761514"/>
          </a:xfrm>
          <a:prstGeom prst="rect">
            <a:avLst/>
          </a:prstGeom>
          <a:noFill/>
          <a:ln>
            <a:noFill/>
          </a:ln>
        </p:spPr>
      </p:pic>
      <p:pic>
        <p:nvPicPr>
          <p:cNvPr id="142" name="Google Shape;142;p10"/>
          <p:cNvPicPr preferRelativeResize="0"/>
          <p:nvPr/>
        </p:nvPicPr>
        <p:blipFill rotWithShape="1">
          <a:blip r:embed="rId4">
            <a:alphaModFix/>
          </a:blip>
          <a:srcRect b="0" l="0" r="0" t="0"/>
          <a:stretch/>
        </p:blipFill>
        <p:spPr>
          <a:xfrm>
            <a:off x="4823384" y="3085441"/>
            <a:ext cx="3855752" cy="1016043"/>
          </a:xfrm>
          <a:prstGeom prst="rect">
            <a:avLst/>
          </a:prstGeom>
          <a:noFill/>
          <a:ln>
            <a:noFill/>
          </a:ln>
        </p:spPr>
      </p:pic>
      <p:sp>
        <p:nvSpPr>
          <p:cNvPr id="143" name="Google Shape;143;p10"/>
          <p:cNvSpPr txBox="1"/>
          <p:nvPr/>
        </p:nvSpPr>
        <p:spPr>
          <a:xfrm>
            <a:off x="5111606" y="5060272"/>
            <a:ext cx="4714042" cy="1754326"/>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b="0" i="0" lang="en-GB" sz="1200" u="none" cap="none" strike="noStrike">
                <a:solidFill>
                  <a:schemeClr val="dk1"/>
                </a:solidFill>
                <a:latin typeface="Calibri"/>
                <a:ea typeface="Calibri"/>
                <a:cs typeface="Calibri"/>
                <a:sym typeface="Calibri"/>
              </a:rPr>
              <a:t>where, t is calculated min. wall thickness of cylindrical wall</a:t>
            </a:r>
            <a:endParaRPr/>
          </a:p>
          <a:p>
            <a:pPr indent="0" lvl="0" marL="0" marR="0" rtl="0" algn="l">
              <a:spcBef>
                <a:spcPts val="0"/>
              </a:spcBef>
              <a:spcAft>
                <a:spcPts val="0"/>
              </a:spcAft>
              <a:buNone/>
            </a:pPr>
            <a:r>
              <a:rPr b="0" i="0" lang="en-GB" sz="1200" u="none" cap="none" strike="noStrike">
                <a:solidFill>
                  <a:schemeClr val="dk1"/>
                </a:solidFill>
                <a:latin typeface="Calibri"/>
                <a:ea typeface="Calibri"/>
                <a:cs typeface="Calibri"/>
                <a:sym typeface="Calibri"/>
              </a:rPr>
              <a:t>tc  is calculated min. wall thickness of semi-ellipsoidal ends</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Ph is test pressure in kgf/cm2 </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Di is inner diameter</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Do is outer diameter</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J is weld joint factor</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Rc is yield strength</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ho is external height of domed ends</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hi is internal height of domed ends </a:t>
            </a:r>
            <a:endParaRPr sz="1200">
              <a:solidFill>
                <a:schemeClr val="dk1"/>
              </a:solidFill>
              <a:latin typeface="Calibri"/>
              <a:ea typeface="Calibri"/>
              <a:cs typeface="Calibri"/>
              <a:sym typeface="Calibri"/>
            </a:endParaRPr>
          </a:p>
        </p:txBody>
      </p:sp>
      <p:pic>
        <p:nvPicPr>
          <p:cNvPr id="144" name="Google Shape;144;p10"/>
          <p:cNvPicPr preferRelativeResize="0"/>
          <p:nvPr/>
        </p:nvPicPr>
        <p:blipFill rotWithShape="1">
          <a:blip r:embed="rId5">
            <a:alphaModFix/>
          </a:blip>
          <a:srcRect b="0" l="0" r="0" t="0"/>
          <a:stretch/>
        </p:blipFill>
        <p:spPr>
          <a:xfrm>
            <a:off x="5363799" y="4228560"/>
            <a:ext cx="2945959" cy="238483"/>
          </a:xfrm>
          <a:prstGeom prst="rect">
            <a:avLst/>
          </a:prstGeom>
          <a:noFill/>
          <a:ln>
            <a:noFill/>
          </a:ln>
        </p:spPr>
      </p:pic>
      <p:sp>
        <p:nvSpPr>
          <p:cNvPr id="145" name="Google Shape;145;p10"/>
          <p:cNvSpPr txBox="1"/>
          <p:nvPr/>
        </p:nvSpPr>
        <p:spPr>
          <a:xfrm>
            <a:off x="457200" y="5060272"/>
            <a:ext cx="3988840" cy="175432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As per clause 6.2.2, minimum wall thickness shall not be less than 2 mm for cylinders upto and including 13 L water capacity and not less than 2.4 mm for cylinders above 13 L water capacity.</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ph type="title"/>
          </p:nvPr>
        </p:nvSpPr>
        <p:spPr>
          <a:xfrm>
            <a:off x="203201" y="117620"/>
            <a:ext cx="8663708"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Calibri"/>
              <a:buNone/>
            </a:pPr>
            <a:r>
              <a:rPr b="1" lang="en-GB" sz="3200"/>
              <a:t>MANUFACTURING PROCESS OF LPG CYLINDERS</a:t>
            </a:r>
            <a:endParaRPr b="1" sz="3200"/>
          </a:p>
        </p:txBody>
      </p:sp>
      <p:pic>
        <p:nvPicPr>
          <p:cNvPr id="151" name="Google Shape;151;p11"/>
          <p:cNvPicPr preferRelativeResize="0"/>
          <p:nvPr>
            <p:ph idx="1" type="body"/>
          </p:nvPr>
        </p:nvPicPr>
        <p:blipFill rotWithShape="1">
          <a:blip r:embed="rId3">
            <a:alphaModFix/>
          </a:blip>
          <a:srcRect b="0" l="0" r="0" t="0"/>
          <a:stretch/>
        </p:blipFill>
        <p:spPr>
          <a:xfrm>
            <a:off x="0" y="1062182"/>
            <a:ext cx="9143999" cy="56618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Manufacturing</a:t>
            </a:r>
            <a:endParaRPr/>
          </a:p>
        </p:txBody>
      </p:sp>
      <p:sp>
        <p:nvSpPr>
          <p:cNvPr id="157" name="Google Shape;157;p12"/>
          <p:cNvSpPr txBox="1"/>
          <p:nvPr>
            <p:ph idx="1" type="body"/>
          </p:nvPr>
        </p:nvSpPr>
        <p:spPr>
          <a:xfrm>
            <a:off x="292964" y="1074197"/>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b="1" lang="en-GB" sz="2400"/>
              <a:t>FORGING</a:t>
            </a:r>
            <a:endParaRPr/>
          </a:p>
        </p:txBody>
      </p:sp>
      <p:sp>
        <p:nvSpPr>
          <p:cNvPr id="158" name="Google Shape;158;p12"/>
          <p:cNvSpPr txBox="1"/>
          <p:nvPr/>
        </p:nvSpPr>
        <p:spPr>
          <a:xfrm>
            <a:off x="292964" y="1651247"/>
            <a:ext cx="8558074" cy="4708981"/>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Forging is a manufacturing process used to shape metal by applying compressive forces, which can be crucial in producing components like thin cylinder vessels or gas cylinders.</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As per clause 4.2 of IS 3196 (1), the bung/valve pad shall be hot forged from rolled steel bars. </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Hot forging is a metalworking process where metal is deformed at elevated temperatures, typically above 60% of its melting temperature. This process is particularly useful for shaping materials that are difficult to work with at room temperature, such as certain alloys and high-strength steels.</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Also, as per clause 4.2 of IS 3196 (1), the bung machined from hot forging process shall be free from surface defects such as fissures, surface cracks, porosity, laminations, pinholes etc.</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Manufacturing</a:t>
            </a:r>
            <a:endParaRPr/>
          </a:p>
        </p:txBody>
      </p:sp>
      <p:sp>
        <p:nvSpPr>
          <p:cNvPr id="164" name="Google Shape;164;p13"/>
          <p:cNvSpPr txBox="1"/>
          <p:nvPr>
            <p:ph idx="1" type="body"/>
          </p:nvPr>
        </p:nvSpPr>
        <p:spPr>
          <a:xfrm>
            <a:off x="261891" y="1038687"/>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b="1" lang="en-GB" sz="2400"/>
              <a:t>ROLLING</a:t>
            </a:r>
            <a:endParaRPr/>
          </a:p>
          <a:p>
            <a:pPr indent="0" lvl="0" marL="0" rtl="0" algn="ctr">
              <a:spcBef>
                <a:spcPts val="480"/>
              </a:spcBef>
              <a:spcAft>
                <a:spcPts val="0"/>
              </a:spcAft>
              <a:buClr>
                <a:schemeClr val="dk1"/>
              </a:buClr>
              <a:buSzPts val="2400"/>
              <a:buNone/>
            </a:pPr>
            <a:r>
              <a:t/>
            </a:r>
            <a:endParaRPr b="1" sz="2400"/>
          </a:p>
          <a:p>
            <a:pPr indent="-342900" lvl="0" marL="342900" rtl="0" algn="just">
              <a:spcBef>
                <a:spcPts val="400"/>
              </a:spcBef>
              <a:spcAft>
                <a:spcPts val="0"/>
              </a:spcAft>
              <a:buClr>
                <a:schemeClr val="dk1"/>
              </a:buClr>
              <a:buSzPts val="2000"/>
              <a:buChar char="•"/>
            </a:pPr>
            <a:r>
              <a:rPr lang="en-GB" sz="2000"/>
              <a:t>The rolling process is a metalworking technique used to reduce the thickness of a material or to shape it into a desired form by passing it through rolls. For thin cylinder vessels or gas cylinders, rolling is a key process in producing cylindrical shells.</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As per clause 4.2 of IS 3196 (1), the bung shall be made from the rolled steel bars (as per IS 2062 : Hot rolled medium and high tensile structural steel). </a:t>
            </a:r>
            <a:endParaRPr sz="2000"/>
          </a:p>
          <a:p>
            <a:pPr indent="-215900" lvl="0" marL="342900" rtl="0" algn="just">
              <a:spcBef>
                <a:spcPts val="400"/>
              </a:spcBef>
              <a:spcAft>
                <a:spcPts val="0"/>
              </a:spcAft>
              <a:buClr>
                <a:schemeClr val="dk1"/>
              </a:buClr>
              <a:buSzPts val="2000"/>
              <a:buNone/>
            </a:pPr>
            <a:r>
              <a:t/>
            </a:r>
            <a:endParaRPr sz="2000">
              <a:solidFill>
                <a:srgbClr val="FF0000"/>
              </a:solidFill>
            </a:endParaRPr>
          </a:p>
          <a:p>
            <a:pPr indent="-342900" lvl="0" marL="342900" rtl="0" algn="just">
              <a:spcBef>
                <a:spcPts val="400"/>
              </a:spcBef>
              <a:spcAft>
                <a:spcPts val="0"/>
              </a:spcAft>
              <a:buClr>
                <a:schemeClr val="dk1"/>
              </a:buClr>
              <a:buSzPts val="2000"/>
              <a:buChar char="•"/>
            </a:pPr>
            <a:r>
              <a:rPr lang="en-GB" sz="2000"/>
              <a:t>Also, as per clause 8.2, the edges of the plate forming the longitudinal joint of the shell shall be made by rolling and not by blows, to form the required curvature.</a:t>
            </a:r>
            <a:endParaRPr/>
          </a:p>
          <a:p>
            <a:pPr indent="-215900" lvl="0" marL="342900" rtl="0" algn="just">
              <a:spcBef>
                <a:spcPts val="400"/>
              </a:spcBef>
              <a:spcAft>
                <a:spcPts val="0"/>
              </a:spcAft>
              <a:buClr>
                <a:schemeClr val="dk1"/>
              </a:buClr>
              <a:buSzPts val="2000"/>
              <a:buNone/>
            </a:pPr>
            <a:r>
              <a:t/>
            </a:r>
            <a:endParaRPr sz="2000">
              <a:solidFill>
                <a:srgbClr val="FF0000"/>
              </a:solidFill>
            </a:endParaRPr>
          </a:p>
          <a:p>
            <a:pPr indent="0" lvl="0" marL="0" rtl="0" algn="just">
              <a:spcBef>
                <a:spcPts val="400"/>
              </a:spcBef>
              <a:spcAft>
                <a:spcPts val="0"/>
              </a:spcAft>
              <a:buClr>
                <a:schemeClr val="dk1"/>
              </a:buClr>
              <a:buSzPts val="2000"/>
              <a:buNone/>
            </a:pPr>
            <a:r>
              <a:t/>
            </a:r>
            <a:endParaRPr sz="2000"/>
          </a:p>
          <a:p>
            <a:pPr indent="0" lvl="0" marL="0" rtl="0" algn="just">
              <a:spcBef>
                <a:spcPts val="480"/>
              </a:spcBef>
              <a:spcAft>
                <a:spcPts val="0"/>
              </a:spcAft>
              <a:buClr>
                <a:schemeClr val="dk1"/>
              </a:buClr>
              <a:buSzPts val="2400"/>
              <a:buNone/>
            </a:pPr>
            <a:r>
              <a:t/>
            </a:r>
            <a:endParaRPr b="1"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Manufacturing</a:t>
            </a:r>
            <a:endParaRPr/>
          </a:p>
        </p:txBody>
      </p:sp>
      <p:sp>
        <p:nvSpPr>
          <p:cNvPr id="170" name="Google Shape;170;p14"/>
          <p:cNvSpPr txBox="1"/>
          <p:nvPr>
            <p:ph idx="1" type="body"/>
          </p:nvPr>
        </p:nvSpPr>
        <p:spPr>
          <a:xfrm>
            <a:off x="355107" y="1074198"/>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b="1" lang="en-GB" sz="2400"/>
              <a:t>DRAWING</a:t>
            </a:r>
            <a:endParaRPr b="1" sz="2400"/>
          </a:p>
          <a:p>
            <a:pPr indent="-342900" lvl="0" marL="342900" rtl="0" algn="just">
              <a:spcBef>
                <a:spcPts val="400"/>
              </a:spcBef>
              <a:spcAft>
                <a:spcPts val="0"/>
              </a:spcAft>
              <a:buClr>
                <a:schemeClr val="dk1"/>
              </a:buClr>
              <a:buSzPts val="2000"/>
              <a:buChar char="•"/>
            </a:pPr>
            <a:r>
              <a:rPr lang="en-GB" sz="2000"/>
              <a:t>The drawing process is a metalworking technique used to form thin cylinder vessels or gas cylinders by stretching a sheet or plate into the desired shape. This process is crucial for producing components with precise dimensions and smooth surfaces. </a:t>
            </a:r>
            <a:endParaRPr b="1" sz="2000"/>
          </a:p>
          <a:p>
            <a:pPr indent="-342900" lvl="0" marL="342900" rtl="0" algn="just">
              <a:spcBef>
                <a:spcPts val="400"/>
              </a:spcBef>
              <a:spcAft>
                <a:spcPts val="0"/>
              </a:spcAft>
              <a:buClr>
                <a:schemeClr val="dk1"/>
              </a:buClr>
              <a:buSzPts val="2000"/>
              <a:buChar char="•"/>
            </a:pPr>
            <a:r>
              <a:rPr lang="en-GB" sz="2000"/>
              <a:t>As per clause 6.1 of IS 3196 (1), the cylindrical portion shall be cold or hot drawn or pressure formed cylindrical portion with hemi-spherical, ellipsoidal or tori-spherical ends welded to it.</a:t>
            </a:r>
            <a:endParaRPr/>
          </a:p>
          <a:p>
            <a:pPr indent="0" lvl="0" marL="0" rtl="0" algn="just">
              <a:spcBef>
                <a:spcPts val="400"/>
              </a:spcBef>
              <a:spcAft>
                <a:spcPts val="0"/>
              </a:spcAft>
              <a:buClr>
                <a:schemeClr val="dk1"/>
              </a:buClr>
              <a:buSzPts val="2000"/>
              <a:buNone/>
            </a:pPr>
            <a:r>
              <a:t/>
            </a:r>
            <a:endParaRPr sz="2000"/>
          </a:p>
          <a:p>
            <a:pPr indent="0" lvl="0" marL="0" rtl="0" algn="just">
              <a:spcBef>
                <a:spcPts val="400"/>
              </a:spcBef>
              <a:spcAft>
                <a:spcPts val="0"/>
              </a:spcAft>
              <a:buClr>
                <a:schemeClr val="dk1"/>
              </a:buClr>
              <a:buSzPts val="2000"/>
              <a:buNone/>
            </a:pPr>
            <a:r>
              <a:t/>
            </a:r>
            <a:endParaRPr sz="2000"/>
          </a:p>
          <a:p>
            <a:pPr indent="0" lvl="0" marL="0" rtl="0" algn="just">
              <a:spcBef>
                <a:spcPts val="400"/>
              </a:spcBef>
              <a:spcAft>
                <a:spcPts val="0"/>
              </a:spcAft>
              <a:buClr>
                <a:schemeClr val="dk1"/>
              </a:buClr>
              <a:buSzPts val="2000"/>
              <a:buNone/>
            </a:pPr>
            <a:r>
              <a:t/>
            </a:r>
            <a:endParaRPr sz="2000"/>
          </a:p>
        </p:txBody>
      </p:sp>
      <p:pic>
        <p:nvPicPr>
          <p:cNvPr id="171" name="Google Shape;171;p14"/>
          <p:cNvPicPr preferRelativeResize="0"/>
          <p:nvPr/>
        </p:nvPicPr>
        <p:blipFill rotWithShape="1">
          <a:blip r:embed="rId3">
            <a:alphaModFix/>
          </a:blip>
          <a:srcRect b="0" l="0" r="0" t="0"/>
          <a:stretch/>
        </p:blipFill>
        <p:spPr>
          <a:xfrm>
            <a:off x="1228436" y="3759201"/>
            <a:ext cx="6862619" cy="309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Manufacturing</a:t>
            </a:r>
            <a:endParaRPr/>
          </a:p>
        </p:txBody>
      </p:sp>
      <p:sp>
        <p:nvSpPr>
          <p:cNvPr id="177" name="Google Shape;177;p15"/>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b="1" lang="en-GB" sz="2400"/>
              <a:t>THREADING</a:t>
            </a:r>
            <a:endParaRPr/>
          </a:p>
          <a:p>
            <a:pPr indent="-342900" lvl="0" marL="342900" rtl="0" algn="just">
              <a:spcBef>
                <a:spcPts val="370"/>
              </a:spcBef>
              <a:spcAft>
                <a:spcPts val="0"/>
              </a:spcAft>
              <a:buClr>
                <a:schemeClr val="dk1"/>
              </a:buClr>
              <a:buSzPct val="100000"/>
              <a:buChar char="•"/>
            </a:pPr>
            <a:r>
              <a:rPr lang="en-GB" sz="2000"/>
              <a:t>The threading process is essential for creating threaded openings or connections in thin cylinder vessels, such as gas cylinders. Threading is used to provide secure, detachable connections for fittings, valves, and other components.</a:t>
            </a:r>
            <a:endParaRPr/>
          </a:p>
          <a:p>
            <a:pPr indent="0" lvl="0" marL="0" rtl="0" algn="just">
              <a:spcBef>
                <a:spcPts val="370"/>
              </a:spcBef>
              <a:spcAft>
                <a:spcPts val="0"/>
              </a:spcAft>
              <a:buClr>
                <a:schemeClr val="dk1"/>
              </a:buClr>
              <a:buSzPct val="100000"/>
              <a:buNone/>
            </a:pPr>
            <a:r>
              <a:t/>
            </a:r>
            <a:endParaRPr b="1" sz="2000"/>
          </a:p>
          <a:p>
            <a:pPr indent="-342900" lvl="0" marL="342900" rtl="0" algn="just">
              <a:spcBef>
                <a:spcPts val="370"/>
              </a:spcBef>
              <a:spcAft>
                <a:spcPts val="0"/>
              </a:spcAft>
              <a:buClr>
                <a:schemeClr val="dk1"/>
              </a:buClr>
              <a:buSzPct val="100000"/>
              <a:buChar char="•"/>
            </a:pPr>
            <a:r>
              <a:rPr lang="en-GB" sz="2000"/>
              <a:t>As per clause 9.1.1 of IS 3196 (1), the bung threads shall be cleaned using a machine tap of the same thread profile as bung threads.</a:t>
            </a:r>
            <a:endParaRPr/>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lang="en-GB" sz="2000"/>
              <a:t>As per clause 10.3 (Annex B) of IS 3196 (1), the bung threads shall be of smooth finished and shall not be broken at any point. </a:t>
            </a:r>
            <a:endParaRPr/>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lang="en-GB" sz="2000"/>
              <a:t>As per clause 7.1 of IS 8737 (valve fittings for use with LPG), all the valves shall have taper threads at inlet.</a:t>
            </a:r>
            <a:endParaRPr/>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lang="en-GB" sz="2000"/>
              <a:t>As per clause 7.6 of IS 8737, all valve with threaded outlet connections shall be provided with suitable security nuts to prevent damage to threads and leakage of gas. All valves without threaded outlet connections shall be provided with suitable security taps.</a:t>
            </a:r>
            <a:endParaRPr/>
          </a:p>
          <a:p>
            <a:pPr indent="-225425" lvl="0" marL="342900" rtl="0" algn="just">
              <a:spcBef>
                <a:spcPts val="370"/>
              </a:spcBef>
              <a:spcAft>
                <a:spcPts val="0"/>
              </a:spcAft>
              <a:buClr>
                <a:schemeClr val="dk1"/>
              </a:buClr>
              <a:buSzPct val="100000"/>
              <a:buNone/>
            </a:pPr>
            <a:r>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Manufacturing</a:t>
            </a:r>
            <a:endParaRPr/>
          </a:p>
        </p:txBody>
      </p:sp>
      <p:sp>
        <p:nvSpPr>
          <p:cNvPr id="183" name="Google Shape;183;p16"/>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b="1" lang="en-GB" sz="2400"/>
              <a:t>WELDING</a:t>
            </a:r>
            <a:endParaRPr/>
          </a:p>
          <a:p>
            <a:pPr indent="-342900" lvl="0" marL="342900" rtl="0" algn="just">
              <a:spcBef>
                <a:spcPts val="400"/>
              </a:spcBef>
              <a:spcAft>
                <a:spcPts val="0"/>
              </a:spcAft>
              <a:buClr>
                <a:schemeClr val="dk1"/>
              </a:buClr>
              <a:buSzPts val="2000"/>
              <a:buChar char="•"/>
            </a:pPr>
            <a:r>
              <a:rPr lang="en-GB" sz="2000"/>
              <a:t>Welding is a process of joining materials, typically metals or thermoplastics, by causing coalescence. It is a crucial technique used in the manufacturing of high-pressure cylinders, ensuring structural integrity and durability.</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Welding Procedures: Clause 7 of IS 3196 (1) specifies the welding procedures to be followed for cylinder construction, ensuring consistency and quality.</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As per clause 7.3 of IS 3196 (1), manual arc welding shall not be employed for circumferential seam which shall consist of a joggle joint so that the external surface of the container is smooth.</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Thin pressure vessels (generally gas cylinders) are generally manufactured either by Metal Inert Gas (MIG) welding or Submerged arc welding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Manufacturing</a:t>
            </a:r>
            <a:endParaRPr/>
          </a:p>
        </p:txBody>
      </p:sp>
      <p:sp>
        <p:nvSpPr>
          <p:cNvPr id="189" name="Google Shape;189;p17"/>
          <p:cNvSpPr txBox="1"/>
          <p:nvPr>
            <p:ph idx="1" type="body"/>
          </p:nvPr>
        </p:nvSpPr>
        <p:spPr>
          <a:xfrm>
            <a:off x="195309" y="1065320"/>
            <a:ext cx="8780015" cy="5442012"/>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400"/>
              <a:buNone/>
            </a:pPr>
            <a:r>
              <a:rPr b="1" lang="en-GB" sz="2400"/>
              <a:t>METAL INERT GAS (MIG) WELDING</a:t>
            </a:r>
            <a:endParaRPr/>
          </a:p>
          <a:p>
            <a:pPr indent="-342900" lvl="0" marL="342900" rtl="0" algn="just">
              <a:spcBef>
                <a:spcPts val="360"/>
              </a:spcBef>
              <a:spcAft>
                <a:spcPts val="0"/>
              </a:spcAft>
              <a:buClr>
                <a:schemeClr val="dk1"/>
              </a:buClr>
              <a:buSzPts val="1800"/>
              <a:buChar char="•"/>
            </a:pPr>
            <a:r>
              <a:rPr lang="en-GB" sz="1800"/>
              <a:t>MIG welding, also known as Gas Metal Arc Welding (GMAW), is a welding process in which an electric arc forms between a consumable wire electrode and the work piece, heating the metals and causing them to melt and join. A shielding gas (typically argon or a mixture of gases) is used to protect the weld pool from contamination.</a:t>
            </a:r>
            <a:endParaRPr/>
          </a:p>
          <a:p>
            <a:pPr indent="0" lvl="0" marL="0" rtl="0" algn="just">
              <a:spcBef>
                <a:spcPts val="360"/>
              </a:spcBef>
              <a:spcAft>
                <a:spcPts val="0"/>
              </a:spcAft>
              <a:buClr>
                <a:schemeClr val="dk1"/>
              </a:buClr>
              <a:buSzPts val="1800"/>
              <a:buNone/>
            </a:pPr>
            <a:r>
              <a:t/>
            </a:r>
            <a:endParaRPr sz="1800"/>
          </a:p>
          <a:p>
            <a:pPr indent="-342900" lvl="0" marL="342900" rtl="0" algn="just">
              <a:spcBef>
                <a:spcPts val="360"/>
              </a:spcBef>
              <a:spcAft>
                <a:spcPts val="0"/>
              </a:spcAft>
              <a:buClr>
                <a:schemeClr val="dk1"/>
              </a:buClr>
              <a:buSzPts val="1800"/>
              <a:buChar char="•"/>
            </a:pPr>
            <a:r>
              <a:rPr lang="en-GB" sz="1800"/>
              <a:t>As per clause 7.8.2 of IS 3196 (1), the fusion of the welded metal with the parent metal shall be smooth and free from overlapping, under cutting or abrupt irregularity.</a:t>
            </a:r>
            <a:endParaRPr/>
          </a:p>
          <a:p>
            <a:pPr indent="0" lvl="0" marL="0" rtl="0" algn="just">
              <a:spcBef>
                <a:spcPts val="400"/>
              </a:spcBef>
              <a:spcAft>
                <a:spcPts val="0"/>
              </a:spcAft>
              <a:buClr>
                <a:schemeClr val="dk1"/>
              </a:buClr>
              <a:buSzPts val="2000"/>
              <a:buNone/>
            </a:pPr>
            <a:r>
              <a:t/>
            </a:r>
            <a:endParaRPr sz="2000"/>
          </a:p>
          <a:p>
            <a:pPr indent="0" lvl="0" marL="0" rtl="0" algn="ctr">
              <a:spcBef>
                <a:spcPts val="480"/>
              </a:spcBef>
              <a:spcAft>
                <a:spcPts val="0"/>
              </a:spcAft>
              <a:buClr>
                <a:schemeClr val="dk1"/>
              </a:buClr>
              <a:buSzPts val="2400"/>
              <a:buNone/>
            </a:pPr>
            <a:r>
              <a:rPr b="1" lang="en-GB" sz="2400"/>
              <a:t>SUBMERGED ARC WELDING</a:t>
            </a:r>
            <a:endParaRPr b="1" sz="2400"/>
          </a:p>
          <a:p>
            <a:pPr indent="-342900" lvl="0" marL="342900" rtl="0" algn="just">
              <a:spcBef>
                <a:spcPts val="360"/>
              </a:spcBef>
              <a:spcAft>
                <a:spcPts val="0"/>
              </a:spcAft>
              <a:buClr>
                <a:schemeClr val="dk1"/>
              </a:buClr>
              <a:buSzPts val="1800"/>
              <a:buChar char="•"/>
            </a:pPr>
            <a:r>
              <a:rPr lang="en-GB" sz="1800"/>
              <a:t>Submerged Arc Welding (SAW) is a common welding process that involves the formation of an arc between a continuously fed electrode and the work piece. The arc is submerged under a blanket of granular flux, which protects the weld pool from atmospheric contamination, improves weld quality, and increases deposition rates.</a:t>
            </a:r>
            <a:endParaRPr/>
          </a:p>
          <a:p>
            <a:pPr indent="0" lvl="0" marL="0" rtl="0" algn="just">
              <a:spcBef>
                <a:spcPts val="360"/>
              </a:spcBef>
              <a:spcAft>
                <a:spcPts val="0"/>
              </a:spcAft>
              <a:buClr>
                <a:schemeClr val="dk1"/>
              </a:buClr>
              <a:buSzPts val="1800"/>
              <a:buNone/>
            </a:pPr>
            <a:r>
              <a:t/>
            </a:r>
            <a:endParaRPr sz="1800"/>
          </a:p>
          <a:p>
            <a:pPr indent="-342900" lvl="0" marL="342900" rtl="0" algn="just">
              <a:spcBef>
                <a:spcPts val="360"/>
              </a:spcBef>
              <a:spcAft>
                <a:spcPts val="0"/>
              </a:spcAft>
              <a:buClr>
                <a:schemeClr val="dk1"/>
              </a:buClr>
              <a:buSzPts val="1800"/>
              <a:buChar char="•"/>
            </a:pPr>
            <a:r>
              <a:rPr lang="en-GB" sz="1800"/>
              <a:t>As per clause 7.8.2 of IS 3196 (1), there shall be no cracks, notching or porous patches in the welded surfaces and the surface adjacent to the weld. The welded bead shall not be concave.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8"/>
          <p:cNvPicPr preferRelativeResize="0"/>
          <p:nvPr/>
        </p:nvPicPr>
        <p:blipFill rotWithShape="1">
          <a:blip r:embed="rId3">
            <a:alphaModFix/>
          </a:blip>
          <a:srcRect b="0" l="0" r="0" t="0"/>
          <a:stretch/>
        </p:blipFill>
        <p:spPr>
          <a:xfrm>
            <a:off x="297005" y="162877"/>
            <a:ext cx="3905539" cy="2552614"/>
          </a:xfrm>
          <a:prstGeom prst="rect">
            <a:avLst/>
          </a:prstGeom>
          <a:noFill/>
          <a:ln>
            <a:noFill/>
          </a:ln>
        </p:spPr>
      </p:pic>
      <p:pic>
        <p:nvPicPr>
          <p:cNvPr id="195" name="Google Shape;195;p18"/>
          <p:cNvPicPr preferRelativeResize="0"/>
          <p:nvPr/>
        </p:nvPicPr>
        <p:blipFill rotWithShape="1">
          <a:blip r:embed="rId4">
            <a:alphaModFix/>
          </a:blip>
          <a:srcRect b="0" l="0" r="0" t="0"/>
          <a:stretch/>
        </p:blipFill>
        <p:spPr>
          <a:xfrm>
            <a:off x="4925002" y="-34016"/>
            <a:ext cx="3618634" cy="2946399"/>
          </a:xfrm>
          <a:prstGeom prst="rect">
            <a:avLst/>
          </a:prstGeom>
          <a:noFill/>
          <a:ln>
            <a:noFill/>
          </a:ln>
        </p:spPr>
      </p:pic>
      <p:sp>
        <p:nvSpPr>
          <p:cNvPr id="196" name="Google Shape;196;p18"/>
          <p:cNvSpPr txBox="1"/>
          <p:nvPr/>
        </p:nvSpPr>
        <p:spPr>
          <a:xfrm>
            <a:off x="297005" y="2983345"/>
            <a:ext cx="390553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Submerged Arc Welding</a:t>
            </a:r>
            <a:endParaRPr sz="1800">
              <a:solidFill>
                <a:schemeClr val="dk1"/>
              </a:solidFill>
              <a:latin typeface="Calibri"/>
              <a:ea typeface="Calibri"/>
              <a:cs typeface="Calibri"/>
              <a:sym typeface="Calibri"/>
            </a:endParaRPr>
          </a:p>
        </p:txBody>
      </p:sp>
      <p:sp>
        <p:nvSpPr>
          <p:cNvPr id="197" name="Google Shape;197;p18"/>
          <p:cNvSpPr txBox="1"/>
          <p:nvPr/>
        </p:nvSpPr>
        <p:spPr>
          <a:xfrm>
            <a:off x="5089236" y="2983345"/>
            <a:ext cx="30849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MIG Welding</a:t>
            </a:r>
            <a:endParaRPr sz="1800">
              <a:solidFill>
                <a:schemeClr val="dk1"/>
              </a:solidFill>
              <a:latin typeface="Calibri"/>
              <a:ea typeface="Calibri"/>
              <a:cs typeface="Calibri"/>
              <a:sym typeface="Calibri"/>
            </a:endParaRPr>
          </a:p>
        </p:txBody>
      </p:sp>
      <p:pic>
        <p:nvPicPr>
          <p:cNvPr id="198" name="Google Shape;198;p18"/>
          <p:cNvPicPr preferRelativeResize="0"/>
          <p:nvPr/>
        </p:nvPicPr>
        <p:blipFill rotWithShape="1">
          <a:blip r:embed="rId5">
            <a:alphaModFix/>
          </a:blip>
          <a:srcRect b="0" l="0" r="0" t="0"/>
          <a:stretch/>
        </p:blipFill>
        <p:spPr>
          <a:xfrm>
            <a:off x="1043709" y="3703781"/>
            <a:ext cx="7213600" cy="31171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Heat Treatment</a:t>
            </a:r>
            <a:endParaRPr/>
          </a:p>
        </p:txBody>
      </p:sp>
      <p:sp>
        <p:nvSpPr>
          <p:cNvPr id="204" name="Google Shape;204;p19"/>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b="1" lang="en-GB" sz="2400"/>
              <a:t>NORMALIZING</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Normalizing of cylinders is compulsory if manufactured from the steel as per IS 15914 (High tensile strength flat rolled steel plate (up to 6 mm) sheet and strip for the manufacturer of welded gas cylinder.</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Heat treatment in which, a cylinder is heated to uniform a temperature above the upper critical point of the steel to regenerate or to homogenize the metallurgical structure of the steel and then cooling in a controlled or still air atmosphere as per clause 3.1 of IS 3196 (1).</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As per 11.1 of IS 3196 (1), all cylinders shall be efficiently and uniformly normalized or stress relieved.</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As per clause 20.2, letter N next to IS number if the cylinder is normalized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idx="1" type="body"/>
          </p:nvPr>
        </p:nvSpPr>
        <p:spPr>
          <a:xfrm>
            <a:off x="372862" y="1037023"/>
            <a:ext cx="8462639" cy="471404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b="1" lang="en-GB"/>
              <a:t>INTRODUCTION TO PRESSURE VESSELS</a:t>
            </a:r>
            <a:endParaRPr/>
          </a:p>
          <a:p>
            <a:pPr indent="0" lvl="0" marL="0" rtl="0" algn="ctr">
              <a:spcBef>
                <a:spcPts val="300"/>
              </a:spcBef>
              <a:spcAft>
                <a:spcPts val="0"/>
              </a:spcAft>
              <a:buClr>
                <a:schemeClr val="dk1"/>
              </a:buClr>
              <a:buSzPts val="1500"/>
              <a:buNone/>
            </a:pPr>
            <a:r>
              <a:t/>
            </a:r>
            <a:endParaRPr sz="1500"/>
          </a:p>
          <a:p>
            <a:pPr indent="-342900" lvl="0" marL="342900" rtl="0" algn="just">
              <a:spcBef>
                <a:spcPts val="400"/>
              </a:spcBef>
              <a:spcAft>
                <a:spcPts val="0"/>
              </a:spcAft>
              <a:buClr>
                <a:schemeClr val="dk1"/>
              </a:buClr>
              <a:buSzPts val="2000"/>
              <a:buChar char="•"/>
            </a:pPr>
            <a:r>
              <a:rPr lang="en-GB" sz="2000"/>
              <a:t>Pressure vessels are containers designed to hold gases or liquids at a pressure substantially different from the ambient pressure. </a:t>
            </a:r>
            <a:endParaRPr sz="2000"/>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These vessels must withstand internal or external pressures, considering factors such as material strength, temperature, and corrosion resistance, and are often constructed using steel, stainless steel, or composite materials.</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The construction involves welding, riveting, or forging, with a focus on ensuring the integrity of joints and seals, and includes safety features like pressure relief valves. </a:t>
            </a:r>
            <a:endParaRPr sz="2000"/>
          </a:p>
          <a:p>
            <a:pPr indent="0" lvl="0" marL="0" rtl="0" algn="just">
              <a:spcBef>
                <a:spcPts val="300"/>
              </a:spcBef>
              <a:spcAft>
                <a:spcPts val="0"/>
              </a:spcAft>
              <a:buClr>
                <a:schemeClr val="dk1"/>
              </a:buClr>
              <a:buSzPts val="1500"/>
              <a:buNone/>
            </a:pPr>
            <a:r>
              <a:t/>
            </a:r>
            <a:endParaRPr sz="1500"/>
          </a:p>
          <a:p>
            <a:pPr indent="0" lvl="1" marL="342900" rtl="0" algn="just">
              <a:spcBef>
                <a:spcPts val="240"/>
              </a:spcBef>
              <a:spcAft>
                <a:spcPts val="0"/>
              </a:spcAft>
              <a:buClr>
                <a:schemeClr val="dk1"/>
              </a:buClr>
              <a:buSzPts val="1200"/>
              <a:buNone/>
            </a:pPr>
            <a:r>
              <a:t/>
            </a:r>
            <a:endParaRPr b="1"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0"/>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Heat Treatment</a:t>
            </a:r>
            <a:endParaRPr/>
          </a:p>
        </p:txBody>
      </p:sp>
      <p:sp>
        <p:nvSpPr>
          <p:cNvPr id="210" name="Google Shape;210;p20"/>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b="1" lang="en-GB" sz="2400"/>
              <a:t>STRESS RELIEVING</a:t>
            </a:r>
            <a:endParaRPr/>
          </a:p>
          <a:p>
            <a:pPr indent="-342900" lvl="0" marL="342900" rtl="0" algn="just">
              <a:spcBef>
                <a:spcPts val="400"/>
              </a:spcBef>
              <a:spcAft>
                <a:spcPts val="0"/>
              </a:spcAft>
              <a:buClr>
                <a:schemeClr val="dk1"/>
              </a:buClr>
              <a:buSzPts val="2000"/>
              <a:buChar char="•"/>
            </a:pPr>
            <a:r>
              <a:rPr lang="en-GB" sz="2000"/>
              <a:t>Stress relieving is a heat treatment process used to reduce residual stresses in materials that have been introduced during manufacturing processes such as welding, machining, or casting. This process involves heating the material to a specific temperature below its critical point, holding it at that temperature, and then cooling it slowly. Stress relieving helps to minimize the risk of distortion, cracking, and premature failure in high-pressure applications as per clause 3.2 of IS 3196 (1)</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As per 11.1 of IS 3196 (1), all cylinders shall be efficiently and uniformly normalized or stress relieved.</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As per clause 20.2, letter N next to IS number if the cylinder is normalized </a:t>
            </a:r>
            <a:endParaRPr/>
          </a:p>
          <a:p>
            <a:pPr indent="0" lvl="0" marL="0" rtl="0" algn="just">
              <a:spcBef>
                <a:spcPts val="400"/>
              </a:spcBef>
              <a:spcAft>
                <a:spcPts val="0"/>
              </a:spcAft>
              <a:buClr>
                <a:schemeClr val="dk1"/>
              </a:buClr>
              <a:buSzPts val="2000"/>
              <a:buNone/>
            </a:pPr>
            <a:r>
              <a:t/>
            </a:r>
            <a:endParaRPr sz="2000"/>
          </a:p>
          <a:p>
            <a:pPr indent="0" lvl="0" marL="0" rtl="0" algn="just">
              <a:spcBef>
                <a:spcPts val="400"/>
              </a:spcBef>
              <a:spcAft>
                <a:spcPts val="0"/>
              </a:spcAft>
              <a:buClr>
                <a:schemeClr val="dk1"/>
              </a:buClr>
              <a:buSzPts val="2000"/>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Heat Treatment</a:t>
            </a:r>
            <a:endParaRPr/>
          </a:p>
        </p:txBody>
      </p:sp>
      <p:sp>
        <p:nvSpPr>
          <p:cNvPr id="216" name="Google Shape;216;p21"/>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b="1" lang="en-GB" sz="2400"/>
              <a:t>STABILIZING</a:t>
            </a:r>
            <a:endParaRPr/>
          </a:p>
          <a:p>
            <a:pPr indent="-342900" lvl="0" marL="342900" rtl="0" algn="just">
              <a:spcBef>
                <a:spcPts val="400"/>
              </a:spcBef>
              <a:spcAft>
                <a:spcPts val="0"/>
              </a:spcAft>
              <a:buClr>
                <a:schemeClr val="dk1"/>
              </a:buClr>
              <a:buSzPts val="2000"/>
              <a:buChar char="•"/>
            </a:pPr>
            <a:r>
              <a:rPr lang="en-GB" sz="2000"/>
              <a:t>Heat treatment given to a cylinder, in order to stabilize the structure of the steel by heating to a uniform temperature below the upper critical point of the steel and subsequently cooled to obtain the desired mechanical properties as per clause 3.2 of IS 3196 (1).</a:t>
            </a:r>
            <a:endParaRPr/>
          </a:p>
          <a:p>
            <a:pPr indent="-215900" lvl="0" marL="342900" rtl="0" algn="just">
              <a:spcBef>
                <a:spcPts val="400"/>
              </a:spcBef>
              <a:spcAft>
                <a:spcPts val="0"/>
              </a:spcAft>
              <a:buClr>
                <a:schemeClr val="dk1"/>
              </a:buClr>
              <a:buSzPts val="2000"/>
              <a:buNone/>
            </a:pPr>
            <a:r>
              <a:t/>
            </a:r>
            <a:endParaRPr sz="2000"/>
          </a:p>
          <a:p>
            <a:pPr indent="0" lvl="0" marL="0" rtl="0" algn="ctr">
              <a:spcBef>
                <a:spcPts val="480"/>
              </a:spcBef>
              <a:spcAft>
                <a:spcPts val="0"/>
              </a:spcAft>
              <a:buClr>
                <a:schemeClr val="dk1"/>
              </a:buClr>
              <a:buSzPts val="2400"/>
              <a:buNone/>
            </a:pPr>
            <a:r>
              <a:rPr b="1" lang="en-GB" sz="2400"/>
              <a:t>CRITICAL TEMPERATURE</a:t>
            </a:r>
            <a:endParaRPr b="1" sz="2400"/>
          </a:p>
          <a:p>
            <a:pPr indent="-342900" lvl="0" marL="342900" rtl="0" algn="just">
              <a:spcBef>
                <a:spcPts val="400"/>
              </a:spcBef>
              <a:spcAft>
                <a:spcPts val="0"/>
              </a:spcAft>
              <a:buClr>
                <a:schemeClr val="dk1"/>
              </a:buClr>
              <a:buSzPts val="2000"/>
              <a:buChar char="•"/>
            </a:pPr>
            <a:r>
              <a:rPr lang="en-GB" sz="2000"/>
              <a:t>The temperature at which phase or magnetic changes takes place as per clause 3.3 of IS 3196 (1).</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Clause 6 of IS 3196 (1), includes thermal considerations during welding, including preheating and post-weld heat treatment, to ensure the material does not exceed its critical temperature, preventing undesirable phase transformations.</a:t>
            </a:r>
            <a:endParaRPr sz="2000"/>
          </a:p>
          <a:p>
            <a:pPr indent="0" lvl="0" marL="0" rtl="0" algn="just">
              <a:spcBef>
                <a:spcPts val="400"/>
              </a:spcBef>
              <a:spcAft>
                <a:spcPts val="0"/>
              </a:spcAft>
              <a:buClr>
                <a:schemeClr val="dk1"/>
              </a:buClr>
              <a:buSzPts val="2000"/>
              <a:buNone/>
            </a:pPr>
            <a:r>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FINISHING</a:t>
            </a:r>
            <a:endParaRPr/>
          </a:p>
        </p:txBody>
      </p:sp>
      <p:sp>
        <p:nvSpPr>
          <p:cNvPr id="222" name="Google Shape;222;p22"/>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2000"/>
              <a:buChar char="•"/>
            </a:pPr>
            <a:r>
              <a:rPr b="1" lang="en-GB" sz="2000"/>
              <a:t>Circularity: </a:t>
            </a:r>
            <a:r>
              <a:rPr lang="en-GB" sz="2000"/>
              <a:t>As per clause 8.5.1 of IS 3196 (1), The out-of-roundness of the cylindrical shell shall be limited so that the difference between the maximum and the minimum outside diameter in the same cross-section is not more than 1 percent of the mean of these diameters, for two-piece cylinders, and 1.5 percent for three-piece cylinders. The measurement shall not be taken over any of the welds but shall be taken adjacent to the welds.</a:t>
            </a:r>
            <a:endParaRPr b="1" sz="2000"/>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Surface Defects: </a:t>
            </a:r>
            <a:r>
              <a:rPr lang="en-GB" sz="2000"/>
              <a:t>As per clause 8.5.2 of IS 3196 (1), the internal and external surfaces of the cylinder shall be free from defects which will adversely affect the safe working of the cylinder.</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Straightness: </a:t>
            </a:r>
            <a:r>
              <a:rPr lang="en-GB" sz="2000"/>
              <a:t>as per clause 8.5.4 of IS 3196 (1), the maximum deviation of the shell from a straight line shall not exceed 0.3 percent of the cylindrical length.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FINISHING</a:t>
            </a:r>
            <a:endParaRPr/>
          </a:p>
        </p:txBody>
      </p:sp>
      <p:sp>
        <p:nvSpPr>
          <p:cNvPr id="228" name="Google Shape;228;p23"/>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2000"/>
              <a:buChar char="•"/>
            </a:pPr>
            <a:r>
              <a:rPr b="1" lang="en-GB" sz="2000"/>
              <a:t>Profile Regularity: </a:t>
            </a:r>
            <a:r>
              <a:rPr lang="en-GB" sz="2000"/>
              <a:t>As per clause 8.5.3 of IS 3196 (1), the contour of dished end shall not deviate from the approved dimensions by more than 1.25 percent of the nominal diameter in respect of radial dimensions and by more than 1 percent in respect of axial dimensions. Such deviations shall not be abrupt changes and shall be outside the specified shape.</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Verticality: </a:t>
            </a:r>
            <a:r>
              <a:rPr lang="en-GB" sz="2000"/>
              <a:t>As per clause 8.5.5 of IS 3196 (1), Deviation from vertical shall not exceed 10 mm/m length.</a:t>
            </a:r>
            <a:endParaRPr sz="2000"/>
          </a:p>
          <a:p>
            <a:pPr indent="0" lvl="0" marL="0" rtl="0" algn="just">
              <a:spcBef>
                <a:spcPts val="400"/>
              </a:spcBef>
              <a:spcAft>
                <a:spcPts val="0"/>
              </a:spcAft>
              <a:buClr>
                <a:schemeClr val="dk1"/>
              </a:buClr>
              <a:buSzPts val="2000"/>
              <a:buNone/>
            </a:pPr>
            <a:r>
              <a:t/>
            </a:r>
            <a:endParaRPr sz="2000"/>
          </a:p>
        </p:txBody>
      </p:sp>
      <p:pic>
        <p:nvPicPr>
          <p:cNvPr id="229" name="Google Shape;229;p23"/>
          <p:cNvPicPr preferRelativeResize="0"/>
          <p:nvPr/>
        </p:nvPicPr>
        <p:blipFill rotWithShape="1">
          <a:blip r:embed="rId3">
            <a:alphaModFix/>
          </a:blip>
          <a:srcRect b="0" l="0" r="0" t="0"/>
          <a:stretch/>
        </p:blipFill>
        <p:spPr>
          <a:xfrm>
            <a:off x="3499658" y="3786326"/>
            <a:ext cx="2553056" cy="271500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4"/>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ZINC COATING</a:t>
            </a:r>
            <a:endParaRPr/>
          </a:p>
        </p:txBody>
      </p:sp>
      <p:sp>
        <p:nvSpPr>
          <p:cNvPr id="235" name="Google Shape;235;p24"/>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just">
              <a:spcBef>
                <a:spcPts val="0"/>
              </a:spcBef>
              <a:spcAft>
                <a:spcPts val="0"/>
              </a:spcAft>
              <a:buClr>
                <a:schemeClr val="dk1"/>
              </a:buClr>
              <a:buSzPct val="100000"/>
              <a:buChar char="•"/>
            </a:pPr>
            <a:r>
              <a:rPr lang="en-GB" sz="2000"/>
              <a:t>Zinc coating, also known as galvanizing, involves applying a layer of zinc to steel or iron to protect it from corrosion.</a:t>
            </a:r>
            <a:endParaRPr/>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lang="en-GB" sz="2000"/>
              <a:t>This is commonly achieved through methods such as hot-dip galvanizing, electro-galvanizing, and zinc spraying</a:t>
            </a:r>
            <a:endParaRPr/>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lang="en-GB" sz="2000"/>
              <a:t>Zinc acts as a sacrificial anode, meaning it will corrode in place of the underlying metal, thereby providing long-term protection.</a:t>
            </a:r>
            <a:endParaRPr/>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b="1" lang="en-GB" sz="2000"/>
              <a:t>Requirements for zinc coating thickness: </a:t>
            </a:r>
            <a:r>
              <a:rPr lang="en-GB" sz="2000"/>
              <a:t>As per clause 23.2 of IS 3196 (1), the outside surface of cylinder shall be coated by spraying zinc to a minimum thickness of 37 microns.</a:t>
            </a:r>
            <a:endParaRPr/>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b="1" lang="en-GB" sz="2000"/>
              <a:t>Requirements for zinc coating quality: </a:t>
            </a:r>
            <a:r>
              <a:rPr lang="en-GB" sz="2000"/>
              <a:t>Zinc wire used for spraying shall be as per IS 12447 (Zinc and zinc alloy wire for thermal spraying - Metallizing)</a:t>
            </a:r>
            <a:endParaRPr/>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b="1" lang="en-GB" sz="2000"/>
              <a:t>Method of zinc coating: </a:t>
            </a:r>
            <a:r>
              <a:rPr lang="en-GB" sz="2000"/>
              <a:t>zinc spraying to be done as per IS 6586 (Recommend practice for metal spraying for protection of iron steel).</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5"/>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POWDER COATING</a:t>
            </a:r>
            <a:endParaRPr/>
          </a:p>
        </p:txBody>
      </p:sp>
      <p:sp>
        <p:nvSpPr>
          <p:cNvPr id="241" name="Google Shape;241;p25"/>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2000"/>
              <a:buChar char="•"/>
            </a:pPr>
            <a:r>
              <a:rPr lang="en-GB" sz="2000"/>
              <a:t>Powder coating is a finishing process in which a dry powder, typically made of polymer resin, is applied to a metal surface and then cured under heat to form a protective layer.</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This process provides a durable, high-quality finish that is resistant to corrosion, chipping, and scratching.</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Powder coating is environmentally friendly since it does not involve solvents.</a:t>
            </a:r>
            <a:endParaRPr/>
          </a:p>
          <a:p>
            <a:pPr indent="-342900" lvl="0" marL="342900" rtl="0" algn="just">
              <a:spcBef>
                <a:spcPts val="400"/>
              </a:spcBef>
              <a:spcAft>
                <a:spcPts val="0"/>
              </a:spcAft>
              <a:buClr>
                <a:schemeClr val="dk1"/>
              </a:buClr>
              <a:buSzPts val="2000"/>
              <a:buChar char="•"/>
            </a:pPr>
            <a:r>
              <a:rPr b="1" lang="en-GB" sz="2000"/>
              <a:t>Requirements for powder coating: </a:t>
            </a:r>
            <a:r>
              <a:rPr lang="en-GB" sz="2000"/>
              <a:t>As per clause 23.2 of IS 3196 (1), the cylinder shall be powder coated conforming to IS 13871 of signal red colour.</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Requirements for powder coating thickness: </a:t>
            </a:r>
            <a:r>
              <a:rPr lang="en-GB" sz="2000"/>
              <a:t>As per clause 23.2 of IS 3196 (1), the powder coating shall have a thickness of minimum 30 microns.</a:t>
            </a:r>
            <a:endParaRPr sz="2000"/>
          </a:p>
          <a:p>
            <a:pPr indent="0" lvl="0" marL="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6"/>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247" name="Google Shape;247;p26"/>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400"/>
              <a:buNone/>
            </a:pPr>
            <a:r>
              <a:rPr lang="en-GB" sz="2400"/>
              <a:t>RADIOGRAPHIC TEST</a:t>
            </a:r>
            <a:endParaRPr/>
          </a:p>
          <a:p>
            <a:pPr indent="-342900" lvl="0" marL="342900" rtl="0" algn="just">
              <a:spcBef>
                <a:spcPts val="400"/>
              </a:spcBef>
              <a:spcAft>
                <a:spcPts val="0"/>
              </a:spcAft>
              <a:buClr>
                <a:schemeClr val="dk1"/>
              </a:buClr>
              <a:buSzPts val="2000"/>
              <a:buChar char="•"/>
            </a:pPr>
            <a:r>
              <a:rPr lang="en-GB" sz="2000"/>
              <a:t>Radiographic testing (RT) is a non-destructive testing (NDT) method used to examine the internal structure of materials and components.</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This technique utilizes X-rays or gamma rays to create images of the internal features, revealing any defects such as cracks, voids, or inclusions that may not be visible on the surface.</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For Designing Cylinder (thickness): </a:t>
            </a:r>
            <a:r>
              <a:rPr lang="en-GB" sz="2000"/>
              <a:t>as per clause 6.2.1 of IS 3196 (1), weld joint factor for calculation of cylinder thickness is 1.0 (if each weld is to be fully radiographed); 0.9 (for cylinders with circumferential seam or seam only (not radiographed); 0.9 (for cylinders with seams other than circumferential which are spot radiographed).</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As per clause 13.1 of IS 3196 (1), radiographic technique used shall be sufficiently sensitive to reveal a defect having a thickness equal to 2 percent of the combined thickness of the weld and the strip.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7"/>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253" name="Google Shape;253;p27"/>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RADIOGRAPHIC TEST</a:t>
            </a:r>
            <a:endParaRPr/>
          </a:p>
          <a:p>
            <a:pPr indent="-342900" lvl="0" marL="342900" rtl="0" algn="just">
              <a:spcBef>
                <a:spcPts val="400"/>
              </a:spcBef>
              <a:spcAft>
                <a:spcPts val="0"/>
              </a:spcAft>
              <a:buClr>
                <a:schemeClr val="dk1"/>
              </a:buClr>
              <a:buSzPts val="2000"/>
              <a:buChar char="•"/>
            </a:pPr>
            <a:r>
              <a:rPr b="1" lang="en-GB" sz="2000"/>
              <a:t>Spot Radiography: </a:t>
            </a:r>
            <a:r>
              <a:rPr lang="en-GB" sz="2000"/>
              <a:t>It is a specific type of radiographic testing focused on inspecting critical areas or sections of a component rather than performing a full radiographic examination. This method is often used to evaluate weld quality, particularly in high-stress areas, ensuring that no significant defects are present that could compromise the integrity of the component. (as per clause 13.2 of IS 3196 (1) and clause 10 of IS 3196 (3).</a:t>
            </a:r>
            <a:endParaRPr/>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p:txBody>
      </p:sp>
      <p:pic>
        <p:nvPicPr>
          <p:cNvPr id="254" name="Google Shape;254;p27"/>
          <p:cNvPicPr preferRelativeResize="0"/>
          <p:nvPr/>
        </p:nvPicPr>
        <p:blipFill rotWithShape="1">
          <a:blip r:embed="rId3">
            <a:alphaModFix/>
          </a:blip>
          <a:srcRect b="0" l="0" r="0" t="0"/>
          <a:stretch/>
        </p:blipFill>
        <p:spPr>
          <a:xfrm>
            <a:off x="2293615" y="3633436"/>
            <a:ext cx="4743200" cy="261746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8"/>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260" name="Google Shape;260;p28"/>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HYDROSTATIC TEST</a:t>
            </a:r>
            <a:endParaRPr/>
          </a:p>
          <a:p>
            <a:pPr indent="-342900" lvl="0" marL="342900" rtl="0" algn="just">
              <a:spcBef>
                <a:spcPts val="400"/>
              </a:spcBef>
              <a:spcAft>
                <a:spcPts val="0"/>
              </a:spcAft>
              <a:buClr>
                <a:schemeClr val="dk1"/>
              </a:buClr>
              <a:buSzPts val="2000"/>
              <a:buChar char="•"/>
            </a:pPr>
            <a:r>
              <a:rPr lang="en-GB" sz="2000"/>
              <a:t>A hydrostatic test is a type of pressure test conducted to verify the integrity and strength of pressure vessels, such as high-pressure cylinders.</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Test Principle: </a:t>
            </a:r>
            <a:r>
              <a:rPr lang="en-GB" sz="2000"/>
              <a:t>The test involves filling the cylinder with water (or another incompressible fluid) and pressurizing it to a level higher than its normal operating pressure. (clause 15.1 of IS 3196 (1)).</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Test Pressure: </a:t>
            </a:r>
            <a:r>
              <a:rPr lang="en-GB" sz="2000"/>
              <a:t>The internal pressure required for the hydrostatic test and the hydrostatic stretch test of the cylinders (clause 3.5 of IS 3196 (1)</a:t>
            </a:r>
            <a:r>
              <a:rPr b="1" lang="en-GB" sz="2000"/>
              <a:t>.</a:t>
            </a:r>
            <a:endParaRPr/>
          </a:p>
          <a:p>
            <a:pPr indent="0" lvl="0" marL="0" rtl="0" algn="just">
              <a:spcBef>
                <a:spcPts val="400"/>
              </a:spcBef>
              <a:spcAft>
                <a:spcPts val="0"/>
              </a:spcAft>
              <a:buClr>
                <a:schemeClr val="dk1"/>
              </a:buClr>
              <a:buSzPts val="2000"/>
              <a:buNone/>
            </a:pPr>
            <a:r>
              <a:t/>
            </a:r>
            <a:endParaRPr b="1" sz="2000"/>
          </a:p>
          <a:p>
            <a:pPr indent="-342900" lvl="0" marL="342900" rtl="0" algn="just">
              <a:spcBef>
                <a:spcPts val="400"/>
              </a:spcBef>
              <a:spcAft>
                <a:spcPts val="0"/>
              </a:spcAft>
              <a:buClr>
                <a:schemeClr val="dk1"/>
              </a:buClr>
              <a:buSzPts val="2000"/>
              <a:buChar char="•"/>
            </a:pPr>
            <a:r>
              <a:rPr lang="en-GB" sz="2000"/>
              <a:t>As per clause 6.2.1 of IS 3196 (1), for calculating thickness of cylinder (designing parameter), hydrostatic test pressure for LPG with vapour pressure not exceeding 16.87kg/cm2 (gauge) at 15 deg. Celsius shall be taken as 25 kg/cm2.</a:t>
            </a:r>
            <a:endParaRPr/>
          </a:p>
          <a:p>
            <a:pPr indent="-215900" lvl="0" marL="342900" rtl="0" algn="just">
              <a:spcBef>
                <a:spcPts val="400"/>
              </a:spcBef>
              <a:spcAft>
                <a:spcPts val="0"/>
              </a:spcAft>
              <a:buClr>
                <a:schemeClr val="dk1"/>
              </a:buClr>
              <a:buSzPts val="2000"/>
              <a:buNone/>
            </a:pPr>
            <a:r>
              <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9"/>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266" name="Google Shape;266;p29"/>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HYDROSTATIC TEST</a:t>
            </a:r>
            <a:endParaRPr/>
          </a:p>
          <a:p>
            <a:pPr indent="-342900" lvl="0" marL="342900" rtl="0" algn="just">
              <a:spcBef>
                <a:spcPts val="400"/>
              </a:spcBef>
              <a:spcAft>
                <a:spcPts val="0"/>
              </a:spcAft>
              <a:buClr>
                <a:schemeClr val="dk1"/>
              </a:buClr>
              <a:buSzPts val="2000"/>
              <a:buChar char="•"/>
            </a:pPr>
            <a:r>
              <a:rPr lang="en-GB" sz="2000"/>
              <a:t>This helps identify leaks, structural weaknesses, and ensure the cylinder can safely withstand its intended operating conditions.</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Marking: </a:t>
            </a:r>
            <a:r>
              <a:rPr lang="en-GB" sz="2000"/>
              <a:t>Each cylinder shall be permanently stamped with test pressure value (in MPa) along with the date at which test was conducted.</a:t>
            </a:r>
            <a:endParaRPr/>
          </a:p>
          <a:p>
            <a:pPr indent="-215900" lvl="0" marL="342900" rtl="0" algn="just">
              <a:spcBef>
                <a:spcPts val="400"/>
              </a:spcBef>
              <a:spcAft>
                <a:spcPts val="0"/>
              </a:spcAft>
              <a:buClr>
                <a:schemeClr val="dk1"/>
              </a:buClr>
              <a:buSzPts val="2000"/>
              <a:buNone/>
            </a:pPr>
            <a:r>
              <a:t/>
            </a:r>
            <a:endParaRPr b="1" sz="2000"/>
          </a:p>
          <a:p>
            <a:pPr indent="0" lvl="0" marL="0" rtl="0" algn="just">
              <a:spcBef>
                <a:spcPts val="400"/>
              </a:spcBef>
              <a:spcAft>
                <a:spcPts val="0"/>
              </a:spcAft>
              <a:buClr>
                <a:schemeClr val="dk1"/>
              </a:buClr>
              <a:buSzPts val="2000"/>
              <a:buNone/>
            </a:pPr>
            <a:r>
              <a:rPr b="1" lang="en-GB" sz="2000"/>
              <a:t> </a:t>
            </a:r>
            <a:endParaRPr/>
          </a:p>
        </p:txBody>
      </p:sp>
      <p:pic>
        <p:nvPicPr>
          <p:cNvPr id="267" name="Google Shape;267;p29"/>
          <p:cNvPicPr preferRelativeResize="0"/>
          <p:nvPr/>
        </p:nvPicPr>
        <p:blipFill rotWithShape="1">
          <a:blip r:embed="rId3">
            <a:alphaModFix/>
          </a:blip>
          <a:srcRect b="0" l="0" r="0" t="0"/>
          <a:stretch/>
        </p:blipFill>
        <p:spPr>
          <a:xfrm>
            <a:off x="788926" y="3465148"/>
            <a:ext cx="7274420" cy="331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ph idx="1" type="body"/>
          </p:nvPr>
        </p:nvSpPr>
        <p:spPr>
          <a:xfrm>
            <a:off x="372862" y="1037023"/>
            <a:ext cx="8462639" cy="5123632"/>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3200"/>
              <a:buNone/>
            </a:pPr>
            <a:r>
              <a:rPr b="1" lang="en-GB"/>
              <a:t>INTRODUCTION TO PRESSURE VESSELS</a:t>
            </a:r>
            <a:endParaRPr/>
          </a:p>
          <a:p>
            <a:pPr indent="0" lvl="0" marL="0" rtl="0" algn="ctr">
              <a:spcBef>
                <a:spcPts val="300"/>
              </a:spcBef>
              <a:spcAft>
                <a:spcPts val="0"/>
              </a:spcAft>
              <a:buClr>
                <a:schemeClr val="dk1"/>
              </a:buClr>
              <a:buSzPts val="1500"/>
              <a:buNone/>
            </a:pPr>
            <a:r>
              <a:t/>
            </a:r>
            <a:endParaRPr sz="1500"/>
          </a:p>
          <a:p>
            <a:pPr indent="-342900" lvl="0" marL="342900" rtl="0" algn="just">
              <a:spcBef>
                <a:spcPts val="400"/>
              </a:spcBef>
              <a:spcAft>
                <a:spcPts val="0"/>
              </a:spcAft>
              <a:buClr>
                <a:schemeClr val="dk1"/>
              </a:buClr>
              <a:buSzPts val="2000"/>
              <a:buChar char="•"/>
            </a:pPr>
            <a:r>
              <a:rPr lang="en-GB" sz="2000"/>
              <a:t>They are used in many industries, including the chemical, energy, and food and beverage sectors, for applications such as reactors, storage tanks, and boilers.</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Regular inspections and maintenance, employing non-destructive testing methods, are crucial for safe operation, making pressure vessels reliable and essential components of modern industrial processes.</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Pressure vessels are further categorized into two main categories:</a:t>
            </a:r>
            <a:endParaRPr/>
          </a:p>
          <a:p>
            <a:pPr indent="-285750" lvl="1" marL="742950" rtl="0" algn="just">
              <a:spcBef>
                <a:spcPts val="400"/>
              </a:spcBef>
              <a:spcAft>
                <a:spcPts val="0"/>
              </a:spcAft>
              <a:buClr>
                <a:schemeClr val="dk1"/>
              </a:buClr>
              <a:buSzPts val="2000"/>
              <a:buChar char="–"/>
            </a:pPr>
            <a:r>
              <a:rPr b="1" lang="en-GB" sz="2000"/>
              <a:t>Thin Pressure Vessels</a:t>
            </a:r>
            <a:r>
              <a:rPr lang="en-GB" sz="2000"/>
              <a:t>:  If wall thickness is less than 1/20</a:t>
            </a:r>
            <a:r>
              <a:rPr baseline="30000" lang="en-GB" sz="2000"/>
              <a:t>th</a:t>
            </a:r>
            <a:r>
              <a:rPr lang="en-GB" sz="2000"/>
              <a:t> of the diameter (t &lt; D/20)</a:t>
            </a:r>
            <a:endParaRPr/>
          </a:p>
          <a:p>
            <a:pPr indent="0" lvl="1" marL="457200" rtl="0" algn="just">
              <a:spcBef>
                <a:spcPts val="400"/>
              </a:spcBef>
              <a:spcAft>
                <a:spcPts val="0"/>
              </a:spcAft>
              <a:buClr>
                <a:schemeClr val="dk1"/>
              </a:buClr>
              <a:buSzPts val="2000"/>
              <a:buNone/>
            </a:pPr>
            <a:r>
              <a:t/>
            </a:r>
            <a:endParaRPr sz="2000"/>
          </a:p>
          <a:p>
            <a:pPr indent="-285750" lvl="1" marL="742950" rtl="0" algn="just">
              <a:spcBef>
                <a:spcPts val="400"/>
              </a:spcBef>
              <a:spcAft>
                <a:spcPts val="0"/>
              </a:spcAft>
              <a:buClr>
                <a:schemeClr val="dk1"/>
              </a:buClr>
              <a:buSzPts val="2000"/>
              <a:buChar char="–"/>
            </a:pPr>
            <a:r>
              <a:rPr b="1" lang="en-GB" sz="2000"/>
              <a:t>Thick Pressure Vessels: </a:t>
            </a:r>
            <a:r>
              <a:rPr lang="en-GB" sz="2000"/>
              <a:t>If wall thickness is comparable to or greater than 1/20</a:t>
            </a:r>
            <a:r>
              <a:rPr baseline="30000" lang="en-GB" sz="2000"/>
              <a:t>th</a:t>
            </a:r>
            <a:r>
              <a:rPr lang="en-GB" sz="2000"/>
              <a:t> of the diameter (t ≥D/20)</a:t>
            </a:r>
            <a:endParaRPr sz="2000"/>
          </a:p>
          <a:p>
            <a:pPr indent="0" lvl="1" marL="342900" rtl="0" algn="just">
              <a:spcBef>
                <a:spcPts val="240"/>
              </a:spcBef>
              <a:spcAft>
                <a:spcPts val="0"/>
              </a:spcAft>
              <a:buClr>
                <a:schemeClr val="dk1"/>
              </a:buClr>
              <a:buSzPts val="1200"/>
              <a:buNone/>
            </a:pPr>
            <a:r>
              <a:t/>
            </a:r>
            <a:endParaRPr b="1"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0"/>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273" name="Google Shape;273;p30"/>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PNEUMATIC LEAKAGE TEST</a:t>
            </a:r>
            <a:endParaRPr/>
          </a:p>
          <a:p>
            <a:pPr indent="-342900" lvl="0" marL="342900" rtl="0" algn="just">
              <a:spcBef>
                <a:spcPts val="400"/>
              </a:spcBef>
              <a:spcAft>
                <a:spcPts val="0"/>
              </a:spcAft>
              <a:buClr>
                <a:schemeClr val="dk1"/>
              </a:buClr>
              <a:buSzPts val="2000"/>
              <a:buChar char="•"/>
            </a:pPr>
            <a:r>
              <a:rPr lang="en-GB" sz="2000"/>
              <a:t>A pneumatic leakage test is a method used to detect leaks in pressure vessels and piping systems by pressurizing them with air or another gas and checking for pressure drops or escaping gas.</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This test is often used as an alternative or complement to hydrostatic testing, particularly in situations where using water is impractical or could cause contamination or damage to the system.</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Test Method and Requirements: </a:t>
            </a:r>
            <a:r>
              <a:rPr lang="en-GB" sz="2000"/>
              <a:t>Cylinder shall be subjected to an air pressure of 1.180 MPa (12 kgf/cm2) for a period of 1 min while being immersed in a water and shall not show any leakage from the body of cylinder and valve pad joint (clause 16.1 of IS 3196 (1) and clause 8.1 of IS 3196 (3).</a:t>
            </a:r>
            <a:endParaRPr/>
          </a:p>
          <a:p>
            <a:pPr indent="0" lvl="0" marL="0" rtl="0" algn="just">
              <a:spcBef>
                <a:spcPts val="400"/>
              </a:spcBef>
              <a:spcAft>
                <a:spcPts val="0"/>
              </a:spcAft>
              <a:buClr>
                <a:schemeClr val="dk1"/>
              </a:buClr>
              <a:buSzPts val="2000"/>
              <a:buNone/>
            </a:pPr>
            <a:r>
              <a:t/>
            </a:r>
            <a:endParaRPr b="1"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279" name="Google Shape;279;p31"/>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DROP TEST</a:t>
            </a:r>
            <a:endParaRPr/>
          </a:p>
          <a:p>
            <a:pPr indent="-342900" lvl="0" marL="342900" rtl="0" algn="just">
              <a:spcBef>
                <a:spcPts val="400"/>
              </a:spcBef>
              <a:spcAft>
                <a:spcPts val="0"/>
              </a:spcAft>
              <a:buClr>
                <a:schemeClr val="dk1"/>
              </a:buClr>
              <a:buSzPts val="2000"/>
              <a:buChar char="•"/>
            </a:pPr>
            <a:r>
              <a:rPr lang="en-GB" sz="2000"/>
              <a:t>Drop tests are a type of mechanical testing used to evaluate the impact resistance and durability of pressure vessels, such as high-pressure cylinders.</a:t>
            </a:r>
            <a:endParaRPr/>
          </a:p>
          <a:p>
            <a:pPr indent="-342900" lvl="0" marL="342900" rtl="0" algn="just">
              <a:spcBef>
                <a:spcPts val="400"/>
              </a:spcBef>
              <a:spcAft>
                <a:spcPts val="0"/>
              </a:spcAft>
              <a:buClr>
                <a:schemeClr val="dk1"/>
              </a:buClr>
              <a:buSzPts val="2000"/>
              <a:buChar char="•"/>
            </a:pPr>
            <a:r>
              <a:rPr lang="en-GB" sz="2000"/>
              <a:t>During a drop test, the cylinder is dropped from a specified height which is 1.2 meter onto a hard surface to simulate the conditions it might experience during handling, transportation, or accidental drops. (clause 9.3.4 and 19 of IS 3196 (1)</a:t>
            </a:r>
            <a:endParaRPr/>
          </a:p>
          <a:p>
            <a:pPr indent="-342900" lvl="0" marL="342900" rtl="0" algn="just">
              <a:spcBef>
                <a:spcPts val="400"/>
              </a:spcBef>
              <a:spcAft>
                <a:spcPts val="0"/>
              </a:spcAft>
              <a:buClr>
                <a:schemeClr val="dk1"/>
              </a:buClr>
              <a:buSzPts val="2000"/>
              <a:buChar char="•"/>
            </a:pPr>
            <a:r>
              <a:rPr lang="en-GB" sz="2000"/>
              <a:t>The test assesses the cylinder's ability to withstand impact without sustaining significant damage or losing its structural integrity.</a:t>
            </a:r>
            <a:endParaRPr sz="2000"/>
          </a:p>
        </p:txBody>
      </p:sp>
      <p:pic>
        <p:nvPicPr>
          <p:cNvPr id="280" name="Google Shape;280;p31"/>
          <p:cNvPicPr preferRelativeResize="0"/>
          <p:nvPr/>
        </p:nvPicPr>
        <p:blipFill rotWithShape="1">
          <a:blip r:embed="rId3">
            <a:alphaModFix/>
          </a:blip>
          <a:srcRect b="0" l="0" r="0" t="0"/>
          <a:stretch/>
        </p:blipFill>
        <p:spPr>
          <a:xfrm>
            <a:off x="1368621" y="4100596"/>
            <a:ext cx="7017997" cy="252731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2"/>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286" name="Google Shape;286;p32"/>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IMPACT TEST </a:t>
            </a:r>
            <a:endParaRPr/>
          </a:p>
          <a:p>
            <a:pPr indent="-342900" lvl="0" marL="342900" rtl="0" algn="just">
              <a:spcBef>
                <a:spcPts val="400"/>
              </a:spcBef>
              <a:spcAft>
                <a:spcPts val="0"/>
              </a:spcAft>
              <a:buClr>
                <a:schemeClr val="dk1"/>
              </a:buClr>
              <a:buSzPts val="2000"/>
              <a:buChar char="•"/>
            </a:pPr>
            <a:r>
              <a:rPr lang="en-GB" sz="2000"/>
              <a:t>Impact testing is a method used to determine the toughness and ability of a material to absorb energy during plastic deformation.</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It evaluates how a material behaves under sudden and forceful impacts, which is critical for assessing its performance in real-world applications where unexpected impacts can occur.</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The strikers (flat surface and edge) shall be of metallic materials having a hardness higher than that of the cylinder and sufficiently robust to prevent the impact energy being absorbed by deflection of the striker. (clause 19 of IS 3196(1)).</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Two types of Impact test:  Flat surface Impact test and Edge Impact Test</a:t>
            </a:r>
            <a:endParaRPr/>
          </a:p>
          <a:p>
            <a:pPr indent="-215900" lvl="0" marL="342900" rtl="0" algn="just">
              <a:spcBef>
                <a:spcPts val="400"/>
              </a:spcBef>
              <a:spcAft>
                <a:spcPts val="0"/>
              </a:spcAft>
              <a:buClr>
                <a:schemeClr val="dk1"/>
              </a:buClr>
              <a:buSzPts val="2000"/>
              <a:buNone/>
            </a:pPr>
            <a:r>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3"/>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292" name="Google Shape;292;p33"/>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b="1" lang="en-GB" sz="2400"/>
              <a:t>FLAT SURFACE IMPACT TEST (Annex C, Cl 19 of IS 3196 (1))</a:t>
            </a:r>
            <a:endParaRPr/>
          </a:p>
          <a:p>
            <a:pPr indent="-342900" lvl="0" marL="342900" rtl="0" algn="just">
              <a:spcBef>
                <a:spcPts val="400"/>
              </a:spcBef>
              <a:spcAft>
                <a:spcPts val="0"/>
              </a:spcAft>
              <a:buClr>
                <a:schemeClr val="dk1"/>
              </a:buClr>
              <a:buSzPts val="2000"/>
              <a:buChar char="•"/>
            </a:pPr>
            <a:r>
              <a:rPr lang="en-GB" sz="2000"/>
              <a:t>The striker shall be a flat surface with a length equal to the overall cylinder length and width equal to the cylinder diameter.</a:t>
            </a:r>
            <a:endParaRPr/>
          </a:p>
          <a:p>
            <a:pPr indent="-342900" lvl="0" marL="342900" rtl="0" algn="just">
              <a:spcBef>
                <a:spcPts val="400"/>
              </a:spcBef>
              <a:spcAft>
                <a:spcPts val="0"/>
              </a:spcAft>
              <a:buClr>
                <a:schemeClr val="dk1"/>
              </a:buClr>
              <a:buSzPts val="2000"/>
              <a:buChar char="•"/>
            </a:pPr>
            <a:r>
              <a:rPr lang="en-GB" sz="2000"/>
              <a:t>The impact energy, F, is determined by: F = 30 M</a:t>
            </a:r>
            <a:endParaRPr/>
          </a:p>
          <a:p>
            <a:pPr indent="0" lvl="0" marL="0" rtl="0" algn="just">
              <a:spcBef>
                <a:spcPts val="400"/>
              </a:spcBef>
              <a:spcAft>
                <a:spcPts val="0"/>
              </a:spcAft>
              <a:buClr>
                <a:schemeClr val="dk1"/>
              </a:buClr>
              <a:buSzPts val="2000"/>
              <a:buNone/>
            </a:pPr>
            <a:r>
              <a:rPr lang="en-GB" sz="2000"/>
              <a:t>      where, F is energy (joules) and M is max operating mass of cylinder (kg)</a:t>
            </a:r>
            <a:endParaRPr/>
          </a:p>
          <a:p>
            <a:pPr indent="-342900" lvl="0" marL="342900" rtl="0" algn="just">
              <a:spcBef>
                <a:spcPts val="400"/>
              </a:spcBef>
              <a:spcAft>
                <a:spcPts val="0"/>
              </a:spcAft>
              <a:buClr>
                <a:schemeClr val="dk1"/>
              </a:buClr>
              <a:buSzPts val="2000"/>
              <a:buChar char="•"/>
            </a:pPr>
            <a:r>
              <a:rPr lang="en-GB" sz="2000"/>
              <a:t>The striking velocity shall be between 7 m/s and 8 m/s.</a:t>
            </a:r>
            <a:endParaRPr/>
          </a:p>
          <a:p>
            <a:pPr indent="0" lvl="0" marL="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p:txBody>
      </p:sp>
      <p:pic>
        <p:nvPicPr>
          <p:cNvPr id="293" name="Google Shape;293;p33"/>
          <p:cNvPicPr preferRelativeResize="0"/>
          <p:nvPr/>
        </p:nvPicPr>
        <p:blipFill rotWithShape="1">
          <a:blip r:embed="rId3">
            <a:alphaModFix/>
          </a:blip>
          <a:srcRect b="0" l="0" r="0" t="0"/>
          <a:stretch/>
        </p:blipFill>
        <p:spPr>
          <a:xfrm>
            <a:off x="550614" y="3301841"/>
            <a:ext cx="8229202" cy="355615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4"/>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299" name="Google Shape;299;p34"/>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b="1" lang="en-GB" sz="2400"/>
              <a:t>EDGE IMPACT TEST (Annex C, Cl 19 of IS 3196 (1))</a:t>
            </a:r>
            <a:endParaRPr/>
          </a:p>
          <a:p>
            <a:pPr indent="-342900" lvl="0" marL="342900" rtl="0" algn="just">
              <a:spcBef>
                <a:spcPts val="400"/>
              </a:spcBef>
              <a:spcAft>
                <a:spcPts val="0"/>
              </a:spcAft>
              <a:buClr>
                <a:schemeClr val="dk1"/>
              </a:buClr>
              <a:buSzPts val="2000"/>
              <a:buChar char="•"/>
            </a:pPr>
            <a:r>
              <a:rPr lang="en-GB" sz="2000"/>
              <a:t>The impact energy, F, is determined by: F = 12 M</a:t>
            </a:r>
            <a:endParaRPr/>
          </a:p>
          <a:p>
            <a:pPr indent="0" lvl="0" marL="0" rtl="0" algn="just">
              <a:spcBef>
                <a:spcPts val="400"/>
              </a:spcBef>
              <a:spcAft>
                <a:spcPts val="0"/>
              </a:spcAft>
              <a:buClr>
                <a:schemeClr val="dk1"/>
              </a:buClr>
              <a:buSzPts val="2000"/>
              <a:buNone/>
            </a:pPr>
            <a:r>
              <a:rPr lang="en-GB" sz="2000"/>
              <a:t>      where, F is energy (joules) and M is max operating mass of cylinder (kg)</a:t>
            </a:r>
            <a:endParaRPr/>
          </a:p>
          <a:p>
            <a:pPr indent="-342900" lvl="0" marL="342900" rtl="0" algn="just">
              <a:spcBef>
                <a:spcPts val="400"/>
              </a:spcBef>
              <a:spcAft>
                <a:spcPts val="0"/>
              </a:spcAft>
              <a:buClr>
                <a:schemeClr val="dk1"/>
              </a:buClr>
              <a:buSzPts val="2000"/>
              <a:buChar char="•"/>
            </a:pPr>
            <a:r>
              <a:rPr lang="en-GB" sz="2000"/>
              <a:t>The striking velocity shall be between 4 m/s and 5 m/s.</a:t>
            </a:r>
            <a:endParaRPr/>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a:p>
            <a:pPr indent="0" lvl="0" marL="0" rtl="0" algn="just">
              <a:spcBef>
                <a:spcPts val="400"/>
              </a:spcBef>
              <a:spcAft>
                <a:spcPts val="0"/>
              </a:spcAft>
              <a:buClr>
                <a:schemeClr val="dk1"/>
              </a:buClr>
              <a:buSzPts val="2000"/>
              <a:buNone/>
            </a:pPr>
            <a:r>
              <a:rPr lang="en-GB" sz="2000"/>
              <a:t>                    Striker Profile                                       Edge Impact Test</a:t>
            </a:r>
            <a:endParaRPr/>
          </a:p>
          <a:p>
            <a:pPr indent="0" lvl="0" marL="0" rtl="0" algn="just">
              <a:spcBef>
                <a:spcPts val="400"/>
              </a:spcBef>
              <a:spcAft>
                <a:spcPts val="0"/>
              </a:spcAft>
              <a:buClr>
                <a:schemeClr val="dk1"/>
              </a:buClr>
              <a:buSzPts val="2000"/>
              <a:buNone/>
            </a:pPr>
            <a:r>
              <a:t/>
            </a:r>
            <a:endParaRPr sz="2000"/>
          </a:p>
          <a:p>
            <a:pPr indent="-215900" lvl="0" marL="342900" rtl="0" algn="just">
              <a:spcBef>
                <a:spcPts val="400"/>
              </a:spcBef>
              <a:spcAft>
                <a:spcPts val="0"/>
              </a:spcAft>
              <a:buClr>
                <a:schemeClr val="dk1"/>
              </a:buClr>
              <a:buSzPts val="2000"/>
              <a:buNone/>
            </a:pPr>
            <a:r>
              <a:t/>
            </a:r>
            <a:endParaRPr sz="2000"/>
          </a:p>
        </p:txBody>
      </p:sp>
      <p:pic>
        <p:nvPicPr>
          <p:cNvPr id="300" name="Google Shape;300;p34"/>
          <p:cNvPicPr preferRelativeResize="0"/>
          <p:nvPr/>
        </p:nvPicPr>
        <p:blipFill rotWithShape="1">
          <a:blip r:embed="rId3">
            <a:alphaModFix/>
          </a:blip>
          <a:srcRect b="0" l="0" r="0" t="0"/>
          <a:stretch/>
        </p:blipFill>
        <p:spPr>
          <a:xfrm>
            <a:off x="457200" y="2604654"/>
            <a:ext cx="3506023" cy="3234589"/>
          </a:xfrm>
          <a:prstGeom prst="rect">
            <a:avLst/>
          </a:prstGeom>
          <a:noFill/>
          <a:ln>
            <a:noFill/>
          </a:ln>
        </p:spPr>
      </p:pic>
      <p:pic>
        <p:nvPicPr>
          <p:cNvPr id="301" name="Google Shape;301;p34"/>
          <p:cNvPicPr preferRelativeResize="0"/>
          <p:nvPr/>
        </p:nvPicPr>
        <p:blipFill rotWithShape="1">
          <a:blip r:embed="rId4">
            <a:alphaModFix/>
          </a:blip>
          <a:srcRect b="0" l="0" r="0" t="0"/>
          <a:stretch/>
        </p:blipFill>
        <p:spPr>
          <a:xfrm>
            <a:off x="4406823" y="2564366"/>
            <a:ext cx="4124901" cy="33151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5"/>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307" name="Google Shape;307;p35"/>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400"/>
              <a:buNone/>
            </a:pPr>
            <a:r>
              <a:rPr lang="en-GB" sz="2400"/>
              <a:t>FATIGUE TEST / CYCLE TEST</a:t>
            </a:r>
            <a:endParaRPr/>
          </a:p>
          <a:p>
            <a:pPr indent="-342900" lvl="0" marL="342900" rtl="0" algn="just">
              <a:spcBef>
                <a:spcPts val="400"/>
              </a:spcBef>
              <a:spcAft>
                <a:spcPts val="0"/>
              </a:spcAft>
              <a:buClr>
                <a:schemeClr val="dk1"/>
              </a:buClr>
              <a:buSzPts val="2000"/>
              <a:buChar char="•"/>
            </a:pPr>
            <a:r>
              <a:rPr lang="en-GB" sz="2000"/>
              <a:t>Fatigue testing is a method used to determine the durability of a material under cyclic loading.</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This type of testing is essential for understanding how materials behave under repeated stress over time, which is crucial for predicting the lifespan and performance of components in real-world applications.</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Fatigue failure can occur even at stress levels lower than the material's ultimate tensile strength, making this testing critical for ensuring long-term reliability and safety.</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As per clause 17.1.2 of IS 3196 (1) and clause 9.3 of IS 3196 (3),                   Fatigue test shall be carried out as type test an upper cyclic pressure either:</a:t>
            </a:r>
            <a:endParaRPr/>
          </a:p>
          <a:p>
            <a:pPr indent="-285750" lvl="1" marL="742950" rtl="0" algn="just">
              <a:spcBef>
                <a:spcPts val="360"/>
              </a:spcBef>
              <a:spcAft>
                <a:spcPts val="0"/>
              </a:spcAft>
              <a:buClr>
                <a:schemeClr val="dk1"/>
              </a:buClr>
              <a:buSzPts val="1800"/>
              <a:buChar char="–"/>
            </a:pPr>
            <a:r>
              <a:rPr lang="en-GB" sz="1800"/>
              <a:t>Equal to two thirds of the test pressure; 80000 cycles without failure.</a:t>
            </a:r>
            <a:endParaRPr/>
          </a:p>
          <a:p>
            <a:pPr indent="-285750" lvl="1" marL="742950" rtl="0" algn="just">
              <a:spcBef>
                <a:spcPts val="360"/>
              </a:spcBef>
              <a:spcAft>
                <a:spcPts val="0"/>
              </a:spcAft>
              <a:buClr>
                <a:schemeClr val="dk1"/>
              </a:buClr>
              <a:buSzPts val="1800"/>
              <a:buChar char="–"/>
            </a:pPr>
            <a:r>
              <a:rPr lang="en-GB" sz="1800"/>
              <a:t>Equal to test pressure; 12000 cycles without failure.</a:t>
            </a:r>
            <a:endParaRPr/>
          </a:p>
          <a:p>
            <a:pPr indent="0" lvl="1" marL="457200" rtl="0" algn="just">
              <a:spcBef>
                <a:spcPts val="360"/>
              </a:spcBef>
              <a:spcAft>
                <a:spcPts val="0"/>
              </a:spcAft>
              <a:buClr>
                <a:schemeClr val="dk1"/>
              </a:buClr>
              <a:buSzPts val="1800"/>
              <a:buNone/>
            </a:pPr>
            <a:r>
              <a:t/>
            </a:r>
            <a:endParaRPr sz="1800"/>
          </a:p>
          <a:p>
            <a:pPr indent="-215900" lvl="0" marL="342900" rtl="0" algn="just">
              <a:spcBef>
                <a:spcPts val="400"/>
              </a:spcBef>
              <a:spcAft>
                <a:spcPts val="0"/>
              </a:spcAft>
              <a:buClr>
                <a:schemeClr val="dk1"/>
              </a:buClr>
              <a:buSzPts val="2000"/>
              <a:buNone/>
            </a:pPr>
            <a:r>
              <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6"/>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313" name="Google Shape;313;p36"/>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2400"/>
              <a:buNone/>
            </a:pPr>
            <a:r>
              <a:rPr lang="en-GB" sz="2400"/>
              <a:t>BURST TEST</a:t>
            </a:r>
            <a:endParaRPr/>
          </a:p>
          <a:p>
            <a:pPr indent="-342900" lvl="0" marL="342900" rtl="0" algn="just">
              <a:spcBef>
                <a:spcPts val="400"/>
              </a:spcBef>
              <a:spcAft>
                <a:spcPts val="0"/>
              </a:spcAft>
              <a:buClr>
                <a:schemeClr val="dk1"/>
              </a:buClr>
              <a:buSzPts val="2000"/>
              <a:buChar char="•"/>
            </a:pPr>
            <a:r>
              <a:rPr lang="en-GB" sz="2000"/>
              <a:t>A burst test is a type of pressure test used to determine the maximum pressure that a pressure vessel, such as a high-pressure cylinder, can withstand before failure.</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This test involves increasing the internal pressure of the cylinder until it bursts, thereby identifying the ultimate strength and failure point of the material and construction. The rate of pumping shall not exceed five times the water capacity of the cylinder per hour (166.5 ltr/hr) (clause 17.2.1 of IS 3196 (1)).</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The results of the burst test help ensure that the cylinders have adequate safety margins for their intended applications.</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Burst Pressure: Highest pressure reached in a cylinder during the burst test (clause 3.6 of IS 3196 (1)).</a:t>
            </a:r>
            <a:endParaRPr/>
          </a:p>
          <a:p>
            <a:pPr indent="-215900" lvl="0" marL="342900" rtl="0" algn="just">
              <a:spcBef>
                <a:spcPts val="400"/>
              </a:spcBef>
              <a:spcAft>
                <a:spcPts val="0"/>
              </a:spcAft>
              <a:buClr>
                <a:schemeClr val="dk1"/>
              </a:buClr>
              <a:buSzPts val="2000"/>
              <a:buNone/>
            </a:pPr>
            <a:r>
              <a:t/>
            </a: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7"/>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319" name="Google Shape;319;p37"/>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BURST TEST</a:t>
            </a:r>
            <a:endParaRPr/>
          </a:p>
          <a:p>
            <a:pPr indent="-342900" lvl="0" marL="342900" rtl="0" algn="just">
              <a:spcBef>
                <a:spcPts val="400"/>
              </a:spcBef>
              <a:spcAft>
                <a:spcPts val="0"/>
              </a:spcAft>
              <a:buClr>
                <a:schemeClr val="dk1"/>
              </a:buClr>
              <a:buSzPts val="2000"/>
              <a:buChar char="•"/>
            </a:pPr>
            <a:r>
              <a:rPr b="1" lang="en-GB" sz="2000"/>
              <a:t>Minimum Test Requirement: </a:t>
            </a:r>
            <a:r>
              <a:rPr lang="en-GB" sz="2000"/>
              <a:t>As per clause 17.2.3 of IS 3196 (1), the measured bursting pressure shall not under any circumstances be less than 225 percent of the test pressure (56.25 kgf/cm2)</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Design Parameter: </a:t>
            </a:r>
            <a:r>
              <a:rPr lang="en-GB" sz="2000"/>
              <a:t>As per clause 9.1.2 of IS 3196 (3), the nominal hoop stress corresponding to the pressure at which destruction occurs shall be calculated from the formula given below:</a:t>
            </a:r>
            <a:endParaRPr b="1" sz="2000"/>
          </a:p>
        </p:txBody>
      </p:sp>
      <p:pic>
        <p:nvPicPr>
          <p:cNvPr id="320" name="Google Shape;320;p37"/>
          <p:cNvPicPr preferRelativeResize="0"/>
          <p:nvPr/>
        </p:nvPicPr>
        <p:blipFill rotWithShape="1">
          <a:blip r:embed="rId3">
            <a:alphaModFix/>
          </a:blip>
          <a:srcRect b="0" l="0" r="0" t="0"/>
          <a:stretch/>
        </p:blipFill>
        <p:spPr>
          <a:xfrm>
            <a:off x="2452255" y="3923175"/>
            <a:ext cx="4087090" cy="284246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8"/>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326" name="Google Shape;326;p38"/>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BURSTS TEST APPARATUS</a:t>
            </a:r>
            <a:endParaRPr/>
          </a:p>
        </p:txBody>
      </p:sp>
      <p:pic>
        <p:nvPicPr>
          <p:cNvPr id="327" name="Google Shape;327;p38"/>
          <p:cNvPicPr preferRelativeResize="0"/>
          <p:nvPr/>
        </p:nvPicPr>
        <p:blipFill rotWithShape="1">
          <a:blip r:embed="rId3">
            <a:alphaModFix/>
          </a:blip>
          <a:srcRect b="0" l="0" r="0" t="0"/>
          <a:stretch/>
        </p:blipFill>
        <p:spPr>
          <a:xfrm>
            <a:off x="785091" y="1658777"/>
            <a:ext cx="7901709" cy="519922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9"/>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333" name="Google Shape;333;p39"/>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ACCEPTANCE TEST</a:t>
            </a:r>
            <a:endParaRPr/>
          </a:p>
          <a:p>
            <a:pPr indent="-342900" lvl="0" marL="342900" rtl="0" algn="just">
              <a:spcBef>
                <a:spcPts val="400"/>
              </a:spcBef>
              <a:spcAft>
                <a:spcPts val="0"/>
              </a:spcAft>
              <a:buClr>
                <a:schemeClr val="dk1"/>
              </a:buClr>
              <a:buSzPts val="2000"/>
              <a:buChar char="•"/>
            </a:pPr>
            <a:r>
              <a:rPr lang="en-GB" sz="2000"/>
              <a:t>Acceptance tests for gas cylinders are crucial to ensure their safety, reliability, and performance before they are put into service. (as per clause 18 of IS 3196(1) and clause 5 of IS 3196(3)).</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These tests verify that the cylinders meet all regulatory, safety, and quality standards. </a:t>
            </a:r>
            <a:endParaRPr sz="2000"/>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Parent Metal Testing: </a:t>
            </a:r>
            <a:r>
              <a:rPr lang="en-GB" sz="2000"/>
              <a:t>for 2 piece cylinders, one tensile test in longitudinal direction and one tensile test in transverse direction.</a:t>
            </a:r>
            <a:endParaRPr/>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b="1" lang="en-GB" sz="2000"/>
              <a:t>Weld Metal Testing: </a:t>
            </a:r>
            <a:r>
              <a:rPr lang="en-GB" sz="2000"/>
              <a:t>for 2 piece cylinders, one tensile test, one root bend test and one face bend test to be taken across circumferential weld.</a:t>
            </a:r>
            <a:endParaRPr b="1" sz="2000"/>
          </a:p>
          <a:p>
            <a:pPr indent="-215900" lvl="0" marL="342900" rtl="0" algn="just">
              <a:spcBef>
                <a:spcPts val="400"/>
              </a:spcBef>
              <a:spcAft>
                <a:spcPts val="0"/>
              </a:spcAft>
              <a:buClr>
                <a:schemeClr val="dk1"/>
              </a:buClr>
              <a:buSzPts val="2000"/>
              <a:buNone/>
            </a:pPr>
            <a:r>
              <a:t/>
            </a:r>
            <a:endParaRPr b="1"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txBox="1"/>
          <p:nvPr>
            <p:ph idx="1" type="body"/>
          </p:nvPr>
        </p:nvSpPr>
        <p:spPr>
          <a:xfrm>
            <a:off x="372862" y="184728"/>
            <a:ext cx="8462639" cy="632690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b="1" lang="en-GB"/>
              <a:t>THIN PRESSURE VESSELS</a:t>
            </a:r>
            <a:endParaRPr/>
          </a:p>
          <a:p>
            <a:pPr indent="0" lvl="0" marL="0" rtl="0" algn="ctr">
              <a:spcBef>
                <a:spcPts val="592"/>
              </a:spcBef>
              <a:spcAft>
                <a:spcPts val="0"/>
              </a:spcAft>
              <a:buClr>
                <a:schemeClr val="dk1"/>
              </a:buClr>
              <a:buSzPct val="100000"/>
              <a:buNone/>
            </a:pPr>
            <a:r>
              <a:t/>
            </a:r>
            <a:endParaRPr b="1"/>
          </a:p>
          <a:p>
            <a:pPr indent="0" lvl="0" marL="0" rtl="0" algn="just">
              <a:spcBef>
                <a:spcPts val="370"/>
              </a:spcBef>
              <a:spcAft>
                <a:spcPts val="0"/>
              </a:spcAft>
              <a:buClr>
                <a:schemeClr val="dk1"/>
              </a:buClr>
              <a:buSzPct val="100000"/>
              <a:buNone/>
            </a:pPr>
            <a:r>
              <a:rPr lang="en-GB" sz="2000"/>
              <a:t>Thin pressure vessels are essential components in many industrial applications where moderate pressures are required. Their design involves understanding the stresses involved, careful material selection, and adherence to safety standards. Despite their limitations in handling extremely high pressures, they offer numerous advantages in terms of cost, weight, and ease of fabrication, making them a practical choice for many uses.</a:t>
            </a:r>
            <a:endParaRPr b="1" sz="2000"/>
          </a:p>
          <a:p>
            <a:pPr indent="0" lvl="0" marL="0" rtl="0" algn="l">
              <a:spcBef>
                <a:spcPts val="370"/>
              </a:spcBef>
              <a:spcAft>
                <a:spcPts val="0"/>
              </a:spcAft>
              <a:buClr>
                <a:schemeClr val="dk1"/>
              </a:buClr>
              <a:buSzPct val="100000"/>
              <a:buNone/>
            </a:pPr>
            <a:r>
              <a:rPr b="1" lang="en-GB" sz="2000"/>
              <a:t>Key Characteristics</a:t>
            </a:r>
            <a:endParaRPr sz="2000"/>
          </a:p>
          <a:p>
            <a:pPr indent="-342900" lvl="0" marL="342900" rtl="0" algn="l">
              <a:spcBef>
                <a:spcPts val="370"/>
              </a:spcBef>
              <a:spcAft>
                <a:spcPts val="0"/>
              </a:spcAft>
              <a:buClr>
                <a:schemeClr val="dk1"/>
              </a:buClr>
              <a:buSzPct val="100000"/>
              <a:buChar char="•"/>
            </a:pPr>
            <a:r>
              <a:rPr i="1" lang="en-GB" sz="2000"/>
              <a:t>Simplified Stress Analysis </a:t>
            </a:r>
            <a:r>
              <a:rPr lang="en-GB" sz="2000"/>
              <a:t>— Due to the small wall thickness, the stress across the wall is nearly uniform, allowing the use of simplified formulas for stress calculations.</a:t>
            </a:r>
            <a:endParaRPr/>
          </a:p>
          <a:p>
            <a:pPr indent="0" lvl="0" marL="0" rtl="0" algn="l">
              <a:spcBef>
                <a:spcPts val="370"/>
              </a:spcBef>
              <a:spcAft>
                <a:spcPts val="0"/>
              </a:spcAft>
              <a:buClr>
                <a:schemeClr val="dk1"/>
              </a:buClr>
              <a:buSzPct val="100000"/>
              <a:buNone/>
            </a:pPr>
            <a:r>
              <a:rPr lang="en-GB" sz="2000"/>
              <a:t>   </a:t>
            </a:r>
            <a:endParaRPr/>
          </a:p>
          <a:p>
            <a:pPr indent="-342900" lvl="0" marL="342900" rtl="0" algn="l">
              <a:spcBef>
                <a:spcPts val="370"/>
              </a:spcBef>
              <a:spcAft>
                <a:spcPts val="0"/>
              </a:spcAft>
              <a:buClr>
                <a:schemeClr val="dk1"/>
              </a:buClr>
              <a:buSzPct val="100000"/>
              <a:buChar char="•"/>
            </a:pPr>
            <a:r>
              <a:rPr i="1" lang="en-GB" sz="2000"/>
              <a:t>Efficiency in Material Use</a:t>
            </a:r>
            <a:r>
              <a:rPr lang="en-GB" sz="2000"/>
              <a:t> — Thin-walled vessels are designed to maximize the use of material strength, resulting in efficient designs that use less material compared to thick-walled vessels.</a:t>
            </a:r>
            <a:endParaRPr/>
          </a:p>
          <a:p>
            <a:pPr indent="0" lvl="0" marL="0" rtl="0" algn="l">
              <a:spcBef>
                <a:spcPts val="370"/>
              </a:spcBef>
              <a:spcAft>
                <a:spcPts val="0"/>
              </a:spcAft>
              <a:buClr>
                <a:schemeClr val="dk1"/>
              </a:buClr>
              <a:buSzPct val="100000"/>
              <a:buNone/>
            </a:pPr>
            <a:r>
              <a:t/>
            </a:r>
            <a:endParaRPr sz="2000"/>
          </a:p>
          <a:p>
            <a:pPr indent="-342900" lvl="0" marL="342900" rtl="0" algn="l">
              <a:spcBef>
                <a:spcPts val="370"/>
              </a:spcBef>
              <a:spcAft>
                <a:spcPts val="0"/>
              </a:spcAft>
              <a:buClr>
                <a:schemeClr val="dk1"/>
              </a:buClr>
              <a:buSzPct val="100000"/>
              <a:buChar char="•"/>
            </a:pPr>
            <a:r>
              <a:rPr i="1" lang="en-GB" sz="2000"/>
              <a:t>Economic Advantage </a:t>
            </a:r>
            <a:r>
              <a:rPr lang="en-GB" sz="2000"/>
              <a:t>— The reduced material requirements and simpler manufacturing processes make thin-walled pressure vessels more cost-effective for many applications.</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0"/>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339" name="Google Shape;339;p40"/>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PARENT METAL TENSILE TESTS</a:t>
            </a:r>
            <a:endParaRPr/>
          </a:p>
          <a:p>
            <a:pPr indent="-215900" lvl="0" marL="342900" rtl="0" algn="just">
              <a:spcBef>
                <a:spcPts val="400"/>
              </a:spcBef>
              <a:spcAft>
                <a:spcPts val="0"/>
              </a:spcAft>
              <a:buClr>
                <a:schemeClr val="dk1"/>
              </a:buClr>
              <a:buSzPts val="2000"/>
              <a:buNone/>
            </a:pPr>
            <a:r>
              <a:t/>
            </a:r>
            <a:endParaRPr b="1" sz="2000"/>
          </a:p>
        </p:txBody>
      </p:sp>
      <p:pic>
        <p:nvPicPr>
          <p:cNvPr id="340" name="Google Shape;340;p40"/>
          <p:cNvPicPr preferRelativeResize="0"/>
          <p:nvPr/>
        </p:nvPicPr>
        <p:blipFill rotWithShape="1">
          <a:blip r:embed="rId3">
            <a:alphaModFix/>
          </a:blip>
          <a:srcRect b="0" l="0" r="0" t="0"/>
          <a:stretch/>
        </p:blipFill>
        <p:spPr>
          <a:xfrm>
            <a:off x="1071420" y="2861672"/>
            <a:ext cx="6727402" cy="3801782"/>
          </a:xfrm>
          <a:prstGeom prst="rect">
            <a:avLst/>
          </a:prstGeom>
          <a:noFill/>
          <a:ln>
            <a:noFill/>
          </a:ln>
        </p:spPr>
      </p:pic>
      <p:sp>
        <p:nvSpPr>
          <p:cNvPr id="341" name="Google Shape;341;p40"/>
          <p:cNvSpPr txBox="1"/>
          <p:nvPr/>
        </p:nvSpPr>
        <p:spPr>
          <a:xfrm>
            <a:off x="1727203" y="1604891"/>
            <a:ext cx="916709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                  Tensile strength : 350 – 450 N/mm2</a:t>
            </a:r>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                   Yield Strength : 240 N/mm2 (min)</a:t>
            </a:r>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                   Percentage Elongation : 25 % (min)</a:t>
            </a:r>
            <a:endParaRPr b="1" sz="20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1"/>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347" name="Google Shape;347;p41"/>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TENSILE TEST ON WELD JOINT</a:t>
            </a:r>
            <a:endParaRPr/>
          </a:p>
          <a:p>
            <a:pPr indent="-215900" lvl="0" marL="342900" rtl="0" algn="just">
              <a:spcBef>
                <a:spcPts val="400"/>
              </a:spcBef>
              <a:spcAft>
                <a:spcPts val="0"/>
              </a:spcAft>
              <a:buClr>
                <a:schemeClr val="dk1"/>
              </a:buClr>
              <a:buSzPts val="2000"/>
              <a:buNone/>
            </a:pPr>
            <a:r>
              <a:t/>
            </a:r>
            <a:endParaRPr b="1" sz="2000"/>
          </a:p>
          <a:p>
            <a:pPr indent="-215900" lvl="0" marL="342900" rtl="0" algn="just">
              <a:spcBef>
                <a:spcPts val="400"/>
              </a:spcBef>
              <a:spcAft>
                <a:spcPts val="0"/>
              </a:spcAft>
              <a:buClr>
                <a:schemeClr val="dk1"/>
              </a:buClr>
              <a:buSzPts val="2000"/>
              <a:buNone/>
            </a:pPr>
            <a:r>
              <a:t/>
            </a:r>
            <a:endParaRPr b="1" sz="2000"/>
          </a:p>
        </p:txBody>
      </p:sp>
      <p:pic>
        <p:nvPicPr>
          <p:cNvPr id="348" name="Google Shape;348;p41"/>
          <p:cNvPicPr preferRelativeResize="0"/>
          <p:nvPr/>
        </p:nvPicPr>
        <p:blipFill rotWithShape="1">
          <a:blip r:embed="rId3">
            <a:alphaModFix/>
          </a:blip>
          <a:srcRect b="0" l="0" r="0" t="0"/>
          <a:stretch/>
        </p:blipFill>
        <p:spPr>
          <a:xfrm>
            <a:off x="654262" y="2982467"/>
            <a:ext cx="7835475" cy="3788777"/>
          </a:xfrm>
          <a:prstGeom prst="rect">
            <a:avLst/>
          </a:prstGeom>
          <a:noFill/>
          <a:ln>
            <a:noFill/>
          </a:ln>
        </p:spPr>
      </p:pic>
      <p:sp>
        <p:nvSpPr>
          <p:cNvPr id="349" name="Google Shape;349;p41"/>
          <p:cNvSpPr txBox="1"/>
          <p:nvPr/>
        </p:nvSpPr>
        <p:spPr>
          <a:xfrm>
            <a:off x="1708730" y="1811609"/>
            <a:ext cx="916709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                  Tensile strength : 350 N/mm2 (min)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2"/>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TESTS</a:t>
            </a:r>
            <a:endParaRPr/>
          </a:p>
        </p:txBody>
      </p:sp>
      <p:sp>
        <p:nvSpPr>
          <p:cNvPr id="355" name="Google Shape;355;p42"/>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GB" sz="2400"/>
              <a:t>BEND TESTS ACROSS WELD</a:t>
            </a:r>
            <a:endParaRPr/>
          </a:p>
          <a:p>
            <a:pPr indent="-215900" lvl="0" marL="342900" rtl="0" algn="just">
              <a:spcBef>
                <a:spcPts val="400"/>
              </a:spcBef>
              <a:spcAft>
                <a:spcPts val="0"/>
              </a:spcAft>
              <a:buClr>
                <a:schemeClr val="dk1"/>
              </a:buClr>
              <a:buSzPts val="2000"/>
              <a:buNone/>
            </a:pPr>
            <a:r>
              <a:t/>
            </a:r>
            <a:endParaRPr b="1" sz="2000"/>
          </a:p>
          <a:p>
            <a:pPr indent="-215900" lvl="0" marL="342900" rtl="0" algn="just">
              <a:spcBef>
                <a:spcPts val="400"/>
              </a:spcBef>
              <a:spcAft>
                <a:spcPts val="0"/>
              </a:spcAft>
              <a:buClr>
                <a:schemeClr val="dk1"/>
              </a:buClr>
              <a:buSzPts val="2000"/>
              <a:buNone/>
            </a:pPr>
            <a:r>
              <a:t/>
            </a:r>
            <a:endParaRPr b="1" sz="2000"/>
          </a:p>
        </p:txBody>
      </p:sp>
      <p:pic>
        <p:nvPicPr>
          <p:cNvPr id="356" name="Google Shape;356;p42"/>
          <p:cNvPicPr preferRelativeResize="0"/>
          <p:nvPr/>
        </p:nvPicPr>
        <p:blipFill rotWithShape="1">
          <a:blip r:embed="rId3">
            <a:alphaModFix/>
          </a:blip>
          <a:srcRect b="0" l="0" r="0" t="0"/>
          <a:stretch/>
        </p:blipFill>
        <p:spPr>
          <a:xfrm>
            <a:off x="1426524" y="1912986"/>
            <a:ext cx="7006275" cy="1519100"/>
          </a:xfrm>
          <a:prstGeom prst="rect">
            <a:avLst/>
          </a:prstGeom>
          <a:noFill/>
          <a:ln>
            <a:noFill/>
          </a:ln>
        </p:spPr>
      </p:pic>
      <p:pic>
        <p:nvPicPr>
          <p:cNvPr id="357" name="Google Shape;357;p42"/>
          <p:cNvPicPr preferRelativeResize="0"/>
          <p:nvPr/>
        </p:nvPicPr>
        <p:blipFill rotWithShape="1">
          <a:blip r:embed="rId4">
            <a:alphaModFix/>
          </a:blip>
          <a:srcRect b="0" l="0" r="0" t="0"/>
          <a:stretch/>
        </p:blipFill>
        <p:spPr>
          <a:xfrm>
            <a:off x="457200" y="3519055"/>
            <a:ext cx="3855841" cy="2988277"/>
          </a:xfrm>
          <a:prstGeom prst="rect">
            <a:avLst/>
          </a:prstGeom>
          <a:noFill/>
          <a:ln>
            <a:noFill/>
          </a:ln>
        </p:spPr>
      </p:pic>
      <p:pic>
        <p:nvPicPr>
          <p:cNvPr id="358" name="Google Shape;358;p42"/>
          <p:cNvPicPr preferRelativeResize="0"/>
          <p:nvPr/>
        </p:nvPicPr>
        <p:blipFill rotWithShape="1">
          <a:blip r:embed="rId5">
            <a:alphaModFix/>
          </a:blip>
          <a:srcRect b="0" l="0" r="0" t="0"/>
          <a:stretch/>
        </p:blipFill>
        <p:spPr>
          <a:xfrm>
            <a:off x="5019589" y="3519055"/>
            <a:ext cx="3518411" cy="320963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43"/>
          <p:cNvPicPr preferRelativeResize="0"/>
          <p:nvPr/>
        </p:nvPicPr>
        <p:blipFill rotWithShape="1">
          <a:blip r:embed="rId3">
            <a:alphaModFix/>
          </a:blip>
          <a:srcRect b="0" l="0" r="0" t="0"/>
          <a:stretch/>
        </p:blipFill>
        <p:spPr>
          <a:xfrm>
            <a:off x="1" y="0"/>
            <a:ext cx="9144000" cy="699192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4"/>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SAMPLING STATISTICS</a:t>
            </a:r>
            <a:endParaRPr/>
          </a:p>
        </p:txBody>
      </p:sp>
      <p:sp>
        <p:nvSpPr>
          <p:cNvPr id="369" name="Google Shape;369;p44"/>
          <p:cNvSpPr txBox="1"/>
          <p:nvPr>
            <p:ph idx="1" type="body"/>
          </p:nvPr>
        </p:nvSpPr>
        <p:spPr>
          <a:xfrm>
            <a:off x="355107" y="1065320"/>
            <a:ext cx="8620217" cy="544201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Clr>
                <a:schemeClr val="dk1"/>
              </a:buClr>
              <a:buSzPts val="2000"/>
              <a:buChar char="•"/>
            </a:pPr>
            <a:r>
              <a:rPr lang="en-GB" sz="2000"/>
              <a:t>As per clause 3.7 of IS 3196 (1), a batch shall consist of finished cylinders not exceeding 3000 cylinders made consecutively by the same manufacturer using the same manufacturing technique. A batch shall contain material of one cast only.</a:t>
            </a:r>
            <a:endParaRPr/>
          </a:p>
          <a:p>
            <a:pPr indent="-342900" lvl="0" marL="342900" rtl="0" algn="just">
              <a:spcBef>
                <a:spcPts val="400"/>
              </a:spcBef>
              <a:spcAft>
                <a:spcPts val="0"/>
              </a:spcAft>
              <a:buClr>
                <a:schemeClr val="dk1"/>
              </a:buClr>
              <a:buSzPts val="2000"/>
              <a:buChar char="•"/>
            </a:pPr>
            <a:r>
              <a:rPr lang="en-GB" sz="2000"/>
              <a:t>Samples (sub-lot of 250 cylinders) taken for mechanical or burst test shall be alternated between mechanical and bursts tests.</a:t>
            </a:r>
            <a:endParaRPr sz="2000"/>
          </a:p>
          <a:p>
            <a:pPr indent="-215900" lvl="0" marL="342900" rtl="0" algn="just">
              <a:spcBef>
                <a:spcPts val="400"/>
              </a:spcBef>
              <a:spcAft>
                <a:spcPts val="0"/>
              </a:spcAft>
              <a:buClr>
                <a:schemeClr val="dk1"/>
              </a:buClr>
              <a:buSzPts val="2000"/>
              <a:buNone/>
            </a:pPr>
            <a:r>
              <a:t/>
            </a:r>
            <a:endParaRPr sz="2000"/>
          </a:p>
        </p:txBody>
      </p:sp>
      <p:pic>
        <p:nvPicPr>
          <p:cNvPr id="370" name="Google Shape;370;p44"/>
          <p:cNvPicPr preferRelativeResize="0"/>
          <p:nvPr/>
        </p:nvPicPr>
        <p:blipFill rotWithShape="1">
          <a:blip r:embed="rId3">
            <a:alphaModFix/>
          </a:blip>
          <a:srcRect b="0" l="0" r="0" t="0"/>
          <a:stretch/>
        </p:blipFill>
        <p:spPr>
          <a:xfrm>
            <a:off x="1286188" y="3184005"/>
            <a:ext cx="6571624" cy="320325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5"/>
          <p:cNvSpPr txBox="1"/>
          <p:nvPr>
            <p:ph type="title"/>
          </p:nvPr>
        </p:nvSpPr>
        <p:spPr>
          <a:xfrm>
            <a:off x="628650" y="0"/>
            <a:ext cx="7886700" cy="9941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GB" sz="2400">
                <a:latin typeface="Calibri"/>
                <a:ea typeface="Calibri"/>
                <a:cs typeface="Calibri"/>
                <a:sym typeface="Calibri"/>
              </a:rPr>
              <a:t>DIFFERENT TYPES OF GASES AND THEIR STORAGE METHODS</a:t>
            </a:r>
            <a:endParaRPr b="1" sz="2400">
              <a:latin typeface="Calibri"/>
              <a:ea typeface="Calibri"/>
              <a:cs typeface="Calibri"/>
              <a:sym typeface="Calibri"/>
            </a:endParaRPr>
          </a:p>
        </p:txBody>
      </p:sp>
      <p:pic>
        <p:nvPicPr>
          <p:cNvPr id="376" name="Google Shape;376;p45"/>
          <p:cNvPicPr preferRelativeResize="0"/>
          <p:nvPr>
            <p:ph idx="1" type="body"/>
          </p:nvPr>
        </p:nvPicPr>
        <p:blipFill rotWithShape="1">
          <a:blip r:embed="rId3">
            <a:alphaModFix/>
          </a:blip>
          <a:srcRect b="0" l="0" r="0" t="0"/>
          <a:stretch/>
        </p:blipFill>
        <p:spPr>
          <a:xfrm>
            <a:off x="0" y="1055941"/>
            <a:ext cx="9143999" cy="578079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6"/>
          <p:cNvSpPr txBox="1"/>
          <p:nvPr>
            <p:ph type="title"/>
          </p:nvPr>
        </p:nvSpPr>
        <p:spPr>
          <a:xfrm>
            <a:off x="545522" y="0"/>
            <a:ext cx="7886700" cy="99417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b="1" lang="en-GB" sz="2400">
                <a:latin typeface="Calibri"/>
                <a:ea typeface="Calibri"/>
                <a:cs typeface="Calibri"/>
                <a:sym typeface="Calibri"/>
              </a:rPr>
              <a:t>HIGH PRESSURE VS LOW PRESSURE GAS CYLINDERS</a:t>
            </a:r>
            <a:endParaRPr b="1" sz="2400">
              <a:latin typeface="Calibri"/>
              <a:ea typeface="Calibri"/>
              <a:cs typeface="Calibri"/>
              <a:sym typeface="Calibri"/>
            </a:endParaRPr>
          </a:p>
        </p:txBody>
      </p:sp>
      <p:pic>
        <p:nvPicPr>
          <p:cNvPr id="382" name="Google Shape;382;p46"/>
          <p:cNvPicPr preferRelativeResize="0"/>
          <p:nvPr/>
        </p:nvPicPr>
        <p:blipFill rotWithShape="1">
          <a:blip r:embed="rId3">
            <a:alphaModFix/>
          </a:blip>
          <a:srcRect b="0" l="0" r="0" t="0"/>
          <a:stretch/>
        </p:blipFill>
        <p:spPr>
          <a:xfrm>
            <a:off x="0" y="994172"/>
            <a:ext cx="9170652" cy="579455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ee5c1c5757_0_1"/>
          <p:cNvSpPr txBox="1"/>
          <p:nvPr>
            <p:ph type="ctrTitle"/>
          </p:nvPr>
        </p:nvSpPr>
        <p:spPr>
          <a:xfrm>
            <a:off x="685800" y="2130425"/>
            <a:ext cx="77724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title"/>
          </p:nvPr>
        </p:nvSpPr>
        <p:spPr>
          <a:xfrm>
            <a:off x="908297" y="268604"/>
            <a:ext cx="7746176" cy="47954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Calibri"/>
              <a:buNone/>
            </a:pPr>
            <a:r>
              <a:rPr b="1" lang="en-GB" sz="2400">
                <a:latin typeface="Calibri"/>
                <a:ea typeface="Calibri"/>
                <a:cs typeface="Calibri"/>
                <a:sym typeface="Calibri"/>
              </a:rPr>
              <a:t>STRESS ANALYSIS OF THIN – WALLED PRESSURE VESSELS</a:t>
            </a:r>
            <a:endParaRPr b="1" sz="2400">
              <a:latin typeface="Calibri"/>
              <a:ea typeface="Calibri"/>
              <a:cs typeface="Calibri"/>
              <a:sym typeface="Calibri"/>
            </a:endParaRPr>
          </a:p>
        </p:txBody>
      </p:sp>
      <p:sp>
        <p:nvSpPr>
          <p:cNvPr id="105" name="Google Shape;105;p5"/>
          <p:cNvSpPr txBox="1"/>
          <p:nvPr>
            <p:ph idx="1" type="body"/>
          </p:nvPr>
        </p:nvSpPr>
        <p:spPr>
          <a:xfrm>
            <a:off x="352887" y="868218"/>
            <a:ext cx="8504785" cy="5606473"/>
          </a:xfrm>
          <a:prstGeom prst="rect">
            <a:avLst/>
          </a:prstGeom>
          <a:blipFill rotWithShape="1">
            <a:blip r:embed="rId3">
              <a:alphaModFix/>
            </a:blip>
            <a:stretch>
              <a:fillRect b="0" l="-644" r="-858" t="-542"/>
            </a:stretch>
          </a:blip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lang="en-GB"/>
              <a:t> </a:t>
            </a:r>
            <a:endParaRPr/>
          </a:p>
        </p:txBody>
      </p:sp>
      <p:sp>
        <p:nvSpPr>
          <p:cNvPr id="106" name="Google Shape;106;p5"/>
          <p:cNvSpPr/>
          <p:nvPr/>
        </p:nvSpPr>
        <p:spPr>
          <a:xfrm>
            <a:off x="3103418" y="3558797"/>
            <a:ext cx="2038479" cy="45941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07" name="Google Shape;107;p5"/>
          <p:cNvSpPr/>
          <p:nvPr/>
        </p:nvSpPr>
        <p:spPr>
          <a:xfrm>
            <a:off x="3697027" y="5653367"/>
            <a:ext cx="1816504" cy="59965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ph idx="1" type="body"/>
          </p:nvPr>
        </p:nvSpPr>
        <p:spPr>
          <a:xfrm>
            <a:off x="502953" y="396633"/>
            <a:ext cx="8089222" cy="514511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b="1" i="1" lang="en-GB" sz="2000"/>
              <a:t>Radial Stress</a:t>
            </a:r>
            <a:endParaRPr b="1" sz="2000"/>
          </a:p>
          <a:p>
            <a:pPr indent="0" lvl="0" marL="0" rtl="0" algn="l">
              <a:spcBef>
                <a:spcPts val="400"/>
              </a:spcBef>
              <a:spcAft>
                <a:spcPts val="0"/>
              </a:spcAft>
              <a:buClr>
                <a:schemeClr val="dk1"/>
              </a:buClr>
              <a:buSzPts val="2000"/>
              <a:buNone/>
            </a:pPr>
            <a:r>
              <a:rPr lang="en-GB" sz="2000"/>
              <a:t>Radial stress is the stress exerted perpendicular to the wall. In thin-walled vessels, radial stress is negligible compared to hoop and axial stresses.</a:t>
            </a:r>
            <a:endParaRPr/>
          </a:p>
          <a:p>
            <a:pPr indent="0" lvl="0" marL="0" rtl="0" algn="l">
              <a:spcBef>
                <a:spcPts val="300"/>
              </a:spcBef>
              <a:spcAft>
                <a:spcPts val="0"/>
              </a:spcAft>
              <a:buClr>
                <a:schemeClr val="dk1"/>
              </a:buClr>
              <a:buSzPts val="1500"/>
              <a:buNone/>
            </a:pPr>
            <a:r>
              <a:t/>
            </a:r>
            <a:endParaRPr sz="1500"/>
          </a:p>
          <a:p>
            <a:pPr indent="0" lvl="0" marL="0" rtl="0" algn="l">
              <a:spcBef>
                <a:spcPts val="300"/>
              </a:spcBef>
              <a:spcAft>
                <a:spcPts val="0"/>
              </a:spcAft>
              <a:buClr>
                <a:schemeClr val="dk1"/>
              </a:buClr>
              <a:buSzPts val="1500"/>
              <a:buNone/>
            </a:pPr>
            <a:r>
              <a:t/>
            </a:r>
            <a:endParaRPr sz="1500"/>
          </a:p>
          <a:p>
            <a:pPr indent="-139700" lvl="0" marL="342900" rtl="0" algn="l">
              <a:spcBef>
                <a:spcPts val="640"/>
              </a:spcBef>
              <a:spcAft>
                <a:spcPts val="0"/>
              </a:spcAft>
              <a:buClr>
                <a:schemeClr val="dk1"/>
              </a:buClr>
              <a:buSzPts val="3200"/>
              <a:buNone/>
            </a:pPr>
            <a:r>
              <a:t/>
            </a:r>
            <a:endParaRPr/>
          </a:p>
        </p:txBody>
      </p:sp>
      <p:pic>
        <p:nvPicPr>
          <p:cNvPr id="113" name="Google Shape;113;p6"/>
          <p:cNvPicPr preferRelativeResize="0"/>
          <p:nvPr/>
        </p:nvPicPr>
        <p:blipFill rotWithShape="1">
          <a:blip r:embed="rId3">
            <a:alphaModFix/>
          </a:blip>
          <a:srcRect b="0" l="0" r="0" t="0"/>
          <a:stretch/>
        </p:blipFill>
        <p:spPr>
          <a:xfrm>
            <a:off x="1327346" y="1791855"/>
            <a:ext cx="6828362" cy="3749888"/>
          </a:xfrm>
          <a:prstGeom prst="rect">
            <a:avLst/>
          </a:prstGeom>
          <a:noFill/>
          <a:ln>
            <a:noFill/>
          </a:ln>
        </p:spPr>
      </p:pic>
      <p:sp>
        <p:nvSpPr>
          <p:cNvPr id="114" name="Google Shape;114;p6"/>
          <p:cNvSpPr/>
          <p:nvPr/>
        </p:nvSpPr>
        <p:spPr>
          <a:xfrm>
            <a:off x="3189280" y="6188743"/>
            <a:ext cx="3165338"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350" u="none" cap="none" strike="noStrike">
                <a:solidFill>
                  <a:schemeClr val="dk1"/>
                </a:solidFill>
                <a:latin typeface="Times New Roman"/>
                <a:ea typeface="Times New Roman"/>
                <a:cs typeface="Times New Roman"/>
                <a:sym typeface="Times New Roman"/>
              </a:rPr>
              <a:t>Stress in Thin Cylinders</a:t>
            </a:r>
            <a:endParaRPr b="0" i="0" sz="135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Hooke’s Law</a:t>
            </a:r>
            <a:endParaRPr/>
          </a:p>
        </p:txBody>
      </p:sp>
      <p:sp>
        <p:nvSpPr>
          <p:cNvPr id="120" name="Google Shape;120;p7"/>
          <p:cNvSpPr txBox="1"/>
          <p:nvPr>
            <p:ph idx="1" type="body"/>
          </p:nvPr>
        </p:nvSpPr>
        <p:spPr>
          <a:xfrm>
            <a:off x="355107" y="1278384"/>
            <a:ext cx="8620217" cy="5442012"/>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000"/>
              <a:buChar char="•"/>
            </a:pPr>
            <a:r>
              <a:rPr lang="en-GB" sz="2000"/>
              <a:t>Hooke’s Law is relevant in understanding the behaviour of materials under stress, particularly in defining material properties and elasticity.</a:t>
            </a:r>
            <a:endParaRPr/>
          </a:p>
          <a:p>
            <a:pPr indent="-215900" lvl="0" marL="342900" rtl="0" algn="l">
              <a:spcBef>
                <a:spcPts val="400"/>
              </a:spcBef>
              <a:spcAft>
                <a:spcPts val="0"/>
              </a:spcAft>
              <a:buClr>
                <a:schemeClr val="dk1"/>
              </a:buClr>
              <a:buSzPts val="2000"/>
              <a:buNone/>
            </a:pPr>
            <a:r>
              <a:t/>
            </a:r>
            <a:endParaRPr sz="2000"/>
          </a:p>
          <a:p>
            <a:pPr indent="0" lvl="0" marL="0" rtl="0" algn="ctr">
              <a:spcBef>
                <a:spcPts val="400"/>
              </a:spcBef>
              <a:spcAft>
                <a:spcPts val="0"/>
              </a:spcAft>
              <a:buClr>
                <a:schemeClr val="dk1"/>
              </a:buClr>
              <a:buSzPts val="2000"/>
              <a:buNone/>
            </a:pPr>
            <a:r>
              <a:rPr b="1" lang="en-GB" sz="2000"/>
              <a:t>YIELD STRENGTH</a:t>
            </a:r>
            <a:endParaRPr/>
          </a:p>
          <a:p>
            <a:pPr indent="-342900" lvl="0" marL="342900" rtl="0" algn="just">
              <a:spcBef>
                <a:spcPts val="400"/>
              </a:spcBef>
              <a:spcAft>
                <a:spcPts val="0"/>
              </a:spcAft>
              <a:buClr>
                <a:schemeClr val="dk1"/>
              </a:buClr>
              <a:buSzPts val="2000"/>
              <a:buChar char="•"/>
            </a:pPr>
            <a:r>
              <a:rPr lang="en-GB" sz="2000"/>
              <a:t>Yield strength is the stress at which a material begins to deform plastically. </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Material Specifications: Yield strength for materials used for manufacturing cylinders must be minimum 240 N/mm2 as per clause 4 of IS 3196 (1).</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Design and construction: As per clause 6 of IS 3196 (1), yield strength is used to calculate the wall thickness of cylinders in order to ensure safety and durability.</a:t>
            </a:r>
            <a:endParaRPr/>
          </a:p>
          <a:p>
            <a:pPr indent="-215900" lvl="0" marL="34290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Testing and Quality Control: As per clause 18 of IS 3196 (1), the observed yield strength during the acceptance test of the material shall not be less than that specified.</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8"/>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Hooke’s Law</a:t>
            </a:r>
            <a:endParaRPr/>
          </a:p>
        </p:txBody>
      </p:sp>
      <p:sp>
        <p:nvSpPr>
          <p:cNvPr id="126" name="Google Shape;126;p8"/>
          <p:cNvSpPr txBox="1"/>
          <p:nvPr>
            <p:ph idx="1" type="body"/>
          </p:nvPr>
        </p:nvSpPr>
        <p:spPr>
          <a:xfrm>
            <a:off x="284085" y="1020932"/>
            <a:ext cx="8691239" cy="5699464"/>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000"/>
              <a:buNone/>
            </a:pPr>
            <a:r>
              <a:rPr b="1" lang="en-GB" sz="2000"/>
              <a:t>Percentage Elongation / Strain</a:t>
            </a:r>
            <a:endParaRPr/>
          </a:p>
          <a:p>
            <a:pPr indent="0" lvl="0" marL="0" rtl="0" algn="ctr">
              <a:spcBef>
                <a:spcPts val="400"/>
              </a:spcBef>
              <a:spcAft>
                <a:spcPts val="0"/>
              </a:spcAft>
              <a:buClr>
                <a:schemeClr val="dk1"/>
              </a:buClr>
              <a:buSzPts val="2000"/>
              <a:buNone/>
            </a:pPr>
            <a:r>
              <a:t/>
            </a:r>
            <a:endParaRPr b="1" sz="2000"/>
          </a:p>
          <a:p>
            <a:pPr indent="-342900" lvl="0" marL="342900" rtl="0" algn="l">
              <a:spcBef>
                <a:spcPts val="400"/>
              </a:spcBef>
              <a:spcAft>
                <a:spcPts val="0"/>
              </a:spcAft>
              <a:buClr>
                <a:schemeClr val="dk1"/>
              </a:buClr>
              <a:buSzPts val="2000"/>
              <a:buChar char="•"/>
            </a:pPr>
            <a:r>
              <a:rPr lang="en-GB" sz="2000"/>
              <a:t>Percentage elongation is a measure of a material's ductility, indicating how much a material can stretch before breaking. It is expressed as a percentage and is calculated using the formula:</a:t>
            </a:r>
            <a:endParaRPr/>
          </a:p>
          <a:p>
            <a:pPr indent="0" lvl="0" marL="0" rtl="0" algn="l">
              <a:spcBef>
                <a:spcPts val="400"/>
              </a:spcBef>
              <a:spcAft>
                <a:spcPts val="0"/>
              </a:spcAft>
              <a:buClr>
                <a:schemeClr val="dk1"/>
              </a:buClr>
              <a:buSzPts val="2000"/>
              <a:buNone/>
            </a:pPr>
            <a:r>
              <a:t/>
            </a:r>
            <a:endParaRPr sz="2000"/>
          </a:p>
          <a:p>
            <a:pPr indent="0" lvl="0" marL="0" rtl="0" algn="l">
              <a:spcBef>
                <a:spcPts val="320"/>
              </a:spcBef>
              <a:spcAft>
                <a:spcPts val="0"/>
              </a:spcAft>
              <a:buClr>
                <a:schemeClr val="dk1"/>
              </a:buClr>
              <a:buSzPts val="1600"/>
              <a:buNone/>
            </a:pPr>
            <a:r>
              <a:t/>
            </a:r>
            <a:endParaRPr sz="1600"/>
          </a:p>
          <a:p>
            <a:pPr indent="0" lvl="0" marL="0" rtl="0" algn="l">
              <a:spcBef>
                <a:spcPts val="320"/>
              </a:spcBef>
              <a:spcAft>
                <a:spcPts val="0"/>
              </a:spcAft>
              <a:buClr>
                <a:schemeClr val="dk1"/>
              </a:buClr>
              <a:buSzPts val="1600"/>
              <a:buNone/>
            </a:pPr>
            <a:r>
              <a:rPr lang="en-GB" sz="1600"/>
              <a:t>where:</a:t>
            </a:r>
            <a:endParaRPr/>
          </a:p>
          <a:p>
            <a:pPr indent="0" lvl="0" marL="0" rtl="0" algn="l">
              <a:spcBef>
                <a:spcPts val="320"/>
              </a:spcBef>
              <a:spcAft>
                <a:spcPts val="0"/>
              </a:spcAft>
              <a:buClr>
                <a:schemeClr val="dk1"/>
              </a:buClr>
              <a:buSzPts val="1600"/>
              <a:buNone/>
            </a:pPr>
            <a:r>
              <a:rPr lang="en-GB" sz="1600"/>
              <a:t>Lf is the final length of the specimen after fracture.</a:t>
            </a:r>
            <a:endParaRPr/>
          </a:p>
          <a:p>
            <a:pPr indent="0" lvl="0" marL="0" rtl="0" algn="l">
              <a:spcBef>
                <a:spcPts val="320"/>
              </a:spcBef>
              <a:spcAft>
                <a:spcPts val="0"/>
              </a:spcAft>
              <a:buClr>
                <a:schemeClr val="dk1"/>
              </a:buClr>
              <a:buSzPts val="1600"/>
              <a:buNone/>
            </a:pPr>
            <a:r>
              <a:rPr lang="en-GB" sz="1600"/>
              <a:t>Lo​ is the original gauge length of the specimen.</a:t>
            </a:r>
            <a:endParaRPr/>
          </a:p>
          <a:p>
            <a:pPr indent="0" lvl="0" marL="0" rtl="0" algn="l">
              <a:spcBef>
                <a:spcPts val="5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Material Specifications: As per clause 4 of IS 3196 (1), minimum percentage elongation required for materials for cylinder manufacturing should be 25 %.</a:t>
            </a:r>
            <a:endParaRPr sz="2000"/>
          </a:p>
          <a:p>
            <a:pPr indent="0" lvl="0" marL="0" rtl="0" algn="just">
              <a:spcBef>
                <a:spcPts val="400"/>
              </a:spcBef>
              <a:spcAft>
                <a:spcPts val="0"/>
              </a:spcAft>
              <a:buClr>
                <a:schemeClr val="dk1"/>
              </a:buClr>
              <a:buSzPts val="2000"/>
              <a:buNone/>
            </a:pPr>
            <a:r>
              <a:t/>
            </a:r>
            <a:endParaRPr sz="2000"/>
          </a:p>
          <a:p>
            <a:pPr indent="-342900" lvl="0" marL="342900" rtl="0" algn="just">
              <a:spcBef>
                <a:spcPts val="400"/>
              </a:spcBef>
              <a:spcAft>
                <a:spcPts val="0"/>
              </a:spcAft>
              <a:buClr>
                <a:schemeClr val="dk1"/>
              </a:buClr>
              <a:buSzPts val="2000"/>
              <a:buChar char="•"/>
            </a:pPr>
            <a:r>
              <a:rPr lang="en-GB" sz="2000"/>
              <a:t>Testing and Quality Control: As per clause 18 of IS 3196 (1), the observed percentage elongation during the acceptance test of the material shall not be less than that specified.</a:t>
            </a:r>
            <a:endParaRPr/>
          </a:p>
          <a:p>
            <a:pPr indent="0" lvl="0" marL="0" rtl="0" algn="just">
              <a:spcBef>
                <a:spcPts val="360"/>
              </a:spcBef>
              <a:spcAft>
                <a:spcPts val="0"/>
              </a:spcAft>
              <a:buClr>
                <a:schemeClr val="dk1"/>
              </a:buClr>
              <a:buSzPts val="1800"/>
              <a:buNone/>
            </a:pPr>
            <a:r>
              <a:t/>
            </a:r>
            <a:endParaRPr sz="1800"/>
          </a:p>
          <a:p>
            <a:pPr indent="0" lvl="0" marL="0" rtl="0" algn="just">
              <a:spcBef>
                <a:spcPts val="360"/>
              </a:spcBef>
              <a:spcAft>
                <a:spcPts val="0"/>
              </a:spcAft>
              <a:buClr>
                <a:schemeClr val="dk1"/>
              </a:buClr>
              <a:buSzPts val="1800"/>
              <a:buNone/>
            </a:pPr>
            <a:r>
              <a:t/>
            </a:r>
            <a:endParaRPr sz="1800"/>
          </a:p>
          <a:p>
            <a:pPr indent="0" lvl="0" marL="0" rtl="0" algn="just">
              <a:spcBef>
                <a:spcPts val="360"/>
              </a:spcBef>
              <a:spcAft>
                <a:spcPts val="0"/>
              </a:spcAft>
              <a:buClr>
                <a:schemeClr val="dk1"/>
              </a:buClr>
              <a:buSzPts val="1800"/>
              <a:buNone/>
            </a:pPr>
            <a:r>
              <a:t/>
            </a:r>
            <a:endParaRPr sz="1800"/>
          </a:p>
          <a:p>
            <a:pPr indent="0" lvl="0" marL="0" rtl="0" algn="just">
              <a:spcBef>
                <a:spcPts val="360"/>
              </a:spcBef>
              <a:spcAft>
                <a:spcPts val="0"/>
              </a:spcAft>
              <a:buClr>
                <a:schemeClr val="dk1"/>
              </a:buClr>
              <a:buSzPts val="1800"/>
              <a:buNone/>
            </a:pPr>
            <a:r>
              <a:t/>
            </a:r>
            <a:endParaRPr sz="1800"/>
          </a:p>
        </p:txBody>
      </p:sp>
      <p:pic>
        <p:nvPicPr>
          <p:cNvPr id="127" name="Google Shape;127;p8"/>
          <p:cNvPicPr preferRelativeResize="0"/>
          <p:nvPr/>
        </p:nvPicPr>
        <p:blipFill rotWithShape="1">
          <a:blip r:embed="rId3">
            <a:alphaModFix/>
          </a:blip>
          <a:srcRect b="0" l="0" r="0" t="0"/>
          <a:stretch/>
        </p:blipFill>
        <p:spPr>
          <a:xfrm>
            <a:off x="2995208" y="2863239"/>
            <a:ext cx="3810532" cy="5811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9"/>
          <p:cNvSpPr txBox="1"/>
          <p:nvPr>
            <p:ph type="title"/>
          </p:nvPr>
        </p:nvSpPr>
        <p:spPr>
          <a:xfrm>
            <a:off x="457200" y="830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Hooke’s Law</a:t>
            </a:r>
            <a:endParaRPr/>
          </a:p>
        </p:txBody>
      </p:sp>
      <p:sp>
        <p:nvSpPr>
          <p:cNvPr id="133" name="Google Shape;133;p9"/>
          <p:cNvSpPr txBox="1"/>
          <p:nvPr>
            <p:ph idx="1" type="body"/>
          </p:nvPr>
        </p:nvSpPr>
        <p:spPr>
          <a:xfrm>
            <a:off x="355107" y="1278384"/>
            <a:ext cx="8620217" cy="544201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b="1" lang="en-GB" sz="2000"/>
              <a:t>TENSILE STRENGTH</a:t>
            </a:r>
            <a:endParaRPr/>
          </a:p>
          <a:p>
            <a:pPr indent="-342900" lvl="0" marL="342900" rtl="0" algn="just">
              <a:spcBef>
                <a:spcPts val="370"/>
              </a:spcBef>
              <a:spcAft>
                <a:spcPts val="0"/>
              </a:spcAft>
              <a:buClr>
                <a:schemeClr val="dk1"/>
              </a:buClr>
              <a:buSzPct val="100000"/>
              <a:buChar char="•"/>
            </a:pPr>
            <a:r>
              <a:rPr lang="en-GB" sz="2000"/>
              <a:t>Tensile strength is a measure of the force required to pull something to the point where it breaks. It is an important property of materials used in various engineering applications, including the manufacture of high-pressure cylinders.</a:t>
            </a:r>
            <a:endParaRPr/>
          </a:p>
          <a:p>
            <a:pPr indent="0" lvl="0" marL="0" rtl="0" algn="just">
              <a:spcBef>
                <a:spcPts val="370"/>
              </a:spcBef>
              <a:spcAft>
                <a:spcPts val="0"/>
              </a:spcAft>
              <a:buClr>
                <a:schemeClr val="dk1"/>
              </a:buClr>
              <a:buSzPct val="100000"/>
              <a:buNone/>
            </a:pPr>
            <a:r>
              <a:t/>
            </a:r>
            <a:endParaRPr sz="2000"/>
          </a:p>
          <a:p>
            <a:pPr indent="0" lvl="0" marL="0" rtl="0" algn="just">
              <a:spcBef>
                <a:spcPts val="370"/>
              </a:spcBef>
              <a:spcAft>
                <a:spcPts val="0"/>
              </a:spcAft>
              <a:buClr>
                <a:schemeClr val="dk1"/>
              </a:buClr>
              <a:buSzPct val="100000"/>
              <a:buNone/>
            </a:pPr>
            <a:r>
              <a:t/>
            </a:r>
            <a:endParaRPr sz="2000"/>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lang="en-GB" sz="2000"/>
              <a:t>Material Specifications: As per clause 4 of IS 3196 (1), minimum tensile strength required for materials for cylinder manufacturing should be 350 N/mm2.</a:t>
            </a:r>
            <a:endParaRPr sz="2000"/>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lang="en-GB" sz="2000"/>
              <a:t>Design and construction: As per clause 6 of IS 3196 (1), tensile strength is used to calculate the necessary wall thickness and overall design to prevent failure under pressure.</a:t>
            </a:r>
            <a:endParaRPr/>
          </a:p>
          <a:p>
            <a:pPr indent="0" lvl="0" marL="0" rtl="0" algn="just">
              <a:spcBef>
                <a:spcPts val="370"/>
              </a:spcBef>
              <a:spcAft>
                <a:spcPts val="0"/>
              </a:spcAft>
              <a:buClr>
                <a:schemeClr val="dk1"/>
              </a:buClr>
              <a:buSzPct val="100000"/>
              <a:buNone/>
            </a:pPr>
            <a:r>
              <a:t/>
            </a:r>
            <a:endParaRPr sz="2000"/>
          </a:p>
          <a:p>
            <a:pPr indent="-342900" lvl="0" marL="342900" rtl="0" algn="just">
              <a:spcBef>
                <a:spcPts val="370"/>
              </a:spcBef>
              <a:spcAft>
                <a:spcPts val="0"/>
              </a:spcAft>
              <a:buClr>
                <a:schemeClr val="dk1"/>
              </a:buClr>
              <a:buSzPct val="100000"/>
              <a:buChar char="•"/>
            </a:pPr>
            <a:r>
              <a:rPr lang="en-GB" sz="2000"/>
              <a:t>Testing and Quality Control: As per clause 18 of IS 3196 (1), the observed tensile strength during the acceptance test of the material shall not be less than that specified.</a:t>
            </a:r>
            <a:endParaRPr sz="2000"/>
          </a:p>
        </p:txBody>
      </p:sp>
      <p:pic>
        <p:nvPicPr>
          <p:cNvPr id="134" name="Google Shape;134;p9"/>
          <p:cNvPicPr preferRelativeResize="0"/>
          <p:nvPr/>
        </p:nvPicPr>
        <p:blipFill rotWithShape="1">
          <a:blip r:embed="rId3">
            <a:alphaModFix/>
          </a:blip>
          <a:srcRect b="0" l="0" r="0" t="0"/>
          <a:stretch/>
        </p:blipFill>
        <p:spPr>
          <a:xfrm>
            <a:off x="2942997" y="2701330"/>
            <a:ext cx="3258005" cy="5620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2013-01-27T09:14:16Z</dcterms:created>
  <dc:creator>Anubhav Verma</dc:creator>
</cp:coreProperties>
</file>