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2"/>
  </p:notesMasterIdLst>
  <p:sldIdLst>
    <p:sldId id="256" r:id="rId2"/>
    <p:sldId id="258" r:id="rId3"/>
    <p:sldId id="259" r:id="rId4"/>
    <p:sldId id="257"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85"/>
    <p:restoredTop sz="94650"/>
  </p:normalViewPr>
  <p:slideViewPr>
    <p:cSldViewPr snapToGrid="0">
      <p:cViewPr varScale="1">
        <p:scale>
          <a:sx n="94" d="100"/>
          <a:sy n="94" d="100"/>
        </p:scale>
        <p:origin x="200" y="7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2B196B-AAD5-104B-976F-8F42325086C1}" type="datetimeFigureOut">
              <a:rPr lang="en-US" smtClean="0"/>
              <a:t>7/25/24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1C8217-6D98-EF42-9C9D-9CFF30FDD655}" type="slidenum">
              <a:rPr lang="en-US" smtClean="0"/>
              <a:t>‹#›</a:t>
            </a:fld>
            <a:endParaRPr lang="en-US"/>
          </a:p>
        </p:txBody>
      </p:sp>
    </p:spTree>
    <p:extLst>
      <p:ext uri="{BB962C8B-B14F-4D97-AF65-F5344CB8AC3E}">
        <p14:creationId xmlns:p14="http://schemas.microsoft.com/office/powerpoint/2010/main" val="2002124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2E664D51-89D4-4D4D-A5F9-29897C953968}" type="datetimeFigureOut">
              <a:rPr lang="en-US" smtClean="0"/>
              <a:t>7/25/24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E0D1904-D3DA-4F43-8FCF-61E8EC21AC42}" type="slidenum">
              <a:rPr lang="en-US" smtClean="0"/>
              <a:t>‹#›</a:t>
            </a:fld>
            <a:endParaRPr lang="en-US"/>
          </a:p>
        </p:txBody>
      </p:sp>
    </p:spTree>
    <p:extLst>
      <p:ext uri="{BB962C8B-B14F-4D97-AF65-F5344CB8AC3E}">
        <p14:creationId xmlns:p14="http://schemas.microsoft.com/office/powerpoint/2010/main" val="2375716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E664D51-89D4-4D4D-A5F9-29897C953968}" type="datetimeFigureOut">
              <a:rPr lang="en-US" smtClean="0"/>
              <a:t>7/25/24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E0D1904-D3DA-4F43-8FCF-61E8EC21AC42}" type="slidenum">
              <a:rPr lang="en-US" smtClean="0"/>
              <a:t>‹#›</a:t>
            </a:fld>
            <a:endParaRPr lang="en-US"/>
          </a:p>
        </p:txBody>
      </p:sp>
    </p:spTree>
    <p:extLst>
      <p:ext uri="{BB962C8B-B14F-4D97-AF65-F5344CB8AC3E}">
        <p14:creationId xmlns:p14="http://schemas.microsoft.com/office/powerpoint/2010/main" val="1739429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E664D51-89D4-4D4D-A5F9-29897C953968}" type="datetimeFigureOut">
              <a:rPr lang="en-US" smtClean="0"/>
              <a:t>7/25/24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E0D1904-D3DA-4F43-8FCF-61E8EC21AC42}"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33152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GB"/>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2E664D51-89D4-4D4D-A5F9-29897C953968}" type="datetimeFigureOut">
              <a:rPr lang="en-US" smtClean="0"/>
              <a:t>7/25/24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E0D1904-D3DA-4F43-8FCF-61E8EC21AC42}" type="slidenum">
              <a:rPr lang="en-US" smtClean="0"/>
              <a:t>‹#›</a:t>
            </a:fld>
            <a:endParaRPr lang="en-US"/>
          </a:p>
        </p:txBody>
      </p:sp>
    </p:spTree>
    <p:extLst>
      <p:ext uri="{BB962C8B-B14F-4D97-AF65-F5344CB8AC3E}">
        <p14:creationId xmlns:p14="http://schemas.microsoft.com/office/powerpoint/2010/main" val="2243790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2E664D51-89D4-4D4D-A5F9-29897C953968}" type="datetimeFigureOut">
              <a:rPr lang="en-US" smtClean="0"/>
              <a:t>7/25/24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E0D1904-D3DA-4F43-8FCF-61E8EC21AC42}"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23476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2E664D51-89D4-4D4D-A5F9-29897C953968}" type="datetimeFigureOut">
              <a:rPr lang="en-US" smtClean="0"/>
              <a:t>7/25/24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E0D1904-D3DA-4F43-8FCF-61E8EC21AC42}" type="slidenum">
              <a:rPr lang="en-US" smtClean="0"/>
              <a:t>‹#›</a:t>
            </a:fld>
            <a:endParaRPr lang="en-US"/>
          </a:p>
        </p:txBody>
      </p:sp>
    </p:spTree>
    <p:extLst>
      <p:ext uri="{BB962C8B-B14F-4D97-AF65-F5344CB8AC3E}">
        <p14:creationId xmlns:p14="http://schemas.microsoft.com/office/powerpoint/2010/main" val="30673618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E664D51-89D4-4D4D-A5F9-29897C953968}" type="datetimeFigureOut">
              <a:rPr lang="en-US" smtClean="0"/>
              <a:t>7/25/24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E0D1904-D3DA-4F43-8FCF-61E8EC21AC42}" type="slidenum">
              <a:rPr lang="en-US" smtClean="0"/>
              <a:t>‹#›</a:t>
            </a:fld>
            <a:endParaRPr lang="en-US"/>
          </a:p>
        </p:txBody>
      </p:sp>
    </p:spTree>
    <p:extLst>
      <p:ext uri="{BB962C8B-B14F-4D97-AF65-F5344CB8AC3E}">
        <p14:creationId xmlns:p14="http://schemas.microsoft.com/office/powerpoint/2010/main" val="29087652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E664D51-89D4-4D4D-A5F9-29897C953968}" type="datetimeFigureOut">
              <a:rPr lang="en-US" smtClean="0"/>
              <a:t>7/25/24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E0D1904-D3DA-4F43-8FCF-61E8EC21AC42}" type="slidenum">
              <a:rPr lang="en-US" smtClean="0"/>
              <a:t>‹#›</a:t>
            </a:fld>
            <a:endParaRPr lang="en-US"/>
          </a:p>
        </p:txBody>
      </p:sp>
    </p:spTree>
    <p:extLst>
      <p:ext uri="{BB962C8B-B14F-4D97-AF65-F5344CB8AC3E}">
        <p14:creationId xmlns:p14="http://schemas.microsoft.com/office/powerpoint/2010/main" val="806217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GB"/>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E664D51-89D4-4D4D-A5F9-29897C953968}" type="datetimeFigureOut">
              <a:rPr lang="en-US" smtClean="0"/>
              <a:t>7/25/24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E0D1904-D3DA-4F43-8FCF-61E8EC21AC42}" type="slidenum">
              <a:rPr lang="en-US" smtClean="0"/>
              <a:t>‹#›</a:t>
            </a:fld>
            <a:endParaRPr lang="en-US"/>
          </a:p>
        </p:txBody>
      </p:sp>
    </p:spTree>
    <p:extLst>
      <p:ext uri="{BB962C8B-B14F-4D97-AF65-F5344CB8AC3E}">
        <p14:creationId xmlns:p14="http://schemas.microsoft.com/office/powerpoint/2010/main" val="1946500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E664D51-89D4-4D4D-A5F9-29897C953968}" type="datetimeFigureOut">
              <a:rPr lang="en-US" smtClean="0"/>
              <a:t>7/25/24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E0D1904-D3DA-4F43-8FCF-61E8EC21AC42}" type="slidenum">
              <a:rPr lang="en-US" smtClean="0"/>
              <a:t>‹#›</a:t>
            </a:fld>
            <a:endParaRPr lang="en-US"/>
          </a:p>
        </p:txBody>
      </p:sp>
    </p:spTree>
    <p:extLst>
      <p:ext uri="{BB962C8B-B14F-4D97-AF65-F5344CB8AC3E}">
        <p14:creationId xmlns:p14="http://schemas.microsoft.com/office/powerpoint/2010/main" val="2750916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2E664D51-89D4-4D4D-A5F9-29897C953968}" type="datetimeFigureOut">
              <a:rPr lang="en-US" smtClean="0"/>
              <a:t>7/25/24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E0D1904-D3DA-4F43-8FCF-61E8EC21AC42}" type="slidenum">
              <a:rPr lang="en-US" smtClean="0"/>
              <a:t>‹#›</a:t>
            </a:fld>
            <a:endParaRPr lang="en-US"/>
          </a:p>
        </p:txBody>
      </p:sp>
    </p:spTree>
    <p:extLst>
      <p:ext uri="{BB962C8B-B14F-4D97-AF65-F5344CB8AC3E}">
        <p14:creationId xmlns:p14="http://schemas.microsoft.com/office/powerpoint/2010/main" val="335089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2E664D51-89D4-4D4D-A5F9-29897C953968}" type="datetimeFigureOut">
              <a:rPr lang="en-US" smtClean="0"/>
              <a:t>7/25/24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E0D1904-D3DA-4F43-8FCF-61E8EC21AC42}" type="slidenum">
              <a:rPr lang="en-US" smtClean="0"/>
              <a:t>‹#›</a:t>
            </a:fld>
            <a:endParaRPr lang="en-US"/>
          </a:p>
        </p:txBody>
      </p:sp>
    </p:spTree>
    <p:extLst>
      <p:ext uri="{BB962C8B-B14F-4D97-AF65-F5344CB8AC3E}">
        <p14:creationId xmlns:p14="http://schemas.microsoft.com/office/powerpoint/2010/main" val="1444293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2E664D51-89D4-4D4D-A5F9-29897C953968}" type="datetimeFigureOut">
              <a:rPr lang="en-US" smtClean="0"/>
              <a:t>7/25/24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E0D1904-D3DA-4F43-8FCF-61E8EC21AC42}" type="slidenum">
              <a:rPr lang="en-US" smtClean="0"/>
              <a:t>‹#›</a:t>
            </a:fld>
            <a:endParaRPr lang="en-US"/>
          </a:p>
        </p:txBody>
      </p:sp>
    </p:spTree>
    <p:extLst>
      <p:ext uri="{BB962C8B-B14F-4D97-AF65-F5344CB8AC3E}">
        <p14:creationId xmlns:p14="http://schemas.microsoft.com/office/powerpoint/2010/main" val="3227495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64D51-89D4-4D4D-A5F9-29897C953968}" type="datetimeFigureOut">
              <a:rPr lang="en-US" smtClean="0"/>
              <a:t>7/25/24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E0D1904-D3DA-4F43-8FCF-61E8EC21AC42}" type="slidenum">
              <a:rPr lang="en-US" smtClean="0"/>
              <a:t>‹#›</a:t>
            </a:fld>
            <a:endParaRPr lang="en-US"/>
          </a:p>
        </p:txBody>
      </p:sp>
    </p:spTree>
    <p:extLst>
      <p:ext uri="{BB962C8B-B14F-4D97-AF65-F5344CB8AC3E}">
        <p14:creationId xmlns:p14="http://schemas.microsoft.com/office/powerpoint/2010/main" val="966387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GB"/>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2E664D51-89D4-4D4D-A5F9-29897C953968}" type="datetimeFigureOut">
              <a:rPr lang="en-US" smtClean="0"/>
              <a:t>7/25/24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E0D1904-D3DA-4F43-8FCF-61E8EC21AC42}" type="slidenum">
              <a:rPr lang="en-US" smtClean="0"/>
              <a:t>‹#›</a:t>
            </a:fld>
            <a:endParaRPr lang="en-US"/>
          </a:p>
        </p:txBody>
      </p:sp>
    </p:spTree>
    <p:extLst>
      <p:ext uri="{BB962C8B-B14F-4D97-AF65-F5344CB8AC3E}">
        <p14:creationId xmlns:p14="http://schemas.microsoft.com/office/powerpoint/2010/main" val="3156476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2E664D51-89D4-4D4D-A5F9-29897C953968}" type="datetimeFigureOut">
              <a:rPr lang="en-US" smtClean="0"/>
              <a:t>7/25/24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E0D1904-D3DA-4F43-8FCF-61E8EC21AC42}" type="slidenum">
              <a:rPr lang="en-US" smtClean="0"/>
              <a:t>‹#›</a:t>
            </a:fld>
            <a:endParaRPr lang="en-US"/>
          </a:p>
        </p:txBody>
      </p:sp>
    </p:spTree>
    <p:extLst>
      <p:ext uri="{BB962C8B-B14F-4D97-AF65-F5344CB8AC3E}">
        <p14:creationId xmlns:p14="http://schemas.microsoft.com/office/powerpoint/2010/main" val="3159054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E664D51-89D4-4D4D-A5F9-29897C953968}" type="datetimeFigureOut">
              <a:rPr lang="en-US" smtClean="0"/>
              <a:t>7/25/24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E0D1904-D3DA-4F43-8FCF-61E8EC21AC42}" type="slidenum">
              <a:rPr lang="en-US" smtClean="0"/>
              <a:t>‹#›</a:t>
            </a:fld>
            <a:endParaRPr lang="en-US"/>
          </a:p>
        </p:txBody>
      </p:sp>
    </p:spTree>
    <p:extLst>
      <p:ext uri="{BB962C8B-B14F-4D97-AF65-F5344CB8AC3E}">
        <p14:creationId xmlns:p14="http://schemas.microsoft.com/office/powerpoint/2010/main" val="10179312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602D6-1793-3280-DAF5-83CC339EDB01}"/>
              </a:ext>
            </a:extLst>
          </p:cNvPr>
          <p:cNvSpPr>
            <a:spLocks noGrp="1"/>
          </p:cNvSpPr>
          <p:nvPr>
            <p:ph type="ctrTitle"/>
          </p:nvPr>
        </p:nvSpPr>
        <p:spPr/>
        <p:txBody>
          <a:bodyPr>
            <a:normAutofit fontScale="90000"/>
          </a:bodyPr>
          <a:lstStyle/>
          <a:p>
            <a:r>
              <a:rPr lang="en-US" dirty="0"/>
              <a:t>INTRODUCTION TO CONSTRUCTION MANAGEMENT STANDARDS</a:t>
            </a:r>
          </a:p>
        </p:txBody>
      </p:sp>
      <p:sp>
        <p:nvSpPr>
          <p:cNvPr id="5" name="Subtitle 4">
            <a:extLst>
              <a:ext uri="{FF2B5EF4-FFF2-40B4-BE49-F238E27FC236}">
                <a16:creationId xmlns:a16="http://schemas.microsoft.com/office/drawing/2014/main" id="{DD6C7A5F-AD17-65EB-24F4-61AEA83AA133}"/>
              </a:ext>
            </a:extLst>
          </p:cNvPr>
          <p:cNvSpPr>
            <a:spLocks noGrp="1"/>
          </p:cNvSpPr>
          <p:nvPr>
            <p:ph type="subTitle" idx="1"/>
          </p:nvPr>
        </p:nvSpPr>
        <p:spPr/>
        <p:txBody>
          <a:bodyPr>
            <a:normAutofit lnSpcReduction="10000"/>
          </a:bodyPr>
          <a:lstStyle/>
          <a:p>
            <a:r>
              <a:rPr lang="en-US" dirty="0"/>
              <a:t>by</a:t>
            </a:r>
          </a:p>
          <a:p>
            <a:r>
              <a:rPr lang="en-US" dirty="0"/>
              <a:t>Sahil Bhatia</a:t>
            </a:r>
          </a:p>
          <a:p>
            <a:r>
              <a:rPr lang="en-US" dirty="0"/>
              <a:t>Scientist-D, </a:t>
            </a:r>
            <a:r>
              <a:rPr lang="en-US" dirty="0" err="1"/>
              <a:t>Parwanoo</a:t>
            </a:r>
            <a:r>
              <a:rPr lang="en-US" dirty="0"/>
              <a:t> Branch Office</a:t>
            </a:r>
          </a:p>
        </p:txBody>
      </p:sp>
      <p:pic>
        <p:nvPicPr>
          <p:cNvPr id="3" name="Picture 3">
            <a:extLst>
              <a:ext uri="{FF2B5EF4-FFF2-40B4-BE49-F238E27FC236}">
                <a16:creationId xmlns:a16="http://schemas.microsoft.com/office/drawing/2014/main" id="{81DF819A-CA69-D0A7-199F-64D66128767F}"/>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3581940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2- Time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lnSpcReduction="10000"/>
          </a:bodyPr>
          <a:lstStyle/>
          <a:p>
            <a:pPr marL="0" indent="0" algn="ctr">
              <a:buNone/>
            </a:pPr>
            <a:r>
              <a:rPr lang="en-US" sz="4000" dirty="0"/>
              <a:t>Best Practices</a:t>
            </a:r>
          </a:p>
          <a:p>
            <a:pPr marL="0" indent="0" algn="ctr">
              <a:buNone/>
            </a:pPr>
            <a:endParaRPr lang="en-US" sz="4000" dirty="0"/>
          </a:p>
          <a:p>
            <a:r>
              <a:rPr lang="en-IN" sz="3600" kern="100" dirty="0">
                <a:effectLst/>
                <a:latin typeface="Calibri" panose="020F0502020204030204" pitchFamily="34" charset="0"/>
                <a:ea typeface="Calibri" panose="020F0502020204030204" pitchFamily="34" charset="0"/>
                <a:cs typeface="Times New Roman" panose="02020603050405020304" pitchFamily="18" charset="0"/>
              </a:rPr>
              <a:t>Regular schedule updates and reviews.</a:t>
            </a:r>
          </a:p>
          <a:p>
            <a:r>
              <a:rPr lang="en-IN" sz="3600" kern="100" dirty="0">
                <a:effectLst/>
                <a:latin typeface="Calibri" panose="020F0502020204030204" pitchFamily="34" charset="0"/>
                <a:ea typeface="Calibri" panose="020F0502020204030204" pitchFamily="34" charset="0"/>
                <a:cs typeface="Times New Roman" panose="02020603050405020304" pitchFamily="18" charset="0"/>
              </a:rPr>
              <a:t>Incorporate buffer times for risk mitigation.</a:t>
            </a:r>
          </a:p>
          <a:p>
            <a:r>
              <a:rPr lang="en-IN" sz="3600" kern="100" dirty="0">
                <a:effectLst/>
                <a:latin typeface="Calibri" panose="020F0502020204030204" pitchFamily="34" charset="0"/>
                <a:ea typeface="Calibri" panose="020F0502020204030204" pitchFamily="34" charset="0"/>
                <a:cs typeface="Times New Roman" panose="02020603050405020304" pitchFamily="18" charset="0"/>
              </a:rPr>
              <a:t>Use of project management software for tracking.</a:t>
            </a:r>
          </a:p>
        </p:txBody>
      </p:sp>
      <p:pic>
        <p:nvPicPr>
          <p:cNvPr id="4" name="Picture 3">
            <a:extLst>
              <a:ext uri="{FF2B5EF4-FFF2-40B4-BE49-F238E27FC236}">
                <a16:creationId xmlns:a16="http://schemas.microsoft.com/office/drawing/2014/main" id="{3D27E19B-17F7-9021-A332-4930C42CB08E}"/>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684809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3- Cost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lnSpcReduction="10000"/>
          </a:bodyPr>
          <a:lstStyle/>
          <a:p>
            <a:pPr marL="0" indent="0" algn="ctr">
              <a:buNone/>
            </a:pPr>
            <a:r>
              <a:rPr lang="en-US" sz="4000" dirty="0"/>
              <a:t>Overview</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Budgeting, estimating, and cost control techniques.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Methods for financial planning and expenditure tracking.</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Emphasizes cost variance analysis and value engineering.</a:t>
            </a:r>
          </a:p>
        </p:txBody>
      </p:sp>
      <p:pic>
        <p:nvPicPr>
          <p:cNvPr id="4" name="Picture 3">
            <a:extLst>
              <a:ext uri="{FF2B5EF4-FFF2-40B4-BE49-F238E27FC236}">
                <a16:creationId xmlns:a16="http://schemas.microsoft.com/office/drawing/2014/main" id="{E4867DD0-C87A-8870-17A2-A3E0D304A23E}"/>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2434060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3- Cost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a:bodyPr>
          <a:lstStyle/>
          <a:p>
            <a:pPr marL="0" indent="0" algn="ctr">
              <a:buNone/>
            </a:pPr>
            <a:r>
              <a:rPr lang="en-US" sz="4000" dirty="0"/>
              <a:t>Cost Management Techniques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Cost Estimation: Predicting project expenses accurately.</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Budgeting: Allocating funds to project activities.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Cost Control: Monitoring and controlling project costs.</a:t>
            </a:r>
          </a:p>
        </p:txBody>
      </p:sp>
      <p:pic>
        <p:nvPicPr>
          <p:cNvPr id="4" name="Picture 3">
            <a:extLst>
              <a:ext uri="{FF2B5EF4-FFF2-40B4-BE49-F238E27FC236}">
                <a16:creationId xmlns:a16="http://schemas.microsoft.com/office/drawing/2014/main" id="{145B4F02-9077-9F36-B1B1-2F23C1BA79E4}"/>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33352455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3- Cost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a:bodyPr>
          <a:lstStyle/>
          <a:p>
            <a:pPr marL="0" indent="0" algn="ctr">
              <a:buNone/>
            </a:pPr>
            <a:r>
              <a:rPr lang="en-US" sz="4000" dirty="0"/>
              <a:t>Best Practices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Develop a comprehensive cost management plan.</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Regularly update cost estimates and budgets.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Use Earned </a:t>
            </a:r>
            <a:r>
              <a:rPr lang="en-IN" sz="3600" kern="100" dirty="0">
                <a:latin typeface="Calibri" panose="020F0502020204030204" pitchFamily="34" charset="0"/>
                <a:ea typeface="Calibri" panose="020F0502020204030204" pitchFamily="34" charset="0"/>
                <a:cs typeface="Times New Roman" panose="02020603050405020304" pitchFamily="18" charset="0"/>
              </a:rPr>
              <a:t>V</a:t>
            </a:r>
            <a:r>
              <a:rPr lang="en-IN" sz="3600" kern="100" dirty="0">
                <a:effectLst/>
                <a:latin typeface="Calibri" panose="020F0502020204030204" pitchFamily="34" charset="0"/>
                <a:ea typeface="Calibri" panose="020F0502020204030204" pitchFamily="34" charset="0"/>
                <a:cs typeface="Times New Roman" panose="02020603050405020304" pitchFamily="18" charset="0"/>
              </a:rPr>
              <a:t>alue </a:t>
            </a:r>
            <a:r>
              <a:rPr lang="en-IN" sz="3600" kern="100" dirty="0">
                <a:latin typeface="Calibri" panose="020F0502020204030204" pitchFamily="34" charset="0"/>
                <a:ea typeface="Calibri" panose="020F0502020204030204" pitchFamily="34" charset="0"/>
                <a:cs typeface="Times New Roman" panose="02020603050405020304" pitchFamily="18" charset="0"/>
              </a:rPr>
              <a:t>M</a:t>
            </a:r>
            <a:r>
              <a:rPr lang="en-IN" sz="3600" kern="100" dirty="0">
                <a:effectLst/>
                <a:latin typeface="Calibri" panose="020F0502020204030204" pitchFamily="34" charset="0"/>
                <a:ea typeface="Calibri" panose="020F0502020204030204" pitchFamily="34" charset="0"/>
                <a:cs typeface="Times New Roman" panose="02020603050405020304" pitchFamily="18" charset="0"/>
              </a:rPr>
              <a:t>anagement (EVM) techniques for cost performance analysis.</a:t>
            </a:r>
          </a:p>
        </p:txBody>
      </p:sp>
      <p:pic>
        <p:nvPicPr>
          <p:cNvPr id="4" name="Picture 3">
            <a:extLst>
              <a:ext uri="{FF2B5EF4-FFF2-40B4-BE49-F238E27FC236}">
                <a16:creationId xmlns:a16="http://schemas.microsoft.com/office/drawing/2014/main" id="{4D74755F-7386-3CE1-BF29-11F51D64A416}"/>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998810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4- Quality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lnSpcReduction="10000"/>
          </a:bodyPr>
          <a:lstStyle/>
          <a:p>
            <a:pPr marL="0" indent="0" algn="ctr">
              <a:buNone/>
            </a:pPr>
            <a:r>
              <a:rPr lang="en-US" sz="4000" dirty="0"/>
              <a:t>Overview</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Focuses on maintaining quality throughout the project lifecycle.</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Introduces quality assurance and quality control measures.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Emphasizes inspections, testing, and documentation.</a:t>
            </a:r>
          </a:p>
        </p:txBody>
      </p:sp>
    </p:spTree>
    <p:extLst>
      <p:ext uri="{BB962C8B-B14F-4D97-AF65-F5344CB8AC3E}">
        <p14:creationId xmlns:p14="http://schemas.microsoft.com/office/powerpoint/2010/main" val="1871542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br>
              <a:rPr lang="en-US" dirty="0"/>
            </a:br>
            <a:r>
              <a:rPr lang="en-US" dirty="0"/>
              <a:t>IS 15883 Part 4- Quality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77500" lnSpcReduction="20000"/>
          </a:bodyPr>
          <a:lstStyle/>
          <a:p>
            <a:pPr marL="0" indent="0" algn="ctr">
              <a:buNone/>
            </a:pPr>
            <a:r>
              <a:rPr lang="en-US" sz="4000" dirty="0"/>
              <a:t>Quality Management Techniques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Quality Assurance (QA): Ensuring processes are followed correctly.</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Quality Control (QC): Inspecting and testing deliverables.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Continuous Improvement: Implementing lessons learned for future projects.</a:t>
            </a:r>
          </a:p>
          <a:p>
            <a:pPr algn="just"/>
            <a:r>
              <a:rPr lang="en-IN" sz="3600" kern="100" dirty="0">
                <a:latin typeface="Calibri" panose="020F0502020204030204" pitchFamily="34" charset="0"/>
                <a:ea typeface="Calibri" panose="020F0502020204030204" pitchFamily="34" charset="0"/>
                <a:cs typeface="Times New Roman" panose="02020603050405020304" pitchFamily="18" charset="0"/>
              </a:rPr>
              <a:t>Define Roles and responsibilities in organization structure for quality management</a:t>
            </a:r>
            <a:endParaRPr lang="en-IN"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DE63347F-D069-60F9-D4A1-7A1450513548}"/>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1879019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br>
              <a:rPr lang="en-US" dirty="0"/>
            </a:br>
            <a:r>
              <a:rPr lang="en-US" dirty="0"/>
              <a:t>IS 15883 Part 4- Quality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a:bodyPr>
          <a:lstStyle/>
          <a:p>
            <a:pPr marL="0" indent="0" algn="ctr">
              <a:buNone/>
            </a:pPr>
            <a:r>
              <a:rPr lang="en-US" sz="4000" dirty="0"/>
              <a:t>Best Practices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Develop a quality management plan.</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Conduct regular quality audits and reviews.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Engage all stakeholders in quality improvement initiatives.</a:t>
            </a:r>
          </a:p>
        </p:txBody>
      </p:sp>
      <p:pic>
        <p:nvPicPr>
          <p:cNvPr id="4" name="Picture 3">
            <a:extLst>
              <a:ext uri="{FF2B5EF4-FFF2-40B4-BE49-F238E27FC236}">
                <a16:creationId xmlns:a16="http://schemas.microsoft.com/office/drawing/2014/main" id="{D7DC224D-DEDE-33D2-7BEC-AF852A2F8EA6}"/>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694442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5- Health and Safety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lnSpcReduction="10000"/>
          </a:bodyPr>
          <a:lstStyle/>
          <a:p>
            <a:pPr marL="0" indent="0" algn="ctr">
              <a:buNone/>
            </a:pPr>
            <a:r>
              <a:rPr lang="en-US" sz="4000" dirty="0"/>
              <a:t>Overview</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Guidelines for ensuring safety in construction projects.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Covers hazard identification, risk assessment, and control measures.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Emphasizes safety training and emergency preparedness.</a:t>
            </a:r>
          </a:p>
        </p:txBody>
      </p:sp>
      <p:pic>
        <p:nvPicPr>
          <p:cNvPr id="4" name="Picture 3">
            <a:extLst>
              <a:ext uri="{FF2B5EF4-FFF2-40B4-BE49-F238E27FC236}">
                <a16:creationId xmlns:a16="http://schemas.microsoft.com/office/drawing/2014/main" id="{C7A96B28-A6A0-916C-AFEC-8252C72D6A5D}"/>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2220445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5- Health and Safety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lnSpcReduction="10000"/>
          </a:bodyPr>
          <a:lstStyle/>
          <a:p>
            <a:pPr marL="0" indent="0" algn="ctr">
              <a:buNone/>
            </a:pPr>
            <a:r>
              <a:rPr lang="en-US" sz="4000" dirty="0"/>
              <a:t>Health and safety Management Techniques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Hazard Identification: Recognizing potential safety risks.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Risk Assessment: </a:t>
            </a:r>
            <a:r>
              <a:rPr lang="en-IN" sz="3600" kern="100" dirty="0" err="1">
                <a:effectLst/>
                <a:latin typeface="Calibri" panose="020F0502020204030204" pitchFamily="34" charset="0"/>
                <a:ea typeface="Calibri" panose="020F0502020204030204" pitchFamily="34" charset="0"/>
                <a:cs typeface="Times New Roman" panose="02020603050405020304" pitchFamily="18" charset="0"/>
              </a:rPr>
              <a:t>Analyzing</a:t>
            </a:r>
            <a:r>
              <a:rPr lang="en-IN" sz="3600" kern="100" dirty="0">
                <a:effectLst/>
                <a:latin typeface="Calibri" panose="020F0502020204030204" pitchFamily="34" charset="0"/>
                <a:ea typeface="Calibri" panose="020F0502020204030204" pitchFamily="34" charset="0"/>
                <a:cs typeface="Times New Roman" panose="02020603050405020304" pitchFamily="18" charset="0"/>
              </a:rPr>
              <a:t> and prioritizing risks.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Control Measures: Implementing strategies to mitigate risks.</a:t>
            </a:r>
          </a:p>
        </p:txBody>
      </p:sp>
      <p:pic>
        <p:nvPicPr>
          <p:cNvPr id="4" name="Picture 3">
            <a:extLst>
              <a:ext uri="{FF2B5EF4-FFF2-40B4-BE49-F238E27FC236}">
                <a16:creationId xmlns:a16="http://schemas.microsoft.com/office/drawing/2014/main" id="{CFDF7E2F-AB55-DA3E-89DC-111756F3A733}"/>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15087888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5- Health and Safety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lnSpcReduction="20000"/>
          </a:bodyPr>
          <a:lstStyle/>
          <a:p>
            <a:pPr marL="0" indent="0" algn="ctr">
              <a:buNone/>
            </a:pPr>
            <a:r>
              <a:rPr lang="en-US" sz="4000" dirty="0"/>
              <a:t>Best Practices</a:t>
            </a:r>
          </a:p>
          <a:p>
            <a:pPr marL="0" indent="0" algn="ctr">
              <a:buNone/>
            </a:pPr>
            <a:endParaRPr lang="en-US" sz="4000" dirty="0"/>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Develop a comprehensive safety management plan.</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Conduct regular safety training and drills.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Foster a safety-first culture within the project team.</a:t>
            </a:r>
          </a:p>
          <a:p>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64D3445C-765F-7F9C-B73A-641E10DF83C2}"/>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1673324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2530F-584E-B88C-BE9B-9D0DE4AB2DB0}"/>
              </a:ext>
            </a:extLst>
          </p:cNvPr>
          <p:cNvSpPr>
            <a:spLocks noGrp="1"/>
          </p:cNvSpPr>
          <p:nvPr>
            <p:ph type="title"/>
          </p:nvPr>
        </p:nvSpPr>
        <p:spPr/>
        <p:txBody>
          <a:bodyPr/>
          <a:lstStyle/>
          <a:p>
            <a:r>
              <a:rPr lang="en-US" dirty="0"/>
              <a:t>IS 15883- Construction Project Management</a:t>
            </a:r>
          </a:p>
        </p:txBody>
      </p:sp>
      <p:sp>
        <p:nvSpPr>
          <p:cNvPr id="3" name="Content Placeholder 2">
            <a:extLst>
              <a:ext uri="{FF2B5EF4-FFF2-40B4-BE49-F238E27FC236}">
                <a16:creationId xmlns:a16="http://schemas.microsoft.com/office/drawing/2014/main" id="{F3048143-A581-91FE-4418-87585C835B96}"/>
              </a:ext>
            </a:extLst>
          </p:cNvPr>
          <p:cNvSpPr>
            <a:spLocks noGrp="1"/>
          </p:cNvSpPr>
          <p:nvPr>
            <p:ph idx="1"/>
          </p:nvPr>
        </p:nvSpPr>
        <p:spPr/>
        <p:txBody>
          <a:bodyPr>
            <a:normAutofit fontScale="77500" lnSpcReduction="20000"/>
          </a:bodyPr>
          <a:lstStyle/>
          <a:p>
            <a:pPr marL="0" indent="0">
              <a:buNone/>
            </a:pPr>
            <a:r>
              <a:rPr lang="en-US" sz="3600" dirty="0"/>
              <a:t>What is IS 15883?</a:t>
            </a:r>
          </a:p>
          <a:p>
            <a:pPr algn="just"/>
            <a:r>
              <a:rPr lang="en-IN" sz="3200" kern="100" dirty="0">
                <a:effectLst/>
                <a:latin typeface="Calibri" panose="020F0502020204030204" pitchFamily="34" charset="0"/>
                <a:ea typeface="Calibri" panose="020F0502020204030204" pitchFamily="34" charset="0"/>
                <a:cs typeface="Times New Roman" panose="02020603050405020304" pitchFamily="18" charset="0"/>
              </a:rPr>
              <a:t>A comprehensive series of Indian Standards for Construction Project Management Guidelines formulated by the Bureau of Indian Standards.</a:t>
            </a:r>
          </a:p>
          <a:p>
            <a:pPr algn="just"/>
            <a:r>
              <a:rPr lang="en-IN" sz="3200" dirty="0"/>
              <a:t>Defines Construction Project Management as the discipline and process of managing the complexities of construction projects from inception to completion</a:t>
            </a:r>
            <a:endParaRPr lang="en-IN" sz="3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IN" sz="3200" kern="100" dirty="0">
                <a:effectLst/>
                <a:latin typeface="Calibri" panose="020F0502020204030204" pitchFamily="34" charset="0"/>
                <a:ea typeface="Calibri" panose="020F0502020204030204" pitchFamily="34" charset="0"/>
                <a:cs typeface="Times New Roman" panose="02020603050405020304" pitchFamily="18" charset="0"/>
              </a:rPr>
              <a:t>Ensures quality, safety, and efficiency in construction projects.</a:t>
            </a:r>
          </a:p>
          <a:p>
            <a:endParaRPr lang="en-US" dirty="0"/>
          </a:p>
        </p:txBody>
      </p:sp>
      <p:pic>
        <p:nvPicPr>
          <p:cNvPr id="4" name="Picture 3">
            <a:extLst>
              <a:ext uri="{FF2B5EF4-FFF2-40B4-BE49-F238E27FC236}">
                <a16:creationId xmlns:a16="http://schemas.microsoft.com/office/drawing/2014/main" id="{0C335EB7-9BB5-5C49-3DAB-CB7CE5D7013F}"/>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3256499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a:xfrm>
            <a:off x="2169845" y="665053"/>
            <a:ext cx="8911687" cy="1280890"/>
          </a:xfrm>
        </p:spPr>
        <p:txBody>
          <a:bodyPr/>
          <a:lstStyle/>
          <a:p>
            <a:r>
              <a:rPr lang="en-US" dirty="0"/>
              <a:t>IS 15883 Part 6- Scope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lnSpcReduction="20000"/>
          </a:bodyPr>
          <a:lstStyle/>
          <a:p>
            <a:pPr marL="0" indent="0" algn="ctr">
              <a:buNone/>
            </a:pPr>
            <a:r>
              <a:rPr lang="en-US" sz="4000" dirty="0"/>
              <a:t>Overview</a:t>
            </a:r>
          </a:p>
          <a:p>
            <a:pPr algn="just"/>
            <a:r>
              <a:rPr lang="en-IN" sz="3600" dirty="0"/>
              <a:t>Scope management in construction projects involves defining and controlling what is included and excluded in the project. It ensures that the project includes all the work required, and only the work required, to complete the project successfully.</a:t>
            </a:r>
            <a:endParaRPr lang="en-IN"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F147F307-B827-7B93-DF55-A138208C5778}"/>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1095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a:xfrm>
            <a:off x="2251731" y="773563"/>
            <a:ext cx="8911687" cy="1280890"/>
          </a:xfrm>
        </p:spPr>
        <p:txBody>
          <a:bodyPr/>
          <a:lstStyle/>
          <a:p>
            <a:r>
              <a:rPr lang="en-US" dirty="0"/>
              <a:t>IS 15883 Part 6- Scope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70000" lnSpcReduction="20000"/>
          </a:bodyPr>
          <a:lstStyle/>
          <a:p>
            <a:pPr marL="0" indent="0" algn="ctr">
              <a:buNone/>
            </a:pPr>
            <a:r>
              <a:rPr lang="en-US" sz="4000" dirty="0"/>
              <a:t>Scope Management Techniques</a:t>
            </a:r>
          </a:p>
          <a:p>
            <a:pPr algn="just"/>
            <a:r>
              <a:rPr lang="en-IN" sz="3600" b="1" dirty="0"/>
              <a:t>Work Breakdown Structure (WBS):</a:t>
            </a:r>
            <a:r>
              <a:rPr lang="en-IN" sz="3600" dirty="0"/>
              <a:t> A hierarchical decomposition of the total scope of work to accomplish the project objectives and create deliverables.</a:t>
            </a:r>
          </a:p>
          <a:p>
            <a:pPr algn="just"/>
            <a:r>
              <a:rPr lang="en-IN" sz="3600" b="1" dirty="0"/>
              <a:t>Scope Statement:</a:t>
            </a:r>
            <a:r>
              <a:rPr lang="en-IN" sz="3600" dirty="0"/>
              <a:t> A document that defines the project scope, including objectives, deliverables, boundaries, and acceptance criteria.</a:t>
            </a:r>
          </a:p>
          <a:p>
            <a:pPr algn="just"/>
            <a:r>
              <a:rPr lang="en-IN" sz="3600" b="1" dirty="0"/>
              <a:t>Scope Verification:</a:t>
            </a:r>
            <a:r>
              <a:rPr lang="en-IN" sz="3600" dirty="0"/>
              <a:t> Techniques to formally accept completed project deliverables.</a:t>
            </a:r>
            <a:endParaRPr lang="en-IN"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978AF8AA-9520-84D4-6FCB-7E088766CE48}"/>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2926480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a:xfrm>
            <a:off x="2279027" y="560251"/>
            <a:ext cx="8911687" cy="1280890"/>
          </a:xfrm>
        </p:spPr>
        <p:txBody>
          <a:bodyPr/>
          <a:lstStyle/>
          <a:p>
            <a:r>
              <a:rPr lang="en-US" dirty="0"/>
              <a:t>IS 15883 Part 6- Scope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70000" lnSpcReduction="20000"/>
          </a:bodyPr>
          <a:lstStyle/>
          <a:p>
            <a:pPr marL="0" indent="0" algn="ctr">
              <a:buNone/>
            </a:pPr>
            <a:r>
              <a:rPr lang="en-US" sz="4000" dirty="0"/>
              <a:t>Best Practices</a:t>
            </a:r>
          </a:p>
          <a:p>
            <a:pPr algn="just"/>
            <a:r>
              <a:rPr lang="en-IN" sz="3600" b="1" dirty="0"/>
              <a:t>Define Clear Objectives:</a:t>
            </a:r>
            <a:r>
              <a:rPr lang="en-IN" sz="3600" dirty="0"/>
              <a:t> Establish and document clear project objectives and deliverables from the outset.</a:t>
            </a:r>
          </a:p>
          <a:p>
            <a:pPr algn="just"/>
            <a:r>
              <a:rPr lang="en-IN" sz="3600" b="1" dirty="0"/>
              <a:t>Regular Updates:</a:t>
            </a:r>
            <a:r>
              <a:rPr lang="en-IN" sz="3600" dirty="0"/>
              <a:t> Continuously update and manage scope documentation to reflect changes and ensure alignment with project goals.</a:t>
            </a:r>
          </a:p>
          <a:p>
            <a:pPr algn="just"/>
            <a:r>
              <a:rPr lang="en-IN" sz="3600" b="1" dirty="0"/>
              <a:t>Change Control:</a:t>
            </a:r>
            <a:r>
              <a:rPr lang="en-IN" sz="3600" dirty="0"/>
              <a:t> Implement a robust change control process to manage scope changes effectively.</a:t>
            </a:r>
            <a:endParaRPr lang="en-IN"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89809A9C-A0B3-AEAD-0A30-08C365E7943E}"/>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19236191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7- Procurement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lnSpcReduction="20000"/>
          </a:bodyPr>
          <a:lstStyle/>
          <a:p>
            <a:pPr marL="0" indent="0" algn="ctr">
              <a:buNone/>
            </a:pPr>
            <a:r>
              <a:rPr lang="en-US" sz="4000" dirty="0"/>
              <a:t>Overview</a:t>
            </a:r>
          </a:p>
          <a:p>
            <a:pPr algn="just"/>
            <a:r>
              <a:rPr lang="en-IN" sz="3600" dirty="0"/>
              <a:t>Procurement management involves acquiring goods and services from external sources to </a:t>
            </a:r>
            <a:r>
              <a:rPr lang="en-IN" sz="3600" dirty="0" err="1"/>
              <a:t>fulfill</a:t>
            </a:r>
            <a:r>
              <a:rPr lang="en-IN" sz="3600" dirty="0"/>
              <a:t> project requirements. </a:t>
            </a:r>
          </a:p>
          <a:p>
            <a:pPr algn="just"/>
            <a:r>
              <a:rPr lang="en-IN" sz="3600" dirty="0"/>
              <a:t>It encompasses planning, soliciting, selecting, and managing suppliers and contracts.</a:t>
            </a:r>
            <a:endParaRPr lang="en-IN"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6ED11FB5-7179-3CD7-3D5D-D95DA69D6C96}"/>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21096157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7- Procurement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77500" lnSpcReduction="20000"/>
          </a:bodyPr>
          <a:lstStyle/>
          <a:p>
            <a:pPr marL="0" indent="0" algn="ctr">
              <a:buNone/>
            </a:pPr>
            <a:r>
              <a:rPr lang="en-US" sz="4000" dirty="0"/>
              <a:t>Procurement Management Techniques</a:t>
            </a:r>
          </a:p>
          <a:p>
            <a:pPr algn="just"/>
            <a:r>
              <a:rPr lang="en-IN" sz="3600" b="1" dirty="0"/>
              <a:t>Bid Evaluation:</a:t>
            </a:r>
            <a:r>
              <a:rPr lang="en-IN" sz="3600" dirty="0"/>
              <a:t> </a:t>
            </a:r>
            <a:r>
              <a:rPr lang="en-IN" sz="3600" dirty="0" err="1"/>
              <a:t>Analyzing</a:t>
            </a:r>
            <a:r>
              <a:rPr lang="en-IN" sz="3600" dirty="0"/>
              <a:t> and comparing bids from potential suppliers to select the best option.</a:t>
            </a:r>
          </a:p>
          <a:p>
            <a:pPr algn="just"/>
            <a:r>
              <a:rPr lang="en-IN" sz="3600" b="1" dirty="0"/>
              <a:t>Supplier Selection:</a:t>
            </a:r>
            <a:r>
              <a:rPr lang="en-IN" sz="3600" dirty="0"/>
              <a:t> Choosing suppliers based on criteria such as cost, quality, and reliability.</a:t>
            </a:r>
          </a:p>
          <a:p>
            <a:pPr algn="just"/>
            <a:r>
              <a:rPr lang="en-IN" sz="3600" b="1" dirty="0"/>
              <a:t>Contract Management:</a:t>
            </a:r>
            <a:r>
              <a:rPr lang="en-IN" sz="3600" dirty="0"/>
              <a:t> Managing contracts to ensure that the supplier meets their obligations.</a:t>
            </a:r>
            <a:endParaRPr lang="en-IN"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1D24E194-2D8D-4BE2-9747-DA4466486F1A}"/>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3408272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7- Procurement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70000" lnSpcReduction="20000"/>
          </a:bodyPr>
          <a:lstStyle/>
          <a:p>
            <a:pPr marL="0" indent="0" algn="ctr">
              <a:buNone/>
            </a:pPr>
            <a:r>
              <a:rPr lang="en-US" sz="4000" dirty="0"/>
              <a:t>Best Practices</a:t>
            </a:r>
          </a:p>
          <a:p>
            <a:pPr>
              <a:buFont typeface="Arial" panose="020B0604020202020204" pitchFamily="34" charset="0"/>
              <a:buChar char="•"/>
            </a:pPr>
            <a:r>
              <a:rPr lang="en-IN" sz="3600" b="1" dirty="0"/>
              <a:t>Comprehensive Procurement Plan:</a:t>
            </a:r>
            <a:r>
              <a:rPr lang="en-IN" sz="3600" dirty="0"/>
              <a:t> Develop a detailed procurement plan outlining procurement strategies, timelines, and responsibilities.</a:t>
            </a:r>
          </a:p>
          <a:p>
            <a:pPr>
              <a:buFont typeface="Arial" panose="020B0604020202020204" pitchFamily="34" charset="0"/>
              <a:buChar char="•"/>
            </a:pPr>
            <a:r>
              <a:rPr lang="en-IN" sz="3600" b="1" dirty="0"/>
              <a:t>Supplier Relationships:</a:t>
            </a:r>
            <a:r>
              <a:rPr lang="en-IN" sz="3600" dirty="0"/>
              <a:t> Maintain strong relationships with suppliers to ensure quality and timely delivery of goods and services.</a:t>
            </a:r>
          </a:p>
          <a:p>
            <a:pPr>
              <a:buFont typeface="Arial" panose="020B0604020202020204" pitchFamily="34" charset="0"/>
              <a:buChar char="•"/>
            </a:pPr>
            <a:r>
              <a:rPr lang="en-IN" sz="3600" b="1" dirty="0"/>
              <a:t>Regular Reviews:</a:t>
            </a:r>
            <a:r>
              <a:rPr lang="en-IN" sz="3600" dirty="0"/>
              <a:t> Conduct regular reviews of supplier performance and contract compliance.</a:t>
            </a:r>
          </a:p>
        </p:txBody>
      </p:sp>
      <p:pic>
        <p:nvPicPr>
          <p:cNvPr id="4" name="Picture 3">
            <a:extLst>
              <a:ext uri="{FF2B5EF4-FFF2-40B4-BE49-F238E27FC236}">
                <a16:creationId xmlns:a16="http://schemas.microsoft.com/office/drawing/2014/main" id="{8C8EF06C-9762-A618-7901-3B2E4BA0BA96}"/>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21537672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8- Risk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lnSpcReduction="10000"/>
          </a:bodyPr>
          <a:lstStyle/>
          <a:p>
            <a:pPr marL="0" indent="0" algn="ctr">
              <a:buNone/>
            </a:pPr>
            <a:r>
              <a:rPr lang="en-US" sz="4000" dirty="0"/>
              <a:t>Overview</a:t>
            </a:r>
          </a:p>
          <a:p>
            <a:pPr algn="just"/>
            <a:r>
              <a:rPr lang="en-IN" sz="3600" dirty="0"/>
              <a:t>Risk management involves identifying, </a:t>
            </a:r>
            <a:r>
              <a:rPr lang="en-IN" sz="3600" dirty="0" err="1"/>
              <a:t>analyzing</a:t>
            </a:r>
            <a:r>
              <a:rPr lang="en-IN" sz="3600" dirty="0"/>
              <a:t>, and responding to project risks to minimize their impact on project objectives. </a:t>
            </a:r>
          </a:p>
          <a:p>
            <a:pPr algn="just"/>
            <a:r>
              <a:rPr lang="en-IN" sz="3600" dirty="0"/>
              <a:t>It aims to proactively manage potential threats and opportunities.</a:t>
            </a:r>
            <a:endParaRPr lang="en-IN"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2C59A6A6-73FC-F567-1870-4B0C37B12035}"/>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455520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8- Risk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70000" lnSpcReduction="20000"/>
          </a:bodyPr>
          <a:lstStyle/>
          <a:p>
            <a:pPr marL="0" indent="0" algn="ctr">
              <a:buNone/>
            </a:pPr>
            <a:r>
              <a:rPr lang="en-US" sz="4000" dirty="0"/>
              <a:t>Risk Management Techniques</a:t>
            </a:r>
          </a:p>
          <a:p>
            <a:pPr>
              <a:buFont typeface="Arial" panose="020B0604020202020204" pitchFamily="34" charset="0"/>
              <a:buChar char="•"/>
            </a:pPr>
            <a:r>
              <a:rPr lang="en-IN" sz="3600" b="1" dirty="0"/>
              <a:t>Risk Identification:</a:t>
            </a:r>
            <a:r>
              <a:rPr lang="en-IN" sz="3600" dirty="0"/>
              <a:t> Techniques such as brainstorming, SWOT analysis, and risk checklists to identify potential risks.</a:t>
            </a:r>
          </a:p>
          <a:p>
            <a:pPr>
              <a:buFont typeface="Arial" panose="020B0604020202020204" pitchFamily="34" charset="0"/>
              <a:buChar char="•"/>
            </a:pPr>
            <a:r>
              <a:rPr lang="en-IN" sz="3600" b="1" dirty="0"/>
              <a:t>Risk Assessment:</a:t>
            </a:r>
            <a:r>
              <a:rPr lang="en-IN" sz="3600" dirty="0"/>
              <a:t> Evaluating the likelihood and impact of identified risks using qualitative and quantitative methods.</a:t>
            </a:r>
          </a:p>
          <a:p>
            <a:pPr>
              <a:buFont typeface="Arial" panose="020B0604020202020204" pitchFamily="34" charset="0"/>
              <a:buChar char="•"/>
            </a:pPr>
            <a:r>
              <a:rPr lang="en-IN" sz="3600" b="1" dirty="0"/>
              <a:t>Risk Mitigation:</a:t>
            </a:r>
            <a:r>
              <a:rPr lang="en-IN" sz="3600" dirty="0"/>
              <a:t> Developing strategies to reduce the likelihood and impact of risks, including avoidance, transfer, and mitigation plans.</a:t>
            </a:r>
          </a:p>
        </p:txBody>
      </p:sp>
      <p:pic>
        <p:nvPicPr>
          <p:cNvPr id="4" name="Picture 3">
            <a:extLst>
              <a:ext uri="{FF2B5EF4-FFF2-40B4-BE49-F238E27FC236}">
                <a16:creationId xmlns:a16="http://schemas.microsoft.com/office/drawing/2014/main" id="{99F4C4D6-5973-5F43-68D9-C252D5BBDBA0}"/>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2781794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8- Risk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70000" lnSpcReduction="20000"/>
          </a:bodyPr>
          <a:lstStyle/>
          <a:p>
            <a:pPr marL="0" indent="0" algn="ctr">
              <a:buNone/>
            </a:pPr>
            <a:r>
              <a:rPr lang="en-US" sz="4000" dirty="0"/>
              <a:t>Best Practices</a:t>
            </a:r>
          </a:p>
          <a:p>
            <a:pPr>
              <a:buFont typeface="Arial" panose="020B0604020202020204" pitchFamily="34" charset="0"/>
              <a:buChar char="•"/>
            </a:pPr>
            <a:r>
              <a:rPr lang="en-IN" sz="3600" b="1" dirty="0"/>
              <a:t>Risk Management Plan:</a:t>
            </a:r>
            <a:r>
              <a:rPr lang="en-IN" sz="3600" dirty="0"/>
              <a:t> Develop a comprehensive risk management plan outlining risk management processes, tools, and responsibilities.</a:t>
            </a:r>
          </a:p>
          <a:p>
            <a:pPr>
              <a:buFont typeface="Arial" panose="020B0604020202020204" pitchFamily="34" charset="0"/>
              <a:buChar char="•"/>
            </a:pPr>
            <a:r>
              <a:rPr lang="en-IN" sz="3600" b="1" dirty="0"/>
              <a:t>Regular Reviews:</a:t>
            </a:r>
            <a:r>
              <a:rPr lang="en-IN" sz="3600" dirty="0"/>
              <a:t> Conduct regular risk assessments and update risk management strategies as needed.</a:t>
            </a:r>
          </a:p>
          <a:p>
            <a:pPr>
              <a:buFont typeface="Arial" panose="020B0604020202020204" pitchFamily="34" charset="0"/>
              <a:buChar char="•"/>
            </a:pPr>
            <a:r>
              <a:rPr lang="en-IN" sz="3600" b="1" dirty="0"/>
              <a:t>Stakeholder Involvement:</a:t>
            </a:r>
            <a:r>
              <a:rPr lang="en-IN" sz="3600" dirty="0"/>
              <a:t> Engage stakeholders in the risk management process to ensure comprehensive risk identification and management.</a:t>
            </a:r>
          </a:p>
        </p:txBody>
      </p:sp>
      <p:pic>
        <p:nvPicPr>
          <p:cNvPr id="4" name="Picture 3">
            <a:extLst>
              <a:ext uri="{FF2B5EF4-FFF2-40B4-BE49-F238E27FC236}">
                <a16:creationId xmlns:a16="http://schemas.microsoft.com/office/drawing/2014/main" id="{DE031783-6ADB-DC0D-D7BD-A4855DF9E09E}"/>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2846925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9- Communication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lnSpcReduction="20000"/>
          </a:bodyPr>
          <a:lstStyle/>
          <a:p>
            <a:pPr marL="0" indent="0" algn="ctr">
              <a:buNone/>
            </a:pPr>
            <a:r>
              <a:rPr lang="en-US" sz="4000" dirty="0"/>
              <a:t>Overview</a:t>
            </a:r>
          </a:p>
          <a:p>
            <a:pPr algn="just"/>
            <a:r>
              <a:rPr lang="en-IN" sz="3600" dirty="0"/>
              <a:t>Communication management ensures timely and appropriate generation, collection, dissemination, and storage of project information. </a:t>
            </a:r>
          </a:p>
          <a:p>
            <a:pPr algn="just"/>
            <a:r>
              <a:rPr lang="en-IN" sz="3600" dirty="0"/>
              <a:t>Effective communication is crucial for project success and stakeholder satisfaction.</a:t>
            </a:r>
          </a:p>
        </p:txBody>
      </p:sp>
      <p:pic>
        <p:nvPicPr>
          <p:cNvPr id="4" name="Picture 3">
            <a:extLst>
              <a:ext uri="{FF2B5EF4-FFF2-40B4-BE49-F238E27FC236}">
                <a16:creationId xmlns:a16="http://schemas.microsoft.com/office/drawing/2014/main" id="{347E2FE8-6F9C-286F-23D3-75E8FCEB949D}"/>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1515006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7C7D4-DF08-11CC-94A5-E3B025379F09}"/>
              </a:ext>
            </a:extLst>
          </p:cNvPr>
          <p:cNvSpPr>
            <a:spLocks noGrp="1"/>
          </p:cNvSpPr>
          <p:nvPr>
            <p:ph type="title"/>
          </p:nvPr>
        </p:nvSpPr>
        <p:spPr/>
        <p:txBody>
          <a:bodyPr/>
          <a:lstStyle/>
          <a:p>
            <a:r>
              <a:rPr lang="en-US" dirty="0"/>
              <a:t>Standards Published under IS 15883</a:t>
            </a:r>
          </a:p>
        </p:txBody>
      </p:sp>
      <p:sp>
        <p:nvSpPr>
          <p:cNvPr id="3" name="Content Placeholder 2">
            <a:extLst>
              <a:ext uri="{FF2B5EF4-FFF2-40B4-BE49-F238E27FC236}">
                <a16:creationId xmlns:a16="http://schemas.microsoft.com/office/drawing/2014/main" id="{92B4580A-118E-6859-F21C-ACAE6B66A776}"/>
              </a:ext>
            </a:extLst>
          </p:cNvPr>
          <p:cNvSpPr>
            <a:spLocks noGrp="1"/>
          </p:cNvSpPr>
          <p:nvPr>
            <p:ph idx="1"/>
          </p:nvPr>
        </p:nvSpPr>
        <p:spPr/>
        <p:txBody>
          <a:bodyPr>
            <a:normAutofit fontScale="85000" lnSpcReduction="20000"/>
          </a:bodyPr>
          <a:lstStyle/>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IS 15883 (Part 1)- General</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IS 15883 (Part 2)- Time Management</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IS 15883 (Part 3)- Cost Management</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IS 15883 (Part 4)- Quality Management</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IS 15883 (Part 5)- Health and Safety Management</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IS 15883 (Part 6)- Scope Management</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IS 15883 (Part 7)- Procurement Management</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IS 15883 (Part 8)- Risk Management</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IS 15883 (Part 9)- Communication Management</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IS 15883 (Part 10)- Human Resource Management</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IS 15883 (Part 11)- Sustainability Management</a:t>
            </a:r>
          </a:p>
          <a:p>
            <a:r>
              <a:rPr lang="en-IN" sz="1800" kern="100" dirty="0">
                <a:effectLst/>
                <a:latin typeface="Calibri" panose="020F0502020204030204" pitchFamily="34" charset="0"/>
                <a:ea typeface="Calibri" panose="020F0502020204030204" pitchFamily="34" charset="0"/>
                <a:cs typeface="Times New Roman" panose="02020603050405020304" pitchFamily="18" charset="0"/>
              </a:rPr>
              <a:t>IS 15883 (Part 12)- Integration Management</a:t>
            </a:r>
          </a:p>
          <a:p>
            <a:pPr marL="0" indent="0">
              <a:buNone/>
            </a:pPr>
            <a:endParaRPr lang="en-US" dirty="0"/>
          </a:p>
        </p:txBody>
      </p:sp>
      <p:pic>
        <p:nvPicPr>
          <p:cNvPr id="4" name="Picture 3">
            <a:extLst>
              <a:ext uri="{FF2B5EF4-FFF2-40B4-BE49-F238E27FC236}">
                <a16:creationId xmlns:a16="http://schemas.microsoft.com/office/drawing/2014/main" id="{9A2023E8-AD48-8CF1-108C-3F49AE2D4ADD}"/>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36645819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9- Communication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70000" lnSpcReduction="20000"/>
          </a:bodyPr>
          <a:lstStyle/>
          <a:p>
            <a:pPr marL="0" indent="0" algn="ctr">
              <a:buNone/>
            </a:pPr>
            <a:r>
              <a:rPr lang="en-US" sz="4000" dirty="0"/>
              <a:t>Communication Management Techniques</a:t>
            </a:r>
          </a:p>
          <a:p>
            <a:pPr algn="just">
              <a:buFont typeface="Arial" panose="020B0604020202020204" pitchFamily="34" charset="0"/>
              <a:buChar char="•"/>
            </a:pPr>
            <a:r>
              <a:rPr lang="en-IN" sz="3600" b="1" dirty="0"/>
              <a:t>Communication Plan:</a:t>
            </a:r>
            <a:r>
              <a:rPr lang="en-IN" sz="3600" dirty="0"/>
              <a:t> A document outlining communication objectives, stakeholders, methods, and frequency.</a:t>
            </a:r>
          </a:p>
          <a:p>
            <a:pPr algn="just">
              <a:buFont typeface="Arial" panose="020B0604020202020204" pitchFamily="34" charset="0"/>
              <a:buChar char="•"/>
            </a:pPr>
            <a:r>
              <a:rPr lang="en-IN" sz="3600" b="1" dirty="0"/>
              <a:t>Information Distribution:</a:t>
            </a:r>
            <a:r>
              <a:rPr lang="en-IN" sz="3600" dirty="0"/>
              <a:t> Techniques to ensure that information is distributed to the right people at the right time.</a:t>
            </a:r>
          </a:p>
          <a:p>
            <a:pPr algn="just">
              <a:buFont typeface="Arial" panose="020B0604020202020204" pitchFamily="34" charset="0"/>
              <a:buChar char="•"/>
            </a:pPr>
            <a:r>
              <a:rPr lang="en-IN" sz="3600" b="1" dirty="0"/>
              <a:t>Performance Reporting:</a:t>
            </a:r>
            <a:r>
              <a:rPr lang="en-IN" sz="3600" dirty="0"/>
              <a:t> Regular reporting of project status, progress, and performance to stakeholders.</a:t>
            </a:r>
          </a:p>
        </p:txBody>
      </p:sp>
      <p:pic>
        <p:nvPicPr>
          <p:cNvPr id="6" name="Picture 3">
            <a:extLst>
              <a:ext uri="{FF2B5EF4-FFF2-40B4-BE49-F238E27FC236}">
                <a16:creationId xmlns:a16="http://schemas.microsoft.com/office/drawing/2014/main" id="{6DFDF789-07EC-EA99-3B74-C3D9A22494A4}"/>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24738465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9- Communication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70000" lnSpcReduction="20000"/>
          </a:bodyPr>
          <a:lstStyle/>
          <a:p>
            <a:pPr marL="0" indent="0" algn="ctr">
              <a:buNone/>
            </a:pPr>
            <a:r>
              <a:rPr lang="en-US" sz="4000" dirty="0"/>
              <a:t>Best Practices</a:t>
            </a:r>
          </a:p>
          <a:p>
            <a:pPr algn="just">
              <a:buFont typeface="Arial" panose="020B0604020202020204" pitchFamily="34" charset="0"/>
              <a:buChar char="•"/>
            </a:pPr>
            <a:r>
              <a:rPr lang="en-IN" sz="3600" b="1" dirty="0"/>
              <a:t>Open Channels:</a:t>
            </a:r>
            <a:r>
              <a:rPr lang="en-IN" sz="3600" dirty="0"/>
              <a:t> Foster open and transparent communication channels among project team members and stakeholders.</a:t>
            </a:r>
          </a:p>
          <a:p>
            <a:pPr algn="just">
              <a:buFont typeface="Arial" panose="020B0604020202020204" pitchFamily="34" charset="0"/>
              <a:buChar char="•"/>
            </a:pPr>
            <a:r>
              <a:rPr lang="en-IN" sz="3600" b="1" dirty="0"/>
              <a:t>Regular Updates:</a:t>
            </a:r>
            <a:r>
              <a:rPr lang="en-IN" sz="3600" dirty="0"/>
              <a:t> Provide regular updates and reports to keep stakeholders informed about project progress and issues.</a:t>
            </a:r>
          </a:p>
          <a:p>
            <a:pPr algn="just">
              <a:buFont typeface="Arial" panose="020B0604020202020204" pitchFamily="34" charset="0"/>
              <a:buChar char="•"/>
            </a:pPr>
            <a:r>
              <a:rPr lang="en-IN" sz="3600" b="1" dirty="0"/>
              <a:t>Feedback Mechanisms:</a:t>
            </a:r>
            <a:r>
              <a:rPr lang="en-IN" sz="3600" dirty="0"/>
              <a:t> Implement feedback mechanisms to gather input and address concerns promptly.</a:t>
            </a:r>
          </a:p>
        </p:txBody>
      </p:sp>
      <p:pic>
        <p:nvPicPr>
          <p:cNvPr id="4" name="Picture 3">
            <a:extLst>
              <a:ext uri="{FF2B5EF4-FFF2-40B4-BE49-F238E27FC236}">
                <a16:creationId xmlns:a16="http://schemas.microsoft.com/office/drawing/2014/main" id="{8C50C896-2396-7C78-9C33-AE08FD05FC21}"/>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29351478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10- Human Resource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lnSpcReduction="10000"/>
          </a:bodyPr>
          <a:lstStyle/>
          <a:p>
            <a:pPr marL="0" indent="0" algn="ctr">
              <a:buNone/>
            </a:pPr>
            <a:r>
              <a:rPr lang="en-US" sz="4000" dirty="0"/>
              <a:t>Overview</a:t>
            </a:r>
          </a:p>
          <a:p>
            <a:pPr algn="just"/>
            <a:r>
              <a:rPr lang="en-IN" sz="3600" dirty="0"/>
              <a:t>Human resource management involves planning, acquiring, developing, and managing project team members to achieve project objectives. </a:t>
            </a:r>
          </a:p>
          <a:p>
            <a:pPr algn="just"/>
            <a:r>
              <a:rPr lang="en-IN" sz="3600" dirty="0"/>
              <a:t>It ensures that the project has the right people with the right skills.</a:t>
            </a:r>
          </a:p>
        </p:txBody>
      </p:sp>
      <p:pic>
        <p:nvPicPr>
          <p:cNvPr id="4" name="Picture 3">
            <a:extLst>
              <a:ext uri="{FF2B5EF4-FFF2-40B4-BE49-F238E27FC236}">
                <a16:creationId xmlns:a16="http://schemas.microsoft.com/office/drawing/2014/main" id="{DCBEF115-69F9-3134-3221-8BA343DF4988}"/>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37746345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10- Human Resource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77500" lnSpcReduction="20000"/>
          </a:bodyPr>
          <a:lstStyle/>
          <a:p>
            <a:pPr marL="0" indent="0" algn="ctr">
              <a:buNone/>
            </a:pPr>
            <a:r>
              <a:rPr lang="en-US" sz="4000" dirty="0"/>
              <a:t>HR Management Techniques</a:t>
            </a:r>
          </a:p>
          <a:p>
            <a:pPr algn="just"/>
            <a:r>
              <a:rPr lang="en-IN" sz="3600" b="1" dirty="0"/>
              <a:t>Recruitment and Staffing:</a:t>
            </a:r>
            <a:r>
              <a:rPr lang="en-IN" sz="3600" dirty="0"/>
              <a:t> Identifying and acquiring the necessary project team members.</a:t>
            </a:r>
          </a:p>
          <a:p>
            <a:pPr algn="just"/>
            <a:r>
              <a:rPr lang="en-IN" sz="3600" b="1" dirty="0"/>
              <a:t>Training and Development:</a:t>
            </a:r>
            <a:r>
              <a:rPr lang="en-IN" sz="3600" dirty="0"/>
              <a:t> Providing training and development opportunities to enhance team members' skills and competencies.</a:t>
            </a:r>
          </a:p>
          <a:p>
            <a:pPr algn="just"/>
            <a:r>
              <a:rPr lang="en-IN" sz="3600" b="1" dirty="0"/>
              <a:t>Performance Management:</a:t>
            </a:r>
            <a:r>
              <a:rPr lang="en-IN" sz="3600" dirty="0"/>
              <a:t> Monitoring and evaluating team performance to ensure alignment with project goals.</a:t>
            </a:r>
          </a:p>
        </p:txBody>
      </p:sp>
      <p:pic>
        <p:nvPicPr>
          <p:cNvPr id="4" name="Picture 3">
            <a:extLst>
              <a:ext uri="{FF2B5EF4-FFF2-40B4-BE49-F238E27FC236}">
                <a16:creationId xmlns:a16="http://schemas.microsoft.com/office/drawing/2014/main" id="{62110C01-15BF-5177-2BE7-501B98AFD2BB}"/>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25234421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10- Human Resource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70000" lnSpcReduction="20000"/>
          </a:bodyPr>
          <a:lstStyle/>
          <a:p>
            <a:pPr marL="0" indent="0" algn="ctr">
              <a:buNone/>
            </a:pPr>
            <a:r>
              <a:rPr lang="en-US" sz="4000" dirty="0"/>
              <a:t>Best Practices</a:t>
            </a:r>
          </a:p>
          <a:p>
            <a:pPr algn="just"/>
            <a:r>
              <a:rPr lang="en-IN" sz="3600" b="1" dirty="0"/>
              <a:t>HR Management Plan:</a:t>
            </a:r>
            <a:r>
              <a:rPr lang="en-IN" sz="3600" dirty="0"/>
              <a:t> Develop a comprehensive HR management plan outlining roles, responsibilities, and resource requirements.</a:t>
            </a:r>
          </a:p>
          <a:p>
            <a:pPr algn="just"/>
            <a:r>
              <a:rPr lang="en-IN" sz="3600" b="1" dirty="0"/>
              <a:t>Team Building:</a:t>
            </a:r>
            <a:r>
              <a:rPr lang="en-IN" sz="3600" dirty="0"/>
              <a:t> Foster a collaborative and motivated project team through team-building activities and recognition programs.</a:t>
            </a:r>
          </a:p>
          <a:p>
            <a:pPr algn="just"/>
            <a:r>
              <a:rPr lang="en-IN" sz="3600" b="1" dirty="0"/>
              <a:t>Continuous Development:</a:t>
            </a:r>
            <a:r>
              <a:rPr lang="en-IN" sz="3600" dirty="0"/>
              <a:t> Provide continuous training and development opportunities to enhance team skills and performance.</a:t>
            </a:r>
          </a:p>
        </p:txBody>
      </p:sp>
      <p:pic>
        <p:nvPicPr>
          <p:cNvPr id="4" name="Picture 3">
            <a:extLst>
              <a:ext uri="{FF2B5EF4-FFF2-40B4-BE49-F238E27FC236}">
                <a16:creationId xmlns:a16="http://schemas.microsoft.com/office/drawing/2014/main" id="{7B1EB34B-5BAD-8F90-453C-FF5C0AECD636}"/>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17883115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11- Sustainability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lnSpcReduction="20000"/>
          </a:bodyPr>
          <a:lstStyle/>
          <a:p>
            <a:pPr marL="0" indent="0" algn="ctr">
              <a:buNone/>
            </a:pPr>
            <a:r>
              <a:rPr lang="en-US" sz="4000" dirty="0"/>
              <a:t>Overview</a:t>
            </a:r>
          </a:p>
          <a:p>
            <a:pPr algn="just"/>
            <a:r>
              <a:rPr lang="en-IN" sz="3600" dirty="0"/>
              <a:t>Sustainability management involves integrating sustainable practices into construction projects to minimize environmental impact and promote social and economic benefits. </a:t>
            </a:r>
          </a:p>
          <a:p>
            <a:pPr algn="just"/>
            <a:r>
              <a:rPr lang="en-IN" sz="3600" dirty="0"/>
              <a:t>It focuses on long-term sustainability goals.</a:t>
            </a:r>
          </a:p>
        </p:txBody>
      </p:sp>
      <p:pic>
        <p:nvPicPr>
          <p:cNvPr id="4" name="Picture 3">
            <a:extLst>
              <a:ext uri="{FF2B5EF4-FFF2-40B4-BE49-F238E27FC236}">
                <a16:creationId xmlns:a16="http://schemas.microsoft.com/office/drawing/2014/main" id="{D9F4B517-D601-041D-BFC9-3194A572AD35}"/>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41242824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11- Sustainability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70000" lnSpcReduction="20000"/>
          </a:bodyPr>
          <a:lstStyle/>
          <a:p>
            <a:pPr marL="0" indent="0" algn="ctr">
              <a:buNone/>
            </a:pPr>
            <a:r>
              <a:rPr lang="en-US" sz="4000" dirty="0"/>
              <a:t>Sustainability Management Techniques</a:t>
            </a:r>
          </a:p>
          <a:p>
            <a:pPr algn="just"/>
            <a:r>
              <a:rPr lang="en-IN" sz="3600" b="1" dirty="0"/>
              <a:t>Sustainable Practices:</a:t>
            </a:r>
            <a:r>
              <a:rPr lang="en-IN" sz="3600" dirty="0"/>
              <a:t> Implementing practices such as green building, waste reduction, and energy efficiency.</a:t>
            </a:r>
          </a:p>
          <a:p>
            <a:pPr algn="just"/>
            <a:r>
              <a:rPr lang="en-IN" sz="3600" b="1" dirty="0"/>
              <a:t>Environmental Impact Assessments:</a:t>
            </a:r>
            <a:r>
              <a:rPr lang="en-IN" sz="3600" dirty="0"/>
              <a:t> Assessing the potential environmental impacts of construction activities and developing mitigation plans.</a:t>
            </a:r>
          </a:p>
          <a:p>
            <a:pPr algn="just"/>
            <a:r>
              <a:rPr lang="en-IN" sz="3600" b="1" dirty="0"/>
              <a:t>Sustainability Reporting:</a:t>
            </a:r>
            <a:r>
              <a:rPr lang="en-IN" sz="3600" dirty="0"/>
              <a:t> Regular reporting on sustainability metrics and performance.</a:t>
            </a:r>
          </a:p>
        </p:txBody>
      </p:sp>
      <p:pic>
        <p:nvPicPr>
          <p:cNvPr id="4" name="Picture 3">
            <a:extLst>
              <a:ext uri="{FF2B5EF4-FFF2-40B4-BE49-F238E27FC236}">
                <a16:creationId xmlns:a16="http://schemas.microsoft.com/office/drawing/2014/main" id="{C4F9FB7B-FC70-0FC4-D3C0-1938000D48D0}"/>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22815684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11- Sustainability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70000" lnSpcReduction="20000"/>
          </a:bodyPr>
          <a:lstStyle/>
          <a:p>
            <a:pPr marL="0" indent="0" algn="ctr">
              <a:buNone/>
            </a:pPr>
            <a:r>
              <a:rPr lang="en-US" sz="4000" dirty="0"/>
              <a:t>Best Practices</a:t>
            </a:r>
          </a:p>
          <a:p>
            <a:pPr algn="just"/>
            <a:r>
              <a:rPr lang="en-IN" sz="3600" b="1" dirty="0"/>
              <a:t>Green Building Standards:</a:t>
            </a:r>
            <a:r>
              <a:rPr lang="en-IN" sz="3600" dirty="0"/>
              <a:t> Implement green building standards and certifications such as LEED.</a:t>
            </a:r>
          </a:p>
          <a:p>
            <a:pPr algn="just"/>
            <a:r>
              <a:rPr lang="en-IN" sz="3600" b="1" dirty="0"/>
              <a:t>Stakeholder Engagement:</a:t>
            </a:r>
            <a:r>
              <a:rPr lang="en-IN" sz="3600" dirty="0"/>
              <a:t> Engage stakeholders in sustainability initiatives to ensure buy-in and support.</a:t>
            </a:r>
          </a:p>
          <a:p>
            <a:pPr algn="just"/>
            <a:r>
              <a:rPr lang="en-IN" sz="3600" b="1" dirty="0"/>
              <a:t>Continuous Monitoring:</a:t>
            </a:r>
            <a:r>
              <a:rPr lang="en-IN" sz="3600" dirty="0"/>
              <a:t> Regularly monitor and report sustainability performance to identify areas for improvement.</a:t>
            </a:r>
          </a:p>
        </p:txBody>
      </p:sp>
      <p:pic>
        <p:nvPicPr>
          <p:cNvPr id="4" name="Picture 3">
            <a:extLst>
              <a:ext uri="{FF2B5EF4-FFF2-40B4-BE49-F238E27FC236}">
                <a16:creationId xmlns:a16="http://schemas.microsoft.com/office/drawing/2014/main" id="{1E395D38-BBEF-0F70-0806-46FD6D8F0CBD}"/>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36668821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12- Integration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lnSpcReduction="10000"/>
          </a:bodyPr>
          <a:lstStyle/>
          <a:p>
            <a:pPr marL="0" indent="0" algn="ctr">
              <a:buNone/>
            </a:pPr>
            <a:r>
              <a:rPr lang="en-US" sz="4000" dirty="0"/>
              <a:t>Overview</a:t>
            </a:r>
          </a:p>
          <a:p>
            <a:pPr algn="just"/>
            <a:r>
              <a:rPr lang="en-IN" sz="3600" dirty="0"/>
              <a:t>Integration management involves coordinating all aspects of the project to ensure that project objectives are met. </a:t>
            </a:r>
          </a:p>
          <a:p>
            <a:pPr algn="just"/>
            <a:r>
              <a:rPr lang="en-IN" sz="3600" dirty="0"/>
              <a:t>It focuses on aligning project activities and resources to achieve a cohesive and successful outcome.</a:t>
            </a:r>
          </a:p>
        </p:txBody>
      </p:sp>
      <p:pic>
        <p:nvPicPr>
          <p:cNvPr id="4" name="Picture 3">
            <a:extLst>
              <a:ext uri="{FF2B5EF4-FFF2-40B4-BE49-F238E27FC236}">
                <a16:creationId xmlns:a16="http://schemas.microsoft.com/office/drawing/2014/main" id="{6E3AAD98-53BE-A3E1-9488-A191916BBCEA}"/>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22482250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12- Integration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70000" lnSpcReduction="20000"/>
          </a:bodyPr>
          <a:lstStyle/>
          <a:p>
            <a:pPr marL="0" indent="0" algn="ctr">
              <a:buNone/>
            </a:pPr>
            <a:r>
              <a:rPr kumimoji="0" lang="en-US" sz="4400" b="0" i="0" u="none" strike="noStrike" kern="1200" cap="none" spc="0" normalizeH="0" baseline="0" noProof="0" dirty="0">
                <a:ln>
                  <a:noFill/>
                </a:ln>
                <a:solidFill>
                  <a:prstClr val="black"/>
                </a:solidFill>
                <a:effectLst/>
                <a:uLnTx/>
                <a:uFillTx/>
                <a:latin typeface="Calibri Light" panose="020F0302020204030204"/>
                <a:ea typeface="+mj-ea"/>
                <a:cs typeface="+mj-cs"/>
              </a:rPr>
              <a:t>Integration Management Techniques</a:t>
            </a:r>
            <a:endParaRPr lang="en-US" sz="4000" dirty="0"/>
          </a:p>
          <a:p>
            <a:pPr algn="just"/>
            <a:r>
              <a:rPr lang="en-IN" sz="3600" b="1" dirty="0"/>
              <a:t>Project Integration Plan:</a:t>
            </a:r>
            <a:r>
              <a:rPr lang="en-IN" sz="3600" dirty="0"/>
              <a:t> A comprehensive plan outlining how different project elements will be coordinated.</a:t>
            </a:r>
          </a:p>
          <a:p>
            <a:pPr algn="just"/>
            <a:r>
              <a:rPr lang="en-IN" sz="3600" b="1" dirty="0"/>
              <a:t>Integrated Change Control:</a:t>
            </a:r>
            <a:r>
              <a:rPr lang="en-IN" sz="3600" dirty="0"/>
              <a:t> A process to manage changes to project scope, schedule, and costs in an integrated manner.</a:t>
            </a:r>
          </a:p>
          <a:p>
            <a:pPr algn="just"/>
            <a:r>
              <a:rPr lang="en-IN" sz="3600" b="1" dirty="0"/>
              <a:t>Project Coordination Meetings:</a:t>
            </a:r>
            <a:r>
              <a:rPr lang="en-IN" sz="3600" dirty="0"/>
              <a:t> Regular meetings to coordinate project activities and resolve issues.</a:t>
            </a:r>
          </a:p>
        </p:txBody>
      </p:sp>
      <p:pic>
        <p:nvPicPr>
          <p:cNvPr id="4" name="Picture 3">
            <a:extLst>
              <a:ext uri="{FF2B5EF4-FFF2-40B4-BE49-F238E27FC236}">
                <a16:creationId xmlns:a16="http://schemas.microsoft.com/office/drawing/2014/main" id="{E4A243B8-7BC4-E210-DC50-AAF6FF289557}"/>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2674777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1- General Guidelines</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lnSpcReduction="10000"/>
          </a:bodyPr>
          <a:lstStyle/>
          <a:p>
            <a:pPr marL="0" indent="0" algn="ctr">
              <a:buNone/>
            </a:pPr>
            <a:r>
              <a:rPr lang="en-US" sz="4000" dirty="0"/>
              <a:t>Overview</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Defines the scope and application of construction management.</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Sets the framework for project planning, organization, and control.</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Emphasizes stakeholder communication and documentation.</a:t>
            </a:r>
          </a:p>
          <a:p>
            <a:endParaRPr lang="en-US" dirty="0"/>
          </a:p>
        </p:txBody>
      </p:sp>
      <p:pic>
        <p:nvPicPr>
          <p:cNvPr id="4" name="Picture 3">
            <a:extLst>
              <a:ext uri="{FF2B5EF4-FFF2-40B4-BE49-F238E27FC236}">
                <a16:creationId xmlns:a16="http://schemas.microsoft.com/office/drawing/2014/main" id="{61C902C9-B640-AB6D-E02E-BF953F13E728}"/>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1313385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12- Integration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70000" lnSpcReduction="20000"/>
          </a:bodyPr>
          <a:lstStyle/>
          <a:p>
            <a:pPr marL="0" indent="0" algn="ctr">
              <a:buNone/>
            </a:pPr>
            <a:r>
              <a:rPr lang="en-US" sz="4400" dirty="0">
                <a:solidFill>
                  <a:prstClr val="black"/>
                </a:solidFill>
                <a:latin typeface="Calibri Light" panose="020F0302020204030204"/>
                <a:ea typeface="+mj-ea"/>
                <a:cs typeface="+mj-cs"/>
              </a:rPr>
              <a:t>Best Practices</a:t>
            </a:r>
            <a:endParaRPr lang="en-US" sz="4000" dirty="0"/>
          </a:p>
          <a:p>
            <a:pPr algn="just"/>
            <a:r>
              <a:rPr lang="en-IN" sz="3600" b="1" dirty="0"/>
              <a:t>Comprehensive Plan:</a:t>
            </a:r>
            <a:r>
              <a:rPr lang="en-IN" sz="3600" dirty="0"/>
              <a:t> Develop a comprehensive project integration plan to guide project coordination and execution.</a:t>
            </a:r>
          </a:p>
          <a:p>
            <a:pPr algn="just"/>
            <a:r>
              <a:rPr lang="en-IN" sz="3600" b="1" dirty="0"/>
              <a:t>Change Control Process:</a:t>
            </a:r>
            <a:r>
              <a:rPr lang="en-IN" sz="3600" dirty="0"/>
              <a:t> Implement a robust change control process to manage changes effectively.</a:t>
            </a:r>
          </a:p>
          <a:p>
            <a:pPr algn="just"/>
            <a:r>
              <a:rPr lang="en-IN" sz="3600" b="1" dirty="0"/>
              <a:t>Consistent Alignment:</a:t>
            </a:r>
            <a:r>
              <a:rPr lang="en-IN" sz="3600" dirty="0"/>
              <a:t> Ensure consistent alignment of project activities and resources with project goals and objectives.</a:t>
            </a:r>
          </a:p>
        </p:txBody>
      </p:sp>
      <p:pic>
        <p:nvPicPr>
          <p:cNvPr id="4" name="Picture 3">
            <a:extLst>
              <a:ext uri="{FF2B5EF4-FFF2-40B4-BE49-F238E27FC236}">
                <a16:creationId xmlns:a16="http://schemas.microsoft.com/office/drawing/2014/main" id="{E0649612-C8F5-8A8F-89CC-E915EF5B6BDE}"/>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3881775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1- General Guidelines</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lnSpcReduction="10000"/>
          </a:bodyPr>
          <a:lstStyle/>
          <a:p>
            <a:pPr marL="0" indent="0" algn="ctr">
              <a:buNone/>
            </a:pPr>
            <a:r>
              <a:rPr lang="en-US" sz="4000" dirty="0"/>
              <a:t>Key Principles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Project Life Cycle: Outlines stages from initiation to closure.</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Organizational Structures: Defines roles and responsibilities.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Documentation: Importance of maintaining comprehensive records.</a:t>
            </a:r>
          </a:p>
          <a:p>
            <a:endParaRPr lang="en-US" dirty="0"/>
          </a:p>
        </p:txBody>
      </p:sp>
      <p:pic>
        <p:nvPicPr>
          <p:cNvPr id="4" name="Picture 3">
            <a:extLst>
              <a:ext uri="{FF2B5EF4-FFF2-40B4-BE49-F238E27FC236}">
                <a16:creationId xmlns:a16="http://schemas.microsoft.com/office/drawing/2014/main" id="{47BE8D97-90F9-28E0-6D6D-ADFA1A475065}"/>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2740141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BEDAA-5703-D696-997F-83C6C5281955}"/>
              </a:ext>
            </a:extLst>
          </p:cNvPr>
          <p:cNvSpPr>
            <a:spLocks noGrp="1"/>
          </p:cNvSpPr>
          <p:nvPr>
            <p:ph type="title"/>
          </p:nvPr>
        </p:nvSpPr>
        <p:spPr/>
        <p:txBody>
          <a:bodyPr/>
          <a:lstStyle/>
          <a:p>
            <a:br>
              <a:rPr lang="en-US" dirty="0"/>
            </a:br>
            <a:r>
              <a:rPr lang="en-US" dirty="0"/>
              <a:t>Typical Construction Project Life Cycle</a:t>
            </a:r>
          </a:p>
        </p:txBody>
      </p:sp>
      <p:pic>
        <p:nvPicPr>
          <p:cNvPr id="9" name="Content Placeholder 8">
            <a:extLst>
              <a:ext uri="{FF2B5EF4-FFF2-40B4-BE49-F238E27FC236}">
                <a16:creationId xmlns:a16="http://schemas.microsoft.com/office/drawing/2014/main" id="{3EC30746-BC2B-A517-59FB-0E9DFC6AEF9B}"/>
              </a:ext>
            </a:extLst>
          </p:cNvPr>
          <p:cNvPicPr>
            <a:picLocks noGrp="1" noChangeAspect="1"/>
          </p:cNvPicPr>
          <p:nvPr>
            <p:ph idx="1"/>
          </p:nvPr>
        </p:nvPicPr>
        <p:blipFill>
          <a:blip r:embed="rId2"/>
          <a:stretch>
            <a:fillRect/>
          </a:stretch>
        </p:blipFill>
        <p:spPr>
          <a:xfrm>
            <a:off x="3898371" y="2133600"/>
            <a:ext cx="6297083" cy="3778250"/>
          </a:xfrm>
        </p:spPr>
      </p:pic>
      <p:pic>
        <p:nvPicPr>
          <p:cNvPr id="3" name="Picture 3">
            <a:extLst>
              <a:ext uri="{FF2B5EF4-FFF2-40B4-BE49-F238E27FC236}">
                <a16:creationId xmlns:a16="http://schemas.microsoft.com/office/drawing/2014/main" id="{36CA08FE-65C7-F361-433B-619DA1DFED43}"/>
              </a:ext>
            </a:extLst>
          </p:cNvPr>
          <p:cNvPicPr>
            <a:picLocks noChangeAspect="1"/>
          </p:cNvPicPr>
          <p:nvPr/>
        </p:nvPicPr>
        <p:blipFill rotWithShape="1">
          <a:blip r:embed="rId3"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3269764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1- General Guidelines</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lnSpcReduction="10000"/>
          </a:bodyPr>
          <a:lstStyle/>
          <a:p>
            <a:pPr marL="0" indent="0" algn="ctr">
              <a:buNone/>
            </a:pPr>
            <a:r>
              <a:rPr lang="en-US" sz="4000" dirty="0"/>
              <a:t>Implementation Strategies</a:t>
            </a:r>
          </a:p>
          <a:p>
            <a:pPr marL="0" indent="0" algn="ctr">
              <a:buNone/>
            </a:pPr>
            <a:endParaRPr lang="en-US" sz="4000" dirty="0"/>
          </a:p>
          <a:p>
            <a:r>
              <a:rPr lang="en-IN" sz="3600" kern="100" dirty="0">
                <a:effectLst/>
                <a:latin typeface="Calibri" panose="020F0502020204030204" pitchFamily="34" charset="0"/>
                <a:ea typeface="Calibri" panose="020F0502020204030204" pitchFamily="34" charset="0"/>
                <a:cs typeface="Times New Roman" panose="02020603050405020304" pitchFamily="18" charset="0"/>
              </a:rPr>
              <a:t>Establish clear project objectives.</a:t>
            </a:r>
          </a:p>
          <a:p>
            <a:r>
              <a:rPr lang="en-IN" sz="3600" kern="100" dirty="0">
                <a:effectLst/>
                <a:latin typeface="Calibri" panose="020F0502020204030204" pitchFamily="34" charset="0"/>
                <a:ea typeface="Calibri" panose="020F0502020204030204" pitchFamily="34" charset="0"/>
                <a:cs typeface="Times New Roman" panose="02020603050405020304" pitchFamily="18" charset="0"/>
              </a:rPr>
              <a:t>Develop a robust project management plan.</a:t>
            </a:r>
          </a:p>
          <a:p>
            <a:r>
              <a:rPr lang="en-IN" sz="3600" kern="100" dirty="0">
                <a:effectLst/>
                <a:latin typeface="Calibri" panose="020F0502020204030204" pitchFamily="34" charset="0"/>
                <a:ea typeface="Calibri" panose="020F0502020204030204" pitchFamily="34" charset="0"/>
                <a:cs typeface="Times New Roman" panose="02020603050405020304" pitchFamily="18" charset="0"/>
              </a:rPr>
              <a:t>Ensure regular monitoring and control of project activities.</a:t>
            </a:r>
          </a:p>
          <a:p>
            <a:endParaRPr lang="en-US" dirty="0"/>
          </a:p>
        </p:txBody>
      </p:sp>
      <p:pic>
        <p:nvPicPr>
          <p:cNvPr id="4" name="Picture 3">
            <a:extLst>
              <a:ext uri="{FF2B5EF4-FFF2-40B4-BE49-F238E27FC236}">
                <a16:creationId xmlns:a16="http://schemas.microsoft.com/office/drawing/2014/main" id="{09D09A1D-9D6B-FF00-0BF2-0B3A5874578B}"/>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1294565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2- Time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lnSpcReduction="10000"/>
          </a:bodyPr>
          <a:lstStyle/>
          <a:p>
            <a:pPr marL="0" indent="0" algn="ctr">
              <a:buNone/>
            </a:pPr>
            <a:r>
              <a:rPr lang="en-US" sz="4000" dirty="0"/>
              <a:t>Overview</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Guidelines for scheduling and time management.</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Techniques for creating and maintaining project timelines.</a:t>
            </a:r>
          </a:p>
          <a:p>
            <a:pPr algn="just"/>
            <a:r>
              <a:rPr lang="en-IN" sz="3600" dirty="0">
                <a:effectLst/>
                <a:latin typeface="Calibri" panose="020F0502020204030204" pitchFamily="34" charset="0"/>
                <a:ea typeface="Calibri" panose="020F0502020204030204" pitchFamily="34" charset="0"/>
                <a:cs typeface="Times New Roman" panose="02020603050405020304" pitchFamily="18" charset="0"/>
              </a:rPr>
              <a:t>Emphasizes critical path method (CPM) and Gantt charts</a:t>
            </a:r>
            <a:r>
              <a:rPr lang="en-IN" sz="3600" dirty="0">
                <a:effectLst/>
              </a:rPr>
              <a:t> </a:t>
            </a:r>
            <a:endParaRPr lang="en-US" sz="3600" dirty="0"/>
          </a:p>
        </p:txBody>
      </p:sp>
      <p:pic>
        <p:nvPicPr>
          <p:cNvPr id="4" name="Picture 3">
            <a:extLst>
              <a:ext uri="{FF2B5EF4-FFF2-40B4-BE49-F238E27FC236}">
                <a16:creationId xmlns:a16="http://schemas.microsoft.com/office/drawing/2014/main" id="{65A2CF5C-F03B-33D5-8394-C6073B8390A0}"/>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781363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4A2C-44A2-3FD5-D22B-989290504150}"/>
              </a:ext>
            </a:extLst>
          </p:cNvPr>
          <p:cNvSpPr>
            <a:spLocks noGrp="1"/>
          </p:cNvSpPr>
          <p:nvPr>
            <p:ph type="title"/>
          </p:nvPr>
        </p:nvSpPr>
        <p:spPr/>
        <p:txBody>
          <a:bodyPr/>
          <a:lstStyle/>
          <a:p>
            <a:r>
              <a:rPr lang="en-US" dirty="0"/>
              <a:t>IS 15883 Part 2- Time Management</a:t>
            </a:r>
          </a:p>
        </p:txBody>
      </p:sp>
      <p:sp>
        <p:nvSpPr>
          <p:cNvPr id="3" name="Content Placeholder 2">
            <a:extLst>
              <a:ext uri="{FF2B5EF4-FFF2-40B4-BE49-F238E27FC236}">
                <a16:creationId xmlns:a16="http://schemas.microsoft.com/office/drawing/2014/main" id="{839B2A37-FE8B-681C-B04B-233599E16336}"/>
              </a:ext>
            </a:extLst>
          </p:cNvPr>
          <p:cNvSpPr>
            <a:spLocks noGrp="1"/>
          </p:cNvSpPr>
          <p:nvPr>
            <p:ph idx="1"/>
          </p:nvPr>
        </p:nvSpPr>
        <p:spPr/>
        <p:txBody>
          <a:bodyPr>
            <a:normAutofit fontScale="92500" lnSpcReduction="10000"/>
          </a:bodyPr>
          <a:lstStyle/>
          <a:p>
            <a:pPr marL="0" indent="0" algn="ctr">
              <a:buNone/>
            </a:pPr>
            <a:r>
              <a:rPr lang="en-US" sz="4000" dirty="0"/>
              <a:t>Time Management Techniques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Critical Path Method (CPM): Identifying the longest sequence of tasks.</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Gantt Charts: Visual representation of project schedule.</a:t>
            </a:r>
          </a:p>
          <a:p>
            <a:pPr algn="just"/>
            <a:r>
              <a:rPr lang="en-IN" sz="3600" kern="100" dirty="0">
                <a:effectLst/>
                <a:latin typeface="Calibri" panose="020F0502020204030204" pitchFamily="34" charset="0"/>
                <a:ea typeface="Calibri" panose="020F0502020204030204" pitchFamily="34" charset="0"/>
                <a:cs typeface="Times New Roman" panose="02020603050405020304" pitchFamily="18" charset="0"/>
              </a:rPr>
              <a:t>Milestone Charts: Key dates and deliverables tracking.</a:t>
            </a:r>
          </a:p>
        </p:txBody>
      </p:sp>
      <p:pic>
        <p:nvPicPr>
          <p:cNvPr id="4" name="Picture 3">
            <a:extLst>
              <a:ext uri="{FF2B5EF4-FFF2-40B4-BE49-F238E27FC236}">
                <a16:creationId xmlns:a16="http://schemas.microsoft.com/office/drawing/2014/main" id="{B71A359F-9088-BDCD-3B36-49BA061154DB}"/>
              </a:ext>
            </a:extLst>
          </p:cNvPr>
          <p:cNvPicPr>
            <a:picLocks noChangeAspect="1"/>
          </p:cNvPicPr>
          <p:nvPr/>
        </p:nvPicPr>
        <p:blipFill rotWithShape="1">
          <a:blip r:embed="rId2" cstate="print"/>
          <a:srcRect t="14378" b="24570"/>
          <a:stretch>
            <a:fillRect/>
          </a:stretch>
        </p:blipFill>
        <p:spPr>
          <a:xfrm>
            <a:off x="10662061" y="148772"/>
            <a:ext cx="1347969" cy="822959"/>
          </a:xfrm>
          <a:prstGeom prst="rect">
            <a:avLst/>
          </a:prstGeom>
        </p:spPr>
      </p:pic>
    </p:spTree>
    <p:extLst>
      <p:ext uri="{BB962C8B-B14F-4D97-AF65-F5344CB8AC3E}">
        <p14:creationId xmlns:p14="http://schemas.microsoft.com/office/powerpoint/2010/main" val="6674059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{69870D5D-FCBB-8145-8AD0-4486D1E29FF0}tf10001069</Template>
  <TotalTime>3985</TotalTime>
  <Words>1796</Words>
  <Application>Microsoft Macintosh PowerPoint</Application>
  <PresentationFormat>Widescreen</PresentationFormat>
  <Paragraphs>199</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Calibri Light</vt:lpstr>
      <vt:lpstr>Century Gothic</vt:lpstr>
      <vt:lpstr>Wingdings 3</vt:lpstr>
      <vt:lpstr>Wisp</vt:lpstr>
      <vt:lpstr>INTRODUCTION TO CONSTRUCTION MANAGEMENT STANDARDS</vt:lpstr>
      <vt:lpstr>IS 15883- Construction Project Management</vt:lpstr>
      <vt:lpstr>Standards Published under IS 15883</vt:lpstr>
      <vt:lpstr>IS 15883 Part 1- General Guidelines</vt:lpstr>
      <vt:lpstr>IS 15883 Part 1- General Guidelines</vt:lpstr>
      <vt:lpstr> Typical Construction Project Life Cycle</vt:lpstr>
      <vt:lpstr>IS 15883 Part 1- General Guidelines</vt:lpstr>
      <vt:lpstr>IS 15883 Part 2- Time Management</vt:lpstr>
      <vt:lpstr>IS 15883 Part 2- Time Management</vt:lpstr>
      <vt:lpstr>IS 15883 Part 2- Time Management</vt:lpstr>
      <vt:lpstr>IS 15883 Part 3- Cost Management</vt:lpstr>
      <vt:lpstr>IS 15883 Part 3- Cost Management</vt:lpstr>
      <vt:lpstr>IS 15883 Part 3- Cost Management</vt:lpstr>
      <vt:lpstr>IS 15883 Part 4- Quality Management</vt:lpstr>
      <vt:lpstr> IS 15883 Part 4- Quality Management</vt:lpstr>
      <vt:lpstr> IS 15883 Part 4- Quality Management</vt:lpstr>
      <vt:lpstr>IS 15883 Part 5- Health and Safety Management</vt:lpstr>
      <vt:lpstr>IS 15883 Part 5- Health and Safety Management</vt:lpstr>
      <vt:lpstr>IS 15883 Part 5- Health and Safety Management</vt:lpstr>
      <vt:lpstr>IS 15883 Part 6- Scope Management</vt:lpstr>
      <vt:lpstr>IS 15883 Part 6- Scope Management</vt:lpstr>
      <vt:lpstr>IS 15883 Part 6- Scope Management</vt:lpstr>
      <vt:lpstr>IS 15883 Part 7- Procurement Management</vt:lpstr>
      <vt:lpstr>IS 15883 Part 7- Procurement Management</vt:lpstr>
      <vt:lpstr>IS 15883 Part 7- Procurement Management</vt:lpstr>
      <vt:lpstr>IS 15883 Part 8- Risk Management</vt:lpstr>
      <vt:lpstr>IS 15883 Part 8- Risk Management</vt:lpstr>
      <vt:lpstr>IS 15883 Part 8- Risk Management</vt:lpstr>
      <vt:lpstr>IS 15883 Part 9- Communication Management</vt:lpstr>
      <vt:lpstr>IS 15883 Part 9- Communication Management</vt:lpstr>
      <vt:lpstr>IS 15883 Part 9- Communication Management</vt:lpstr>
      <vt:lpstr>IS 15883 Part 10- Human Resource Management</vt:lpstr>
      <vt:lpstr>IS 15883 Part 10- Human Resource Management</vt:lpstr>
      <vt:lpstr>IS 15883 Part 10- Human Resource Management</vt:lpstr>
      <vt:lpstr>IS 15883 Part 11- Sustainability Management</vt:lpstr>
      <vt:lpstr>IS 15883 Part 11- Sustainability Management</vt:lpstr>
      <vt:lpstr>IS 15883 Part 11- Sustainability Management</vt:lpstr>
      <vt:lpstr>IS 15883 Part 12- Integration Management</vt:lpstr>
      <vt:lpstr>IS 15883 Part 12- Integration Management</vt:lpstr>
      <vt:lpstr>IS 15883 Part 12- Integration Management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sahil bhatia</dc:creator>
  <cp:lastModifiedBy>sahil bhatia</cp:lastModifiedBy>
  <cp:revision>9</cp:revision>
  <dcterms:created xsi:type="dcterms:W3CDTF">2024-07-22T16:42:12Z</dcterms:created>
  <dcterms:modified xsi:type="dcterms:W3CDTF">2024-07-25T11:35:49Z</dcterms:modified>
</cp:coreProperties>
</file>