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Lst>
  <p:notesMasterIdLst>
    <p:notesMasterId r:id="rId69"/>
  </p:notesMasterIdLst>
  <p:sldIdLst>
    <p:sldId id="256" r:id="rId2"/>
    <p:sldId id="315" r:id="rId3"/>
    <p:sldId id="356" r:id="rId4"/>
    <p:sldId id="257" r:id="rId5"/>
    <p:sldId id="258" r:id="rId6"/>
    <p:sldId id="259" r:id="rId7"/>
    <p:sldId id="260" r:id="rId8"/>
    <p:sldId id="266" r:id="rId9"/>
    <p:sldId id="267" r:id="rId10"/>
    <p:sldId id="262" r:id="rId11"/>
    <p:sldId id="313" r:id="rId12"/>
    <p:sldId id="357" r:id="rId13"/>
    <p:sldId id="261" r:id="rId14"/>
    <p:sldId id="265" r:id="rId15"/>
    <p:sldId id="348" r:id="rId16"/>
    <p:sldId id="293" r:id="rId17"/>
    <p:sldId id="316" r:id="rId18"/>
    <p:sldId id="314" r:id="rId19"/>
    <p:sldId id="268" r:id="rId20"/>
    <p:sldId id="269" r:id="rId21"/>
    <p:sldId id="270" r:id="rId22"/>
    <p:sldId id="320" r:id="rId23"/>
    <p:sldId id="271" r:id="rId24"/>
    <p:sldId id="283" r:id="rId25"/>
    <p:sldId id="330" r:id="rId26"/>
    <p:sldId id="272" r:id="rId27"/>
    <p:sldId id="273" r:id="rId28"/>
    <p:sldId id="318" r:id="rId29"/>
    <p:sldId id="274" r:id="rId30"/>
    <p:sldId id="317" r:id="rId31"/>
    <p:sldId id="275" r:id="rId32"/>
    <p:sldId id="322" r:id="rId33"/>
    <p:sldId id="358" r:id="rId34"/>
    <p:sldId id="340" r:id="rId35"/>
    <p:sldId id="277" r:id="rId36"/>
    <p:sldId id="323" r:id="rId37"/>
    <p:sldId id="326" r:id="rId38"/>
    <p:sldId id="327" r:id="rId39"/>
    <p:sldId id="328" r:id="rId40"/>
    <p:sldId id="278" r:id="rId41"/>
    <p:sldId id="279" r:id="rId42"/>
    <p:sldId id="280" r:id="rId43"/>
    <p:sldId id="281" r:id="rId44"/>
    <p:sldId id="282" r:id="rId45"/>
    <p:sldId id="319" r:id="rId46"/>
    <p:sldId id="355" r:id="rId47"/>
    <p:sldId id="342" r:id="rId48"/>
    <p:sldId id="349" r:id="rId49"/>
    <p:sldId id="345" r:id="rId50"/>
    <p:sldId id="350" r:id="rId51"/>
    <p:sldId id="347" r:id="rId52"/>
    <p:sldId id="343" r:id="rId53"/>
    <p:sldId id="351" r:id="rId54"/>
    <p:sldId id="341" r:id="rId55"/>
    <p:sldId id="285" r:id="rId56"/>
    <p:sldId id="312" r:id="rId57"/>
    <p:sldId id="325" r:id="rId58"/>
    <p:sldId id="334" r:id="rId59"/>
    <p:sldId id="337" r:id="rId60"/>
    <p:sldId id="338" r:id="rId61"/>
    <p:sldId id="339" r:id="rId62"/>
    <p:sldId id="336" r:id="rId63"/>
    <p:sldId id="335" r:id="rId64"/>
    <p:sldId id="353" r:id="rId65"/>
    <p:sldId id="354" r:id="rId66"/>
    <p:sldId id="352" r:id="rId67"/>
    <p:sldId id="311" r:id="rId68"/>
  </p:sldIdLst>
  <p:sldSz cx="12192000" cy="6858000"/>
  <p:notesSz cx="6858000" cy="9144000"/>
  <p:embeddedFontLst>
    <p:embeddedFont>
      <p:font typeface="Arial Narrow" panose="020B0606020202030204" pitchFamily="34" charset="0"/>
      <p:regular r:id="rId70"/>
      <p:bold r:id="rId71"/>
      <p:italic r:id="rId72"/>
      <p:boldItalic r:id="rId73"/>
    </p:embeddedFont>
    <p:embeddedFont>
      <p:font typeface="Verdana" panose="020B0604030504040204" pitchFamily="34" charset="0"/>
      <p:regular r:id="rId74"/>
      <p:bold r:id="rId75"/>
      <p:italic r:id="rId76"/>
      <p:boldItalic r:id="rId77"/>
    </p:embeddedFont>
    <p:embeddedFont>
      <p:font typeface="Calibri" panose="020F0502020204030204" pitchFamily="34" charset="0"/>
      <p:regular r:id="rId78"/>
      <p:bold r:id="rId79"/>
      <p:italic r:id="rId80"/>
      <p:boldItalic r:id="rId81"/>
    </p:embeddedFont>
    <p:embeddedFont>
      <p:font typeface="Bell MT" panose="02020503060305020303" pitchFamily="18" charset="0"/>
      <p:regular r:id="rId82"/>
      <p:bold r:id="rId83"/>
      <p: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BFAFA3-28AC-4036-A13F-94F1FF76DA40}">
  <a:tblStyle styleId="{D4BFAFA3-28AC-4036-A13F-94F1FF76DA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609864-5D9F-42F8-BDD3-E8C030C711E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CE6"/>
          </a:solidFill>
        </a:fill>
      </a:tcStyle>
    </a:wholeTbl>
    <a:band1H>
      <a:tcTxStyle/>
      <a:tcStyle>
        <a:tcBdr/>
        <a:fill>
          <a:solidFill>
            <a:srgbClr val="F5D8CA"/>
          </a:solidFill>
        </a:fill>
      </a:tcStyle>
    </a:band1H>
    <a:band2H>
      <a:tcTxStyle/>
      <a:tcStyle>
        <a:tcBdr/>
      </a:tcStyle>
    </a:band2H>
    <a:band1V>
      <a:tcTxStyle/>
      <a:tcStyle>
        <a:tcBdr/>
        <a:fill>
          <a:solidFill>
            <a:srgbClr val="F5D8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2" autoAdjust="0"/>
    <p:restoredTop sz="96341" autoAdjust="0"/>
  </p:normalViewPr>
  <p:slideViewPr>
    <p:cSldViewPr snapToGrid="0">
      <p:cViewPr varScale="1">
        <p:scale>
          <a:sx n="110" d="100"/>
          <a:sy n="110" d="100"/>
        </p:scale>
        <p:origin x="79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ecde79338d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ecde79338d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2ecde79338d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extLst>
      <p:ext uri="{BB962C8B-B14F-4D97-AF65-F5344CB8AC3E}">
        <p14:creationId xmlns:p14="http://schemas.microsoft.com/office/powerpoint/2010/main" val="2077897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90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8642f1f6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78642f1f6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78642f1f60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78642f1f6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78642f1f6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78642f1f6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8642f1f60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8642f1f60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278642f1f60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24</a:t>
            </a:fld>
            <a:endParaRPr/>
          </a:p>
        </p:txBody>
      </p:sp>
    </p:spTree>
    <p:extLst>
      <p:ext uri="{BB962C8B-B14F-4D97-AF65-F5344CB8AC3E}">
        <p14:creationId xmlns:p14="http://schemas.microsoft.com/office/powerpoint/2010/main" val="425733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972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0808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806646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extLst>
      <p:ext uri="{BB962C8B-B14F-4D97-AF65-F5344CB8AC3E}">
        <p14:creationId xmlns:p14="http://schemas.microsoft.com/office/powerpoint/2010/main" val="530554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318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cde79338d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ecde79338d_1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2ecde79338d_1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35</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ecde79338d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ecde79338d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2ecde79338d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10" name="Google Shape;110;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666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ecde79338d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ecde79338d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ecde79338d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8642f1f60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78642f1f60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78642f1f60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cde79338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ecde79338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ecde79338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ecde79338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ecde79338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2ecde79338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78642f1f6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78642f1f60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278642f1f60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47</a:t>
            </a:fld>
            <a:endParaRPr/>
          </a:p>
        </p:txBody>
      </p:sp>
    </p:spTree>
    <p:extLst>
      <p:ext uri="{BB962C8B-B14F-4D97-AF65-F5344CB8AC3E}">
        <p14:creationId xmlns:p14="http://schemas.microsoft.com/office/powerpoint/2010/main" val="1549109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78642f1f6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78642f1f60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278642f1f60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49</a:t>
            </a:fld>
            <a:endParaRPr/>
          </a:p>
        </p:txBody>
      </p:sp>
    </p:spTree>
    <p:extLst>
      <p:ext uri="{BB962C8B-B14F-4D97-AF65-F5344CB8AC3E}">
        <p14:creationId xmlns:p14="http://schemas.microsoft.com/office/powerpoint/2010/main" val="468161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ecd98fb40b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ecd98fb40b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2ecd98fb40b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51</a:t>
            </a:fld>
            <a:endParaRPr/>
          </a:p>
        </p:txBody>
      </p:sp>
    </p:spTree>
    <p:extLst>
      <p:ext uri="{BB962C8B-B14F-4D97-AF65-F5344CB8AC3E}">
        <p14:creationId xmlns:p14="http://schemas.microsoft.com/office/powerpoint/2010/main" val="2874985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ecd98fb40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ecd98fb40b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2ecd98fb40b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52</a:t>
            </a:fld>
            <a:endParaRPr/>
          </a:p>
        </p:txBody>
      </p:sp>
    </p:spTree>
    <p:extLst>
      <p:ext uri="{BB962C8B-B14F-4D97-AF65-F5344CB8AC3E}">
        <p14:creationId xmlns:p14="http://schemas.microsoft.com/office/powerpoint/2010/main" val="4242626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ecde79338d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ecde79338d_1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2ecde79338d_1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55</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ecde79338d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ecde79338d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2ecde79338d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67</a:t>
            </a:fld>
            <a:endParaRPr/>
          </a:p>
        </p:txBody>
      </p:sp>
    </p:spTree>
    <p:extLst>
      <p:ext uri="{BB962C8B-B14F-4D97-AF65-F5344CB8AC3E}">
        <p14:creationId xmlns:p14="http://schemas.microsoft.com/office/powerpoint/2010/main" val="205232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422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9492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880113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506420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49278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205030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121779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5838758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0170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2847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0632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1312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7615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293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0788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1657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8636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5355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055349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ctrTitle"/>
          </p:nvPr>
        </p:nvSpPr>
        <p:spPr>
          <a:xfrm>
            <a:off x="603540" y="535601"/>
            <a:ext cx="10862997" cy="2701811"/>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121212"/>
              </a:buClr>
              <a:buSzPct val="100000"/>
              <a:buFont typeface="Arial"/>
              <a:buNone/>
            </a:pPr>
            <a:r>
              <a:rPr lang="en-GB"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t>Pumps </a:t>
            </a:r>
            <a:br>
              <a:rPr lang="en-GB"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br>
            <a:r>
              <a:rPr lang="en-GB" sz="36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t>and</a:t>
            </a:r>
            <a:r>
              <a:rPr lang="en-GB"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t> </a:t>
            </a:r>
            <a:br>
              <a:rPr lang="en-GB"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br>
            <a:r>
              <a:rPr lang="en-GB"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rPr>
              <a:t>Indian standards</a:t>
            </a:r>
            <a:endParaRPr sz="5000" b="1" dirty="0">
              <a:solidFill>
                <a:schemeClr val="accent1"/>
              </a:solidFill>
              <a:latin typeface="Verdana" panose="020B0604030504040204" pitchFamily="34" charset="0"/>
              <a:ea typeface="Verdana" panose="020B0604030504040204" pitchFamily="34" charset="0"/>
              <a:cs typeface="Verdana" panose="020B0604030504040204" pitchFamily="34" charset="0"/>
              <a:sym typeface="Bell MT"/>
            </a:endParaRPr>
          </a:p>
        </p:txBody>
      </p:sp>
      <p:sp>
        <p:nvSpPr>
          <p:cNvPr id="107" name="Google Shape;107;p13"/>
          <p:cNvSpPr/>
          <p:nvPr/>
        </p:nvSpPr>
        <p:spPr>
          <a:xfrm>
            <a:off x="5689600" y="5199044"/>
            <a:ext cx="65024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i="0" u="none" strike="noStrike" cap="none">
                <a:solidFill>
                  <a:schemeClr val="dk1"/>
                </a:solidFill>
                <a:latin typeface="Times New Roman"/>
                <a:ea typeface="Times New Roman"/>
                <a:cs typeface="Times New Roman"/>
                <a:sym typeface="Times New Roman"/>
              </a:rPr>
              <a:t/>
            </a:r>
            <a:br>
              <a:rPr lang="en-GB" sz="1600" b="1" i="0" u="none" strike="noStrike" cap="none">
                <a:solidFill>
                  <a:schemeClr val="dk1"/>
                </a:solidFill>
                <a:latin typeface="Times New Roman"/>
                <a:ea typeface="Times New Roman"/>
                <a:cs typeface="Times New Roman"/>
                <a:sym typeface="Times New Roman"/>
              </a:rPr>
            </a:br>
            <a:endParaRPr sz="1600" b="1">
              <a:solidFill>
                <a:schemeClr val="dk1"/>
              </a:solidFill>
              <a:latin typeface="Times New Roman"/>
              <a:ea typeface="Times New Roman"/>
              <a:cs typeface="Times New Roman"/>
              <a:sym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469" y="3911155"/>
            <a:ext cx="2006911" cy="1195294"/>
          </a:xfrm>
          <a:prstGeom prst="rect">
            <a:avLst/>
          </a:prstGeom>
        </p:spPr>
      </p:pic>
      <p:sp>
        <p:nvSpPr>
          <p:cNvPr id="5" name="Google Shape;106;p13">
            <a:extLst>
              <a:ext uri="{FF2B5EF4-FFF2-40B4-BE49-F238E27FC236}">
                <a16:creationId xmlns:a16="http://schemas.microsoft.com/office/drawing/2014/main" id="{64571EA4-2AFB-99D6-368E-16EDEAEA993B}"/>
              </a:ext>
            </a:extLst>
          </p:cNvPr>
          <p:cNvSpPr txBox="1">
            <a:spLocks/>
          </p:cNvSpPr>
          <p:nvPr/>
        </p:nvSpPr>
        <p:spPr>
          <a:xfrm>
            <a:off x="960080" y="4773561"/>
            <a:ext cx="10862997" cy="1102854"/>
          </a:xfrm>
          <a:prstGeom prst="rect">
            <a:avLst/>
          </a:prstGeom>
          <a:noFill/>
          <a:ln>
            <a:noFill/>
          </a:ln>
        </p:spPr>
        <p:txBody>
          <a:bodyPr spcFirstLastPara="1" vert="horz" wrap="square" lIns="91425" tIns="45700" rIns="91425" bIns="45700" rtlCol="0" anchor="b" anchorCtr="0">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nSpc>
                <a:spcPct val="85000"/>
              </a:lnSpc>
              <a:spcBef>
                <a:spcPts val="0"/>
              </a:spcBef>
              <a:buClr>
                <a:srgbClr val="121212"/>
              </a:buClr>
              <a:buSzPct val="100000"/>
              <a:buFont typeface="Arial"/>
              <a:buNone/>
            </a:pPr>
            <a:r>
              <a:rPr lang="en-GB" sz="44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sym typeface="Bell MT"/>
              </a:rPr>
              <a:t>BUREAU OF INDIAN standards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1012387" y="43691"/>
            <a:ext cx="10364451" cy="1109922"/>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4800"/>
              <a:buFont typeface="Calibri"/>
              <a:buNone/>
            </a:pPr>
            <a:r>
              <a:rPr lang="en-GB" b="1" dirty="0">
                <a:solidFill>
                  <a:schemeClr val="bg2">
                    <a:lumMod val="50000"/>
                  </a:schemeClr>
                </a:solidFill>
              </a:rPr>
              <a:t>Centrifugal Pumps</a:t>
            </a:r>
            <a:endParaRPr b="1" dirty="0">
              <a:solidFill>
                <a:schemeClr val="bg2">
                  <a:lumMod val="50000"/>
                </a:schemeClr>
              </a:solidFill>
            </a:endParaRPr>
          </a:p>
        </p:txBody>
      </p:sp>
      <p:sp>
        <p:nvSpPr>
          <p:cNvPr id="151" name="Google Shape;151;p19"/>
          <p:cNvSpPr txBox="1"/>
          <p:nvPr/>
        </p:nvSpPr>
        <p:spPr>
          <a:xfrm>
            <a:off x="1779334" y="5578879"/>
            <a:ext cx="30372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chemeClr val="accent1"/>
                </a:solidFill>
                <a:latin typeface="Calibri"/>
                <a:ea typeface="Calibri"/>
                <a:cs typeface="Calibri"/>
                <a:sym typeface="Calibri"/>
              </a:rPr>
              <a:t>Monoblock Pumps</a:t>
            </a:r>
          </a:p>
          <a:p>
            <a:pPr marL="0" marR="0" lvl="0" indent="0" algn="ctr" rtl="0">
              <a:spcBef>
                <a:spcPts val="0"/>
              </a:spcBef>
              <a:spcAft>
                <a:spcPts val="0"/>
              </a:spcAft>
              <a:buNone/>
            </a:pPr>
            <a:r>
              <a:rPr lang="en-GB" sz="2800" b="1" dirty="0">
                <a:solidFill>
                  <a:srgbClr val="00B050"/>
                </a:solidFill>
                <a:latin typeface="Calibri"/>
                <a:ea typeface="Calibri"/>
                <a:cs typeface="Calibri"/>
                <a:sym typeface="Calibri"/>
              </a:rPr>
              <a:t>(IS 9079)</a:t>
            </a:r>
            <a:endParaRPr sz="2800" b="1" dirty="0">
              <a:solidFill>
                <a:srgbClr val="00B050"/>
              </a:solidFill>
              <a:latin typeface="Calibri"/>
              <a:ea typeface="Calibri"/>
              <a:cs typeface="Calibri"/>
              <a:sym typeface="Calibri"/>
            </a:endParaRPr>
          </a:p>
        </p:txBody>
      </p:sp>
      <p:sp>
        <p:nvSpPr>
          <p:cNvPr id="152" name="Google Shape;152;p19"/>
          <p:cNvSpPr txBox="1"/>
          <p:nvPr/>
        </p:nvSpPr>
        <p:spPr>
          <a:xfrm>
            <a:off x="7455606" y="5672548"/>
            <a:ext cx="36427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chemeClr val="accent1"/>
                </a:solidFill>
                <a:latin typeface="Calibri"/>
                <a:ea typeface="Calibri"/>
                <a:cs typeface="Calibri"/>
                <a:sym typeface="Calibri"/>
              </a:rPr>
              <a:t>Submersible Pumps</a:t>
            </a:r>
          </a:p>
          <a:p>
            <a:pPr marL="0" marR="0" lvl="0" indent="0" algn="ctr" rtl="0">
              <a:spcBef>
                <a:spcPts val="0"/>
              </a:spcBef>
              <a:spcAft>
                <a:spcPts val="0"/>
              </a:spcAft>
              <a:buNone/>
            </a:pPr>
            <a:r>
              <a:rPr lang="en-GB" sz="2800" b="1" dirty="0">
                <a:solidFill>
                  <a:srgbClr val="00B050"/>
                </a:solidFill>
                <a:latin typeface="Calibri"/>
                <a:ea typeface="Calibri"/>
                <a:cs typeface="Calibri"/>
                <a:sym typeface="Calibri"/>
              </a:rPr>
              <a:t>(IS 8034)</a:t>
            </a:r>
            <a:endParaRPr sz="2800" b="1" dirty="0">
              <a:solidFill>
                <a:srgbClr val="00B050"/>
              </a:solidFill>
              <a:latin typeface="Calibri"/>
              <a:ea typeface="Calibri"/>
              <a:cs typeface="Calibri"/>
              <a:sym typeface="Calibri"/>
            </a:endParaRPr>
          </a:p>
        </p:txBody>
      </p:sp>
      <p:pic>
        <p:nvPicPr>
          <p:cNvPr id="154" name="Google Shape;154;p19"/>
          <p:cNvPicPr preferRelativeResize="0"/>
          <p:nvPr/>
        </p:nvPicPr>
        <p:blipFill rotWithShape="1">
          <a:blip r:embed="rId3">
            <a:alphaModFix/>
          </a:blip>
          <a:srcRect/>
          <a:stretch/>
        </p:blipFill>
        <p:spPr>
          <a:xfrm>
            <a:off x="1506070" y="2123035"/>
            <a:ext cx="3942939" cy="334090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3" name="Picture 2">
            <a:extLst>
              <a:ext uri="{FF2B5EF4-FFF2-40B4-BE49-F238E27FC236}">
                <a16:creationId xmlns:a16="http://schemas.microsoft.com/office/drawing/2014/main" id="{52AEFEA8-221E-D9A3-3CE6-53463D17A902}"/>
              </a:ext>
            </a:extLst>
          </p:cNvPr>
          <p:cNvPicPr>
            <a:picLocks noChangeAspect="1"/>
          </p:cNvPicPr>
          <p:nvPr/>
        </p:nvPicPr>
        <p:blipFill rotWithShape="1">
          <a:blip r:embed="rId5"/>
          <a:srcRect t="-1" b="1739"/>
          <a:stretch/>
        </p:blipFill>
        <p:spPr>
          <a:xfrm>
            <a:off x="7049737" y="1846728"/>
            <a:ext cx="4132299" cy="38258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6B62-5ECB-C7D2-90A5-218707D5E8B7}"/>
              </a:ext>
            </a:extLst>
          </p:cNvPr>
          <p:cNvSpPr>
            <a:spLocks noGrp="1"/>
          </p:cNvSpPr>
          <p:nvPr>
            <p:ph type="title"/>
          </p:nvPr>
        </p:nvSpPr>
        <p:spPr>
          <a:xfrm>
            <a:off x="1855695" y="521593"/>
            <a:ext cx="9664579" cy="819990"/>
          </a:xfrm>
        </p:spPr>
        <p:txBody>
          <a:bodyPr>
            <a:normAutofit/>
          </a:bodyPr>
          <a:lstStyle/>
          <a:p>
            <a:r>
              <a:rPr lang="en-IN" b="1" i="0" u="none" strike="noStrike" dirty="0">
                <a:solidFill>
                  <a:schemeClr val="bg2">
                    <a:lumMod val="50000"/>
                  </a:schemeClr>
                </a:solidFill>
                <a:effectLst/>
              </a:rPr>
              <a:t>WORKING of centrifugal Pump</a:t>
            </a:r>
            <a:endParaRPr lang="en-US" b="1" dirty="0">
              <a:solidFill>
                <a:schemeClr val="bg2">
                  <a:lumMod val="50000"/>
                </a:schemeClr>
              </a:solidFill>
            </a:endParaRPr>
          </a:p>
        </p:txBody>
      </p:sp>
      <p:sp>
        <p:nvSpPr>
          <p:cNvPr id="3" name="Content Placeholder 2">
            <a:extLst>
              <a:ext uri="{FF2B5EF4-FFF2-40B4-BE49-F238E27FC236}">
                <a16:creationId xmlns:a16="http://schemas.microsoft.com/office/drawing/2014/main" id="{8A2A60EA-F353-03C1-DC89-B8F4C504E960}"/>
              </a:ext>
            </a:extLst>
          </p:cNvPr>
          <p:cNvSpPr>
            <a:spLocks noGrp="1"/>
          </p:cNvSpPr>
          <p:nvPr>
            <p:ph sz="quarter" idx="13"/>
          </p:nvPr>
        </p:nvSpPr>
        <p:spPr>
          <a:xfrm>
            <a:off x="501398" y="2139942"/>
            <a:ext cx="6550513" cy="3884340"/>
          </a:xfrm>
        </p:spPr>
        <p:txBody>
          <a:bodyPr>
            <a:normAutofit/>
          </a:bodyPr>
          <a:lstStyle/>
          <a:p>
            <a:pPr algn="just" rtl="0" fontAlgn="base">
              <a:spcBef>
                <a:spcPts val="0"/>
              </a:spcBef>
              <a:spcAft>
                <a:spcPts val="0"/>
              </a:spcAft>
              <a:buFont typeface="Arial" panose="020B0604020202020204" pitchFamily="34" charset="0"/>
              <a:buChar char="•"/>
            </a:pPr>
            <a:r>
              <a:rPr lang="en-IN" sz="18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Centrifugal pump is the most used pump around</a:t>
            </a:r>
            <a:r>
              <a:rPr lang="en-IN" sz="1800" dirty="0">
                <a:solidFill>
                  <a:srgbClr val="E48312"/>
                </a:solidFill>
                <a:latin typeface="Verdana" panose="020B0604030504040204" pitchFamily="34" charset="0"/>
                <a:ea typeface="Verdana" panose="020B0604030504040204" pitchFamily="34" charset="0"/>
                <a:cs typeface="Verdana" panose="020B0604030504040204" pitchFamily="34" charset="0"/>
              </a:rPr>
              <a:t> </a:t>
            </a:r>
            <a:r>
              <a:rPr lang="en-IN" sz="18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the world.</a:t>
            </a:r>
          </a:p>
          <a:p>
            <a:pPr algn="just" rtl="0" fontAlgn="base">
              <a:spcBef>
                <a:spcPts val="0"/>
              </a:spcBef>
              <a:spcAft>
                <a:spcPts val="0"/>
              </a:spcAft>
              <a:buFont typeface="Arial" panose="020B0604020202020204" pitchFamily="34" charset="0"/>
              <a:buChar char="•"/>
            </a:pPr>
            <a:endParaRPr lang="en-IN" sz="18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endParaRPr>
          </a:p>
          <a:p>
            <a:pPr algn="just" rtl="0" fontAlgn="base">
              <a:spcBef>
                <a:spcPts val="0"/>
              </a:spcBef>
              <a:spcAft>
                <a:spcPts val="0"/>
              </a:spcAft>
              <a:buFont typeface="Arial" panose="020B0604020202020204" pitchFamily="34" charset="0"/>
              <a:buChar char="•"/>
            </a:pPr>
            <a:r>
              <a:rPr lang="en-IN" sz="18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The centrifugal pump is built on a simple</a:t>
            </a:r>
            <a:r>
              <a:rPr lang="en-IN" sz="1800" dirty="0">
                <a:solidFill>
                  <a:srgbClr val="E48312"/>
                </a:solidFill>
                <a:latin typeface="Verdana" panose="020B0604030504040204" pitchFamily="34" charset="0"/>
                <a:ea typeface="Verdana" panose="020B0604030504040204" pitchFamily="34" charset="0"/>
                <a:cs typeface="Verdana" panose="020B0604030504040204" pitchFamily="34" charset="0"/>
              </a:rPr>
              <a:t> </a:t>
            </a:r>
            <a:r>
              <a:rPr lang="en-IN" sz="18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principle: </a:t>
            </a:r>
            <a:r>
              <a:rPr lang="en-IN" sz="1800" b="1"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Liquid is led to the impeller hub and by means</a:t>
            </a:r>
            <a:r>
              <a:rPr lang="en-IN" sz="1800" b="1" dirty="0">
                <a:solidFill>
                  <a:srgbClr val="E48312"/>
                </a:solidFill>
                <a:latin typeface="Verdana" panose="020B0604030504040204" pitchFamily="34" charset="0"/>
                <a:ea typeface="Verdana" panose="020B0604030504040204" pitchFamily="34" charset="0"/>
                <a:cs typeface="Verdana" panose="020B0604030504040204" pitchFamily="34" charset="0"/>
              </a:rPr>
              <a:t> </a:t>
            </a:r>
            <a:r>
              <a:rPr lang="en-IN" sz="1800" b="1"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of the centrifugal force it is flung towards the periphery of</a:t>
            </a:r>
            <a:r>
              <a:rPr lang="en-IN" sz="1800" b="1" dirty="0">
                <a:solidFill>
                  <a:srgbClr val="E48312"/>
                </a:solidFill>
                <a:latin typeface="Verdana" panose="020B0604030504040204" pitchFamily="34" charset="0"/>
                <a:ea typeface="Verdana" panose="020B0604030504040204" pitchFamily="34" charset="0"/>
                <a:cs typeface="Verdana" panose="020B0604030504040204" pitchFamily="34" charset="0"/>
              </a:rPr>
              <a:t> </a:t>
            </a:r>
            <a:r>
              <a:rPr lang="en-IN" sz="1800" b="1"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the impeller</a:t>
            </a:r>
          </a:p>
          <a:p>
            <a:pPr algn="just" rtl="0" fontAlgn="base">
              <a:spcBef>
                <a:spcPts val="0"/>
              </a:spcBef>
              <a:spcAft>
                <a:spcPts val="0"/>
              </a:spcAft>
              <a:buFont typeface="Arial" panose="020B0604020202020204" pitchFamily="34" charset="0"/>
              <a:buChar char="•"/>
            </a:pPr>
            <a:endParaRPr lang="en-IN" sz="1800" b="0" i="0" u="none" strike="noStrike" dirty="0">
              <a:solidFill>
                <a:srgbClr val="E48312"/>
              </a:solidFill>
              <a:effectLst/>
              <a:latin typeface="Verdana" panose="020B0604030504040204" pitchFamily="34" charset="0"/>
              <a:ea typeface="Verdana" panose="020B0604030504040204" pitchFamily="34" charset="0"/>
              <a:cs typeface="Verdana" panose="020B0604030504040204" pitchFamily="34" charset="0"/>
            </a:endParaRPr>
          </a:p>
          <a:p>
            <a:pPr algn="just"/>
            <a:r>
              <a:rPr lang="en-IN" sz="18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Centrifugal Pump mainly consists of </a:t>
            </a:r>
            <a:r>
              <a:rPr lang="en-IN" sz="1800" b="1"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Impellers</a:t>
            </a:r>
            <a:r>
              <a:rPr lang="en-IN" sz="18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 &amp; </a:t>
            </a:r>
            <a:r>
              <a:rPr lang="en-IN" sz="1800" b="1"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Volutes / Diffusers</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a:extLst>
              <a:ext uri="{FF2B5EF4-FFF2-40B4-BE49-F238E27FC236}">
                <a16:creationId xmlns:a16="http://schemas.microsoft.com/office/drawing/2014/main" id="{1B5267E3-AB6A-3868-9086-1F2CA0F56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091" y="2223247"/>
            <a:ext cx="4534849" cy="2658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42B2A0-2B53-64EB-708E-713A9F66A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77"/>
            <a:ext cx="1672683" cy="996231"/>
          </a:xfrm>
          <a:prstGeom prst="rect">
            <a:avLst/>
          </a:prstGeom>
        </p:spPr>
      </p:pic>
    </p:spTree>
    <p:extLst>
      <p:ext uri="{BB962C8B-B14F-4D97-AF65-F5344CB8AC3E}">
        <p14:creationId xmlns:p14="http://schemas.microsoft.com/office/powerpoint/2010/main" val="78259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23AB-F3A5-309E-3F2B-480BDB257C28}"/>
              </a:ext>
            </a:extLst>
          </p:cNvPr>
          <p:cNvSpPr>
            <a:spLocks noGrp="1"/>
          </p:cNvSpPr>
          <p:nvPr>
            <p:ph type="title"/>
          </p:nvPr>
        </p:nvSpPr>
        <p:spPr>
          <a:xfrm>
            <a:off x="913149" y="333910"/>
            <a:ext cx="10364451" cy="717123"/>
          </a:xfrm>
        </p:spPr>
        <p:txBody>
          <a:bodyPr/>
          <a:lstStyle/>
          <a:p>
            <a:r>
              <a:rPr lang="en-US" b="1" dirty="0">
                <a:solidFill>
                  <a:schemeClr val="bg2">
                    <a:lumMod val="50000"/>
                  </a:schemeClr>
                </a:solidFill>
              </a:rPr>
              <a:t>Terminology </a:t>
            </a:r>
            <a:r>
              <a:rPr lang="en-US" b="1" dirty="0">
                <a:solidFill>
                  <a:schemeClr val="accent4">
                    <a:lumMod val="75000"/>
                  </a:schemeClr>
                </a:solidFill>
                <a:latin typeface="Verdana" panose="020B0604030504040204" pitchFamily="34" charset="0"/>
                <a:ea typeface="Verdana" panose="020B0604030504040204" pitchFamily="34" charset="0"/>
                <a:cs typeface="Times New Roman"/>
              </a:rPr>
              <a:t>(3 of IS 5120)</a:t>
            </a:r>
          </a:p>
        </p:txBody>
      </p:sp>
      <p:sp>
        <p:nvSpPr>
          <p:cNvPr id="3" name="Content Placeholder 2">
            <a:extLst>
              <a:ext uri="{FF2B5EF4-FFF2-40B4-BE49-F238E27FC236}">
                <a16:creationId xmlns:a16="http://schemas.microsoft.com/office/drawing/2014/main" id="{9D4A508B-66DC-3125-6062-72EEBD98AC1B}"/>
              </a:ext>
            </a:extLst>
          </p:cNvPr>
          <p:cNvSpPr>
            <a:spLocks noGrp="1"/>
          </p:cNvSpPr>
          <p:nvPr>
            <p:ph sz="quarter" idx="13"/>
          </p:nvPr>
        </p:nvSpPr>
        <p:spPr>
          <a:xfrm>
            <a:off x="913774" y="1245326"/>
            <a:ext cx="10363826" cy="5442857"/>
          </a:xfrm>
        </p:spPr>
        <p:txBody>
          <a:bodyPr>
            <a:noAutofit/>
          </a:bodyPr>
          <a:lstStyle/>
          <a:p>
            <a:pPr marL="91440" indent="-127000" algn="just">
              <a:lnSpc>
                <a:spcPct val="130000"/>
              </a:lnSpc>
              <a:spcBef>
                <a:spcPts val="0"/>
              </a:spcBef>
              <a:buSzPts val="2000"/>
              <a:buFont typeface="Noto Sans Symbols"/>
              <a:buChar char="▪"/>
            </a:pPr>
            <a:r>
              <a:rPr lang="en-US" sz="1400" b="1" dirty="0">
                <a:solidFill>
                  <a:schemeClr val="accent4">
                    <a:lumMod val="75000"/>
                  </a:schemeClr>
                </a:solidFill>
                <a:ea typeface="Verdana" panose="020B0604030504040204" pitchFamily="34" charset="0"/>
                <a:cs typeface="Times New Roman"/>
              </a:rPr>
              <a:t>Total suction head: </a:t>
            </a:r>
            <a:r>
              <a:rPr lang="en-US" sz="1400" dirty="0"/>
              <a:t>This is equal to the static suction head minus the friction and entrance losses in suction pipe </a:t>
            </a:r>
            <a:r>
              <a:rPr lang="en-US" sz="1400" dirty="0" smtClean="0"/>
              <a:t>line</a:t>
            </a:r>
          </a:p>
          <a:p>
            <a:pPr marL="91440" indent="-127000" algn="just">
              <a:lnSpc>
                <a:spcPct val="130000"/>
              </a:lnSpc>
              <a:spcBef>
                <a:spcPts val="0"/>
              </a:spcBef>
              <a:buSzPts val="2000"/>
              <a:buFont typeface="Noto Sans Symbols"/>
              <a:buChar char="▪"/>
            </a:pPr>
            <a:endParaRPr lang="en-US" sz="1400" dirty="0"/>
          </a:p>
          <a:p>
            <a:pPr marL="91440" indent="-127000" algn="just">
              <a:lnSpc>
                <a:spcPct val="130000"/>
              </a:lnSpc>
              <a:spcBef>
                <a:spcPts val="0"/>
              </a:spcBef>
              <a:buSzPts val="2000"/>
              <a:buFont typeface="Noto Sans Symbols"/>
              <a:buChar char="▪"/>
            </a:pPr>
            <a:r>
              <a:rPr lang="en-US" sz="1400" b="1" dirty="0">
                <a:solidFill>
                  <a:schemeClr val="accent4">
                    <a:lumMod val="75000"/>
                  </a:schemeClr>
                </a:solidFill>
                <a:ea typeface="Verdana" panose="020B0604030504040204" pitchFamily="34" charset="0"/>
                <a:cs typeface="Times New Roman"/>
              </a:rPr>
              <a:t>Total delivery head: </a:t>
            </a:r>
            <a:r>
              <a:rPr lang="en-US" sz="1400" dirty="0"/>
              <a:t>This is the sum total of the static delivery head and the friction and exit losses in the delivery pipe </a:t>
            </a:r>
            <a:r>
              <a:rPr lang="en-US" sz="1400" dirty="0" smtClean="0"/>
              <a:t>line</a:t>
            </a:r>
          </a:p>
          <a:p>
            <a:pPr marL="91440" indent="-127000" algn="just">
              <a:lnSpc>
                <a:spcPct val="130000"/>
              </a:lnSpc>
              <a:spcBef>
                <a:spcPts val="0"/>
              </a:spcBef>
              <a:buSzPts val="2000"/>
              <a:buFont typeface="Noto Sans Symbols"/>
              <a:buChar char="▪"/>
            </a:pPr>
            <a:endParaRPr lang="en-US" sz="1400" dirty="0"/>
          </a:p>
          <a:p>
            <a:pPr marL="91440" indent="-127000" algn="just">
              <a:lnSpc>
                <a:spcPct val="130000"/>
              </a:lnSpc>
              <a:spcBef>
                <a:spcPts val="0"/>
              </a:spcBef>
              <a:buSzPts val="2000"/>
              <a:buFont typeface="Noto Sans Symbols"/>
              <a:buChar char="▪"/>
            </a:pPr>
            <a:r>
              <a:rPr lang="en-US" sz="1400" b="1" dirty="0">
                <a:solidFill>
                  <a:schemeClr val="accent4">
                    <a:lumMod val="75000"/>
                  </a:schemeClr>
                </a:solidFill>
                <a:ea typeface="Verdana" panose="020B0604030504040204" pitchFamily="34" charset="0"/>
                <a:cs typeface="Times New Roman"/>
              </a:rPr>
              <a:t>Total head: </a:t>
            </a:r>
            <a:r>
              <a:rPr lang="en-US" sz="1400" dirty="0"/>
              <a:t>This is the measure of the energy increase per unit mass of liquid imparted to it by the pump and is, therefore, the algebraic difference of the total delivery head and the total suction </a:t>
            </a:r>
            <a:r>
              <a:rPr lang="en-US" sz="1400" dirty="0" smtClean="0"/>
              <a:t>head</a:t>
            </a:r>
          </a:p>
          <a:p>
            <a:pPr marL="91440" indent="-127000" algn="just">
              <a:lnSpc>
                <a:spcPct val="130000"/>
              </a:lnSpc>
              <a:spcBef>
                <a:spcPts val="0"/>
              </a:spcBef>
              <a:buSzPts val="2000"/>
              <a:buFont typeface="Noto Sans Symbols"/>
              <a:buChar char="▪"/>
            </a:pPr>
            <a:endParaRPr lang="en-US" sz="1400" dirty="0"/>
          </a:p>
          <a:p>
            <a:pPr marL="91440" indent="-127000" algn="just">
              <a:lnSpc>
                <a:spcPct val="130000"/>
              </a:lnSpc>
              <a:spcBef>
                <a:spcPts val="0"/>
              </a:spcBef>
              <a:buSzPts val="2000"/>
              <a:buFont typeface="Noto Sans Symbols"/>
              <a:buChar char="▪"/>
            </a:pPr>
            <a:r>
              <a:rPr lang="en-US" sz="1400" b="1" dirty="0">
                <a:solidFill>
                  <a:schemeClr val="accent4">
                    <a:lumMod val="75000"/>
                  </a:schemeClr>
                </a:solidFill>
                <a:ea typeface="Verdana" panose="020B0604030504040204" pitchFamily="34" charset="0"/>
                <a:cs typeface="Times New Roman"/>
              </a:rPr>
              <a:t>Net positive suction head (NPSH): </a:t>
            </a:r>
            <a:r>
              <a:rPr lang="en-US" sz="1400" dirty="0"/>
              <a:t>This is the total suction head of liquid in </a:t>
            </a:r>
            <a:r>
              <a:rPr lang="en-US" sz="1400" dirty="0" err="1"/>
              <a:t>metres</a:t>
            </a:r>
            <a:r>
              <a:rPr lang="en-US" sz="1400" dirty="0"/>
              <a:t>, absolute, determined at the pump suction nozzle and corrected to pump datum less the </a:t>
            </a:r>
            <a:r>
              <a:rPr lang="en-US" sz="1400" dirty="0" err="1"/>
              <a:t>vapour</a:t>
            </a:r>
            <a:r>
              <a:rPr lang="en-US" sz="1400" dirty="0"/>
              <a:t> pressure head of the liquid at pumping temperature, at the suction nozzle in </a:t>
            </a:r>
            <a:r>
              <a:rPr lang="en-US" sz="1400" dirty="0" err="1"/>
              <a:t>metres</a:t>
            </a:r>
            <a:r>
              <a:rPr lang="en-US" sz="1400" dirty="0"/>
              <a:t> </a:t>
            </a:r>
            <a:r>
              <a:rPr lang="en-US" sz="1400" dirty="0" smtClean="0"/>
              <a:t>absolute</a:t>
            </a:r>
          </a:p>
          <a:p>
            <a:pPr marL="91440" indent="-127000" algn="just">
              <a:lnSpc>
                <a:spcPct val="130000"/>
              </a:lnSpc>
              <a:spcBef>
                <a:spcPts val="0"/>
              </a:spcBef>
              <a:buSzPts val="2000"/>
              <a:buFont typeface="Noto Sans Symbols"/>
              <a:buChar char="▪"/>
            </a:pPr>
            <a:endParaRPr lang="en-US" sz="1400" dirty="0"/>
          </a:p>
          <a:p>
            <a:pPr marL="91440" indent="-127000" algn="just">
              <a:lnSpc>
                <a:spcPct val="130000"/>
              </a:lnSpc>
              <a:spcBef>
                <a:spcPts val="0"/>
              </a:spcBef>
              <a:buSzPts val="2000"/>
              <a:buFont typeface="Noto Sans Symbols"/>
              <a:buChar char="▪"/>
            </a:pPr>
            <a:r>
              <a:rPr lang="en-US" sz="1400" b="1" dirty="0">
                <a:solidFill>
                  <a:schemeClr val="accent4">
                    <a:lumMod val="75000"/>
                  </a:schemeClr>
                </a:solidFill>
                <a:ea typeface="Verdana" panose="020B0604030504040204" pitchFamily="34" charset="0"/>
                <a:cs typeface="Times New Roman"/>
              </a:rPr>
              <a:t>Specific Speed: </a:t>
            </a:r>
            <a:r>
              <a:rPr lang="en-US" sz="1400" dirty="0"/>
              <a:t>it is a term used for classifying pumps on the basis of their performance and dimensional proportions regardless of their actual size or t h e speed at which they </a:t>
            </a:r>
            <a:r>
              <a:rPr lang="en-US" sz="1400" dirty="0" smtClean="0"/>
              <a:t>operate</a:t>
            </a:r>
            <a:endParaRPr lang="en-US" sz="1400" dirty="0"/>
          </a:p>
        </p:txBody>
      </p:sp>
      <p:pic>
        <p:nvPicPr>
          <p:cNvPr id="4" name="Picture 3">
            <a:extLst>
              <a:ext uri="{FF2B5EF4-FFF2-40B4-BE49-F238E27FC236}">
                <a16:creationId xmlns:a16="http://schemas.microsoft.com/office/drawing/2014/main" id="{E89E977E-9594-315E-D12C-5BCAAD2E3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72683" cy="996231"/>
          </a:xfrm>
          <a:prstGeom prst="rect">
            <a:avLst/>
          </a:prstGeom>
        </p:spPr>
      </p:pic>
    </p:spTree>
    <p:extLst>
      <p:ext uri="{BB962C8B-B14F-4D97-AF65-F5344CB8AC3E}">
        <p14:creationId xmlns:p14="http://schemas.microsoft.com/office/powerpoint/2010/main" val="219689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913774" y="332016"/>
            <a:ext cx="10364451" cy="819990"/>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4800"/>
              <a:buFont typeface="Calibri"/>
              <a:buNone/>
            </a:pPr>
            <a:r>
              <a:rPr lang="en-GB" b="1" dirty="0">
                <a:solidFill>
                  <a:schemeClr val="bg2">
                    <a:lumMod val="50000"/>
                  </a:schemeClr>
                </a:solidFill>
              </a:rPr>
              <a:t>Impeller Classification</a:t>
            </a:r>
            <a:endParaRPr b="1" dirty="0">
              <a:solidFill>
                <a:schemeClr val="bg2">
                  <a:lumMod val="50000"/>
                </a:schemeClr>
              </a:solidFill>
            </a:endParaRPr>
          </a:p>
        </p:txBody>
      </p:sp>
      <p:sp>
        <p:nvSpPr>
          <p:cNvPr id="140" name="Google Shape;140;p18"/>
          <p:cNvSpPr txBox="1">
            <a:spLocks noGrp="1"/>
          </p:cNvSpPr>
          <p:nvPr>
            <p:ph sz="quarter" idx="13"/>
          </p:nvPr>
        </p:nvSpPr>
        <p:spPr>
          <a:xfrm>
            <a:off x="1885914" y="1627058"/>
            <a:ext cx="4210085" cy="4576745"/>
          </a:xfrm>
          <a:prstGeom prst="rect">
            <a:avLst/>
          </a:prstGeom>
          <a:noFill/>
          <a:ln>
            <a:noFill/>
          </a:ln>
        </p:spPr>
        <p:txBody>
          <a:bodyPr spcFirstLastPara="1" wrap="square" lIns="0" tIns="45700" rIns="0" bIns="45700" anchor="t" anchorCtr="0">
            <a:normAutofit fontScale="92500" lnSpcReduction="10000"/>
          </a:bodyPr>
          <a:lstStyle/>
          <a:p>
            <a:pPr marL="91440" lvl="0" indent="-127000" algn="just" rtl="0">
              <a:lnSpc>
                <a:spcPct val="150000"/>
              </a:lnSpc>
              <a:spcBef>
                <a:spcPts val="1400"/>
              </a:spcBef>
              <a:spcAft>
                <a:spcPts val="0"/>
              </a:spcAft>
              <a:buSzPts val="2000"/>
              <a:buFont typeface="Noto Sans Symbols"/>
              <a:buChar char="▪"/>
            </a:pPr>
            <a:r>
              <a:rPr lang="en-GB" sz="1800" dirty="0"/>
              <a:t>A rotating element producing head (</a:t>
            </a:r>
            <a:r>
              <a:rPr lang="en-GB" sz="1800" b="1" dirty="0">
                <a:solidFill>
                  <a:srgbClr val="00B050"/>
                </a:solidFill>
              </a:rPr>
              <a:t>table 1 of IS 5120</a:t>
            </a:r>
            <a:r>
              <a:rPr lang="en-GB" sz="1800" dirty="0"/>
              <a:t>)</a:t>
            </a:r>
          </a:p>
          <a:p>
            <a:pPr marL="91440" lvl="0" indent="-127000" algn="just" rtl="0">
              <a:lnSpc>
                <a:spcPct val="150000"/>
              </a:lnSpc>
              <a:spcBef>
                <a:spcPts val="1400"/>
              </a:spcBef>
              <a:spcAft>
                <a:spcPts val="0"/>
              </a:spcAft>
              <a:buSzPts val="2000"/>
              <a:buFont typeface="Noto Sans Symbols"/>
              <a:buChar char="▪"/>
            </a:pPr>
            <a:endParaRPr lang="en-GB" sz="1800" dirty="0"/>
          </a:p>
          <a:p>
            <a:pPr marL="91440" lvl="0" indent="-127000" algn="just" rtl="0">
              <a:lnSpc>
                <a:spcPct val="150000"/>
              </a:lnSpc>
              <a:spcBef>
                <a:spcPts val="1400"/>
              </a:spcBef>
              <a:spcAft>
                <a:spcPts val="0"/>
              </a:spcAft>
              <a:buSzPts val="2000"/>
              <a:buFont typeface="Noto Sans Symbols"/>
              <a:buChar char="▪"/>
            </a:pPr>
            <a:r>
              <a:rPr lang="en-GB" sz="1800" dirty="0"/>
              <a:t>Impellers can be either </a:t>
            </a:r>
            <a:r>
              <a:rPr lang="en-GB" sz="1800" b="1" i="1" dirty="0">
                <a:solidFill>
                  <a:schemeClr val="accent1"/>
                </a:solidFill>
              </a:rPr>
              <a:t>single suction </a:t>
            </a:r>
            <a:r>
              <a:rPr lang="en-GB" sz="1800" dirty="0"/>
              <a:t>or </a:t>
            </a:r>
            <a:r>
              <a:rPr lang="en-GB" sz="1800" b="1" i="1" dirty="0">
                <a:solidFill>
                  <a:schemeClr val="accent1"/>
                </a:solidFill>
              </a:rPr>
              <a:t>double-suction</a:t>
            </a:r>
          </a:p>
          <a:p>
            <a:pPr marL="91440" lvl="0" indent="-127000" algn="just" rtl="0">
              <a:lnSpc>
                <a:spcPct val="150000"/>
              </a:lnSpc>
              <a:spcBef>
                <a:spcPts val="1400"/>
              </a:spcBef>
              <a:spcAft>
                <a:spcPts val="0"/>
              </a:spcAft>
              <a:buSzPts val="2000"/>
              <a:buFont typeface="Noto Sans Symbols"/>
              <a:buChar char="▪"/>
            </a:pPr>
            <a:endParaRPr lang="en-GB" sz="1800" b="1" i="1" dirty="0">
              <a:solidFill>
                <a:schemeClr val="accent1"/>
              </a:solidFill>
            </a:endParaRPr>
          </a:p>
          <a:p>
            <a:pPr marL="91440" lvl="0" indent="-127000" algn="just" rtl="0">
              <a:lnSpc>
                <a:spcPct val="150000"/>
              </a:lnSpc>
              <a:spcBef>
                <a:spcPts val="1400"/>
              </a:spcBef>
              <a:spcAft>
                <a:spcPts val="0"/>
              </a:spcAft>
              <a:buSzPts val="2000"/>
              <a:buFont typeface="Noto Sans Symbols"/>
              <a:buChar char="▪"/>
            </a:pPr>
            <a:endParaRPr lang="en-US" sz="1800" dirty="0"/>
          </a:p>
          <a:p>
            <a:pPr marL="91440" lvl="0" indent="-127000" algn="l" rtl="0">
              <a:lnSpc>
                <a:spcPct val="150000"/>
              </a:lnSpc>
              <a:spcBef>
                <a:spcPts val="1400"/>
              </a:spcBef>
              <a:spcAft>
                <a:spcPts val="0"/>
              </a:spcAft>
              <a:buSzPts val="2000"/>
              <a:buFont typeface="Noto Sans Symbols"/>
              <a:buChar char="▪"/>
            </a:pPr>
            <a:r>
              <a:rPr lang="en-GB" sz="1800" dirty="0"/>
              <a:t>Impellers can be </a:t>
            </a:r>
            <a:r>
              <a:rPr lang="en-GB" sz="1800" b="1" i="1" dirty="0">
                <a:solidFill>
                  <a:schemeClr val="accent1"/>
                </a:solidFill>
              </a:rPr>
              <a:t>open</a:t>
            </a:r>
            <a:r>
              <a:rPr lang="en-GB" sz="1800" dirty="0"/>
              <a:t>, </a:t>
            </a:r>
            <a:r>
              <a:rPr lang="en-GB" sz="1800" b="1" i="1" dirty="0">
                <a:solidFill>
                  <a:schemeClr val="accent1"/>
                </a:solidFill>
              </a:rPr>
              <a:t>semi-open</a:t>
            </a:r>
            <a:r>
              <a:rPr lang="en-GB" sz="1800" dirty="0"/>
              <a:t>, or </a:t>
            </a:r>
            <a:r>
              <a:rPr lang="en-GB" sz="1800" b="1" i="1" dirty="0">
                <a:solidFill>
                  <a:schemeClr val="accent1"/>
                </a:solidFill>
              </a:rPr>
              <a:t>enclosed</a:t>
            </a:r>
            <a:endParaRPr sz="1800" dirty="0"/>
          </a:p>
          <a:p>
            <a:pPr marL="0" lvl="0" indent="0" algn="l" rtl="0">
              <a:lnSpc>
                <a:spcPct val="150000"/>
              </a:lnSpc>
              <a:spcBef>
                <a:spcPts val="1400"/>
              </a:spcBef>
              <a:spcAft>
                <a:spcPts val="0"/>
              </a:spcAft>
              <a:buSzPts val="2000"/>
              <a:buNone/>
            </a:pPr>
            <a:endParaRPr b="1" dirty="0"/>
          </a:p>
        </p:txBody>
      </p:sp>
      <p:sp>
        <p:nvSpPr>
          <p:cNvPr id="141" name="Google Shape;141;p18"/>
          <p:cNvSpPr txBox="1"/>
          <p:nvPr/>
        </p:nvSpPr>
        <p:spPr>
          <a:xfrm>
            <a:off x="7040046" y="4084475"/>
            <a:ext cx="303711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b="1" dirty="0">
                <a:solidFill>
                  <a:srgbClr val="3F3F3F"/>
                </a:solidFill>
                <a:latin typeface="+mn-lt"/>
                <a:ea typeface="Calibri"/>
                <a:cs typeface="Calibri"/>
                <a:sym typeface="Calibri"/>
              </a:rPr>
              <a:t>Single Suction &amp; Double Suction Impellers</a:t>
            </a:r>
            <a:endParaRPr b="1" dirty="0">
              <a:solidFill>
                <a:srgbClr val="3F3F3F"/>
              </a:solidFill>
              <a:latin typeface="+mn-lt"/>
              <a:ea typeface="Calibri"/>
              <a:cs typeface="Calibri"/>
              <a:sym typeface="Calibri"/>
            </a:endParaRPr>
          </a:p>
        </p:txBody>
      </p:sp>
      <p:pic>
        <p:nvPicPr>
          <p:cNvPr id="142" name="Google Shape;142;p18"/>
          <p:cNvPicPr preferRelativeResize="0"/>
          <p:nvPr/>
        </p:nvPicPr>
        <p:blipFill rotWithShape="1">
          <a:blip r:embed="rId3">
            <a:alphaModFix/>
          </a:blip>
          <a:srcRect/>
          <a:stretch/>
        </p:blipFill>
        <p:spPr>
          <a:xfrm>
            <a:off x="7040046" y="1427000"/>
            <a:ext cx="3194322" cy="2657475"/>
          </a:xfrm>
          <a:prstGeom prst="rect">
            <a:avLst/>
          </a:prstGeom>
          <a:noFill/>
          <a:ln>
            <a:noFill/>
          </a:ln>
        </p:spPr>
      </p:pic>
      <p:pic>
        <p:nvPicPr>
          <p:cNvPr id="143" name="Google Shape;143;p18"/>
          <p:cNvPicPr preferRelativeResize="0"/>
          <p:nvPr/>
        </p:nvPicPr>
        <p:blipFill rotWithShape="1">
          <a:blip r:embed="rId4">
            <a:alphaModFix/>
          </a:blip>
          <a:srcRect/>
          <a:stretch/>
        </p:blipFill>
        <p:spPr>
          <a:xfrm>
            <a:off x="7040046" y="4807713"/>
            <a:ext cx="3194322" cy="1161354"/>
          </a:xfrm>
          <a:prstGeom prst="rect">
            <a:avLst/>
          </a:prstGeom>
          <a:noFill/>
          <a:ln>
            <a:noFill/>
          </a:ln>
        </p:spPr>
      </p:pic>
      <p:sp>
        <p:nvSpPr>
          <p:cNvPr id="144" name="Google Shape;144;p18"/>
          <p:cNvSpPr txBox="1"/>
          <p:nvPr/>
        </p:nvSpPr>
        <p:spPr>
          <a:xfrm>
            <a:off x="7197254" y="5911435"/>
            <a:ext cx="303711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rgbClr val="3F3F3F"/>
                </a:solidFill>
                <a:latin typeface="Calibri"/>
                <a:ea typeface="Calibri"/>
                <a:cs typeface="Calibri"/>
                <a:sym typeface="Calibri"/>
              </a:rPr>
              <a:t>Open, Semi-Open and Closed Impellers</a:t>
            </a:r>
            <a:endParaRPr sz="1600" b="1" dirty="0">
              <a:solidFill>
                <a:srgbClr val="3F3F3F"/>
              </a:solidFill>
              <a:latin typeface="Calibri"/>
              <a:ea typeface="Calibri"/>
              <a:cs typeface="Calibri"/>
              <a:sym typeface="Calibri"/>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913775" y="618517"/>
            <a:ext cx="10364451" cy="898049"/>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4800"/>
              <a:buFont typeface="Calibri"/>
              <a:buNone/>
            </a:pPr>
            <a:r>
              <a:rPr lang="en-GB" b="1" dirty="0">
                <a:solidFill>
                  <a:schemeClr val="bg2">
                    <a:lumMod val="50000"/>
                  </a:schemeClr>
                </a:solidFill>
              </a:rPr>
              <a:t>Diffuser</a:t>
            </a:r>
            <a:endParaRPr b="1" dirty="0">
              <a:solidFill>
                <a:schemeClr val="bg2">
                  <a:lumMod val="50000"/>
                </a:schemeClr>
              </a:solidFill>
            </a:endParaRPr>
          </a:p>
        </p:txBody>
      </p:sp>
      <p:sp>
        <p:nvSpPr>
          <p:cNvPr id="173" name="Google Shape;173;p22"/>
          <p:cNvSpPr txBox="1">
            <a:spLocks noGrp="1"/>
          </p:cNvSpPr>
          <p:nvPr>
            <p:ph sz="quarter" idx="13"/>
          </p:nvPr>
        </p:nvSpPr>
        <p:spPr>
          <a:xfrm>
            <a:off x="1097280" y="1845733"/>
            <a:ext cx="6334461" cy="4452035"/>
          </a:xfrm>
          <a:prstGeom prst="rect">
            <a:avLst/>
          </a:prstGeom>
          <a:noFill/>
          <a:ln>
            <a:noFill/>
          </a:ln>
        </p:spPr>
        <p:txBody>
          <a:bodyPr spcFirstLastPara="1" wrap="square" lIns="0" tIns="45700" rIns="0" bIns="45700" anchor="t" anchorCtr="0">
            <a:normAutofit fontScale="70000" lnSpcReduction="20000"/>
          </a:bodyPr>
          <a:lstStyle/>
          <a:p>
            <a:pPr marL="91440" lvl="0" indent="-127000" algn="just" rtl="0">
              <a:lnSpc>
                <a:spcPct val="150000"/>
              </a:lnSpc>
              <a:spcBef>
                <a:spcPts val="1400"/>
              </a:spcBef>
              <a:spcAft>
                <a:spcPts val="0"/>
              </a:spcAft>
              <a:buSzPts val="2000"/>
              <a:buFont typeface="Noto Sans Symbols"/>
              <a:buChar char="▪"/>
            </a:pPr>
            <a:r>
              <a:rPr lang="en-GB" dirty="0"/>
              <a:t>Some centrifugal pumps contain </a:t>
            </a:r>
            <a:r>
              <a:rPr lang="en-GB" b="1" i="1" u="sng" dirty="0">
                <a:solidFill>
                  <a:schemeClr val="accent1"/>
                </a:solidFill>
              </a:rPr>
              <a:t>diffusers </a:t>
            </a:r>
            <a:r>
              <a:rPr lang="en-GB" dirty="0"/>
              <a:t>to increase the efficiency of the centrifugal pump by </a:t>
            </a:r>
            <a:r>
              <a:rPr lang="en-GB" b="1" i="1" dirty="0"/>
              <a:t>allowing a more gradual expansion and less turbulent area for the liquid to reduce in velocity</a:t>
            </a:r>
            <a:r>
              <a:rPr lang="en-GB" dirty="0"/>
              <a:t>. </a:t>
            </a:r>
            <a:r>
              <a:rPr lang="en-GB" sz="2000" b="1" dirty="0">
                <a:solidFill>
                  <a:srgbClr val="00B050"/>
                </a:solidFill>
              </a:rPr>
              <a:t>(table 1 of IS 5120</a:t>
            </a:r>
            <a:r>
              <a:rPr lang="en-GB" sz="2000" b="1" dirty="0" smtClean="0">
                <a:solidFill>
                  <a:srgbClr val="00B050"/>
                </a:solidFill>
              </a:rPr>
              <a:t>)</a:t>
            </a:r>
          </a:p>
          <a:p>
            <a:pPr marL="91440" lvl="0" indent="-127000" algn="just" rtl="0">
              <a:lnSpc>
                <a:spcPct val="150000"/>
              </a:lnSpc>
              <a:spcBef>
                <a:spcPts val="1400"/>
              </a:spcBef>
              <a:spcAft>
                <a:spcPts val="0"/>
              </a:spcAft>
              <a:buSzPts val="2000"/>
              <a:buFont typeface="Noto Sans Symbols"/>
              <a:buChar char="▪"/>
            </a:pPr>
            <a:endParaRPr lang="en-GB" sz="2000" b="1" dirty="0">
              <a:solidFill>
                <a:schemeClr val="tx2">
                  <a:lumMod val="60000"/>
                  <a:lumOff val="40000"/>
                </a:schemeClr>
              </a:solidFill>
            </a:endParaRPr>
          </a:p>
          <a:p>
            <a:pPr marL="91440" lvl="0" indent="-127000" algn="just" rtl="0">
              <a:lnSpc>
                <a:spcPct val="150000"/>
              </a:lnSpc>
              <a:spcBef>
                <a:spcPts val="0"/>
              </a:spcBef>
              <a:spcAft>
                <a:spcPts val="0"/>
              </a:spcAft>
              <a:buSzPts val="2000"/>
              <a:buFont typeface="Noto Sans Symbols"/>
              <a:buChar char="▪"/>
            </a:pPr>
            <a:r>
              <a:rPr lang="en-GB" dirty="0"/>
              <a:t>The diffuser vanes are designed in a manner that the liquid exiting the impeller will encounter an ever increasing flow area as it passes through the diffuser</a:t>
            </a:r>
            <a:r>
              <a:rPr lang="en-GB" dirty="0" smtClean="0"/>
              <a:t>.</a:t>
            </a:r>
          </a:p>
          <a:p>
            <a:pPr marL="91440" lvl="0" indent="-127000" algn="just" rtl="0">
              <a:lnSpc>
                <a:spcPct val="150000"/>
              </a:lnSpc>
              <a:spcBef>
                <a:spcPts val="0"/>
              </a:spcBef>
              <a:spcAft>
                <a:spcPts val="0"/>
              </a:spcAft>
              <a:buSzPts val="2000"/>
              <a:buFont typeface="Noto Sans Symbols"/>
              <a:buChar char="▪"/>
            </a:pPr>
            <a:endParaRPr lang="en-GB" dirty="0"/>
          </a:p>
          <a:p>
            <a:pPr marL="91440" lvl="0" indent="-127000" algn="just" rtl="0">
              <a:lnSpc>
                <a:spcPct val="150000"/>
              </a:lnSpc>
              <a:spcBef>
                <a:spcPts val="0"/>
              </a:spcBef>
              <a:spcAft>
                <a:spcPts val="0"/>
              </a:spcAft>
              <a:buSzPts val="2000"/>
              <a:buFont typeface="Noto Sans Symbols"/>
              <a:buChar char="▪"/>
            </a:pPr>
            <a:r>
              <a:rPr lang="en-GB" dirty="0"/>
              <a:t>This increase in flow area causes a reduction in flow velocity, converting kinetic energy into flow pressure</a:t>
            </a:r>
            <a:endParaRPr b="1" dirty="0"/>
          </a:p>
        </p:txBody>
      </p:sp>
      <p:pic>
        <p:nvPicPr>
          <p:cNvPr id="174" name="Google Shape;174;p22"/>
          <p:cNvPicPr preferRelativeResize="0"/>
          <p:nvPr/>
        </p:nvPicPr>
        <p:blipFill rotWithShape="1">
          <a:blip r:embed="rId3">
            <a:alphaModFix/>
          </a:blip>
          <a:srcRect/>
          <a:stretch/>
        </p:blipFill>
        <p:spPr>
          <a:xfrm>
            <a:off x="7682753" y="1845733"/>
            <a:ext cx="4039453" cy="3704217"/>
          </a:xfrm>
          <a:prstGeom prst="rect">
            <a:avLst/>
          </a:prstGeom>
          <a:noFill/>
          <a:ln>
            <a:noFill/>
          </a:ln>
        </p:spPr>
      </p:pic>
      <p:sp>
        <p:nvSpPr>
          <p:cNvPr id="175" name="Google Shape;175;p22"/>
          <p:cNvSpPr txBox="1"/>
          <p:nvPr/>
        </p:nvSpPr>
        <p:spPr>
          <a:xfrm>
            <a:off x="8486805" y="5694451"/>
            <a:ext cx="24313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rgbClr val="3F3F3F"/>
                </a:solidFill>
                <a:latin typeface="Verdana" panose="020B0604030504040204" pitchFamily="34" charset="0"/>
                <a:ea typeface="Verdana" panose="020B0604030504040204" pitchFamily="34" charset="0"/>
                <a:cs typeface="Calibri"/>
                <a:sym typeface="Calibri"/>
              </a:rPr>
              <a:t>Diffuser</a:t>
            </a:r>
            <a:endParaRPr sz="1800" b="1" dirty="0">
              <a:solidFill>
                <a:srgbClr val="3F3F3F"/>
              </a:solidFill>
              <a:latin typeface="Verdana" panose="020B0604030504040204" pitchFamily="34" charset="0"/>
              <a:ea typeface="Verdana" panose="020B0604030504040204" pitchFamily="34" charset="0"/>
              <a:cs typeface="Calibri"/>
              <a:sym typeface="Calibri"/>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196D-6AD6-CB3B-2C6C-01CCE6105731}"/>
              </a:ext>
            </a:extLst>
          </p:cNvPr>
          <p:cNvSpPr>
            <a:spLocks noGrp="1"/>
          </p:cNvSpPr>
          <p:nvPr>
            <p:ph type="title"/>
          </p:nvPr>
        </p:nvSpPr>
        <p:spPr>
          <a:xfrm>
            <a:off x="913775" y="618518"/>
            <a:ext cx="10364451" cy="708478"/>
          </a:xfrm>
        </p:spPr>
        <p:txBody>
          <a:bodyPr>
            <a:normAutofit/>
          </a:bodyPr>
          <a:lstStyle/>
          <a:p>
            <a:r>
              <a:rPr lang="en-US" sz="3600" b="1" dirty="0">
                <a:solidFill>
                  <a:schemeClr val="accent4">
                    <a:lumMod val="75000"/>
                  </a:schemeClr>
                </a:solidFill>
                <a:latin typeface="Verdana" panose="020B0604030504040204" pitchFamily="34" charset="0"/>
                <a:ea typeface="Verdana" panose="020B0604030504040204" pitchFamily="34" charset="0"/>
                <a:cs typeface="Times New Roman"/>
                <a:sym typeface="Times New Roman"/>
              </a:rPr>
              <a:t>Why standards?</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C51BCC6A-99CF-CCD3-BC15-CBA4DEF84219}"/>
              </a:ext>
            </a:extLst>
          </p:cNvPr>
          <p:cNvSpPr>
            <a:spLocks noGrp="1"/>
          </p:cNvSpPr>
          <p:nvPr>
            <p:ph sz="quarter" idx="13"/>
          </p:nvPr>
        </p:nvSpPr>
        <p:spPr>
          <a:xfrm>
            <a:off x="913775" y="1775279"/>
            <a:ext cx="10363826" cy="4464203"/>
          </a:xfrm>
        </p:spPr>
        <p:txBody>
          <a:bodyPr>
            <a:normAutofit fontScale="92500" lnSpcReduction="10000"/>
          </a:bodyPr>
          <a:lstStyle/>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STRUCTURED TECHNICAL INFORMATION</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raw material specification</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BENCHMARKING PARAMETERS</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safety requirements</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REPEATABLE AND RE-PRODUCABLE TEST METHODS</a:t>
            </a:r>
          </a:p>
          <a:p>
            <a:pPr>
              <a:buFont typeface="Wingdings" pitchFamily="2" charset="2"/>
              <a:buChar char="ü"/>
            </a:pPr>
            <a:r>
              <a:rPr lang="en-US" sz="28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a:t>
            </a: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technical data</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ENABLES conformity assessment</a:t>
            </a:r>
          </a:p>
          <a:p>
            <a:pPr>
              <a:buFont typeface="Wingdings" pitchFamily="2" charset="2"/>
              <a:buChar char="ü"/>
            </a:pPr>
            <a:r>
              <a:rPr lang="en-US" sz="2600" dirty="0">
                <a:solidFill>
                  <a:schemeClr val="tx2">
                    <a:lumMod val="75000"/>
                  </a:schemeClr>
                </a:solidFill>
                <a:latin typeface="Verdana" panose="020B0604030504040204" pitchFamily="34" charset="0"/>
                <a:ea typeface="Verdana" panose="020B0604030504040204" pitchFamily="34" charset="0"/>
                <a:cs typeface="Times New Roman"/>
                <a:sym typeface="Times New Roman"/>
              </a:rPr>
              <a:t> information for consumers</a:t>
            </a:r>
            <a:endParaRPr lang="en-US" sz="2600" dirty="0">
              <a:solidFill>
                <a:schemeClr val="tx2">
                  <a:lumMod val="75000"/>
                </a:schemeClr>
              </a:solidFill>
            </a:endParaRPr>
          </a:p>
        </p:txBody>
      </p:sp>
    </p:spTree>
    <p:extLst>
      <p:ext uri="{BB962C8B-B14F-4D97-AF65-F5344CB8AC3E}">
        <p14:creationId xmlns:p14="http://schemas.microsoft.com/office/powerpoint/2010/main" val="268850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0"/>
          <p:cNvSpPr txBox="1">
            <a:spLocks noGrp="1"/>
          </p:cNvSpPr>
          <p:nvPr>
            <p:ph type="title"/>
          </p:nvPr>
        </p:nvSpPr>
        <p:spPr>
          <a:xfrm>
            <a:off x="1884556" y="286600"/>
            <a:ext cx="9271193" cy="724800"/>
          </a:xfrm>
          <a:prstGeom prst="rect">
            <a:avLst/>
          </a:prstGeom>
        </p:spPr>
        <p:txBody>
          <a:bodyPr spcFirstLastPara="1" wrap="square" lIns="91425" tIns="45700" rIns="91425" bIns="45700" anchor="b" anchorCtr="0">
            <a:normAutofit fontScale="90000"/>
          </a:bodyPr>
          <a:lstStyle/>
          <a:p>
            <a:pPr marL="0" lvl="0" indent="0" rtl="0">
              <a:spcBef>
                <a:spcPts val="0"/>
              </a:spcBef>
              <a:spcAft>
                <a:spcPts val="0"/>
              </a:spcAft>
              <a:buNone/>
            </a:pPr>
            <a:r>
              <a:rPr lang="en-GB" sz="3100" b="1" dirty="0">
                <a:solidFill>
                  <a:schemeClr val="tx2">
                    <a:lumMod val="60000"/>
                    <a:lumOff val="40000"/>
                  </a:schemeClr>
                </a:solidFill>
              </a:rPr>
              <a:t>Important Indian Standards on Pumps </a:t>
            </a:r>
            <a:endParaRPr sz="3100" b="1" dirty="0">
              <a:solidFill>
                <a:schemeClr val="tx2">
                  <a:lumMod val="60000"/>
                  <a:lumOff val="40000"/>
                </a:schemeClr>
              </a:solidFill>
            </a:endParaRPr>
          </a:p>
        </p:txBody>
      </p:sp>
      <p:graphicFrame>
        <p:nvGraphicFramePr>
          <p:cNvPr id="380" name="Google Shape;380;p50"/>
          <p:cNvGraphicFramePr/>
          <p:nvPr>
            <p:extLst>
              <p:ext uri="{D42A27DB-BD31-4B8C-83A1-F6EECF244321}">
                <p14:modId xmlns:p14="http://schemas.microsoft.com/office/powerpoint/2010/main" val="1645606960"/>
              </p:ext>
            </p:extLst>
          </p:nvPr>
        </p:nvGraphicFramePr>
        <p:xfrm>
          <a:off x="300238" y="1572323"/>
          <a:ext cx="11477632" cy="4774211"/>
        </p:xfrm>
        <a:graphic>
          <a:graphicData uri="http://schemas.openxmlformats.org/drawingml/2006/table">
            <a:tbl>
              <a:tblPr>
                <a:noFill/>
                <a:tableStyleId>{D4BFAFA3-28AC-4036-A13F-94F1FF76DA40}</a:tableStyleId>
              </a:tblPr>
              <a:tblGrid>
                <a:gridCol w="922275">
                  <a:extLst>
                    <a:ext uri="{9D8B030D-6E8A-4147-A177-3AD203B41FA5}">
                      <a16:colId xmlns:a16="http://schemas.microsoft.com/office/drawing/2014/main" val="2114455395"/>
                    </a:ext>
                  </a:extLst>
                </a:gridCol>
                <a:gridCol w="2226365">
                  <a:extLst>
                    <a:ext uri="{9D8B030D-6E8A-4147-A177-3AD203B41FA5}">
                      <a16:colId xmlns:a16="http://schemas.microsoft.com/office/drawing/2014/main" val="20001"/>
                    </a:ext>
                  </a:extLst>
                </a:gridCol>
                <a:gridCol w="8328992">
                  <a:extLst>
                    <a:ext uri="{9D8B030D-6E8A-4147-A177-3AD203B41FA5}">
                      <a16:colId xmlns:a16="http://schemas.microsoft.com/office/drawing/2014/main" val="20002"/>
                    </a:ext>
                  </a:extLst>
                </a:gridCol>
              </a:tblGrid>
              <a:tr h="379141">
                <a:tc>
                  <a:txBody>
                    <a:bodyPr/>
                    <a:lstStyle/>
                    <a:p>
                      <a:pPr marL="0" lvl="0" indent="0" algn="ctr" rtl="0">
                        <a:spcBef>
                          <a:spcPts val="0"/>
                        </a:spcBef>
                        <a:spcAft>
                          <a:spcPts val="0"/>
                        </a:spcAft>
                        <a:buNone/>
                      </a:pPr>
                      <a:r>
                        <a:rPr lang="en-US" sz="1600" b="1" dirty="0" err="1">
                          <a:solidFill>
                            <a:srgbClr val="00B050"/>
                          </a:solidFill>
                          <a:latin typeface="+mn-lt"/>
                          <a:ea typeface="Times New Roman"/>
                          <a:cs typeface="Times New Roman"/>
                          <a:sym typeface="Times New Roman"/>
                        </a:rPr>
                        <a:t>Sl</a:t>
                      </a:r>
                      <a:r>
                        <a:rPr lang="en-US" sz="1600" b="1" dirty="0">
                          <a:solidFill>
                            <a:srgbClr val="00B050"/>
                          </a:solidFill>
                          <a:latin typeface="+mn-lt"/>
                          <a:ea typeface="Times New Roman"/>
                          <a:cs typeface="Times New Roman"/>
                          <a:sym typeface="Times New Roman"/>
                        </a:rPr>
                        <a:t> No.</a:t>
                      </a:r>
                      <a:endParaRPr sz="1600" b="1" dirty="0">
                        <a:solidFill>
                          <a:srgbClr val="00B050"/>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ctr" rtl="0">
                        <a:spcBef>
                          <a:spcPts val="0"/>
                        </a:spcBef>
                        <a:spcAft>
                          <a:spcPts val="0"/>
                        </a:spcAft>
                        <a:buNone/>
                      </a:pPr>
                      <a:r>
                        <a:rPr lang="en-GB" sz="1600" b="1" dirty="0">
                          <a:solidFill>
                            <a:srgbClr val="00B050"/>
                          </a:solidFill>
                          <a:latin typeface="+mn-lt"/>
                          <a:ea typeface="Times New Roman"/>
                          <a:cs typeface="Times New Roman"/>
                          <a:sym typeface="Times New Roman"/>
                        </a:rPr>
                        <a:t>IS No.</a:t>
                      </a:r>
                      <a:endParaRPr sz="1600" b="1" dirty="0">
                        <a:solidFill>
                          <a:srgbClr val="00B050"/>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ctr" rtl="0">
                        <a:spcBef>
                          <a:spcPts val="0"/>
                        </a:spcBef>
                        <a:spcAft>
                          <a:spcPts val="0"/>
                        </a:spcAft>
                        <a:buNone/>
                      </a:pPr>
                      <a:r>
                        <a:rPr lang="en-GB" sz="1600" b="1" dirty="0">
                          <a:solidFill>
                            <a:srgbClr val="00B050"/>
                          </a:solidFill>
                          <a:latin typeface="+mn-lt"/>
                          <a:ea typeface="Times New Roman"/>
                          <a:cs typeface="Times New Roman"/>
                          <a:sym typeface="Times New Roman"/>
                        </a:rPr>
                        <a:t>IS Title </a:t>
                      </a:r>
                      <a:endParaRPr sz="1600" b="1" dirty="0">
                        <a:solidFill>
                          <a:srgbClr val="00B050"/>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0"/>
                  </a:ext>
                </a:extLst>
              </a:tr>
              <a:tr h="401405">
                <a:tc>
                  <a:txBody>
                    <a:bodyPr/>
                    <a:lstStyle/>
                    <a:p>
                      <a:pPr marL="0" lvl="0" indent="0" algn="ctr" rtl="0">
                        <a:spcBef>
                          <a:spcPts val="0"/>
                        </a:spcBef>
                        <a:spcAft>
                          <a:spcPts val="0"/>
                        </a:spcAft>
                        <a:buFont typeface="+mj-lt"/>
                        <a:buNone/>
                      </a:pPr>
                      <a:r>
                        <a:rPr lang="en-IN" sz="1600" b="1" dirty="0">
                          <a:solidFill>
                            <a:schemeClr val="accent4">
                              <a:lumMod val="75000"/>
                            </a:schemeClr>
                          </a:solidFill>
                          <a:latin typeface="+mn-lt"/>
                          <a:ea typeface="Times New Roman"/>
                          <a:cs typeface="Times New Roman"/>
                          <a:sym typeface="Times New Roman"/>
                        </a:rPr>
                        <a:t>1.</a:t>
                      </a: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latin typeface="+mn-lt"/>
                          <a:ea typeface="Times New Roman"/>
                          <a:cs typeface="Times New Roman"/>
                          <a:sym typeface="Times New Roman"/>
                        </a:rPr>
                        <a:t>IS 8034 : 2018</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highlight>
                            <a:srgbClr val="FFFFFF"/>
                          </a:highlight>
                          <a:latin typeface="+mn-lt"/>
                          <a:ea typeface="Times New Roman"/>
                          <a:cs typeface="Times New Roman"/>
                          <a:sym typeface="Times New Roman"/>
                        </a:rPr>
                        <a:t>Submersible Pump Sets - Specification (Third Revision)</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2"/>
                  </a:ext>
                </a:extLst>
              </a:tr>
              <a:tr h="812021">
                <a:tc>
                  <a:txBody>
                    <a:bodyPr/>
                    <a:lstStyle/>
                    <a:p>
                      <a:pPr marL="0" lvl="0" indent="0" algn="ctr" rtl="0">
                        <a:spcBef>
                          <a:spcPts val="0"/>
                        </a:spcBef>
                        <a:spcAft>
                          <a:spcPts val="0"/>
                        </a:spcAft>
                        <a:buFont typeface="+mj-lt"/>
                        <a:buNone/>
                      </a:pPr>
                      <a:r>
                        <a:rPr lang="en-US" sz="1600" b="1" dirty="0">
                          <a:solidFill>
                            <a:schemeClr val="accent4">
                              <a:lumMod val="75000"/>
                            </a:schemeClr>
                          </a:solidFill>
                          <a:latin typeface="+mn-lt"/>
                          <a:ea typeface="Times New Roman"/>
                          <a:cs typeface="Times New Roman"/>
                          <a:sym typeface="Times New Roman"/>
                        </a:rPr>
                        <a:t>2.</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latin typeface="+mn-lt"/>
                          <a:ea typeface="Times New Roman"/>
                          <a:cs typeface="Times New Roman"/>
                          <a:sym typeface="Times New Roman"/>
                        </a:rPr>
                        <a:t>IS 6595-1 : 2018</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highlight>
                            <a:srgbClr val="FFFFFF"/>
                          </a:highlight>
                          <a:latin typeface="+mn-lt"/>
                          <a:ea typeface="Times New Roman"/>
                          <a:cs typeface="Times New Roman"/>
                          <a:sym typeface="Times New Roman"/>
                        </a:rPr>
                        <a:t>Horizontal Centrifugal Pumps for Clear, Cold Water - Specification: Part 1 Agricultural and Rural Water Supply Purposes (Fourth Revision)</a:t>
                      </a:r>
                      <a:endParaRPr lang="en-GB"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3"/>
                  </a:ext>
                </a:extLst>
              </a:tr>
              <a:tr h="630796">
                <a:tc>
                  <a:txBody>
                    <a:bodyPr/>
                    <a:lstStyle/>
                    <a:p>
                      <a:pPr marL="0" lvl="0" indent="0" algn="ctr" rtl="0">
                        <a:spcBef>
                          <a:spcPts val="0"/>
                        </a:spcBef>
                        <a:spcAft>
                          <a:spcPts val="0"/>
                        </a:spcAft>
                        <a:buFont typeface="+mj-lt"/>
                        <a:buNone/>
                      </a:pPr>
                      <a:r>
                        <a:rPr lang="en-US" sz="1600" b="1" dirty="0">
                          <a:solidFill>
                            <a:schemeClr val="accent4">
                              <a:lumMod val="75000"/>
                            </a:schemeClr>
                          </a:solidFill>
                          <a:latin typeface="+mn-lt"/>
                          <a:ea typeface="Times New Roman"/>
                          <a:cs typeface="Times New Roman"/>
                          <a:sym typeface="Times New Roman"/>
                        </a:rPr>
                        <a:t>3.</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latin typeface="+mn-lt"/>
                          <a:ea typeface="Times New Roman"/>
                          <a:cs typeface="Times New Roman"/>
                          <a:sym typeface="Times New Roman"/>
                        </a:rPr>
                        <a:t>IS 9079 : 2018</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highlight>
                            <a:srgbClr val="FFFFFF"/>
                          </a:highlight>
                          <a:latin typeface="+mn-lt"/>
                          <a:ea typeface="Times New Roman"/>
                          <a:cs typeface="Times New Roman"/>
                          <a:sym typeface="Times New Roman"/>
                        </a:rPr>
                        <a:t>Mono-set Pumps for Clear, Cold Water for Agricultural and Water Supply Purposes - Specification (Third Revision)</a:t>
                      </a:r>
                      <a:endParaRPr lang="en-GB"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4"/>
                  </a:ext>
                </a:extLst>
              </a:tr>
              <a:tr h="630796">
                <a:tc>
                  <a:txBody>
                    <a:bodyPr/>
                    <a:lstStyle/>
                    <a:p>
                      <a:pPr marL="0" lvl="0" indent="0" algn="ctr" rtl="0">
                        <a:spcBef>
                          <a:spcPts val="0"/>
                        </a:spcBef>
                        <a:spcAft>
                          <a:spcPts val="0"/>
                        </a:spcAft>
                        <a:buFont typeface="+mj-lt"/>
                        <a:buNone/>
                      </a:pPr>
                      <a:r>
                        <a:rPr lang="en-US" sz="1600" b="1" dirty="0">
                          <a:solidFill>
                            <a:schemeClr val="accent4">
                              <a:lumMod val="75000"/>
                            </a:schemeClr>
                          </a:solidFill>
                          <a:latin typeface="+mn-lt"/>
                          <a:ea typeface="Times New Roman"/>
                          <a:cs typeface="Times New Roman"/>
                          <a:sym typeface="Times New Roman"/>
                        </a:rPr>
                        <a:t>4.</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latin typeface="+mn-lt"/>
                          <a:ea typeface="Times New Roman"/>
                          <a:cs typeface="Times New Roman"/>
                          <a:sym typeface="Times New Roman"/>
                        </a:rPr>
                        <a:t>IS 11346 : 2002</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highlight>
                            <a:srgbClr val="FFFFFF"/>
                          </a:highlight>
                          <a:latin typeface="+mn-lt"/>
                          <a:ea typeface="Times New Roman"/>
                          <a:cs typeface="Times New Roman"/>
                          <a:sym typeface="Times New Roman"/>
                        </a:rPr>
                        <a:t>Tests for Agricultural and Water Supply Pumps - Code of Acceptance (First Revision)</a:t>
                      </a:r>
                      <a:endParaRPr lang="en-GB"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5"/>
                  </a:ext>
                </a:extLst>
              </a:tr>
              <a:tr h="401405">
                <a:tc>
                  <a:txBody>
                    <a:bodyPr/>
                    <a:lstStyle/>
                    <a:p>
                      <a:pPr marL="0" lvl="0" indent="0" algn="ctr" rtl="0">
                        <a:spcBef>
                          <a:spcPts val="0"/>
                        </a:spcBef>
                        <a:spcAft>
                          <a:spcPts val="0"/>
                        </a:spcAft>
                        <a:buFont typeface="+mj-lt"/>
                        <a:buNone/>
                      </a:pPr>
                      <a:r>
                        <a:rPr lang="en-US" sz="1600" b="1" dirty="0">
                          <a:solidFill>
                            <a:schemeClr val="accent4">
                              <a:lumMod val="75000"/>
                            </a:schemeClr>
                          </a:solidFill>
                          <a:latin typeface="+mn-lt"/>
                          <a:ea typeface="Times New Roman"/>
                          <a:cs typeface="Times New Roman"/>
                          <a:sym typeface="Times New Roman"/>
                        </a:rPr>
                        <a:t>5.</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a:solidFill>
                            <a:schemeClr val="accent4">
                              <a:lumMod val="75000"/>
                            </a:schemeClr>
                          </a:solidFill>
                          <a:latin typeface="+mn-lt"/>
                          <a:ea typeface="Times New Roman"/>
                          <a:cs typeface="Times New Roman"/>
                          <a:sym typeface="Times New Roman"/>
                        </a:rPr>
                        <a:t>IS 14220 : 2018</a:t>
                      </a:r>
                      <a:endParaRPr sz="1600" b="1">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err="1">
                          <a:solidFill>
                            <a:schemeClr val="accent4">
                              <a:lumMod val="75000"/>
                            </a:schemeClr>
                          </a:solidFill>
                          <a:highlight>
                            <a:srgbClr val="FFFFFF"/>
                          </a:highlight>
                          <a:latin typeface="+mn-lt"/>
                          <a:ea typeface="Times New Roman"/>
                          <a:cs typeface="Times New Roman"/>
                          <a:sym typeface="Times New Roman"/>
                        </a:rPr>
                        <a:t>Openwell</a:t>
                      </a:r>
                      <a:r>
                        <a:rPr lang="en-GB" sz="1600" b="1" dirty="0">
                          <a:solidFill>
                            <a:schemeClr val="accent4">
                              <a:lumMod val="75000"/>
                            </a:schemeClr>
                          </a:solidFill>
                          <a:highlight>
                            <a:srgbClr val="FFFFFF"/>
                          </a:highlight>
                          <a:latin typeface="+mn-lt"/>
                          <a:ea typeface="Times New Roman"/>
                          <a:cs typeface="Times New Roman"/>
                          <a:sym typeface="Times New Roman"/>
                        </a:rPr>
                        <a:t> Submersible </a:t>
                      </a:r>
                      <a:r>
                        <a:rPr lang="en-GB" sz="1600" b="1" dirty="0" err="1">
                          <a:solidFill>
                            <a:schemeClr val="accent4">
                              <a:lumMod val="75000"/>
                            </a:schemeClr>
                          </a:solidFill>
                          <a:highlight>
                            <a:srgbClr val="FFFFFF"/>
                          </a:highlight>
                          <a:latin typeface="+mn-lt"/>
                          <a:ea typeface="Times New Roman"/>
                          <a:cs typeface="Times New Roman"/>
                          <a:sym typeface="Times New Roman"/>
                        </a:rPr>
                        <a:t>Pumpsets</a:t>
                      </a:r>
                      <a:r>
                        <a:rPr lang="en-GB" sz="1600" b="1" dirty="0">
                          <a:solidFill>
                            <a:schemeClr val="accent4">
                              <a:lumMod val="75000"/>
                            </a:schemeClr>
                          </a:solidFill>
                          <a:highlight>
                            <a:srgbClr val="FFFFFF"/>
                          </a:highlight>
                          <a:latin typeface="+mn-lt"/>
                          <a:ea typeface="Times New Roman"/>
                          <a:cs typeface="Times New Roman"/>
                          <a:sym typeface="Times New Roman"/>
                        </a:rPr>
                        <a:t> - Specification (First Revision)</a:t>
                      </a:r>
                      <a:endParaRPr lang="en-GB"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6"/>
                  </a:ext>
                </a:extLst>
              </a:tr>
              <a:tr h="630796">
                <a:tc>
                  <a:txBody>
                    <a:bodyPr/>
                    <a:lstStyle/>
                    <a:p>
                      <a:pPr marL="0" lvl="0" indent="0" algn="ctr" rtl="0">
                        <a:spcBef>
                          <a:spcPts val="0"/>
                        </a:spcBef>
                        <a:spcAft>
                          <a:spcPts val="0"/>
                        </a:spcAft>
                        <a:buFont typeface="+mj-lt"/>
                        <a:buNone/>
                      </a:pPr>
                      <a:r>
                        <a:rPr lang="en-US" sz="1600" b="1" dirty="0">
                          <a:solidFill>
                            <a:schemeClr val="accent4">
                              <a:lumMod val="75000"/>
                            </a:schemeClr>
                          </a:solidFill>
                          <a:latin typeface="+mn-lt"/>
                          <a:ea typeface="Times New Roman"/>
                          <a:cs typeface="Times New Roman"/>
                          <a:sym typeface="Times New Roman"/>
                        </a:rPr>
                        <a:t>6.</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Clr>
                          <a:schemeClr val="dk1"/>
                        </a:buClr>
                        <a:buSzPts val="1100"/>
                        <a:buFont typeface="Arial"/>
                        <a:buNone/>
                      </a:pPr>
                      <a:r>
                        <a:rPr lang="en-GB" sz="1600" b="1">
                          <a:solidFill>
                            <a:schemeClr val="accent4">
                              <a:lumMod val="75000"/>
                            </a:schemeClr>
                          </a:solidFill>
                          <a:latin typeface="+mn-lt"/>
                          <a:ea typeface="Times New Roman"/>
                          <a:cs typeface="Times New Roman"/>
                          <a:sym typeface="Times New Roman"/>
                        </a:rPr>
                        <a:t>IS 17018 (Part 1) : 2022</a:t>
                      </a:r>
                      <a:endParaRPr sz="1600" b="1">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highlight>
                            <a:srgbClr val="FFFFFF"/>
                          </a:highlight>
                          <a:latin typeface="+mn-lt"/>
                          <a:ea typeface="Times New Roman"/>
                          <a:cs typeface="Times New Roman"/>
                          <a:sym typeface="Times New Roman"/>
                        </a:rPr>
                        <a:t>Solar Photovoltaic Water Pumping Systems Part 1 Centrifugal Pumps Specification</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7"/>
                  </a:ext>
                </a:extLst>
              </a:tr>
              <a:tr h="595475">
                <a:tc>
                  <a:txBody>
                    <a:bodyPr/>
                    <a:lstStyle/>
                    <a:p>
                      <a:pPr marL="0" lvl="0" indent="0" algn="ctr" rtl="0">
                        <a:spcBef>
                          <a:spcPts val="0"/>
                        </a:spcBef>
                        <a:spcAft>
                          <a:spcPts val="0"/>
                        </a:spcAft>
                        <a:buFont typeface="+mj-lt"/>
                        <a:buNone/>
                      </a:pPr>
                      <a:r>
                        <a:rPr lang="en-US" sz="1600" b="1" dirty="0">
                          <a:solidFill>
                            <a:schemeClr val="accent4">
                              <a:lumMod val="75000"/>
                            </a:schemeClr>
                          </a:solidFill>
                          <a:latin typeface="+mn-lt"/>
                          <a:ea typeface="Times New Roman"/>
                          <a:cs typeface="Times New Roman"/>
                          <a:sym typeface="Times New Roman"/>
                        </a:rPr>
                        <a:t>7.</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latin typeface="+mn-lt"/>
                          <a:ea typeface="Times New Roman"/>
                          <a:cs typeface="Times New Roman"/>
                          <a:sym typeface="Times New Roman"/>
                        </a:rPr>
                        <a:t>IS 17429 : 2020</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tc>
                  <a:txBody>
                    <a:bodyPr/>
                    <a:lstStyle/>
                    <a:p>
                      <a:pPr marL="0" lvl="0" indent="0" algn="l" rtl="0">
                        <a:spcBef>
                          <a:spcPts val="0"/>
                        </a:spcBef>
                        <a:spcAft>
                          <a:spcPts val="0"/>
                        </a:spcAft>
                        <a:buNone/>
                      </a:pPr>
                      <a:r>
                        <a:rPr lang="en-GB" sz="1600" b="1" dirty="0">
                          <a:solidFill>
                            <a:schemeClr val="accent4">
                              <a:lumMod val="75000"/>
                            </a:schemeClr>
                          </a:solidFill>
                          <a:highlight>
                            <a:srgbClr val="FFFFFF"/>
                          </a:highlight>
                          <a:latin typeface="+mn-lt"/>
                          <a:ea typeface="Times New Roman"/>
                          <a:cs typeface="Times New Roman"/>
                          <a:sym typeface="Times New Roman"/>
                        </a:rPr>
                        <a:t>Solar Photovoltaic Water Pumping Systems - Testing Procedure - Guidelines</a:t>
                      </a:r>
                      <a:endParaRPr sz="1600" b="1" dirty="0">
                        <a:solidFill>
                          <a:schemeClr val="accent4">
                            <a:lumMod val="75000"/>
                          </a:schemeClr>
                        </a:solidFill>
                        <a:latin typeface="+mn-lt"/>
                        <a:ea typeface="Times New Roman"/>
                        <a:cs typeface="Times New Roman"/>
                        <a:sym typeface="Times New Roman"/>
                      </a:endParaRPr>
                    </a:p>
                  </a:txBody>
                  <a:tcPr marL="91425" marR="91425" marT="91425" marB="91425">
                    <a:solidFill>
                      <a:schemeClr val="bg1"/>
                    </a:solidFill>
                  </a:tcPr>
                </a:tc>
                <a:extLst>
                  <a:ext uri="{0D108BD9-81ED-4DB2-BD59-A6C34878D82A}">
                    <a16:rowId xmlns:a16="http://schemas.microsoft.com/office/drawing/2014/main" val="10008"/>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364891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743445" y="1339678"/>
            <a:ext cx="10364451" cy="3423424"/>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sz="4000" b="1" dirty="0">
                <a:solidFill>
                  <a:schemeClr val="accent4">
                    <a:lumMod val="75000"/>
                  </a:schemeClr>
                </a:solidFill>
                <a:latin typeface="Verdana" panose="020B0604030504040204" pitchFamily="34" charset="0"/>
                <a:ea typeface="Verdana" panose="020B0604030504040204" pitchFamily="34" charset="0"/>
                <a:cs typeface="Times New Roman"/>
                <a:sym typeface="Times New Roman"/>
              </a:rPr>
              <a:t>Do you know?</a:t>
            </a:r>
            <a:br>
              <a:rPr lang="en-GB" sz="4000" b="1" dirty="0">
                <a:solidFill>
                  <a:schemeClr val="accent4">
                    <a:lumMod val="75000"/>
                  </a:schemeClr>
                </a:solidFill>
                <a:latin typeface="Verdana" panose="020B0604030504040204" pitchFamily="34" charset="0"/>
                <a:ea typeface="Verdana" panose="020B0604030504040204" pitchFamily="34" charset="0"/>
                <a:cs typeface="Times New Roman"/>
                <a:sym typeface="Times New Roman"/>
              </a:rPr>
            </a:br>
            <a:r>
              <a:rPr lang="en-GB" sz="4000" b="1" dirty="0">
                <a:solidFill>
                  <a:schemeClr val="accent4">
                    <a:lumMod val="75000"/>
                  </a:schemeClr>
                </a:solidFill>
                <a:latin typeface="Verdana" panose="020B0604030504040204" pitchFamily="34" charset="0"/>
                <a:ea typeface="Verdana" panose="020B0604030504040204" pitchFamily="34" charset="0"/>
                <a:cs typeface="Times New Roman"/>
                <a:sym typeface="Times New Roman"/>
              </a:rPr>
              <a:t/>
            </a:r>
            <a:br>
              <a:rPr lang="en-GB" sz="4000" b="1" dirty="0">
                <a:solidFill>
                  <a:schemeClr val="accent4">
                    <a:lumMod val="75000"/>
                  </a:schemeClr>
                </a:solidFill>
                <a:latin typeface="Verdana" panose="020B0604030504040204" pitchFamily="34" charset="0"/>
                <a:ea typeface="Verdana" panose="020B0604030504040204" pitchFamily="34" charset="0"/>
                <a:cs typeface="Times New Roman"/>
                <a:sym typeface="Times New Roman"/>
              </a:rPr>
            </a:br>
            <a:r>
              <a:rPr lang="en-GB" sz="4000" b="1" dirty="0">
                <a:solidFill>
                  <a:srgbClr val="0070C0"/>
                </a:solidFill>
                <a:latin typeface="Verdana" panose="020B0604030504040204" pitchFamily="34" charset="0"/>
                <a:ea typeface="Verdana" panose="020B0604030504040204" pitchFamily="34" charset="0"/>
                <a:cs typeface="Times New Roman"/>
                <a:sym typeface="Times New Roman"/>
              </a:rPr>
              <a:t>What is covered in</a:t>
            </a:r>
            <a:br>
              <a:rPr lang="en-GB" sz="4000" b="1" dirty="0">
                <a:solidFill>
                  <a:srgbClr val="0070C0"/>
                </a:solidFill>
                <a:latin typeface="Verdana" panose="020B0604030504040204" pitchFamily="34" charset="0"/>
                <a:ea typeface="Verdana" panose="020B0604030504040204" pitchFamily="34" charset="0"/>
                <a:cs typeface="Times New Roman"/>
                <a:sym typeface="Times New Roman"/>
              </a:rPr>
            </a:br>
            <a:r>
              <a:rPr lang="en-GB" sz="4000" b="1" dirty="0">
                <a:solidFill>
                  <a:srgbClr val="0070C0"/>
                </a:solidFill>
                <a:latin typeface="Verdana" panose="020B0604030504040204" pitchFamily="34" charset="0"/>
                <a:ea typeface="Verdana" panose="020B0604030504040204" pitchFamily="34" charset="0"/>
                <a:cs typeface="Times New Roman"/>
                <a:sym typeface="Times New Roman"/>
              </a:rPr>
              <a:t/>
            </a:r>
            <a:br>
              <a:rPr lang="en-GB" sz="4000" b="1" dirty="0">
                <a:solidFill>
                  <a:srgbClr val="0070C0"/>
                </a:solidFill>
                <a:latin typeface="Verdana" panose="020B0604030504040204" pitchFamily="34" charset="0"/>
                <a:ea typeface="Verdana" panose="020B0604030504040204" pitchFamily="34" charset="0"/>
                <a:cs typeface="Times New Roman"/>
                <a:sym typeface="Times New Roman"/>
              </a:rPr>
            </a:br>
            <a:r>
              <a:rPr lang="en-GB" sz="4000" b="1" dirty="0">
                <a:solidFill>
                  <a:srgbClr val="0070C0"/>
                </a:solidFill>
                <a:latin typeface="Verdana" panose="020B0604030504040204" pitchFamily="34" charset="0"/>
                <a:ea typeface="Verdana" panose="020B0604030504040204" pitchFamily="34" charset="0"/>
                <a:cs typeface="Times New Roman"/>
                <a:sym typeface="Times New Roman"/>
              </a:rPr>
              <a:t>product </a:t>
            </a:r>
            <a:r>
              <a:rPr lang="en-GB" sz="4000" b="1" dirty="0" smtClean="0">
                <a:solidFill>
                  <a:srgbClr val="0070C0"/>
                </a:solidFill>
                <a:latin typeface="Verdana" panose="020B0604030504040204" pitchFamily="34" charset="0"/>
                <a:ea typeface="Verdana" panose="020B0604030504040204" pitchFamily="34" charset="0"/>
                <a:cs typeface="Times New Roman"/>
                <a:sym typeface="Times New Roman"/>
              </a:rPr>
              <a:t>standard?</a:t>
            </a:r>
            <a:endParaRPr sz="4000" dirty="0">
              <a:solidFill>
                <a:srgbClr val="0070C0"/>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77" y="239993"/>
            <a:ext cx="1672683" cy="996231"/>
          </a:xfrm>
          <a:prstGeom prst="rect">
            <a:avLst/>
          </a:prstGeom>
        </p:spPr>
      </p:pic>
    </p:spTree>
    <p:extLst>
      <p:ext uri="{BB962C8B-B14F-4D97-AF65-F5344CB8AC3E}">
        <p14:creationId xmlns:p14="http://schemas.microsoft.com/office/powerpoint/2010/main" val="69881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CD18-76A9-F59F-BC54-4809F67C4B3D}"/>
              </a:ext>
            </a:extLst>
          </p:cNvPr>
          <p:cNvSpPr>
            <a:spLocks noGrp="1"/>
          </p:cNvSpPr>
          <p:nvPr>
            <p:ph type="title"/>
          </p:nvPr>
        </p:nvSpPr>
        <p:spPr>
          <a:xfrm>
            <a:off x="1282891" y="337026"/>
            <a:ext cx="10364451" cy="899198"/>
          </a:xfrm>
        </p:spPr>
        <p:txBody>
          <a:bodyPr>
            <a:normAutofit/>
          </a:bodyPr>
          <a:lstStyle/>
          <a:p>
            <a:r>
              <a:rPr lang="en-US" sz="3200" b="1" dirty="0" smtClean="0">
                <a:solidFill>
                  <a:schemeClr val="bg2">
                    <a:lumMod val="50000"/>
                  </a:schemeClr>
                </a:solidFill>
              </a:rPr>
              <a:t>Contents </a:t>
            </a:r>
            <a:r>
              <a:rPr lang="en-US" sz="3200" b="1" dirty="0" smtClean="0">
                <a:solidFill>
                  <a:schemeClr val="bg2">
                    <a:lumMod val="50000"/>
                  </a:schemeClr>
                </a:solidFill>
              </a:rPr>
              <a:t>of </a:t>
            </a:r>
            <a:r>
              <a:rPr lang="en-US" sz="3200" b="1" dirty="0">
                <a:solidFill>
                  <a:schemeClr val="bg2">
                    <a:lumMod val="50000"/>
                  </a:schemeClr>
                </a:solidFill>
              </a:rPr>
              <a:t>a product standard</a:t>
            </a:r>
          </a:p>
        </p:txBody>
      </p:sp>
      <p:sp>
        <p:nvSpPr>
          <p:cNvPr id="4" name="TextBox 3">
            <a:extLst>
              <a:ext uri="{FF2B5EF4-FFF2-40B4-BE49-F238E27FC236}">
                <a16:creationId xmlns:a16="http://schemas.microsoft.com/office/drawing/2014/main" id="{4BC9C52D-8EDC-8F38-E4D8-A1D5D5651EAA}"/>
              </a:ext>
            </a:extLst>
          </p:cNvPr>
          <p:cNvSpPr txBox="1"/>
          <p:nvPr/>
        </p:nvSpPr>
        <p:spPr>
          <a:xfrm>
            <a:off x="3248024" y="1333257"/>
            <a:ext cx="5713096" cy="5350183"/>
          </a:xfrm>
          <a:prstGeom prst="rect">
            <a:avLst/>
          </a:prstGeom>
          <a:noFill/>
        </p:spPr>
        <p:txBody>
          <a:bodyPr wrap="square" rtlCol="0">
            <a:spAutoFit/>
          </a:bodyPr>
          <a:lstStyle/>
          <a:p>
            <a:pPr fontAlgn="base">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 </a:t>
            </a:r>
            <a:r>
              <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rPr>
              <a:t>SCOPE OF STANDARD</a:t>
            </a:r>
          </a:p>
          <a:p>
            <a:pPr fontAlgn="base">
              <a:buFont typeface="Arial" panose="020B0604020202020204" pitchFamily="34" charset="0"/>
              <a:buChar char="•"/>
            </a:pPr>
            <a:endPar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endParaRPr>
          </a:p>
          <a:p>
            <a:pPr fontAlgn="base">
              <a:buFont typeface="Arial" panose="020B0604020202020204" pitchFamily="34" charset="0"/>
              <a:buChar char="•"/>
            </a:pPr>
            <a:r>
              <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rPr>
              <a:t> REFERENCES</a:t>
            </a:r>
          </a:p>
          <a:p>
            <a:pPr fontAlgn="base">
              <a:buFont typeface="Arial" panose="020B0604020202020204" pitchFamily="34" charset="0"/>
              <a:buChar char="•"/>
            </a:pPr>
            <a:endPar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endParaRPr>
          </a:p>
          <a:p>
            <a:pPr fontAlgn="base">
              <a:buFont typeface="Arial" panose="020B0604020202020204" pitchFamily="34" charset="0"/>
              <a:buChar char="•"/>
            </a:pPr>
            <a:r>
              <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rPr>
              <a:t> TERMINOLOGY</a:t>
            </a:r>
            <a:endParaRPr lang="en-IN" sz="2000" b="1" dirty="0">
              <a:solidFill>
                <a:srgbClr val="E48312"/>
              </a:solidFill>
              <a:latin typeface="Verdana" panose="020B0604030504040204" pitchFamily="34" charset="0"/>
              <a:ea typeface="Verdana" panose="020B0604030504040204" pitchFamily="34" charset="0"/>
              <a:cs typeface="Verdana" panose="020B0604030504040204" pitchFamily="34" charset="0"/>
            </a:endParaRPr>
          </a:p>
          <a:p>
            <a:pPr fontAlgn="base">
              <a:spcBef>
                <a:spcPts val="1400"/>
              </a:spcBef>
              <a:buFont typeface="Arial" panose="020B0604020202020204" pitchFamily="34" charset="0"/>
              <a:buChar char="•"/>
            </a:pPr>
            <a:r>
              <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rPr>
              <a:t> CLASSIFICATION</a:t>
            </a:r>
          </a:p>
          <a:p>
            <a:pPr fontAlgn="base">
              <a:spcBef>
                <a:spcPts val="1400"/>
              </a:spcBef>
              <a:buFont typeface="Arial" panose="020B0604020202020204" pitchFamily="34" charset="0"/>
              <a:buChar char="•"/>
            </a:pPr>
            <a:r>
              <a:rPr lang="en-IN" sz="2000" b="1" dirty="0">
                <a:solidFill>
                  <a:srgbClr val="3F3F3F"/>
                </a:solidFill>
                <a:latin typeface="Verdana" panose="020B0604030504040204" pitchFamily="34" charset="0"/>
                <a:ea typeface="Verdana" panose="020B0604030504040204" pitchFamily="34" charset="0"/>
                <a:cs typeface="Verdana" panose="020B0604030504040204" pitchFamily="34" charset="0"/>
              </a:rPr>
              <a:t> DESIGN FEATURES</a:t>
            </a:r>
            <a:endParaRPr lang="en-IN" sz="2000" b="1" dirty="0">
              <a:solidFill>
                <a:srgbClr val="E48312"/>
              </a:solidFill>
              <a:latin typeface="Verdana" panose="020B0604030504040204" pitchFamily="34" charset="0"/>
              <a:ea typeface="Verdana" panose="020B0604030504040204" pitchFamily="34" charset="0"/>
              <a:cs typeface="Verdana" panose="020B0604030504040204" pitchFamily="34" charset="0"/>
            </a:endParaRPr>
          </a:p>
          <a:p>
            <a:pPr rtl="0" fontAlgn="base">
              <a:spcBef>
                <a:spcPts val="1400"/>
              </a:spcBef>
              <a:spcAft>
                <a:spcPts val="0"/>
              </a:spcAft>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 GENERAL REQUIREMENTS</a:t>
            </a:r>
          </a:p>
          <a:p>
            <a:pPr fontAlgn="base">
              <a:spcBef>
                <a:spcPts val="1400"/>
              </a:spcBef>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 SAFETY REQUIREMENTS</a:t>
            </a:r>
          </a:p>
          <a:p>
            <a:pPr fontAlgn="base">
              <a:spcBef>
                <a:spcPts val="1400"/>
              </a:spcBef>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 TOLERANCES ON SPECIFIED VALUES</a:t>
            </a:r>
          </a:p>
          <a:p>
            <a:pPr rtl="0" fontAlgn="base">
              <a:spcBef>
                <a:spcPts val="1400"/>
              </a:spcBef>
              <a:spcAft>
                <a:spcPts val="0"/>
              </a:spcAft>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 TEST METHODS</a:t>
            </a:r>
          </a:p>
          <a:p>
            <a:pPr marL="227013" indent="-227013" rtl="0" fontAlgn="base">
              <a:spcBef>
                <a:spcPts val="1400"/>
              </a:spcBef>
              <a:spcAft>
                <a:spcPts val="0"/>
              </a:spcAft>
              <a:buFont typeface="Arial" panose="020B0604020202020204" pitchFamily="34" charset="0"/>
              <a:buChar char="•"/>
            </a:pPr>
            <a:r>
              <a:rPr lang="en-IN" sz="2000" b="1" dirty="0">
                <a:latin typeface="Verdana" panose="020B0604030504040204" pitchFamily="34" charset="0"/>
                <a:ea typeface="Verdana" panose="020B0604030504040204" pitchFamily="34" charset="0"/>
                <a:cs typeface="Verdana" panose="020B0604030504040204" pitchFamily="34" charset="0"/>
              </a:rPr>
              <a:t>INFORMATION FOR CONSUMERS </a:t>
            </a:r>
            <a:endParaRPr lang="en-IN"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US" sz="2000" b="1" dirty="0"/>
          </a:p>
        </p:txBody>
      </p:sp>
      <p:pic>
        <p:nvPicPr>
          <p:cNvPr id="5" name="Picture 4">
            <a:extLst>
              <a:ext uri="{FF2B5EF4-FFF2-40B4-BE49-F238E27FC236}">
                <a16:creationId xmlns:a16="http://schemas.microsoft.com/office/drawing/2014/main" id="{B95B189E-FDCC-9A2F-AE1C-0423151C4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77" y="239993"/>
            <a:ext cx="1672683" cy="996231"/>
          </a:xfrm>
          <a:prstGeom prst="rect">
            <a:avLst/>
          </a:prstGeom>
        </p:spPr>
      </p:pic>
    </p:spTree>
    <p:extLst>
      <p:ext uri="{BB962C8B-B14F-4D97-AF65-F5344CB8AC3E}">
        <p14:creationId xmlns:p14="http://schemas.microsoft.com/office/powerpoint/2010/main" val="1757446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1528846" y="263842"/>
            <a:ext cx="10364451" cy="996231"/>
          </a:xfrm>
          <a:prstGeom prst="rect">
            <a:avLst/>
          </a:prstGeom>
          <a:noFill/>
          <a:ln>
            <a:noFill/>
          </a:ln>
        </p:spPr>
        <p:txBody>
          <a:bodyPr spcFirstLastPara="1" wrap="square" lIns="91425" tIns="45700" rIns="91425" bIns="45700" anchor="b" anchorCtr="0">
            <a:noAutofit/>
          </a:bodyPr>
          <a:lstStyle/>
          <a:p>
            <a:pPr>
              <a:lnSpc>
                <a:spcPct val="85000"/>
              </a:lnSpc>
              <a:spcBef>
                <a:spcPts val="0"/>
              </a:spcBef>
              <a:buClr>
                <a:srgbClr val="3F3F3F"/>
              </a:buClr>
              <a:buSzPts val="1800"/>
            </a:pPr>
            <a:r>
              <a:rPr lang="en-GB" b="1" dirty="0">
                <a:solidFill>
                  <a:schemeClr val="bg2">
                    <a:lumMod val="50000"/>
                  </a:schemeClr>
                </a:solidFill>
                <a:ea typeface="Times New Roman"/>
                <a:cs typeface="Times New Roman"/>
                <a:sym typeface="Times New Roman"/>
              </a:rPr>
              <a:t>Components of Centrifugal Pump </a:t>
            </a:r>
            <a:r>
              <a:rPr lang="en-GB" sz="2900" b="1" dirty="0">
                <a:solidFill>
                  <a:srgbClr val="00B050"/>
                </a:solidFill>
                <a:latin typeface="+mn-lt"/>
                <a:ea typeface="Calibri"/>
                <a:cs typeface="Times New Roman"/>
              </a:rPr>
              <a:t>(table 1 of IS 5120)</a:t>
            </a:r>
            <a:endParaRPr sz="2900" b="1" dirty="0">
              <a:solidFill>
                <a:srgbClr val="00B050"/>
              </a:solidFill>
              <a:latin typeface="+mn-lt"/>
              <a:ea typeface="Calibri"/>
              <a:cs typeface="Times New Roman"/>
            </a:endParaRPr>
          </a:p>
        </p:txBody>
      </p:sp>
      <p:sp>
        <p:nvSpPr>
          <p:cNvPr id="195" name="Google Shape;195;p25"/>
          <p:cNvSpPr txBox="1">
            <a:spLocks noGrp="1"/>
          </p:cNvSpPr>
          <p:nvPr>
            <p:ph sz="quarter" idx="13"/>
          </p:nvPr>
        </p:nvSpPr>
        <p:spPr>
          <a:xfrm>
            <a:off x="980389" y="1336665"/>
            <a:ext cx="10275215" cy="5235596"/>
          </a:xfrm>
          <a:prstGeom prst="rect">
            <a:avLst/>
          </a:prstGeom>
          <a:noFill/>
          <a:ln>
            <a:noFill/>
          </a:ln>
        </p:spPr>
        <p:txBody>
          <a:bodyPr spcFirstLastPara="1" wrap="square" lIns="0" tIns="45700" rIns="0" bIns="45700" anchor="t" anchorCtr="0">
            <a:normAutofit fontScale="85000" lnSpcReduction="20000"/>
          </a:bodyPr>
          <a:lstStyle/>
          <a:p>
            <a:pPr marL="91440" lvl="0" indent="0" algn="l" rtl="0">
              <a:lnSpc>
                <a:spcPct val="90000"/>
              </a:lnSpc>
              <a:spcBef>
                <a:spcPts val="0"/>
              </a:spcBef>
              <a:spcAft>
                <a:spcPts val="0"/>
              </a:spcAft>
              <a:buSzPts val="2000"/>
              <a:buNone/>
            </a:pPr>
            <a:endParaRPr dirty="0"/>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Impeller		</a:t>
            </a:r>
            <a:r>
              <a:rPr lang="en-GB" dirty="0">
                <a:ea typeface="Times New Roman"/>
                <a:cs typeface="Times New Roman"/>
                <a:sym typeface="Times New Roman"/>
              </a:rPr>
              <a:t>: Rotating part that imparts kinetic energy to the  fluid</a:t>
            </a:r>
          </a:p>
          <a:p>
            <a:pPr marL="0" lvl="0" indent="0" algn="l" rtl="0">
              <a:lnSpc>
                <a:spcPct val="90000"/>
              </a:lnSpc>
              <a:spcBef>
                <a:spcPts val="1400"/>
              </a:spcBef>
              <a:spcAft>
                <a:spcPts val="0"/>
              </a:spcAft>
              <a:buSzPts val="1000"/>
              <a:buNone/>
            </a:pPr>
            <a:endParaRPr dirty="0">
              <a:ea typeface="Calibri"/>
              <a:cs typeface="Calibri"/>
              <a:sym typeface="Calibri"/>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Casing		</a:t>
            </a:r>
            <a:r>
              <a:rPr lang="en-GB" dirty="0">
                <a:ea typeface="Times New Roman"/>
                <a:cs typeface="Times New Roman"/>
                <a:sym typeface="Times New Roman"/>
              </a:rPr>
              <a:t>: Encloses the impeller and directs fluid flow</a:t>
            </a:r>
          </a:p>
          <a:p>
            <a:pPr marL="0" lvl="0" indent="0" algn="l" rtl="0">
              <a:lnSpc>
                <a:spcPct val="90000"/>
              </a:lnSpc>
              <a:spcBef>
                <a:spcPts val="1400"/>
              </a:spcBef>
              <a:spcAft>
                <a:spcPts val="0"/>
              </a:spcAft>
              <a:buSzPts val="1000"/>
              <a:buNone/>
            </a:pPr>
            <a:endParaRPr lang="en-GB" dirty="0">
              <a:ea typeface="Times New Roman"/>
              <a:cs typeface="Times New Roman"/>
              <a:sym typeface="Times New Roman"/>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Pump shaft</a:t>
            </a:r>
            <a:r>
              <a:rPr lang="en-GB" dirty="0">
                <a:ea typeface="Times New Roman"/>
                <a:cs typeface="Times New Roman"/>
                <a:sym typeface="Times New Roman"/>
              </a:rPr>
              <a:t>		: Transmit power from the motor to the impeller</a:t>
            </a:r>
          </a:p>
          <a:p>
            <a:pPr marL="0" lvl="0" indent="0" algn="l" rtl="0">
              <a:lnSpc>
                <a:spcPct val="90000"/>
              </a:lnSpc>
              <a:spcBef>
                <a:spcPts val="1400"/>
              </a:spcBef>
              <a:spcAft>
                <a:spcPts val="0"/>
              </a:spcAft>
              <a:buSzPts val="1000"/>
              <a:buNone/>
            </a:pPr>
            <a:endParaRPr dirty="0">
              <a:ea typeface="Calibri"/>
              <a:cs typeface="Calibri"/>
              <a:sym typeface="Calibri"/>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Suction nozzle	</a:t>
            </a:r>
            <a:r>
              <a:rPr lang="en-GB" dirty="0">
                <a:ea typeface="Times New Roman"/>
                <a:cs typeface="Times New Roman"/>
                <a:sym typeface="Times New Roman"/>
              </a:rPr>
              <a:t>: Inlet pipe that brings fluid into the pump</a:t>
            </a:r>
          </a:p>
          <a:p>
            <a:pPr marL="0" lvl="0" indent="0" algn="l" rtl="0">
              <a:lnSpc>
                <a:spcPct val="90000"/>
              </a:lnSpc>
              <a:spcBef>
                <a:spcPts val="1400"/>
              </a:spcBef>
              <a:spcAft>
                <a:spcPts val="0"/>
              </a:spcAft>
              <a:buSzPts val="1000"/>
              <a:buNone/>
            </a:pPr>
            <a:endParaRPr dirty="0">
              <a:ea typeface="Calibri"/>
              <a:cs typeface="Calibri"/>
              <a:sym typeface="Calibri"/>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Discharge nozzle	</a:t>
            </a:r>
            <a:r>
              <a:rPr lang="en-GB" dirty="0">
                <a:ea typeface="Times New Roman"/>
                <a:cs typeface="Times New Roman"/>
                <a:sym typeface="Times New Roman"/>
              </a:rPr>
              <a:t>: Outlet pipe that discharges fluid from the pump</a:t>
            </a:r>
          </a:p>
          <a:p>
            <a:pPr marL="0" lvl="0" indent="0" algn="l" rtl="0">
              <a:lnSpc>
                <a:spcPct val="90000"/>
              </a:lnSpc>
              <a:spcBef>
                <a:spcPts val="1400"/>
              </a:spcBef>
              <a:spcAft>
                <a:spcPts val="0"/>
              </a:spcAft>
              <a:buSzPts val="1000"/>
              <a:buNone/>
            </a:pPr>
            <a:endParaRPr lang="en-GB" dirty="0">
              <a:ea typeface="Calibri"/>
              <a:cs typeface="Times New Roman"/>
              <a:sym typeface="Times New Roman"/>
            </a:endParaRPr>
          </a:p>
          <a:p>
            <a:pPr marL="0" lvl="0" indent="0" algn="l" rtl="0">
              <a:lnSpc>
                <a:spcPct val="90000"/>
              </a:lnSpc>
              <a:spcBef>
                <a:spcPts val="1400"/>
              </a:spcBef>
              <a:spcAft>
                <a:spcPts val="0"/>
              </a:spcAft>
              <a:buSzPts val="1000"/>
              <a:buNone/>
            </a:pPr>
            <a:r>
              <a:rPr lang="en-GB" sz="2200" b="1" dirty="0">
                <a:solidFill>
                  <a:srgbClr val="C00000"/>
                </a:solidFill>
                <a:ea typeface="Calibri"/>
                <a:cs typeface="Times New Roman"/>
                <a:sym typeface="Times New Roman"/>
              </a:rPr>
              <a:t>WHAT MATERIALS SHOULD BE USED FOR MANUFACTURING THEM?</a:t>
            </a:r>
          </a:p>
          <a:p>
            <a:pPr marL="0" lvl="0" indent="0" algn="l" rtl="0">
              <a:lnSpc>
                <a:spcPct val="90000"/>
              </a:lnSpc>
              <a:spcBef>
                <a:spcPts val="1400"/>
              </a:spcBef>
              <a:spcAft>
                <a:spcPts val="0"/>
              </a:spcAft>
              <a:buSzPts val="1000"/>
              <a:buNone/>
            </a:pPr>
            <a:endParaRPr lang="en-GB" sz="100" b="1" dirty="0">
              <a:solidFill>
                <a:srgbClr val="00B050"/>
              </a:solidFill>
              <a:ea typeface="Calibri"/>
              <a:cs typeface="Times New Roman"/>
              <a:sym typeface="Times New Roman"/>
            </a:endParaRPr>
          </a:p>
          <a:p>
            <a:pPr marL="0" lvl="0" indent="0" algn="ctr" rtl="0">
              <a:lnSpc>
                <a:spcPct val="90000"/>
              </a:lnSpc>
              <a:spcBef>
                <a:spcPts val="1400"/>
              </a:spcBef>
              <a:spcAft>
                <a:spcPts val="0"/>
              </a:spcAft>
              <a:buSzPts val="1000"/>
              <a:buNone/>
            </a:pPr>
            <a:r>
              <a:rPr lang="en-GB" sz="3400" b="1" dirty="0">
                <a:solidFill>
                  <a:srgbClr val="00B050"/>
                </a:solidFill>
                <a:ea typeface="Calibri"/>
                <a:cs typeface="Times New Roman"/>
                <a:sym typeface="Times New Roman"/>
              </a:rPr>
              <a:t>STANDARD PROVIDES THE SOLUTION</a:t>
            </a:r>
            <a:endParaRPr sz="3400" b="1" dirty="0">
              <a:solidFill>
                <a:srgbClr val="00B050"/>
              </a:solidFill>
              <a:ea typeface="Calibri"/>
              <a:cs typeface="Calibri"/>
              <a:sym typeface="Calibri"/>
            </a:endParaRPr>
          </a:p>
          <a:p>
            <a:pPr marL="91440" lvl="0" indent="0" algn="l" rtl="0">
              <a:lnSpc>
                <a:spcPct val="90000"/>
              </a:lnSpc>
              <a:spcBef>
                <a:spcPts val="1400"/>
              </a:spcBef>
              <a:spcAft>
                <a:spcPts val="0"/>
              </a:spcAft>
              <a:buSzPts val="2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13774" y="1940313"/>
            <a:ext cx="10364451" cy="2229805"/>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sz="4000" b="1" dirty="0">
                <a:solidFill>
                  <a:schemeClr val="bg2">
                    <a:lumMod val="50000"/>
                  </a:schemeClr>
                </a:solidFill>
                <a:latin typeface="Verdana" panose="020B0604030504040204" pitchFamily="34" charset="0"/>
                <a:ea typeface="Verdana" panose="020B0604030504040204" pitchFamily="34" charset="0"/>
                <a:cs typeface="Times New Roman"/>
                <a:sym typeface="Times New Roman"/>
              </a:rPr>
              <a:t>What you </a:t>
            </a:r>
            <a:r>
              <a:rPr lang="en-GB" sz="4000" b="1" dirty="0" smtClean="0">
                <a:solidFill>
                  <a:schemeClr val="bg2">
                    <a:lumMod val="50000"/>
                  </a:schemeClr>
                </a:solidFill>
                <a:latin typeface="Verdana" panose="020B0604030504040204" pitchFamily="34" charset="0"/>
                <a:ea typeface="Verdana" panose="020B0604030504040204" pitchFamily="34" charset="0"/>
                <a:cs typeface="Times New Roman"/>
                <a:sym typeface="Times New Roman"/>
              </a:rPr>
              <a:t>know</a:t>
            </a:r>
            <a:r>
              <a:rPr lang="en-GB" sz="4000" b="1" dirty="0">
                <a:solidFill>
                  <a:schemeClr val="bg2">
                    <a:lumMod val="50000"/>
                  </a:schemeClr>
                </a:solidFill>
                <a:latin typeface="Verdana" panose="020B0604030504040204" pitchFamily="34" charset="0"/>
                <a:ea typeface="Verdana" panose="020B0604030504040204" pitchFamily="34" charset="0"/>
                <a:cs typeface="Times New Roman"/>
                <a:sym typeface="Times New Roman"/>
              </a:rPr>
              <a:t/>
            </a:r>
            <a:br>
              <a:rPr lang="en-GB" sz="4000" b="1" dirty="0">
                <a:solidFill>
                  <a:schemeClr val="bg2">
                    <a:lumMod val="50000"/>
                  </a:schemeClr>
                </a:solidFill>
                <a:latin typeface="Verdana" panose="020B0604030504040204" pitchFamily="34" charset="0"/>
                <a:ea typeface="Verdana" panose="020B0604030504040204" pitchFamily="34" charset="0"/>
                <a:cs typeface="Times New Roman"/>
                <a:sym typeface="Times New Roman"/>
              </a:rPr>
            </a:br>
            <a:endParaRPr sz="4000" dirty="0">
              <a:solidFill>
                <a:schemeClr val="bg2">
                  <a:lumMod val="50000"/>
                </a:schemeClr>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71537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p:nvPr/>
        </p:nvSpPr>
        <p:spPr>
          <a:xfrm>
            <a:off x="103300" y="0"/>
            <a:ext cx="483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3" name="Picture 2">
            <a:extLst>
              <a:ext uri="{FF2B5EF4-FFF2-40B4-BE49-F238E27FC236}">
                <a16:creationId xmlns:a16="http://schemas.microsoft.com/office/drawing/2014/main" id="{11AB1A60-2EC5-947A-F3CB-D71C4ED143FA}"/>
              </a:ext>
            </a:extLst>
          </p:cNvPr>
          <p:cNvPicPr>
            <a:picLocks noChangeAspect="1"/>
          </p:cNvPicPr>
          <p:nvPr/>
        </p:nvPicPr>
        <p:blipFill>
          <a:blip r:embed="rId4"/>
          <a:stretch>
            <a:fillRect/>
          </a:stretch>
        </p:blipFill>
        <p:spPr>
          <a:xfrm>
            <a:off x="2190946" y="1352540"/>
            <a:ext cx="8187798" cy="5219721"/>
          </a:xfrm>
          <a:prstGeom prst="rect">
            <a:avLst/>
          </a:prstGeom>
        </p:spPr>
      </p:pic>
      <p:sp>
        <p:nvSpPr>
          <p:cNvPr id="5" name="Google Shape;194;p25">
            <a:extLst>
              <a:ext uri="{FF2B5EF4-FFF2-40B4-BE49-F238E27FC236}">
                <a16:creationId xmlns:a16="http://schemas.microsoft.com/office/drawing/2014/main" id="{86CE50A6-B66C-4DD7-E61E-FD8E7E27F7A5}"/>
              </a:ext>
            </a:extLst>
          </p:cNvPr>
          <p:cNvSpPr txBox="1">
            <a:spLocks noGrp="1"/>
          </p:cNvSpPr>
          <p:nvPr>
            <p:ph type="title"/>
          </p:nvPr>
        </p:nvSpPr>
        <p:spPr>
          <a:xfrm>
            <a:off x="1549394" y="284390"/>
            <a:ext cx="10364451" cy="996231"/>
          </a:xfrm>
          <a:prstGeom prst="rect">
            <a:avLst/>
          </a:prstGeom>
          <a:noFill/>
          <a:ln>
            <a:noFill/>
          </a:ln>
        </p:spPr>
        <p:txBody>
          <a:bodyPr spcFirstLastPara="1" wrap="square" lIns="91425" tIns="45700" rIns="91425" bIns="45700" anchor="b" anchorCtr="0">
            <a:noAutofit/>
          </a:bodyPr>
          <a:lstStyle/>
          <a:p>
            <a:pPr>
              <a:lnSpc>
                <a:spcPct val="85000"/>
              </a:lnSpc>
              <a:spcBef>
                <a:spcPts val="0"/>
              </a:spcBef>
              <a:buClr>
                <a:srgbClr val="3F3F3F"/>
              </a:buClr>
              <a:buSzPts val="1800"/>
            </a:pPr>
            <a:r>
              <a:rPr lang="en-GB" b="1" dirty="0">
                <a:solidFill>
                  <a:schemeClr val="bg2">
                    <a:lumMod val="50000"/>
                  </a:schemeClr>
                </a:solidFill>
                <a:ea typeface="Times New Roman"/>
                <a:cs typeface="Times New Roman"/>
                <a:sym typeface="Times New Roman"/>
              </a:rPr>
              <a:t>Components of Centrifugal Pump</a:t>
            </a:r>
            <a:br>
              <a:rPr lang="en-GB" b="1" dirty="0">
                <a:solidFill>
                  <a:schemeClr val="bg2">
                    <a:lumMod val="50000"/>
                  </a:schemeClr>
                </a:solidFill>
                <a:ea typeface="Times New Roman"/>
                <a:cs typeface="Times New Roman"/>
                <a:sym typeface="Times New Roman"/>
              </a:rPr>
            </a:br>
            <a:r>
              <a:rPr lang="en-GB" sz="2900" b="1" dirty="0">
                <a:solidFill>
                  <a:srgbClr val="00B050"/>
                </a:solidFill>
                <a:latin typeface="+mn-lt"/>
                <a:ea typeface="Calibri"/>
                <a:cs typeface="Times New Roman"/>
              </a:rPr>
              <a:t>(table 1 of IS 5120)</a:t>
            </a:r>
            <a:endParaRPr sz="2900" b="1" dirty="0">
              <a:solidFill>
                <a:srgbClr val="00B050"/>
              </a:solidFill>
              <a:latin typeface="+mn-lt"/>
              <a:ea typeface="Calibri"/>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aphicFrame>
        <p:nvGraphicFramePr>
          <p:cNvPr id="210" name="Google Shape;210;p27"/>
          <p:cNvGraphicFramePr/>
          <p:nvPr>
            <p:extLst>
              <p:ext uri="{D42A27DB-BD31-4B8C-83A1-F6EECF244321}">
                <p14:modId xmlns:p14="http://schemas.microsoft.com/office/powerpoint/2010/main" val="2796113256"/>
              </p:ext>
            </p:extLst>
          </p:nvPr>
        </p:nvGraphicFramePr>
        <p:xfrm>
          <a:off x="591014" y="1332412"/>
          <a:ext cx="11122015" cy="5065504"/>
        </p:xfrm>
        <a:graphic>
          <a:graphicData uri="http://schemas.openxmlformats.org/drawingml/2006/table">
            <a:tbl>
              <a:tblPr>
                <a:noFill/>
                <a:tableStyleId>{D4BFAFA3-28AC-4036-A13F-94F1FF76DA40}</a:tableStyleId>
              </a:tblPr>
              <a:tblGrid>
                <a:gridCol w="647011">
                  <a:extLst>
                    <a:ext uri="{9D8B030D-6E8A-4147-A177-3AD203B41FA5}">
                      <a16:colId xmlns:a16="http://schemas.microsoft.com/office/drawing/2014/main" val="20000"/>
                    </a:ext>
                  </a:extLst>
                </a:gridCol>
                <a:gridCol w="2279792">
                  <a:extLst>
                    <a:ext uri="{9D8B030D-6E8A-4147-A177-3AD203B41FA5}">
                      <a16:colId xmlns:a16="http://schemas.microsoft.com/office/drawing/2014/main" val="20001"/>
                    </a:ext>
                  </a:extLst>
                </a:gridCol>
                <a:gridCol w="8195212">
                  <a:extLst>
                    <a:ext uri="{9D8B030D-6E8A-4147-A177-3AD203B41FA5}">
                      <a16:colId xmlns:a16="http://schemas.microsoft.com/office/drawing/2014/main" val="20002"/>
                    </a:ext>
                  </a:extLst>
                </a:gridCol>
              </a:tblGrid>
              <a:tr h="618308">
                <a:tc>
                  <a:txBody>
                    <a:bodyPr/>
                    <a:lstStyle/>
                    <a:p>
                      <a:pPr marL="0" lvl="0" indent="0" algn="ctr" rtl="0">
                        <a:spcBef>
                          <a:spcPts val="0"/>
                        </a:spcBef>
                        <a:spcAft>
                          <a:spcPts val="0"/>
                        </a:spcAft>
                        <a:buClr>
                          <a:schemeClr val="dk1"/>
                        </a:buClr>
                        <a:buSzPts val="1100"/>
                        <a:buFont typeface="Arial"/>
                        <a:buNone/>
                      </a:pPr>
                      <a:r>
                        <a:rPr lang="en-GB" sz="1400" b="1" dirty="0" err="1">
                          <a:latin typeface="Verdana" panose="020B0604030504040204" pitchFamily="34" charset="0"/>
                          <a:ea typeface="Verdana" panose="020B0604030504040204" pitchFamily="34" charset="0"/>
                          <a:cs typeface="Times New Roman"/>
                          <a:sym typeface="Times New Roman"/>
                        </a:rPr>
                        <a:t>Sl</a:t>
                      </a:r>
                      <a:endParaRPr sz="1400" b="1" dirty="0">
                        <a:latin typeface="Verdana" panose="020B0604030504040204" pitchFamily="34" charset="0"/>
                        <a:ea typeface="Verdana" panose="020B0604030504040204" pitchFamily="34" charset="0"/>
                        <a:cs typeface="Times New Roman"/>
                        <a:sym typeface="Times New Roman"/>
                      </a:endParaRPr>
                    </a:p>
                    <a:p>
                      <a:pPr marL="0" lvl="0" indent="0" algn="ctr" rtl="0">
                        <a:spcBef>
                          <a:spcPts val="0"/>
                        </a:spcBef>
                        <a:spcAft>
                          <a:spcPts val="0"/>
                        </a:spcAft>
                        <a:buNone/>
                      </a:pPr>
                      <a:r>
                        <a:rPr lang="en-GB" sz="1400" b="1" dirty="0">
                          <a:latin typeface="Verdana" panose="020B0604030504040204" pitchFamily="34" charset="0"/>
                          <a:ea typeface="Verdana" panose="020B0604030504040204" pitchFamily="34" charset="0"/>
                          <a:cs typeface="Times New Roman"/>
                          <a:sym typeface="Times New Roman"/>
                        </a:rPr>
                        <a:t>No.</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ctr" rtl="0">
                        <a:spcBef>
                          <a:spcPts val="0"/>
                        </a:spcBef>
                        <a:spcAft>
                          <a:spcPts val="0"/>
                        </a:spcAft>
                        <a:buNone/>
                      </a:pPr>
                      <a:r>
                        <a:rPr lang="en-GB" sz="1400" b="1" dirty="0">
                          <a:latin typeface="Verdana" panose="020B0604030504040204" pitchFamily="34" charset="0"/>
                          <a:ea typeface="Verdana" panose="020B0604030504040204" pitchFamily="34" charset="0"/>
                        </a:rPr>
                        <a:t>Component</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ctr" rtl="0">
                        <a:spcBef>
                          <a:spcPts val="0"/>
                        </a:spcBef>
                        <a:spcAft>
                          <a:spcPts val="0"/>
                        </a:spcAft>
                        <a:buNone/>
                      </a:pPr>
                      <a:r>
                        <a:rPr lang="en-GB" sz="1400" b="1" dirty="0">
                          <a:latin typeface="Verdana" panose="020B0604030504040204" pitchFamily="34" charset="0"/>
                          <a:ea typeface="Verdana" panose="020B0604030504040204" pitchFamily="34" charset="0"/>
                        </a:rPr>
                        <a:t>Material of Construction</a:t>
                      </a:r>
                    </a:p>
                    <a:p>
                      <a:pPr marL="0" lvl="0" indent="0" algn="ctr" rtl="0">
                        <a:spcBef>
                          <a:spcPts val="0"/>
                        </a:spcBef>
                        <a:spcAft>
                          <a:spcPts val="0"/>
                        </a:spcAft>
                        <a:buNone/>
                      </a:pPr>
                      <a:r>
                        <a:rPr lang="en-GB" sz="1400" b="1" dirty="0">
                          <a:latin typeface="Verdana" panose="020B0604030504040204" pitchFamily="34" charset="0"/>
                          <a:ea typeface="Verdana" panose="020B0604030504040204" pitchFamily="34" charset="0"/>
                        </a:rPr>
                        <a:t>(Parts Made of Casted/Moulded/ Sheet Metal Fabricated Process)</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0"/>
                  </a:ext>
                </a:extLst>
              </a:tr>
              <a:tr h="639889">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1.</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Shaft Sleeve</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 Bronze grade LTB 2, 3, 4 or 5 of IS 318 or 12 percent chromium steel grade X 04 Cr 12, X 12 Cr 12 and X 20 Cr 13, X04Cr19Ni-9/10 conforming to </a:t>
                      </a:r>
                      <a:r>
                        <a:rPr lang="en-GB" sz="1400" b="1" dirty="0">
                          <a:latin typeface="Verdana" panose="020B0604030504040204" pitchFamily="34" charset="0"/>
                          <a:ea typeface="Verdana" panose="020B0604030504040204" pitchFamily="34" charset="0"/>
                        </a:rPr>
                        <a:t>IS 6911 or IS 6603</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1"/>
                  </a:ext>
                </a:extLst>
              </a:tr>
              <a:tr h="639889">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2.</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Clr>
                          <a:schemeClr val="dk1"/>
                        </a:buClr>
                        <a:buSzPts val="1100"/>
                        <a:buFont typeface="Arial"/>
                        <a:buNone/>
                      </a:pPr>
                      <a:r>
                        <a:rPr lang="en-GB" sz="1400" dirty="0">
                          <a:latin typeface="Verdana" panose="020B0604030504040204" pitchFamily="34" charset="0"/>
                          <a:ea typeface="Verdana" panose="020B0604030504040204" pitchFamily="34" charset="0"/>
                        </a:rPr>
                        <a:t>Casing Wear Ring (if</a:t>
                      </a:r>
                      <a:endParaRPr sz="1400" dirty="0">
                        <a:latin typeface="Verdana" panose="020B0604030504040204" pitchFamily="34" charset="0"/>
                        <a:ea typeface="Verdana" panose="020B0604030504040204" pitchFamily="34" charset="0"/>
                      </a:endParaRPr>
                    </a:p>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provided)</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Bronze grade LTB 2, 3, 4 or 5 of IS 318 or nitrile rubber or NBR or plastic/</a:t>
                      </a:r>
                      <a:r>
                        <a:rPr lang="en-GB" sz="1400" dirty="0" err="1">
                          <a:latin typeface="Verdana" panose="020B0604030504040204" pitchFamily="34" charset="0"/>
                          <a:ea typeface="Verdana" panose="020B0604030504040204" pitchFamily="34" charset="0"/>
                        </a:rPr>
                        <a:t>technopolymer</a:t>
                      </a:r>
                      <a:r>
                        <a:rPr lang="en-GB" sz="1400" dirty="0">
                          <a:latin typeface="Verdana" panose="020B0604030504040204" pitchFamily="34" charset="0"/>
                          <a:ea typeface="Verdana" panose="020B0604030504040204" pitchFamily="34" charset="0"/>
                        </a:rPr>
                        <a:t> or X04Cr19Ni-9/10 of </a:t>
                      </a:r>
                      <a:r>
                        <a:rPr lang="en-GB" sz="1400" b="1" dirty="0">
                          <a:latin typeface="Verdana" panose="020B0604030504040204" pitchFamily="34" charset="0"/>
                          <a:ea typeface="Verdana" panose="020B0604030504040204" pitchFamily="34" charset="0"/>
                        </a:rPr>
                        <a:t>IS 6911</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2"/>
                  </a:ext>
                </a:extLst>
              </a:tr>
              <a:tr h="415917">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3.</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a:latin typeface="Verdana" panose="020B0604030504040204" pitchFamily="34" charset="0"/>
                          <a:ea typeface="Verdana" panose="020B0604030504040204" pitchFamily="34" charset="0"/>
                        </a:rPr>
                        <a:t>Bush</a:t>
                      </a:r>
                      <a:endParaRPr sz="140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Bronze grade LTB 2, 3 or 4 of </a:t>
                      </a:r>
                      <a:r>
                        <a:rPr lang="en-GB" sz="1400" b="1" dirty="0">
                          <a:latin typeface="Verdana" panose="020B0604030504040204" pitchFamily="34" charset="0"/>
                          <a:ea typeface="Verdana" panose="020B0604030504040204" pitchFamily="34" charset="0"/>
                        </a:rPr>
                        <a:t>IS 318 </a:t>
                      </a:r>
                      <a:r>
                        <a:rPr lang="en-GB" sz="1400" dirty="0">
                          <a:latin typeface="Verdana" panose="020B0604030504040204" pitchFamily="34" charset="0"/>
                          <a:ea typeface="Verdana" panose="020B0604030504040204" pitchFamily="34" charset="0"/>
                        </a:rPr>
                        <a:t>or nitrile/</a:t>
                      </a:r>
                      <a:r>
                        <a:rPr lang="en-GB" sz="1400" dirty="0" err="1">
                          <a:latin typeface="Verdana" panose="020B0604030504040204" pitchFamily="34" charset="0"/>
                          <a:ea typeface="Verdana" panose="020B0604030504040204" pitchFamily="34" charset="0"/>
                        </a:rPr>
                        <a:t>cutless</a:t>
                      </a:r>
                      <a:r>
                        <a:rPr lang="en-GB" sz="1400" dirty="0">
                          <a:latin typeface="Verdana" panose="020B0604030504040204" pitchFamily="34" charset="0"/>
                          <a:ea typeface="Verdana" panose="020B0604030504040204" pitchFamily="34" charset="0"/>
                        </a:rPr>
                        <a:t> rubber or NBR</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3"/>
                  </a:ext>
                </a:extLst>
              </a:tr>
              <a:tr h="639889">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4.</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Discharge Casing/ Non Return Valve Housing</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Cast iron grade FG 200 of IS 210 or plastic/</a:t>
                      </a:r>
                      <a:r>
                        <a:rPr lang="en-GB" sz="1400" dirty="0" err="1">
                          <a:latin typeface="Verdana" panose="020B0604030504040204" pitchFamily="34" charset="0"/>
                          <a:ea typeface="Verdana" panose="020B0604030504040204" pitchFamily="34" charset="0"/>
                        </a:rPr>
                        <a:t>technopolymer</a:t>
                      </a:r>
                      <a:r>
                        <a:rPr lang="en-GB" sz="1400" dirty="0">
                          <a:latin typeface="Verdana" panose="020B0604030504040204" pitchFamily="34" charset="0"/>
                          <a:ea typeface="Verdana" panose="020B0604030504040204" pitchFamily="34" charset="0"/>
                        </a:rPr>
                        <a:t> or X04Cr19Ni-9/10 of</a:t>
                      </a:r>
                    </a:p>
                    <a:p>
                      <a:pPr marL="0" lvl="0" indent="0" algn="l" rtl="0">
                        <a:spcBef>
                          <a:spcPts val="0"/>
                        </a:spcBef>
                        <a:spcAft>
                          <a:spcPts val="0"/>
                        </a:spcAft>
                        <a:buNone/>
                      </a:pPr>
                      <a:r>
                        <a:rPr lang="en-GB" sz="1400" b="1" dirty="0">
                          <a:latin typeface="Verdana" panose="020B0604030504040204" pitchFamily="34" charset="0"/>
                          <a:ea typeface="Verdana" panose="020B0604030504040204" pitchFamily="34" charset="0"/>
                        </a:rPr>
                        <a:t>IS</a:t>
                      </a:r>
                      <a:r>
                        <a:rPr lang="en-GB" sz="1400" b="1" baseline="0" dirty="0">
                          <a:latin typeface="Verdana" panose="020B0604030504040204" pitchFamily="34" charset="0"/>
                          <a:ea typeface="Verdana" panose="020B0604030504040204" pitchFamily="34" charset="0"/>
                        </a:rPr>
                        <a:t> </a:t>
                      </a:r>
                      <a:r>
                        <a:rPr lang="en-GB" sz="1400" b="1" dirty="0">
                          <a:latin typeface="Verdana" panose="020B0604030504040204" pitchFamily="34" charset="0"/>
                          <a:ea typeface="Verdana" panose="020B0604030504040204" pitchFamily="34" charset="0"/>
                        </a:rPr>
                        <a:t>6911</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4"/>
                  </a:ext>
                </a:extLst>
              </a:tr>
              <a:tr h="639889">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5.</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a:latin typeface="Verdana" panose="020B0604030504040204" pitchFamily="34" charset="0"/>
                          <a:ea typeface="Verdana" panose="020B0604030504040204" pitchFamily="34" charset="0"/>
                        </a:rPr>
                        <a:t>Impeller</a:t>
                      </a:r>
                      <a:endParaRPr sz="140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Bronze grade LTB 2 of </a:t>
                      </a:r>
                      <a:r>
                        <a:rPr lang="en-GB" sz="1400" b="1" dirty="0">
                          <a:latin typeface="Verdana" panose="020B0604030504040204" pitchFamily="34" charset="0"/>
                          <a:ea typeface="Verdana" panose="020B0604030504040204" pitchFamily="34" charset="0"/>
                        </a:rPr>
                        <a:t>IS 318 </a:t>
                      </a:r>
                      <a:r>
                        <a:rPr lang="en-GB" sz="1400" dirty="0">
                          <a:latin typeface="Verdana" panose="020B0604030504040204" pitchFamily="34" charset="0"/>
                          <a:ea typeface="Verdana" panose="020B0604030504040204" pitchFamily="34" charset="0"/>
                        </a:rPr>
                        <a:t>or stainless steel grade X 12 Cr 12 or X04Cr19Ni-9/10 of </a:t>
                      </a:r>
                      <a:r>
                        <a:rPr lang="en-GB" sz="1400" b="1" dirty="0">
                          <a:latin typeface="Verdana" panose="020B0604030504040204" pitchFamily="34" charset="0"/>
                          <a:ea typeface="Verdana" panose="020B0604030504040204" pitchFamily="34" charset="0"/>
                        </a:rPr>
                        <a:t>IS 6911 or IS 6603 </a:t>
                      </a:r>
                      <a:r>
                        <a:rPr lang="en-GB" sz="1400" dirty="0">
                          <a:latin typeface="Verdana" panose="020B0604030504040204" pitchFamily="34" charset="0"/>
                          <a:ea typeface="Verdana" panose="020B0604030504040204" pitchFamily="34" charset="0"/>
                        </a:rPr>
                        <a:t>or plastic/</a:t>
                      </a:r>
                      <a:r>
                        <a:rPr lang="en-GB" sz="1400" dirty="0" err="1">
                          <a:latin typeface="Verdana" panose="020B0604030504040204" pitchFamily="34" charset="0"/>
                          <a:ea typeface="Verdana" panose="020B0604030504040204" pitchFamily="34" charset="0"/>
                        </a:rPr>
                        <a:t>technopolymer</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5"/>
                  </a:ext>
                </a:extLst>
              </a:tr>
              <a:tr h="639889">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6.</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Pump Bowl/Diffuser</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Cast iron grade FG 200 of IS 210 or plastic/</a:t>
                      </a:r>
                      <a:r>
                        <a:rPr lang="en-GB" sz="1400" dirty="0" err="1">
                          <a:latin typeface="Verdana" panose="020B0604030504040204" pitchFamily="34" charset="0"/>
                          <a:ea typeface="Verdana" panose="020B0604030504040204" pitchFamily="34" charset="0"/>
                        </a:rPr>
                        <a:t>technopolymer</a:t>
                      </a:r>
                      <a:r>
                        <a:rPr lang="en-GB" sz="1400" dirty="0">
                          <a:latin typeface="Verdana" panose="020B0604030504040204" pitchFamily="34" charset="0"/>
                          <a:ea typeface="Verdana" panose="020B0604030504040204" pitchFamily="34" charset="0"/>
                        </a:rPr>
                        <a:t> or X04Cr19Ni-9/10 of</a:t>
                      </a:r>
                    </a:p>
                    <a:p>
                      <a:pPr marL="0" lvl="0" indent="0" algn="l" rtl="0">
                        <a:spcBef>
                          <a:spcPts val="0"/>
                        </a:spcBef>
                        <a:spcAft>
                          <a:spcPts val="0"/>
                        </a:spcAft>
                        <a:buNone/>
                      </a:pPr>
                      <a:r>
                        <a:rPr lang="en-GB" sz="1400" b="1" dirty="0">
                          <a:latin typeface="Verdana" panose="020B0604030504040204" pitchFamily="34" charset="0"/>
                          <a:ea typeface="Verdana" panose="020B0604030504040204" pitchFamily="34" charset="0"/>
                        </a:rPr>
                        <a:t>IS 6911</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6"/>
                  </a:ext>
                </a:extLst>
              </a:tr>
              <a:tr h="415917">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7.</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Pump Shaft</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Stainless steel grade X 04 Cr 12, X 12 Cr 12 or X 20 Cr 13 or X15Cr16Ni2 of </a:t>
                      </a:r>
                      <a:r>
                        <a:rPr lang="en-GB" sz="1400" b="1" dirty="0">
                          <a:latin typeface="Verdana" panose="020B0604030504040204" pitchFamily="34" charset="0"/>
                          <a:ea typeface="Verdana" panose="020B0604030504040204" pitchFamily="34" charset="0"/>
                        </a:rPr>
                        <a:t>IS 6603</a:t>
                      </a:r>
                      <a:endParaRPr sz="1400" b="1"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7"/>
                  </a:ext>
                </a:extLst>
              </a:tr>
              <a:tr h="415917">
                <a:tc>
                  <a:txBody>
                    <a:bodyPr/>
                    <a:lstStyle/>
                    <a:p>
                      <a:pPr marL="0" lvl="0" indent="0" algn="ctr" rtl="0">
                        <a:spcBef>
                          <a:spcPts val="0"/>
                        </a:spcBef>
                        <a:spcAft>
                          <a:spcPts val="0"/>
                        </a:spcAft>
                        <a:buNone/>
                      </a:pPr>
                      <a:r>
                        <a:rPr lang="en-GB" sz="1400" dirty="0">
                          <a:latin typeface="Verdana" panose="020B0604030504040204" pitchFamily="34" charset="0"/>
                          <a:ea typeface="Verdana" panose="020B0604030504040204" pitchFamily="34" charset="0"/>
                        </a:rPr>
                        <a:t>8.</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Suction Casing</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GB" sz="1400" dirty="0">
                          <a:latin typeface="Verdana" panose="020B0604030504040204" pitchFamily="34" charset="0"/>
                          <a:ea typeface="Verdana" panose="020B0604030504040204" pitchFamily="34" charset="0"/>
                        </a:rPr>
                        <a:t> Cast iron grade FG 200/FG 260 of </a:t>
                      </a:r>
                      <a:r>
                        <a:rPr lang="en-GB" sz="1400" b="1" dirty="0">
                          <a:latin typeface="Verdana" panose="020B0604030504040204" pitchFamily="34" charset="0"/>
                          <a:ea typeface="Verdana" panose="020B0604030504040204" pitchFamily="34" charset="0"/>
                        </a:rPr>
                        <a:t>IS 210 </a:t>
                      </a:r>
                      <a:r>
                        <a:rPr lang="en-GB" sz="1400" dirty="0">
                          <a:latin typeface="Verdana" panose="020B0604030504040204" pitchFamily="34" charset="0"/>
                          <a:ea typeface="Verdana" panose="020B0604030504040204" pitchFamily="34" charset="0"/>
                        </a:rPr>
                        <a:t>or X04Cr19Ni-9/10</a:t>
                      </a:r>
                      <a:endParaRPr sz="1400" dirty="0">
                        <a:latin typeface="Verdana" panose="020B0604030504040204" pitchFamily="34" charset="0"/>
                        <a:ea typeface="Verdana" panose="020B0604030504040204" pitchFamily="34" charset="0"/>
                      </a:endParaRPr>
                    </a:p>
                  </a:txBody>
                  <a:tcPr marL="91425" marR="91425" marT="91425" marB="91425">
                    <a:solidFill>
                      <a:schemeClr val="bg1"/>
                    </a:solidFill>
                  </a:tcPr>
                </a:tc>
                <a:extLst>
                  <a:ext uri="{0D108BD9-81ED-4DB2-BD59-A6C34878D82A}">
                    <a16:rowId xmlns:a16="http://schemas.microsoft.com/office/drawing/2014/main" val="10008"/>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2028" cy="704003"/>
          </a:xfrm>
          <a:prstGeom prst="rect">
            <a:avLst/>
          </a:prstGeom>
        </p:spPr>
      </p:pic>
      <p:sp>
        <p:nvSpPr>
          <p:cNvPr id="4" name="Google Shape;194;p25">
            <a:extLst>
              <a:ext uri="{FF2B5EF4-FFF2-40B4-BE49-F238E27FC236}">
                <a16:creationId xmlns:a16="http://schemas.microsoft.com/office/drawing/2014/main" id="{3FDC8A2F-E95B-0FED-E4C1-807D835CB2A4}"/>
              </a:ext>
            </a:extLst>
          </p:cNvPr>
          <p:cNvSpPr txBox="1">
            <a:spLocks noGrp="1"/>
          </p:cNvSpPr>
          <p:nvPr>
            <p:ph type="title"/>
          </p:nvPr>
        </p:nvSpPr>
        <p:spPr>
          <a:xfrm>
            <a:off x="1487749" y="170602"/>
            <a:ext cx="10364451" cy="1066801"/>
          </a:xfrm>
          <a:prstGeom prst="rect">
            <a:avLst/>
          </a:prstGeom>
          <a:noFill/>
          <a:ln>
            <a:noFill/>
          </a:ln>
        </p:spPr>
        <p:txBody>
          <a:bodyPr spcFirstLastPara="1" wrap="square" lIns="91425" tIns="45700" rIns="91425" bIns="45700" anchor="b" anchorCtr="0">
            <a:noAutofit/>
          </a:bodyPr>
          <a:lstStyle/>
          <a:p>
            <a:pPr>
              <a:lnSpc>
                <a:spcPct val="85000"/>
              </a:lnSpc>
              <a:spcBef>
                <a:spcPts val="0"/>
              </a:spcBef>
              <a:buClr>
                <a:srgbClr val="3F3F3F"/>
              </a:buClr>
              <a:buSzPts val="1800"/>
            </a:pPr>
            <a:r>
              <a:rPr lang="en-GB" b="1" dirty="0">
                <a:solidFill>
                  <a:schemeClr val="bg2">
                    <a:lumMod val="50000"/>
                  </a:schemeClr>
                </a:solidFill>
                <a:ea typeface="Times New Roman"/>
                <a:cs typeface="Times New Roman"/>
                <a:sym typeface="Times New Roman"/>
              </a:rPr>
              <a:t>Components of Centrifugal Pump</a:t>
            </a:r>
            <a:br>
              <a:rPr lang="en-GB" b="1" dirty="0">
                <a:solidFill>
                  <a:schemeClr val="bg2">
                    <a:lumMod val="50000"/>
                  </a:schemeClr>
                </a:solidFill>
                <a:ea typeface="Times New Roman"/>
                <a:cs typeface="Times New Roman"/>
                <a:sym typeface="Times New Roman"/>
              </a:rPr>
            </a:br>
            <a:r>
              <a:rPr lang="en-GB" sz="3200" b="1" dirty="0">
                <a:solidFill>
                  <a:srgbClr val="00B050"/>
                </a:solidFill>
              </a:rPr>
              <a:t>(6.2 of IS 8034)</a:t>
            </a:r>
            <a:endParaRPr sz="3200" b="1" dirty="0">
              <a:solidFill>
                <a:srgbClr val="00B05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C2CE-0304-2D6F-4A0F-AFC2C057DFE2}"/>
              </a:ext>
            </a:extLst>
          </p:cNvPr>
          <p:cNvSpPr>
            <a:spLocks noGrp="1"/>
          </p:cNvSpPr>
          <p:nvPr>
            <p:ph type="title"/>
          </p:nvPr>
        </p:nvSpPr>
        <p:spPr>
          <a:xfrm>
            <a:off x="913774" y="1461154"/>
            <a:ext cx="10364451" cy="4828135"/>
          </a:xfrm>
        </p:spPr>
        <p:txBody>
          <a:bodyPr>
            <a:normAutofit fontScale="90000"/>
          </a:bodyPr>
          <a:lstStyle/>
          <a:p>
            <a:r>
              <a:rPr lang="en-US" sz="4900" b="1" dirty="0">
                <a:solidFill>
                  <a:schemeClr val="accent4">
                    <a:lumMod val="75000"/>
                  </a:schemeClr>
                </a:solidFill>
              </a:rPr>
              <a:t>Do you know?</a:t>
            </a:r>
            <a:r>
              <a:rPr lang="en-US" b="1" dirty="0">
                <a:solidFill>
                  <a:schemeClr val="accent4">
                    <a:lumMod val="75000"/>
                  </a:schemeClr>
                </a:solidFill>
              </a:rPr>
              <a:t/>
            </a:r>
            <a:br>
              <a:rPr lang="en-US" b="1" dirty="0">
                <a:solidFill>
                  <a:schemeClr val="accent4">
                    <a:lumMod val="75000"/>
                  </a:schemeClr>
                </a:solidFill>
              </a:rPr>
            </a:br>
            <a:r>
              <a:rPr lang="en-US" b="1" dirty="0"/>
              <a:t/>
            </a:r>
            <a:br>
              <a:rPr lang="en-US" b="1" dirty="0"/>
            </a:br>
            <a:r>
              <a:rPr lang="en-US" b="1" dirty="0"/>
              <a:t/>
            </a:r>
            <a:br>
              <a:rPr lang="en-US" b="1" dirty="0"/>
            </a:br>
            <a:r>
              <a:rPr lang="en-US" b="1" dirty="0">
                <a:solidFill>
                  <a:schemeClr val="tx2">
                    <a:lumMod val="60000"/>
                    <a:lumOff val="40000"/>
                  </a:schemeClr>
                </a:solidFill>
              </a:rPr>
              <a:t>What are parameters used for benchmarking of</a:t>
            </a:r>
            <a:br>
              <a:rPr lang="en-US" b="1" dirty="0">
                <a:solidFill>
                  <a:schemeClr val="tx2">
                    <a:lumMod val="60000"/>
                    <a:lumOff val="40000"/>
                  </a:schemeClr>
                </a:solidFill>
              </a:rPr>
            </a:br>
            <a:r>
              <a:rPr lang="en-US" b="1" dirty="0">
                <a:solidFill>
                  <a:schemeClr val="tx2">
                    <a:lumMod val="60000"/>
                    <a:lumOff val="40000"/>
                  </a:schemeClr>
                </a:solidFill>
              </a:rPr>
              <a:t/>
            </a:r>
            <a:br>
              <a:rPr lang="en-US" b="1" dirty="0">
                <a:solidFill>
                  <a:schemeClr val="tx2">
                    <a:lumMod val="60000"/>
                    <a:lumOff val="40000"/>
                  </a:schemeClr>
                </a:solidFill>
              </a:rPr>
            </a:br>
            <a:r>
              <a:rPr lang="en-US" b="1" dirty="0">
                <a:solidFill>
                  <a:srgbClr val="7030A0"/>
                </a:solidFill>
              </a:rPr>
              <a:t>submersible pumps (</a:t>
            </a:r>
            <a:r>
              <a:rPr lang="en-GB" sz="3600" b="1" dirty="0">
                <a:solidFill>
                  <a:srgbClr val="7030A0"/>
                </a:solidFill>
                <a:latin typeface="+mn-lt"/>
                <a:ea typeface="Times New Roman"/>
                <a:cs typeface="Times New Roman"/>
                <a:sym typeface="Times New Roman"/>
              </a:rPr>
              <a:t>IS 8034</a:t>
            </a:r>
            <a:r>
              <a:rPr lang="en-US" b="1" dirty="0">
                <a:solidFill>
                  <a:srgbClr val="7030A0"/>
                </a:solidFill>
              </a:rPr>
              <a:t>)?</a:t>
            </a:r>
            <a:br>
              <a:rPr lang="en-US" b="1" dirty="0">
                <a:solidFill>
                  <a:srgbClr val="7030A0"/>
                </a:solidFill>
              </a:rPr>
            </a:br>
            <a:r>
              <a:rPr lang="en-US" b="1" dirty="0"/>
              <a:t/>
            </a:r>
            <a:br>
              <a:rPr lang="en-US" b="1" dirty="0"/>
            </a:br>
            <a:r>
              <a:rPr lang="en-US" b="1" dirty="0"/>
              <a:t/>
            </a:r>
            <a:br>
              <a:rPr lang="en-US" b="1" dirty="0"/>
            </a:br>
            <a:endParaRPr lang="en-US" b="1" dirty="0"/>
          </a:p>
        </p:txBody>
      </p:sp>
      <p:pic>
        <p:nvPicPr>
          <p:cNvPr id="3" name="Picture 2">
            <a:extLst>
              <a:ext uri="{FF2B5EF4-FFF2-40B4-BE49-F238E27FC236}">
                <a16:creationId xmlns:a16="http://schemas.microsoft.com/office/drawing/2014/main" id="{D9863CFF-0DA6-2AF8-FDBE-D18BAF4E2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89" y="329938"/>
            <a:ext cx="1899323" cy="1131216"/>
          </a:xfrm>
          <a:prstGeom prst="rect">
            <a:avLst/>
          </a:prstGeom>
        </p:spPr>
      </p:pic>
    </p:spTree>
    <p:extLst>
      <p:ext uri="{BB962C8B-B14F-4D97-AF65-F5344CB8AC3E}">
        <p14:creationId xmlns:p14="http://schemas.microsoft.com/office/powerpoint/2010/main" val="3623854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1256119" y="165671"/>
            <a:ext cx="9900187" cy="1043015"/>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tx2">
                    <a:lumMod val="60000"/>
                    <a:lumOff val="40000"/>
                  </a:schemeClr>
                </a:solidFill>
                <a:ea typeface="Times New Roman"/>
                <a:cs typeface="Times New Roman"/>
                <a:sym typeface="Times New Roman"/>
              </a:rPr>
              <a:t>Requirements of Pumps</a:t>
            </a:r>
            <a:endParaRPr dirty="0">
              <a:solidFill>
                <a:schemeClr val="tx2">
                  <a:lumMod val="60000"/>
                  <a:lumOff val="40000"/>
                </a:schemeClr>
              </a:solidFill>
            </a:endParaRPr>
          </a:p>
        </p:txBody>
      </p:sp>
      <p:sp>
        <p:nvSpPr>
          <p:cNvPr id="216" name="Google Shape;216;p28"/>
          <p:cNvSpPr txBox="1">
            <a:spLocks noGrp="1"/>
          </p:cNvSpPr>
          <p:nvPr>
            <p:ph sz="quarter" idx="13"/>
          </p:nvPr>
        </p:nvSpPr>
        <p:spPr>
          <a:xfrm>
            <a:off x="1950094" y="1444575"/>
            <a:ext cx="8439232" cy="4755927"/>
          </a:xfrm>
          <a:prstGeom prst="rect">
            <a:avLst/>
          </a:prstGeom>
          <a:noFill/>
          <a:ln>
            <a:noFill/>
          </a:ln>
        </p:spPr>
        <p:txBody>
          <a:bodyPr spcFirstLastPara="1" wrap="square" lIns="0" tIns="45700" rIns="0" bIns="45700" anchor="t" anchorCtr="0">
            <a:normAutofit fontScale="92500" lnSpcReduction="20000"/>
          </a:bodyPr>
          <a:lstStyle/>
          <a:p>
            <a:pPr marL="91440" lvl="0" indent="0" algn="l" rtl="0">
              <a:lnSpc>
                <a:spcPct val="90000"/>
              </a:lnSpc>
              <a:spcBef>
                <a:spcPts val="0"/>
              </a:spcBef>
              <a:spcAft>
                <a:spcPts val="0"/>
              </a:spcAft>
              <a:buSzPts val="2000"/>
              <a:buNone/>
            </a:pPr>
            <a:endParaRPr dirty="0"/>
          </a:p>
          <a:p>
            <a:pPr marL="0" lvl="0" indent="0" algn="l" rtl="0">
              <a:lnSpc>
                <a:spcPct val="90000"/>
              </a:lnSpc>
              <a:spcBef>
                <a:spcPts val="1400"/>
              </a:spcBef>
              <a:spcAft>
                <a:spcPts val="0"/>
              </a:spcAft>
              <a:buSzPts val="1000"/>
              <a:buNone/>
            </a:pPr>
            <a:r>
              <a:rPr lang="en-US" b="1" dirty="0">
                <a:solidFill>
                  <a:srgbClr val="7030A0"/>
                </a:solidFill>
                <a:ea typeface="Times New Roman"/>
                <a:cs typeface="Times New Roman"/>
                <a:sym typeface="Times New Roman"/>
              </a:rPr>
              <a:t>General Requirements:</a:t>
            </a:r>
          </a:p>
          <a:p>
            <a:pPr marL="0" lvl="0" indent="0" algn="l" rtl="0">
              <a:lnSpc>
                <a:spcPct val="90000"/>
              </a:lnSpc>
              <a:spcBef>
                <a:spcPts val="1400"/>
              </a:spcBef>
              <a:spcAft>
                <a:spcPts val="0"/>
              </a:spcAft>
              <a:buSzPts val="1000"/>
              <a:buNone/>
            </a:pPr>
            <a:endParaRPr lang="en-US" sz="200" b="1" dirty="0">
              <a:solidFill>
                <a:srgbClr val="7030A0"/>
              </a:solidFill>
              <a:ea typeface="Times New Roman"/>
              <a:cs typeface="Times New Roman"/>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Material of construction </a:t>
            </a:r>
            <a:r>
              <a:rPr lang="en-US" b="1" dirty="0" smtClean="0">
                <a:solidFill>
                  <a:schemeClr val="accent4">
                    <a:lumMod val="50000"/>
                  </a:schemeClr>
                </a:solidFill>
                <a:ea typeface="Calibri"/>
                <a:cs typeface="Times New Roman"/>
                <a:sym typeface="Times New Roman"/>
              </a:rPr>
              <a:t>	</a:t>
            </a:r>
            <a:r>
              <a:rPr lang="en-GB" sz="2100" b="1" dirty="0" smtClean="0">
                <a:solidFill>
                  <a:srgbClr val="0070C0"/>
                </a:solidFill>
              </a:rPr>
              <a:t>(</a:t>
            </a:r>
            <a:r>
              <a:rPr lang="en-GB" sz="2100" b="1" dirty="0">
                <a:solidFill>
                  <a:srgbClr val="0070C0"/>
                </a:solidFill>
              </a:rPr>
              <a:t>6.2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Design features &amp; sizes </a:t>
            </a:r>
            <a:r>
              <a:rPr lang="en-US" b="1" dirty="0" smtClean="0">
                <a:solidFill>
                  <a:schemeClr val="accent4">
                    <a:lumMod val="50000"/>
                  </a:schemeClr>
                </a:solidFill>
                <a:ea typeface="Calibri"/>
                <a:cs typeface="Times New Roman"/>
                <a:sym typeface="Times New Roman"/>
              </a:rPr>
              <a:t>	</a:t>
            </a:r>
            <a:r>
              <a:rPr lang="en-GB" sz="2100" b="1" dirty="0" smtClean="0">
                <a:solidFill>
                  <a:srgbClr val="0070C0"/>
                </a:solidFill>
              </a:rPr>
              <a:t>(   7 </a:t>
            </a:r>
            <a:r>
              <a:rPr lang="en-GB" sz="2100" b="1" dirty="0">
                <a:solidFill>
                  <a:srgbClr val="0070C0"/>
                </a:solidFill>
              </a:rPr>
              <a:t>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Balancing </a:t>
            </a:r>
            <a:r>
              <a:rPr lang="en-US" b="1" dirty="0" smtClean="0">
                <a:solidFill>
                  <a:schemeClr val="accent4">
                    <a:lumMod val="50000"/>
                  </a:schemeClr>
                </a:solidFill>
                <a:ea typeface="Calibri"/>
                <a:cs typeface="Times New Roman"/>
                <a:sym typeface="Times New Roman"/>
              </a:rPr>
              <a:t>			</a:t>
            </a:r>
            <a:r>
              <a:rPr lang="en-GB" sz="2100" b="1" dirty="0" smtClean="0">
                <a:solidFill>
                  <a:srgbClr val="0070C0"/>
                </a:solidFill>
              </a:rPr>
              <a:t>(</a:t>
            </a:r>
            <a:r>
              <a:rPr lang="en-GB" sz="2100" b="1" dirty="0">
                <a:solidFill>
                  <a:srgbClr val="0070C0"/>
                </a:solidFill>
              </a:rPr>
              <a:t>8.5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Direction of rotation </a:t>
            </a:r>
            <a:r>
              <a:rPr lang="en-US" b="1" dirty="0" smtClean="0">
                <a:solidFill>
                  <a:schemeClr val="accent4">
                    <a:lumMod val="50000"/>
                  </a:schemeClr>
                </a:solidFill>
                <a:ea typeface="Calibri"/>
                <a:cs typeface="Times New Roman"/>
                <a:sym typeface="Times New Roman"/>
              </a:rPr>
              <a:t>	</a:t>
            </a:r>
            <a:r>
              <a:rPr lang="en-GB" sz="2100" b="1" dirty="0" smtClean="0">
                <a:solidFill>
                  <a:srgbClr val="0070C0"/>
                </a:solidFill>
              </a:rPr>
              <a:t>(</a:t>
            </a:r>
            <a:r>
              <a:rPr lang="en-GB" sz="2100" b="1" dirty="0">
                <a:solidFill>
                  <a:srgbClr val="0070C0"/>
                </a:solidFill>
              </a:rPr>
              <a:t>8.7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Locked rotor test </a:t>
            </a:r>
            <a:r>
              <a:rPr lang="en-US" b="1" dirty="0" smtClean="0">
                <a:solidFill>
                  <a:schemeClr val="accent4">
                    <a:lumMod val="50000"/>
                  </a:schemeClr>
                </a:solidFill>
                <a:ea typeface="Calibri"/>
                <a:cs typeface="Times New Roman"/>
                <a:sym typeface="Times New Roman"/>
              </a:rPr>
              <a:t>		</a:t>
            </a:r>
            <a:r>
              <a:rPr lang="en-GB" sz="2100" b="1" dirty="0" smtClean="0">
                <a:solidFill>
                  <a:srgbClr val="0070C0"/>
                </a:solidFill>
              </a:rPr>
              <a:t>(</a:t>
            </a:r>
            <a:r>
              <a:rPr lang="en-GB" sz="2100" b="1" dirty="0">
                <a:solidFill>
                  <a:srgbClr val="0070C0"/>
                </a:solidFill>
              </a:rPr>
              <a:t>9.9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Marking </a:t>
            </a:r>
            <a:r>
              <a:rPr lang="en-US" b="1" dirty="0" smtClean="0">
                <a:solidFill>
                  <a:schemeClr val="accent4">
                    <a:lumMod val="50000"/>
                  </a:schemeClr>
                </a:solidFill>
                <a:ea typeface="Calibri"/>
                <a:cs typeface="Times New Roman"/>
                <a:sym typeface="Times New Roman"/>
              </a:rPr>
              <a:t>				</a:t>
            </a:r>
            <a:r>
              <a:rPr lang="en-GB" b="1" dirty="0" smtClean="0">
                <a:solidFill>
                  <a:srgbClr val="0070C0"/>
                </a:solidFill>
              </a:rPr>
              <a:t>(</a:t>
            </a:r>
            <a:r>
              <a:rPr lang="en-GB" b="1" dirty="0">
                <a:solidFill>
                  <a:srgbClr val="0070C0"/>
                </a:solidFill>
              </a:rPr>
              <a:t>14 of is 8034)</a:t>
            </a:r>
            <a:endParaRPr lang="en-US" b="1" dirty="0">
              <a:solidFill>
                <a:schemeClr val="accent4">
                  <a:lumMod val="50000"/>
                </a:schemeClr>
              </a:solidFill>
              <a:ea typeface="Calibri"/>
              <a:cs typeface="Times New Roman"/>
              <a:sym typeface="Times New Roman"/>
            </a:endParaRPr>
          </a:p>
          <a:p>
            <a:pPr marL="0" lvl="0" indent="0" algn="l" rtl="0">
              <a:lnSpc>
                <a:spcPct val="90000"/>
              </a:lnSpc>
              <a:spcBef>
                <a:spcPts val="1400"/>
              </a:spcBef>
              <a:spcAft>
                <a:spcPts val="0"/>
              </a:spcAft>
              <a:buSzPts val="1000"/>
              <a:buNone/>
            </a:pPr>
            <a:r>
              <a:rPr lang="en-US" b="1" dirty="0">
                <a:solidFill>
                  <a:srgbClr val="7030A0"/>
                </a:solidFill>
                <a:ea typeface="Calibri"/>
                <a:cs typeface="Times New Roman"/>
                <a:sym typeface="Times New Roman"/>
              </a:rPr>
              <a:t>Performance requirements:</a:t>
            </a:r>
          </a:p>
          <a:p>
            <a:pPr marL="0" lvl="0" indent="0" algn="l" rtl="0">
              <a:lnSpc>
                <a:spcPct val="90000"/>
              </a:lnSpc>
              <a:spcBef>
                <a:spcPts val="1400"/>
              </a:spcBef>
              <a:spcAft>
                <a:spcPts val="0"/>
              </a:spcAft>
              <a:buSzPts val="1000"/>
              <a:buNone/>
            </a:pPr>
            <a:endParaRPr lang="en-US" sz="900" b="1" dirty="0">
              <a:solidFill>
                <a:schemeClr val="accent4">
                  <a:lumMod val="50000"/>
                </a:schemeClr>
              </a:solidFill>
              <a:ea typeface="Calibri"/>
              <a:cs typeface="Times New Roman"/>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Pump efficiency </a:t>
            </a:r>
            <a:r>
              <a:rPr lang="en-US" b="1" dirty="0" smtClean="0">
                <a:solidFill>
                  <a:schemeClr val="accent4">
                    <a:lumMod val="50000"/>
                  </a:schemeClr>
                </a:solidFill>
                <a:ea typeface="Calibri"/>
                <a:cs typeface="Times New Roman"/>
                <a:sym typeface="Times New Roman"/>
              </a:rPr>
              <a:t>		</a:t>
            </a:r>
            <a:r>
              <a:rPr lang="en-GB" sz="2100" b="1" dirty="0" smtClean="0">
                <a:solidFill>
                  <a:srgbClr val="0070C0"/>
                </a:solidFill>
              </a:rPr>
              <a:t>(</a:t>
            </a:r>
            <a:r>
              <a:rPr lang="en-GB" sz="2100" b="1" dirty="0">
                <a:solidFill>
                  <a:srgbClr val="0070C0"/>
                </a:solidFill>
              </a:rPr>
              <a:t>11.4 of IS 8034)</a:t>
            </a:r>
            <a:endParaRPr lang="en-US" sz="2100" b="1" dirty="0">
              <a:solidFill>
                <a:srgbClr val="0070C0"/>
              </a:solidFill>
              <a:sym typeface="Times New Roman"/>
            </a:endParaRPr>
          </a:p>
          <a:p>
            <a:pPr marL="1076325">
              <a:lnSpc>
                <a:spcPct val="90000"/>
              </a:lnSpc>
              <a:spcBef>
                <a:spcPts val="1400"/>
              </a:spcBef>
              <a:buSzPct val="150000"/>
            </a:pPr>
            <a:r>
              <a:rPr lang="en-US" b="1" dirty="0">
                <a:solidFill>
                  <a:schemeClr val="accent4">
                    <a:lumMod val="50000"/>
                  </a:schemeClr>
                </a:solidFill>
                <a:ea typeface="Calibri"/>
                <a:cs typeface="Times New Roman"/>
                <a:sym typeface="Times New Roman"/>
              </a:rPr>
              <a:t>Overall efficiency </a:t>
            </a:r>
            <a:r>
              <a:rPr lang="en-US" b="1" dirty="0" smtClean="0">
                <a:solidFill>
                  <a:schemeClr val="accent4">
                    <a:lumMod val="50000"/>
                  </a:schemeClr>
                </a:solidFill>
                <a:ea typeface="Calibri"/>
                <a:cs typeface="Times New Roman"/>
                <a:sym typeface="Times New Roman"/>
              </a:rPr>
              <a:t>		</a:t>
            </a:r>
            <a:r>
              <a:rPr lang="en-GB" sz="2100" b="1" dirty="0" smtClean="0">
                <a:solidFill>
                  <a:srgbClr val="0070C0"/>
                </a:solidFill>
              </a:rPr>
              <a:t>(</a:t>
            </a:r>
            <a:r>
              <a:rPr lang="en-GB" sz="2100" b="1" dirty="0">
                <a:solidFill>
                  <a:srgbClr val="0070C0"/>
                </a:solidFill>
              </a:rPr>
              <a:t>11.5 of IS 8034)</a:t>
            </a:r>
            <a:endParaRPr sz="2100" b="1" dirty="0">
              <a:solidFill>
                <a:srgbClr val="0070C0"/>
              </a:solidFill>
              <a:sym typeface="Calibri"/>
            </a:endParaRPr>
          </a:p>
          <a:p>
            <a:pPr marL="91440" lvl="0" indent="0" algn="l" rtl="0">
              <a:lnSpc>
                <a:spcPct val="90000"/>
              </a:lnSpc>
              <a:spcBef>
                <a:spcPts val="1400"/>
              </a:spcBef>
              <a:spcAft>
                <a:spcPts val="0"/>
              </a:spcAft>
              <a:buSzPts val="2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1172224" y="351818"/>
            <a:ext cx="10364451" cy="991342"/>
          </a:xfrm>
          <a:prstGeom prst="rect">
            <a:avLst/>
          </a:prstGeom>
        </p:spPr>
        <p:txBody>
          <a:bodyPr spcFirstLastPara="1" wrap="square" lIns="91425" tIns="45700" rIns="91425" bIns="45700" anchor="b" anchorCtr="0">
            <a:normAutofit fontScale="90000"/>
          </a:bodyPr>
          <a:lstStyle/>
          <a:p>
            <a:pPr marL="0" lvl="0" indent="0" rtl="0">
              <a:spcBef>
                <a:spcPts val="0"/>
              </a:spcBef>
              <a:spcAft>
                <a:spcPts val="0"/>
              </a:spcAft>
              <a:buNone/>
            </a:pPr>
            <a:r>
              <a:rPr lang="en-GB" sz="3400" b="1" dirty="0">
                <a:solidFill>
                  <a:schemeClr val="tx2">
                    <a:lumMod val="60000"/>
                    <a:lumOff val="40000"/>
                  </a:schemeClr>
                </a:solidFill>
              </a:rPr>
              <a:t>Electrical Performance &amp; safety requirements</a:t>
            </a:r>
            <a:endParaRPr sz="3400" b="1" dirty="0">
              <a:solidFill>
                <a:schemeClr val="tx2">
                  <a:lumMod val="60000"/>
                  <a:lumOff val="40000"/>
                </a:schemeClr>
              </a:solidFill>
            </a:endParaRPr>
          </a:p>
        </p:txBody>
      </p:sp>
      <p:sp>
        <p:nvSpPr>
          <p:cNvPr id="314" name="Google Shape;314;p40"/>
          <p:cNvSpPr txBox="1">
            <a:spLocks noGrp="1"/>
          </p:cNvSpPr>
          <p:nvPr>
            <p:ph sz="quarter" idx="13"/>
          </p:nvPr>
        </p:nvSpPr>
        <p:spPr>
          <a:xfrm>
            <a:off x="1066799" y="2111665"/>
            <a:ext cx="10575303" cy="3898610"/>
          </a:xfrm>
          <a:prstGeom prst="rect">
            <a:avLst/>
          </a:prstGeom>
        </p:spPr>
        <p:txBody>
          <a:bodyPr spcFirstLastPara="1" wrap="square" lIns="0" tIns="45700" rIns="0" bIns="45700" anchor="t" anchorCtr="0">
            <a:noAutofit/>
          </a:bodyPr>
          <a:lstStyle/>
          <a:p>
            <a:pPr>
              <a:spcBef>
                <a:spcPts val="1200"/>
              </a:spcBef>
            </a:pPr>
            <a:r>
              <a:rPr lang="en-GB" b="1" dirty="0">
                <a:solidFill>
                  <a:schemeClr val="accent4">
                    <a:lumMod val="75000"/>
                  </a:schemeClr>
                </a:solidFill>
              </a:rPr>
              <a:t>Insulation Resistance Test </a:t>
            </a:r>
            <a:r>
              <a:rPr lang="en-GB" b="1" dirty="0" smtClean="0">
                <a:solidFill>
                  <a:schemeClr val="accent4">
                    <a:lumMod val="75000"/>
                  </a:schemeClr>
                </a:solidFill>
              </a:rPr>
              <a:t>		</a:t>
            </a:r>
            <a:r>
              <a:rPr lang="en-GB" sz="1900" b="1" dirty="0" smtClean="0">
                <a:solidFill>
                  <a:srgbClr val="0070C0"/>
                </a:solidFill>
              </a:rPr>
              <a:t>(</a:t>
            </a:r>
            <a:r>
              <a:rPr lang="en-GB" sz="1900" b="1" dirty="0">
                <a:solidFill>
                  <a:srgbClr val="0070C0"/>
                </a:solidFill>
              </a:rPr>
              <a:t>9.2 of IS 8034)</a:t>
            </a:r>
            <a:endParaRPr sz="1900" b="1" dirty="0">
              <a:solidFill>
                <a:srgbClr val="0070C0"/>
              </a:solidFill>
            </a:endParaRPr>
          </a:p>
          <a:p>
            <a:pPr>
              <a:spcBef>
                <a:spcPts val="1200"/>
              </a:spcBef>
            </a:pPr>
            <a:r>
              <a:rPr lang="en-GB" b="1" dirty="0">
                <a:solidFill>
                  <a:schemeClr val="accent4">
                    <a:lumMod val="75000"/>
                  </a:schemeClr>
                </a:solidFill>
              </a:rPr>
              <a:t>High Voltage Test </a:t>
            </a:r>
            <a:r>
              <a:rPr lang="en-GB" b="1" dirty="0" smtClean="0">
                <a:solidFill>
                  <a:schemeClr val="accent4">
                    <a:lumMod val="75000"/>
                  </a:schemeClr>
                </a:solidFill>
              </a:rPr>
              <a:t>				</a:t>
            </a:r>
            <a:r>
              <a:rPr lang="en-GB" sz="1900" b="1" dirty="0" smtClean="0">
                <a:solidFill>
                  <a:srgbClr val="0070C0"/>
                </a:solidFill>
              </a:rPr>
              <a:t>(</a:t>
            </a:r>
            <a:r>
              <a:rPr lang="en-GB" sz="1900" b="1" dirty="0">
                <a:solidFill>
                  <a:srgbClr val="0070C0"/>
                </a:solidFill>
              </a:rPr>
              <a:t>9.3 of IS 8034)</a:t>
            </a:r>
            <a:endParaRPr sz="1900" b="1" dirty="0">
              <a:solidFill>
                <a:srgbClr val="0070C0"/>
              </a:solidFill>
            </a:endParaRPr>
          </a:p>
          <a:p>
            <a:pPr>
              <a:spcBef>
                <a:spcPts val="1200"/>
              </a:spcBef>
            </a:pPr>
            <a:r>
              <a:rPr lang="en-GB" b="1" dirty="0">
                <a:solidFill>
                  <a:schemeClr val="accent4">
                    <a:lumMod val="75000"/>
                  </a:schemeClr>
                </a:solidFill>
              </a:rPr>
              <a:t>Leakage Current Test </a:t>
            </a:r>
            <a:r>
              <a:rPr lang="en-GB" b="1" dirty="0" smtClean="0">
                <a:solidFill>
                  <a:schemeClr val="accent4">
                    <a:lumMod val="75000"/>
                  </a:schemeClr>
                </a:solidFill>
              </a:rPr>
              <a:t>			</a:t>
            </a:r>
            <a:r>
              <a:rPr lang="en-GB" sz="1900" b="1" dirty="0" smtClean="0">
                <a:solidFill>
                  <a:srgbClr val="0070C0"/>
                </a:solidFill>
              </a:rPr>
              <a:t>(</a:t>
            </a:r>
            <a:r>
              <a:rPr lang="en-GB" sz="1900" b="1" dirty="0">
                <a:solidFill>
                  <a:srgbClr val="0070C0"/>
                </a:solidFill>
              </a:rPr>
              <a:t>9.4 of IS 8034)</a:t>
            </a:r>
            <a:endParaRPr sz="1900" b="1" dirty="0">
              <a:solidFill>
                <a:srgbClr val="0070C0"/>
              </a:solidFill>
            </a:endParaRPr>
          </a:p>
          <a:p>
            <a:pPr>
              <a:spcBef>
                <a:spcPts val="1200"/>
              </a:spcBef>
            </a:pPr>
            <a:r>
              <a:rPr lang="en-GB" b="1" dirty="0">
                <a:solidFill>
                  <a:schemeClr val="accent4">
                    <a:lumMod val="75000"/>
                  </a:schemeClr>
                </a:solidFill>
              </a:rPr>
              <a:t>Temperature Rise Test </a:t>
            </a:r>
            <a:r>
              <a:rPr lang="en-GB" b="1" dirty="0" smtClean="0">
                <a:solidFill>
                  <a:schemeClr val="accent4">
                    <a:lumMod val="75000"/>
                  </a:schemeClr>
                </a:solidFill>
              </a:rPr>
              <a:t>			</a:t>
            </a:r>
            <a:r>
              <a:rPr lang="en-GB" sz="1900" b="1" dirty="0" smtClean="0">
                <a:solidFill>
                  <a:srgbClr val="0070C0"/>
                </a:solidFill>
              </a:rPr>
              <a:t>(</a:t>
            </a:r>
            <a:r>
              <a:rPr lang="en-GB" sz="1900" b="1" dirty="0">
                <a:solidFill>
                  <a:srgbClr val="0070C0"/>
                </a:solidFill>
              </a:rPr>
              <a:t>9.5 &amp; 9.6 of IS 8034)</a:t>
            </a:r>
            <a:endParaRPr sz="1900" b="1" dirty="0">
              <a:solidFill>
                <a:srgbClr val="0070C0"/>
              </a:solidFill>
            </a:endParaRPr>
          </a:p>
          <a:p>
            <a:pPr>
              <a:spcBef>
                <a:spcPts val="1200"/>
              </a:spcBef>
            </a:pPr>
            <a:r>
              <a:rPr lang="en-GB" b="1" dirty="0">
                <a:solidFill>
                  <a:schemeClr val="accent4">
                    <a:lumMod val="75000"/>
                  </a:schemeClr>
                </a:solidFill>
              </a:rPr>
              <a:t>Breakaway (Starting) Torque Test </a:t>
            </a:r>
            <a:r>
              <a:rPr lang="en-GB" b="1" dirty="0" smtClean="0">
                <a:solidFill>
                  <a:schemeClr val="accent4">
                    <a:lumMod val="75000"/>
                  </a:schemeClr>
                </a:solidFill>
              </a:rPr>
              <a:t>	</a:t>
            </a:r>
            <a:r>
              <a:rPr lang="en-GB" sz="1900" b="1" dirty="0" smtClean="0">
                <a:solidFill>
                  <a:srgbClr val="0070C0"/>
                </a:solidFill>
              </a:rPr>
              <a:t>(</a:t>
            </a:r>
            <a:r>
              <a:rPr lang="en-GB" sz="1900" b="1" dirty="0">
                <a:solidFill>
                  <a:srgbClr val="0070C0"/>
                </a:solidFill>
              </a:rPr>
              <a:t>9.7 of IS 8034)</a:t>
            </a:r>
            <a:endParaRPr sz="1900" b="1" dirty="0">
              <a:solidFill>
                <a:srgbClr val="0070C0"/>
              </a:solidFill>
            </a:endParaRPr>
          </a:p>
          <a:p>
            <a:pPr>
              <a:spcBef>
                <a:spcPts val="1200"/>
              </a:spcBef>
              <a:spcAft>
                <a:spcPts val="200"/>
              </a:spcAft>
            </a:pPr>
            <a:r>
              <a:rPr lang="en-US" b="1" dirty="0">
                <a:solidFill>
                  <a:schemeClr val="accent4">
                    <a:lumMod val="75000"/>
                  </a:schemeClr>
                </a:solidFill>
              </a:rPr>
              <a:t>Speed </a:t>
            </a:r>
            <a:r>
              <a:rPr lang="en-US" b="1" dirty="0" smtClean="0">
                <a:solidFill>
                  <a:schemeClr val="accent4">
                    <a:lumMod val="75000"/>
                  </a:schemeClr>
                </a:solidFill>
              </a:rPr>
              <a:t>						</a:t>
            </a:r>
            <a:r>
              <a:rPr lang="en-US" sz="1900" b="1" dirty="0" smtClean="0">
                <a:solidFill>
                  <a:srgbClr val="0070C0"/>
                </a:solidFill>
              </a:rPr>
              <a:t>(</a:t>
            </a:r>
            <a:r>
              <a:rPr lang="en-US" sz="1900" b="1" dirty="0">
                <a:solidFill>
                  <a:srgbClr val="0070C0"/>
                </a:solidFill>
              </a:rPr>
              <a:t>9.8 of IS 8034)</a:t>
            </a:r>
          </a:p>
          <a:p>
            <a:pPr>
              <a:spcBef>
                <a:spcPts val="1200"/>
              </a:spcBef>
              <a:spcAft>
                <a:spcPts val="200"/>
              </a:spcAft>
            </a:pPr>
            <a:r>
              <a:rPr lang="en-GB" b="1" dirty="0">
                <a:solidFill>
                  <a:schemeClr val="accent4">
                    <a:lumMod val="75000"/>
                  </a:schemeClr>
                </a:solidFill>
              </a:rPr>
              <a:t>No load running of motor </a:t>
            </a:r>
            <a:r>
              <a:rPr lang="en-GB" b="1" dirty="0" smtClean="0">
                <a:solidFill>
                  <a:schemeClr val="accent4">
                    <a:lumMod val="75000"/>
                  </a:schemeClr>
                </a:solidFill>
              </a:rPr>
              <a:t>		</a:t>
            </a:r>
            <a:r>
              <a:rPr lang="en-GB" sz="1900" b="1" dirty="0" smtClean="0">
                <a:solidFill>
                  <a:srgbClr val="0070C0"/>
                </a:solidFill>
              </a:rPr>
              <a:t>(</a:t>
            </a:r>
            <a:r>
              <a:rPr lang="en-GB" sz="1900" b="1" dirty="0">
                <a:solidFill>
                  <a:srgbClr val="0070C0"/>
                </a:solidFill>
              </a:rPr>
              <a:t>9.9 of IS 8034)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1230206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1378039" y="618517"/>
            <a:ext cx="9900187" cy="1043015"/>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tx2">
                    <a:lumMod val="60000"/>
                    <a:lumOff val="40000"/>
                  </a:schemeClr>
                </a:solidFill>
                <a:ea typeface="Times New Roman"/>
                <a:cs typeface="Times New Roman"/>
                <a:sym typeface="Times New Roman"/>
              </a:rPr>
              <a:t>Performance Characteristics of Centrifugal Pumps</a:t>
            </a:r>
            <a:endParaRPr dirty="0">
              <a:solidFill>
                <a:schemeClr val="tx2">
                  <a:lumMod val="60000"/>
                  <a:lumOff val="40000"/>
                </a:schemeClr>
              </a:solidFill>
            </a:endParaRPr>
          </a:p>
        </p:txBody>
      </p:sp>
      <p:sp>
        <p:nvSpPr>
          <p:cNvPr id="216" name="Google Shape;216;p28"/>
          <p:cNvSpPr txBox="1">
            <a:spLocks noGrp="1"/>
          </p:cNvSpPr>
          <p:nvPr>
            <p:ph sz="quarter" idx="13"/>
          </p:nvPr>
        </p:nvSpPr>
        <p:spPr>
          <a:xfrm>
            <a:off x="913774" y="1761894"/>
            <a:ext cx="10363826" cy="402930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dirty="0"/>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Head		</a:t>
            </a:r>
            <a:r>
              <a:rPr lang="en-GB" dirty="0">
                <a:ea typeface="Times New Roman"/>
                <a:cs typeface="Times New Roman"/>
                <a:sym typeface="Times New Roman"/>
              </a:rPr>
              <a:t>: The height to which the pump can raise the fluid</a:t>
            </a:r>
          </a:p>
          <a:p>
            <a:pPr marL="0" lvl="0" indent="0" algn="l" rtl="0">
              <a:lnSpc>
                <a:spcPct val="90000"/>
              </a:lnSpc>
              <a:spcBef>
                <a:spcPts val="1400"/>
              </a:spcBef>
              <a:spcAft>
                <a:spcPts val="0"/>
              </a:spcAft>
              <a:buSzPts val="1000"/>
              <a:buNone/>
            </a:pPr>
            <a:endParaRPr dirty="0">
              <a:ea typeface="Calibri"/>
              <a:cs typeface="Calibri"/>
              <a:sym typeface="Calibri"/>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Flow Rate	</a:t>
            </a:r>
            <a:r>
              <a:rPr lang="en-GB" dirty="0">
                <a:ea typeface="Times New Roman"/>
                <a:cs typeface="Times New Roman"/>
                <a:sym typeface="Times New Roman"/>
              </a:rPr>
              <a:t>: Volume of fluid pumped per unit time</a:t>
            </a:r>
          </a:p>
          <a:p>
            <a:pPr marL="0" lvl="0" indent="0" algn="l" rtl="0">
              <a:lnSpc>
                <a:spcPct val="90000"/>
              </a:lnSpc>
              <a:spcBef>
                <a:spcPts val="1400"/>
              </a:spcBef>
              <a:spcAft>
                <a:spcPts val="0"/>
              </a:spcAft>
              <a:buSzPts val="1000"/>
              <a:buNone/>
            </a:pPr>
            <a:endParaRPr dirty="0">
              <a:ea typeface="Calibri"/>
              <a:cs typeface="Calibri"/>
              <a:sym typeface="Calibri"/>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Efficiency	</a:t>
            </a:r>
            <a:r>
              <a:rPr lang="en-GB" dirty="0">
                <a:ea typeface="Times New Roman"/>
                <a:cs typeface="Times New Roman"/>
                <a:sym typeface="Times New Roman"/>
              </a:rPr>
              <a:t>: Ratio of the useful power delivered by the pump to 			  the power supplied</a:t>
            </a:r>
          </a:p>
          <a:p>
            <a:pPr marL="0" lvl="0" indent="0" algn="l" rtl="0">
              <a:lnSpc>
                <a:spcPct val="90000"/>
              </a:lnSpc>
              <a:spcBef>
                <a:spcPts val="1400"/>
              </a:spcBef>
              <a:spcAft>
                <a:spcPts val="0"/>
              </a:spcAft>
              <a:buSzPts val="1000"/>
              <a:buNone/>
            </a:pPr>
            <a:endParaRPr dirty="0">
              <a:ea typeface="Calibri"/>
              <a:cs typeface="Calibri"/>
              <a:sym typeface="Calibri"/>
            </a:endParaRPr>
          </a:p>
          <a:p>
            <a:pPr marL="0" lvl="0" indent="0" algn="l" rtl="0">
              <a:lnSpc>
                <a:spcPct val="90000"/>
              </a:lnSpc>
              <a:spcBef>
                <a:spcPts val="1400"/>
              </a:spcBef>
              <a:spcAft>
                <a:spcPts val="0"/>
              </a:spcAft>
              <a:buSzPts val="1000"/>
              <a:buNone/>
            </a:pPr>
            <a:r>
              <a:rPr lang="en-GB" b="1" dirty="0">
                <a:ea typeface="Times New Roman"/>
                <a:cs typeface="Times New Roman"/>
                <a:sym typeface="Times New Roman"/>
              </a:rPr>
              <a:t>Power	</a:t>
            </a:r>
            <a:r>
              <a:rPr lang="en-GB" dirty="0">
                <a:ea typeface="Times New Roman"/>
                <a:cs typeface="Times New Roman"/>
                <a:sym typeface="Times New Roman"/>
              </a:rPr>
              <a:t>: Input power required to operate the pump</a:t>
            </a:r>
            <a:endParaRPr dirty="0">
              <a:ea typeface="Calibri"/>
              <a:cs typeface="Calibri"/>
              <a:sym typeface="Calibri"/>
            </a:endParaRPr>
          </a:p>
          <a:p>
            <a:pPr marL="91440" lvl="0" indent="0" algn="l" rtl="0">
              <a:lnSpc>
                <a:spcPct val="90000"/>
              </a:lnSpc>
              <a:spcBef>
                <a:spcPts val="1400"/>
              </a:spcBef>
              <a:spcAft>
                <a:spcPts val="0"/>
              </a:spcAft>
              <a:buSzPts val="2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3903906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913149" y="688091"/>
            <a:ext cx="10364451" cy="953805"/>
          </a:xfrm>
          <a:prstGeom prst="rect">
            <a:avLst/>
          </a:prstGeom>
          <a:noFill/>
          <a:ln>
            <a:noFill/>
          </a:ln>
        </p:spPr>
        <p:txBody>
          <a:bodyPr spcFirstLastPara="1" wrap="square" lIns="91425" tIns="45700" rIns="91425" bIns="45700" anchor="b" anchorCtr="0">
            <a:no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tx2">
                    <a:lumMod val="60000"/>
                    <a:lumOff val="40000"/>
                  </a:schemeClr>
                </a:solidFill>
                <a:latin typeface="Verdana" panose="020B0604030504040204" pitchFamily="34" charset="0"/>
                <a:ea typeface="Verdana" panose="020B0604030504040204" pitchFamily="34" charset="0"/>
                <a:cs typeface="Times New Roman"/>
                <a:sym typeface="Times New Roman"/>
              </a:rPr>
              <a:t>Determining Performance Characteristics</a:t>
            </a:r>
            <a:r>
              <a:rPr lang="en-GB" dirty="0">
                <a:solidFill>
                  <a:schemeClr val="tx2">
                    <a:lumMod val="60000"/>
                    <a:lumOff val="40000"/>
                  </a:schemeClr>
                </a:solidFill>
                <a:latin typeface="Verdana" panose="020B0604030504040204" pitchFamily="34" charset="0"/>
                <a:ea typeface="Verdana" panose="020B0604030504040204" pitchFamily="34" charset="0"/>
              </a:rPr>
              <a:t> </a:t>
            </a:r>
            <a:endParaRPr dirty="0">
              <a:solidFill>
                <a:schemeClr val="tx2">
                  <a:lumMod val="60000"/>
                  <a:lumOff val="40000"/>
                </a:schemeClr>
              </a:solidFill>
              <a:latin typeface="Verdana" panose="020B0604030504040204" pitchFamily="34" charset="0"/>
              <a:ea typeface="Verdana" panose="020B0604030504040204" pitchFamily="34" charset="0"/>
            </a:endParaRPr>
          </a:p>
        </p:txBody>
      </p:sp>
      <p:sp>
        <p:nvSpPr>
          <p:cNvPr id="222" name="Google Shape;222;p29"/>
          <p:cNvSpPr txBox="1">
            <a:spLocks noGrp="1"/>
          </p:cNvSpPr>
          <p:nvPr>
            <p:ph sz="quarter" idx="13"/>
          </p:nvPr>
        </p:nvSpPr>
        <p:spPr>
          <a:xfrm>
            <a:off x="913774" y="1572322"/>
            <a:ext cx="10363826" cy="4500487"/>
          </a:xfrm>
          <a:prstGeom prst="rect">
            <a:avLst/>
          </a:prstGeom>
          <a:noFill/>
          <a:ln>
            <a:noFill/>
          </a:ln>
        </p:spPr>
        <p:txBody>
          <a:bodyPr spcFirstLastPara="1" wrap="square" lIns="0" tIns="45700" rIns="0" bIns="45700" anchor="t" anchorCtr="0">
            <a:normAutofit lnSpcReduction="10000"/>
          </a:bodyPr>
          <a:lstStyle/>
          <a:p>
            <a:pPr marL="91440" lvl="0" indent="0" algn="just" rtl="0">
              <a:lnSpc>
                <a:spcPct val="90000"/>
              </a:lnSpc>
              <a:spcBef>
                <a:spcPts val="0"/>
              </a:spcBef>
              <a:spcAft>
                <a:spcPts val="0"/>
              </a:spcAft>
              <a:buSzPts val="2000"/>
              <a:buNone/>
            </a:pPr>
            <a:endParaRPr dirty="0"/>
          </a:p>
          <a:p>
            <a:pPr marL="0" lvl="0" indent="0" algn="just" rtl="0">
              <a:lnSpc>
                <a:spcPct val="90000"/>
              </a:lnSpc>
              <a:spcBef>
                <a:spcPts val="1400"/>
              </a:spcBef>
              <a:spcAft>
                <a:spcPts val="0"/>
              </a:spcAft>
              <a:buSzPts val="1000"/>
              <a:buNone/>
            </a:pPr>
            <a:r>
              <a:rPr lang="en-GB" b="1" dirty="0">
                <a:ea typeface="Times New Roman"/>
                <a:cs typeface="Times New Roman"/>
                <a:sym typeface="Times New Roman"/>
              </a:rPr>
              <a:t>Head vs. Flow Rate Curve</a:t>
            </a:r>
            <a:r>
              <a:rPr lang="en-GB" dirty="0">
                <a:ea typeface="Times New Roman"/>
                <a:cs typeface="Times New Roman"/>
                <a:sym typeface="Times New Roman"/>
              </a:rPr>
              <a:t>: Shows the relationship between head and flow rate, typical downward-sloping curve</a:t>
            </a:r>
            <a:endParaRPr lang="en-GB" dirty="0"/>
          </a:p>
          <a:p>
            <a:pPr marL="0" lvl="0" indent="0" algn="just" rtl="0">
              <a:lnSpc>
                <a:spcPct val="90000"/>
              </a:lnSpc>
              <a:spcBef>
                <a:spcPts val="1400"/>
              </a:spcBef>
              <a:spcAft>
                <a:spcPts val="0"/>
              </a:spcAft>
              <a:buSzPts val="1000"/>
              <a:buNone/>
            </a:pPr>
            <a:endParaRPr dirty="0">
              <a:ea typeface="Calibri"/>
              <a:cs typeface="Calibri"/>
              <a:sym typeface="Calibri"/>
            </a:endParaRPr>
          </a:p>
          <a:p>
            <a:pPr marL="0" lvl="0" indent="0" algn="just" rtl="0">
              <a:lnSpc>
                <a:spcPct val="90000"/>
              </a:lnSpc>
              <a:spcBef>
                <a:spcPts val="1400"/>
              </a:spcBef>
              <a:spcAft>
                <a:spcPts val="0"/>
              </a:spcAft>
              <a:buSzPts val="1000"/>
              <a:buNone/>
            </a:pPr>
            <a:r>
              <a:rPr lang="en-GB" b="1" dirty="0">
                <a:ea typeface="Times New Roman"/>
                <a:cs typeface="Times New Roman"/>
                <a:sym typeface="Times New Roman"/>
              </a:rPr>
              <a:t>Efficiency Curve</a:t>
            </a:r>
            <a:r>
              <a:rPr lang="en-GB" dirty="0">
                <a:ea typeface="Times New Roman"/>
                <a:cs typeface="Times New Roman"/>
                <a:sym typeface="Times New Roman"/>
              </a:rPr>
              <a:t>: Indicates pump efficiency at different flow rates, generally bell-shaped curve, showing peak efficiency</a:t>
            </a:r>
            <a:r>
              <a:rPr lang="en-GB" dirty="0"/>
              <a:t> </a:t>
            </a:r>
          </a:p>
          <a:p>
            <a:pPr marL="0" lvl="0" indent="0" algn="just" rtl="0">
              <a:lnSpc>
                <a:spcPct val="90000"/>
              </a:lnSpc>
              <a:spcBef>
                <a:spcPts val="1400"/>
              </a:spcBef>
              <a:spcAft>
                <a:spcPts val="0"/>
              </a:spcAft>
              <a:buSzPts val="1000"/>
              <a:buNone/>
            </a:pPr>
            <a:endParaRPr dirty="0">
              <a:ea typeface="Calibri"/>
              <a:cs typeface="Calibri"/>
              <a:sym typeface="Calibri"/>
            </a:endParaRPr>
          </a:p>
          <a:p>
            <a:pPr marL="0" lvl="0" indent="0" algn="just" rtl="0">
              <a:lnSpc>
                <a:spcPct val="90000"/>
              </a:lnSpc>
              <a:spcBef>
                <a:spcPts val="1400"/>
              </a:spcBef>
              <a:spcAft>
                <a:spcPts val="0"/>
              </a:spcAft>
              <a:buSzPts val="1000"/>
              <a:buNone/>
            </a:pPr>
            <a:r>
              <a:rPr lang="en-GB" b="1" dirty="0">
                <a:ea typeface="Times New Roman"/>
                <a:cs typeface="Times New Roman"/>
                <a:sym typeface="Times New Roman"/>
              </a:rPr>
              <a:t>Power Curve</a:t>
            </a:r>
            <a:r>
              <a:rPr lang="en-GB" dirty="0">
                <a:ea typeface="Times New Roman"/>
                <a:cs typeface="Times New Roman"/>
                <a:sym typeface="Times New Roman"/>
              </a:rPr>
              <a:t>: Displays power consumption at various flow rates, generally increases with flow rate</a:t>
            </a:r>
            <a:endParaRPr lang="en-GB" dirty="0"/>
          </a:p>
          <a:p>
            <a:pPr marL="0" lvl="0" indent="0" algn="just" rtl="0">
              <a:lnSpc>
                <a:spcPct val="90000"/>
              </a:lnSpc>
              <a:spcBef>
                <a:spcPts val="1400"/>
              </a:spcBef>
              <a:spcAft>
                <a:spcPts val="0"/>
              </a:spcAft>
              <a:buSzPts val="1000"/>
              <a:buNone/>
            </a:pPr>
            <a:endParaRPr dirty="0">
              <a:ea typeface="Calibri"/>
              <a:cs typeface="Calibri"/>
              <a:sym typeface="Calibri"/>
            </a:endParaRPr>
          </a:p>
          <a:p>
            <a:pPr marL="0" lvl="0" indent="0" algn="just" rtl="0">
              <a:lnSpc>
                <a:spcPct val="90000"/>
              </a:lnSpc>
              <a:spcBef>
                <a:spcPts val="1400"/>
              </a:spcBef>
              <a:spcAft>
                <a:spcPts val="0"/>
              </a:spcAft>
              <a:buSzPts val="1000"/>
              <a:buNone/>
            </a:pPr>
            <a:r>
              <a:rPr lang="en-GB" b="1" dirty="0">
                <a:ea typeface="Times New Roman"/>
                <a:cs typeface="Times New Roman"/>
                <a:sym typeface="Times New Roman"/>
              </a:rPr>
              <a:t>NPSH Curve</a:t>
            </a:r>
            <a:r>
              <a:rPr lang="en-GB" dirty="0">
                <a:ea typeface="Times New Roman"/>
                <a:cs typeface="Times New Roman"/>
                <a:sym typeface="Times New Roman"/>
              </a:rPr>
              <a:t>: Net Positive Suction Head required to prevent cavitation</a:t>
            </a:r>
            <a:endParaRPr dirty="0">
              <a:ea typeface="Calibri"/>
              <a:cs typeface="Calibri"/>
              <a:sym typeface="Calibri"/>
            </a:endParaRPr>
          </a:p>
          <a:p>
            <a:pPr marL="91440" lvl="0" indent="0" algn="just" rtl="0">
              <a:lnSpc>
                <a:spcPct val="90000"/>
              </a:lnSpc>
              <a:spcBef>
                <a:spcPts val="1400"/>
              </a:spcBef>
              <a:spcAft>
                <a:spcPts val="0"/>
              </a:spcAft>
              <a:buSzPts val="2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3374266" y="618518"/>
            <a:ext cx="5245990" cy="811038"/>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4800"/>
              <a:buFont typeface="Calibri"/>
              <a:buNone/>
            </a:pPr>
            <a:r>
              <a:rPr lang="en-GB" b="1" dirty="0">
                <a:solidFill>
                  <a:schemeClr val="tx2">
                    <a:lumMod val="60000"/>
                    <a:lumOff val="40000"/>
                  </a:schemeClr>
                </a:solidFill>
              </a:rPr>
              <a:t>Pump Curves</a:t>
            </a:r>
            <a:endParaRPr b="1" dirty="0">
              <a:solidFill>
                <a:schemeClr val="tx2">
                  <a:lumMod val="60000"/>
                  <a:lumOff val="40000"/>
                </a:schemeClr>
              </a:solidFill>
            </a:endParaRPr>
          </a:p>
        </p:txBody>
      </p:sp>
      <p:sp>
        <p:nvSpPr>
          <p:cNvPr id="228" name="Google Shape;228;p30"/>
          <p:cNvSpPr txBox="1">
            <a:spLocks noGrp="1"/>
          </p:cNvSpPr>
          <p:nvPr>
            <p:ph sz="quarter" idx="13"/>
          </p:nvPr>
        </p:nvSpPr>
        <p:spPr>
          <a:xfrm>
            <a:off x="836341" y="1880964"/>
            <a:ext cx="4764359" cy="4261152"/>
          </a:xfrm>
          <a:prstGeom prst="rect">
            <a:avLst/>
          </a:prstGeom>
          <a:noFill/>
          <a:ln>
            <a:noFill/>
          </a:ln>
        </p:spPr>
        <p:txBody>
          <a:bodyPr spcFirstLastPara="1" wrap="square" lIns="0" tIns="45700" rIns="0" bIns="45700" anchor="t" anchorCtr="0">
            <a:normAutofit/>
          </a:bodyPr>
          <a:lstStyle/>
          <a:p>
            <a:pPr marL="91440" lvl="0" indent="0" algn="just" rtl="0">
              <a:lnSpc>
                <a:spcPct val="150000"/>
              </a:lnSpc>
              <a:spcBef>
                <a:spcPts val="0"/>
              </a:spcBef>
              <a:spcAft>
                <a:spcPts val="0"/>
              </a:spcAft>
              <a:buNone/>
            </a:pPr>
            <a:endParaRPr dirty="0"/>
          </a:p>
          <a:p>
            <a:pPr marL="0" lvl="0" indent="0" algn="just" rtl="0">
              <a:lnSpc>
                <a:spcPct val="150000"/>
              </a:lnSpc>
              <a:spcBef>
                <a:spcPts val="0"/>
              </a:spcBef>
              <a:spcAft>
                <a:spcPts val="0"/>
              </a:spcAft>
              <a:buSzPts val="2000"/>
              <a:buNone/>
            </a:pPr>
            <a:r>
              <a:rPr lang="en-US" cap="none" dirty="0"/>
              <a:t>The Performance Curves For A Centrifugal Pump are Shown In Figure Head, Power Consumption, Efficiency And NPSH are shown as a Function Of The Flow</a:t>
            </a:r>
          </a:p>
          <a:p>
            <a:pPr marL="0" lvl="0" indent="0" algn="just" rtl="0">
              <a:lnSpc>
                <a:spcPct val="150000"/>
              </a:lnSpc>
              <a:spcBef>
                <a:spcPts val="1400"/>
              </a:spcBef>
              <a:spcAft>
                <a:spcPts val="0"/>
              </a:spcAft>
              <a:buNone/>
            </a:pPr>
            <a:endParaRPr dirty="0"/>
          </a:p>
        </p:txBody>
      </p:sp>
      <p:sp>
        <p:nvSpPr>
          <p:cNvPr id="229" name="Google Shape;229;p30"/>
          <p:cNvSpPr txBox="1"/>
          <p:nvPr/>
        </p:nvSpPr>
        <p:spPr>
          <a:xfrm>
            <a:off x="7448680" y="5773518"/>
            <a:ext cx="303711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rgbClr val="3F3F3F"/>
                </a:solidFill>
                <a:latin typeface="Verdana" panose="020B0604030504040204" pitchFamily="34" charset="0"/>
                <a:ea typeface="Verdana" panose="020B0604030504040204" pitchFamily="34" charset="0"/>
                <a:cs typeface="Calibri"/>
                <a:sym typeface="Calibri"/>
              </a:rPr>
              <a:t>Pump Curves</a:t>
            </a:r>
            <a:endParaRPr sz="1600" b="1" dirty="0">
              <a:solidFill>
                <a:srgbClr val="3F3F3F"/>
              </a:solidFill>
              <a:latin typeface="Verdana" panose="020B0604030504040204" pitchFamily="34" charset="0"/>
              <a:ea typeface="Verdana" panose="020B0604030504040204" pitchFamily="34" charset="0"/>
              <a:cs typeface="Calibri"/>
              <a:sym typeface="Calibri"/>
            </a:endParaRPr>
          </a:p>
        </p:txBody>
      </p:sp>
      <p:pic>
        <p:nvPicPr>
          <p:cNvPr id="230" name="Google Shape;230;p30"/>
          <p:cNvPicPr preferRelativeResize="0"/>
          <p:nvPr/>
        </p:nvPicPr>
        <p:blipFill rotWithShape="1">
          <a:blip r:embed="rId3">
            <a:alphaModFix/>
          </a:blip>
          <a:srcRect/>
          <a:stretch/>
        </p:blipFill>
        <p:spPr>
          <a:xfrm>
            <a:off x="6507722" y="2052543"/>
            <a:ext cx="4514064" cy="3751059"/>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913774" y="539967"/>
            <a:ext cx="10364451" cy="635155"/>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4800"/>
              <a:buFont typeface="Calibri"/>
              <a:buNone/>
            </a:pPr>
            <a:r>
              <a:rPr lang="en-GB" b="1" dirty="0">
                <a:solidFill>
                  <a:schemeClr val="tx2">
                    <a:lumMod val="60000"/>
                    <a:lumOff val="40000"/>
                  </a:schemeClr>
                </a:solidFill>
              </a:rPr>
              <a:t>QH Curve</a:t>
            </a:r>
            <a:endParaRPr b="1" dirty="0">
              <a:solidFill>
                <a:schemeClr val="tx2">
                  <a:lumMod val="60000"/>
                  <a:lumOff val="40000"/>
                </a:schemeClr>
              </a:solidFill>
            </a:endParaRPr>
          </a:p>
        </p:txBody>
      </p:sp>
      <p:sp>
        <p:nvSpPr>
          <p:cNvPr id="238" name="Google Shape;238;p31"/>
          <p:cNvSpPr txBox="1"/>
          <p:nvPr/>
        </p:nvSpPr>
        <p:spPr>
          <a:xfrm>
            <a:off x="6522668" y="2614833"/>
            <a:ext cx="4755557" cy="21236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200" dirty="0">
                <a:solidFill>
                  <a:srgbClr val="3F3F3F"/>
                </a:solidFill>
                <a:latin typeface="+mn-lt"/>
                <a:ea typeface="Calibri"/>
                <a:cs typeface="Calibri"/>
                <a:sym typeface="Calibri"/>
              </a:rPr>
              <a:t>The QH-Curve shows the Head, Which the Pump is able to Perform at a Given Flow. Head is Measured in meter Liquid column [</a:t>
            </a:r>
            <a:r>
              <a:rPr lang="en-GB" sz="2200" dirty="0" err="1">
                <a:solidFill>
                  <a:srgbClr val="3F3F3F"/>
                </a:solidFill>
                <a:latin typeface="+mn-lt"/>
                <a:ea typeface="Calibri"/>
                <a:cs typeface="Calibri"/>
                <a:sym typeface="Calibri"/>
              </a:rPr>
              <a:t>mLc</a:t>
            </a:r>
            <a:r>
              <a:rPr lang="en-GB" sz="2200" dirty="0">
                <a:solidFill>
                  <a:srgbClr val="3F3F3F"/>
                </a:solidFill>
                <a:latin typeface="+mn-lt"/>
                <a:ea typeface="Calibri"/>
                <a:cs typeface="Calibri"/>
                <a:sym typeface="Calibri"/>
              </a:rPr>
              <a:t>]; Normally the Unit Meter [M] is Applied</a:t>
            </a:r>
            <a:endParaRPr lang="en-GB" sz="2200" dirty="0">
              <a:latin typeface="+mn-lt"/>
            </a:endParaRPr>
          </a:p>
        </p:txBody>
      </p:sp>
      <p:pic>
        <p:nvPicPr>
          <p:cNvPr id="239" name="Google Shape;239;p31"/>
          <p:cNvPicPr preferRelativeResize="0"/>
          <p:nvPr/>
        </p:nvPicPr>
        <p:blipFill rotWithShape="1">
          <a:blip r:embed="rId3">
            <a:alphaModFix/>
          </a:blip>
          <a:srcRect/>
          <a:stretch/>
        </p:blipFill>
        <p:spPr>
          <a:xfrm>
            <a:off x="617103" y="1784450"/>
            <a:ext cx="5478896" cy="3930550"/>
          </a:xfrm>
          <a:prstGeom prst="rect">
            <a:avLst/>
          </a:prstGeom>
          <a:noFill/>
          <a:ln>
            <a:no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101016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913775" y="739041"/>
            <a:ext cx="10364451" cy="664973"/>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4800"/>
              <a:buFont typeface="Calibri"/>
              <a:buNone/>
            </a:pPr>
            <a:r>
              <a:rPr lang="en-GB" b="1" dirty="0">
                <a:solidFill>
                  <a:schemeClr val="tx2">
                    <a:lumMod val="60000"/>
                    <a:lumOff val="40000"/>
                  </a:schemeClr>
                </a:solidFill>
              </a:rPr>
              <a:t>Efficiency Curve</a:t>
            </a:r>
            <a:endParaRPr b="1" dirty="0">
              <a:solidFill>
                <a:schemeClr val="tx2">
                  <a:lumMod val="60000"/>
                  <a:lumOff val="40000"/>
                </a:schemeClr>
              </a:solidFill>
            </a:endParaRPr>
          </a:p>
        </p:txBody>
      </p:sp>
      <p:pic>
        <p:nvPicPr>
          <p:cNvPr id="240" name="Google Shape;240;p31"/>
          <p:cNvPicPr preferRelativeResize="0"/>
          <p:nvPr/>
        </p:nvPicPr>
        <p:blipFill rotWithShape="1">
          <a:blip r:embed="rId3">
            <a:alphaModFix/>
          </a:blip>
          <a:srcRect/>
          <a:stretch/>
        </p:blipFill>
        <p:spPr>
          <a:xfrm>
            <a:off x="6524742" y="1924395"/>
            <a:ext cx="5073246" cy="3740042"/>
          </a:xfrm>
          <a:prstGeom prst="rect">
            <a:avLst/>
          </a:prstGeom>
          <a:noFill/>
          <a:ln>
            <a:noFill/>
          </a:ln>
        </p:spPr>
      </p:pic>
      <p:sp>
        <p:nvSpPr>
          <p:cNvPr id="242" name="Google Shape;242;p31"/>
          <p:cNvSpPr txBox="1"/>
          <p:nvPr/>
        </p:nvSpPr>
        <p:spPr>
          <a:xfrm>
            <a:off x="913775" y="2052867"/>
            <a:ext cx="4477574" cy="24621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200" dirty="0">
                <a:solidFill>
                  <a:srgbClr val="3F3F3F"/>
                </a:solidFill>
                <a:latin typeface="+mn-lt"/>
                <a:ea typeface="Calibri"/>
                <a:cs typeface="Calibri"/>
                <a:sym typeface="Calibri"/>
              </a:rPr>
              <a:t>The Efficiency </a:t>
            </a:r>
            <a:r>
              <a:rPr lang="el-GR" sz="2200" dirty="0">
                <a:solidFill>
                  <a:srgbClr val="3F3F3F"/>
                </a:solidFill>
                <a:latin typeface="+mn-lt"/>
                <a:ea typeface="Calibri"/>
                <a:cs typeface="Calibri"/>
                <a:sym typeface="Calibri"/>
              </a:rPr>
              <a:t>Η</a:t>
            </a:r>
            <a:r>
              <a:rPr lang="en-GB" sz="2200" baseline="-25000" dirty="0">
                <a:solidFill>
                  <a:srgbClr val="3F3F3F"/>
                </a:solidFill>
                <a:latin typeface="+mn-lt"/>
                <a:ea typeface="Calibri"/>
                <a:cs typeface="Calibri"/>
                <a:sym typeface="Calibri"/>
              </a:rPr>
              <a:t>p</a:t>
            </a:r>
            <a:r>
              <a:rPr lang="en-GB" sz="2200" dirty="0">
                <a:solidFill>
                  <a:srgbClr val="3F3F3F"/>
                </a:solidFill>
                <a:latin typeface="+mn-lt"/>
                <a:ea typeface="Calibri"/>
                <a:cs typeface="Calibri"/>
                <a:sym typeface="Calibri"/>
              </a:rPr>
              <a:t> is the Relation Between the Power, Which</a:t>
            </a:r>
            <a:r>
              <a:rPr lang="en-GB" sz="2200" dirty="0">
                <a:latin typeface="+mn-lt"/>
                <a:ea typeface="Calibri"/>
              </a:rPr>
              <a:t> </a:t>
            </a:r>
            <a:r>
              <a:rPr lang="en-GB" sz="2200" dirty="0">
                <a:solidFill>
                  <a:srgbClr val="3F3F3F"/>
                </a:solidFill>
                <a:latin typeface="+mn-lt"/>
                <a:ea typeface="Calibri"/>
                <a:cs typeface="Calibri"/>
                <a:sym typeface="Calibri"/>
              </a:rPr>
              <a:t>the Pump Delivers to The Water (Utilised Amount Of Power, P</a:t>
            </a:r>
            <a:r>
              <a:rPr lang="en-GB" sz="2200" baseline="-25000" dirty="0">
                <a:solidFill>
                  <a:srgbClr val="3F3F3F"/>
                </a:solidFill>
                <a:latin typeface="+mn-lt"/>
                <a:ea typeface="Calibri"/>
                <a:cs typeface="Calibri"/>
                <a:sym typeface="Calibri"/>
              </a:rPr>
              <a:t>H</a:t>
            </a:r>
            <a:r>
              <a:rPr lang="en-GB" sz="2200" dirty="0">
                <a:solidFill>
                  <a:srgbClr val="3F3F3F"/>
                </a:solidFill>
                <a:latin typeface="+mn-lt"/>
                <a:ea typeface="Calibri"/>
                <a:cs typeface="Calibri"/>
                <a:sym typeface="Calibri"/>
              </a:rPr>
              <a:t>) and the Power Input to the Shaft (Supplied Power, P</a:t>
            </a:r>
            <a:r>
              <a:rPr lang="en-GB" sz="2200" baseline="-25000" dirty="0">
                <a:solidFill>
                  <a:srgbClr val="3F3F3F"/>
                </a:solidFill>
                <a:latin typeface="+mn-lt"/>
                <a:ea typeface="Calibri"/>
                <a:cs typeface="Calibri"/>
                <a:sym typeface="Calibri"/>
              </a:rPr>
              <a:t>2</a:t>
            </a:r>
            <a:r>
              <a:rPr lang="en-GB" sz="2200" dirty="0">
                <a:solidFill>
                  <a:srgbClr val="3F3F3F"/>
                </a:solidFill>
                <a:latin typeface="+mn-lt"/>
                <a:ea typeface="Calibri"/>
                <a:cs typeface="Calibri"/>
                <a:sym typeface="Calibri"/>
              </a:rPr>
              <a:t>):</a:t>
            </a:r>
            <a:endParaRPr lang="en-GB" sz="2200" dirty="0">
              <a:latin typeface="+mn-lt"/>
            </a:endParaRPr>
          </a:p>
        </p:txBody>
      </p:sp>
      <p:pic>
        <p:nvPicPr>
          <p:cNvPr id="243" name="Google Shape;243;p31"/>
          <p:cNvPicPr preferRelativeResize="0"/>
          <p:nvPr/>
        </p:nvPicPr>
        <p:blipFill rotWithShape="1">
          <a:blip r:embed="rId4">
            <a:alphaModFix/>
          </a:blip>
          <a:srcRect/>
          <a:stretch/>
        </p:blipFill>
        <p:spPr>
          <a:xfrm>
            <a:off x="2076301" y="4743895"/>
            <a:ext cx="1665514" cy="485775"/>
          </a:xfrm>
          <a:prstGeom prst="rect">
            <a:avLst/>
          </a:prstGeom>
          <a:noFill/>
          <a:ln>
            <a:no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13775" y="618518"/>
            <a:ext cx="10364451" cy="393588"/>
          </a:xfrm>
          <a:prstGeom prst="rect">
            <a:avLst/>
          </a:prstGeom>
          <a:noFill/>
          <a:ln>
            <a:noFill/>
          </a:ln>
        </p:spPr>
        <p:txBody>
          <a:bodyPr spcFirstLastPara="1" wrap="square" lIns="91425" tIns="45700" rIns="91425" bIns="45700" anchor="b" anchorCtr="0">
            <a:normAutofit fontScale="90000"/>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bg2">
                    <a:lumMod val="50000"/>
                  </a:schemeClr>
                </a:solidFill>
                <a:latin typeface="Verdana" panose="020B0604030504040204" pitchFamily="34" charset="0"/>
                <a:ea typeface="Verdana" panose="020B0604030504040204" pitchFamily="34" charset="0"/>
                <a:cs typeface="Times New Roman"/>
                <a:sym typeface="Times New Roman"/>
              </a:rPr>
              <a:t>Academic syllabus</a:t>
            </a:r>
            <a:endParaRPr dirty="0">
              <a:solidFill>
                <a:schemeClr val="bg2">
                  <a:lumMod val="50000"/>
                </a:schemeClr>
              </a:solidFill>
              <a:latin typeface="Verdana" panose="020B0604030504040204" pitchFamily="34" charset="0"/>
              <a:ea typeface="Verdana" panose="020B0604030504040204" pitchFamily="34" charset="0"/>
            </a:endParaRPr>
          </a:p>
        </p:txBody>
      </p:sp>
      <p:sp>
        <p:nvSpPr>
          <p:cNvPr id="113" name="Google Shape;113;p14"/>
          <p:cNvSpPr txBox="1">
            <a:spLocks noGrp="1"/>
          </p:cNvSpPr>
          <p:nvPr>
            <p:ph sz="quarter" idx="13"/>
          </p:nvPr>
        </p:nvSpPr>
        <p:spPr>
          <a:xfrm>
            <a:off x="566057" y="1110160"/>
            <a:ext cx="11190513" cy="5281932"/>
          </a:xfrm>
          <a:prstGeom prst="rect">
            <a:avLst/>
          </a:prstGeom>
          <a:noFill/>
          <a:ln>
            <a:noFill/>
          </a:ln>
        </p:spPr>
        <p:txBody>
          <a:bodyPr spcFirstLastPara="1" wrap="square" lIns="0" tIns="45700" rIns="0" bIns="45700" numCol="2" anchor="t" anchorCtr="0">
            <a:normAutofit fontScale="62500" lnSpcReduction="20000"/>
          </a:bodyPr>
          <a:lstStyle/>
          <a:p>
            <a:pPr marL="319088" lvl="0" indent="-136525" algn="just">
              <a:spcBef>
                <a:spcPts val="1400"/>
              </a:spcBef>
              <a:buSzPts val="1800"/>
            </a:pPr>
            <a:r>
              <a:rPr lang="en-US" sz="2500" b="1" dirty="0" smtClean="0">
                <a:latin typeface="Arial Narrow" panose="020B0606020202030204" pitchFamily="34" charset="0"/>
              </a:rPr>
              <a:t>Appreciate </a:t>
            </a:r>
            <a:r>
              <a:rPr lang="en-US" sz="2500" b="1" dirty="0">
                <a:latin typeface="Arial Narrow" panose="020B0606020202030204" pitchFamily="34" charset="0"/>
              </a:rPr>
              <a:t>the classification of Pumps </a:t>
            </a:r>
          </a:p>
          <a:p>
            <a:pPr marL="319088" lvl="0" indent="-136525" algn="just">
              <a:spcBef>
                <a:spcPts val="1400"/>
              </a:spcBef>
              <a:buSzPts val="1800"/>
            </a:pPr>
            <a:r>
              <a:rPr lang="en-US" sz="2500" b="1" dirty="0" smtClean="0">
                <a:latin typeface="Arial Narrow" panose="020B0606020202030204" pitchFamily="34" charset="0"/>
              </a:rPr>
              <a:t>Classify </a:t>
            </a:r>
            <a:r>
              <a:rPr lang="en-US" sz="2500" b="1" dirty="0">
                <a:latin typeface="Arial Narrow" panose="020B0606020202030204" pitchFamily="34" charset="0"/>
              </a:rPr>
              <a:t>pumps: Positive displacement, </a:t>
            </a:r>
            <a:r>
              <a:rPr lang="en-US" sz="2500" b="1" dirty="0" err="1" smtClean="0">
                <a:latin typeface="Arial Narrow" panose="020B0606020202030204" pitchFamily="34" charset="0"/>
              </a:rPr>
              <a:t>Roto</a:t>
            </a:r>
            <a:r>
              <a:rPr lang="en-US" sz="2500" b="1" dirty="0" smtClean="0">
                <a:latin typeface="Arial Narrow" panose="020B0606020202030204" pitchFamily="34" charset="0"/>
              </a:rPr>
              <a:t>-Dynamic </a:t>
            </a:r>
            <a:r>
              <a:rPr lang="en-US" sz="2500" b="1" dirty="0">
                <a:latin typeface="Arial Narrow" panose="020B0606020202030204" pitchFamily="34" charset="0"/>
              </a:rPr>
              <a:t>(constant head) pumps </a:t>
            </a:r>
          </a:p>
          <a:p>
            <a:pPr marL="319088" lvl="0" indent="-136525" algn="just">
              <a:spcBef>
                <a:spcPts val="1400"/>
              </a:spcBef>
              <a:buSzPts val="1800"/>
            </a:pPr>
            <a:r>
              <a:rPr lang="en-US" sz="2500" b="1" dirty="0" smtClean="0">
                <a:latin typeface="Arial Narrow" panose="020B0606020202030204" pitchFamily="34" charset="0"/>
              </a:rPr>
              <a:t>Comprehend </a:t>
            </a:r>
            <a:r>
              <a:rPr lang="en-US" sz="2500" b="1" dirty="0">
                <a:latin typeface="Arial Narrow" panose="020B0606020202030204" pitchFamily="34" charset="0"/>
              </a:rPr>
              <a:t>the working of centrifugal and reciprocating pumps </a:t>
            </a:r>
          </a:p>
          <a:p>
            <a:pPr marL="319088" lvl="0" indent="-136525" algn="just">
              <a:spcBef>
                <a:spcPts val="1400"/>
              </a:spcBef>
              <a:buSzPts val="1800"/>
            </a:pPr>
            <a:r>
              <a:rPr lang="en-US" sz="2500" b="1" dirty="0" smtClean="0">
                <a:latin typeface="Arial Narrow" panose="020B0606020202030204" pitchFamily="34" charset="0"/>
              </a:rPr>
              <a:t>Explain </a:t>
            </a:r>
            <a:r>
              <a:rPr lang="en-US" sz="2500" b="1" dirty="0">
                <a:latin typeface="Arial Narrow" panose="020B0606020202030204" pitchFamily="34" charset="0"/>
              </a:rPr>
              <a:t>the different types of casing of centrifugal pumps </a:t>
            </a:r>
          </a:p>
          <a:p>
            <a:pPr marL="319088" lvl="0" indent="-136525" algn="just">
              <a:spcBef>
                <a:spcPts val="1400"/>
              </a:spcBef>
              <a:buSzPts val="1800"/>
            </a:pPr>
            <a:r>
              <a:rPr lang="en-US" sz="2500" b="1" dirty="0" smtClean="0">
                <a:latin typeface="Arial Narrow" panose="020B0606020202030204" pitchFamily="34" charset="0"/>
              </a:rPr>
              <a:t>State </a:t>
            </a:r>
            <a:r>
              <a:rPr lang="en-US" sz="2500" b="1" dirty="0">
                <a:latin typeface="Arial Narrow" panose="020B0606020202030204" pitchFamily="34" charset="0"/>
              </a:rPr>
              <a:t>the equations for work done, power and efficiencies of centrifugal pump </a:t>
            </a:r>
          </a:p>
          <a:p>
            <a:pPr marL="319088" lvl="0" indent="-136525" algn="just">
              <a:spcBef>
                <a:spcPts val="1400"/>
              </a:spcBef>
              <a:buSzPts val="1800"/>
            </a:pPr>
            <a:r>
              <a:rPr lang="en-US" sz="2500" b="1" dirty="0" smtClean="0">
                <a:latin typeface="Arial Narrow" panose="020B0606020202030204" pitchFamily="34" charset="0"/>
              </a:rPr>
              <a:t>Explain </a:t>
            </a:r>
            <a:r>
              <a:rPr lang="en-US" sz="2500" b="1" dirty="0">
                <a:latin typeface="Arial Narrow" panose="020B0606020202030204" pitchFamily="34" charset="0"/>
              </a:rPr>
              <a:t>the specific speed of centrifugal pumps </a:t>
            </a:r>
          </a:p>
          <a:p>
            <a:pPr marL="319088" lvl="0" indent="-136525" algn="just">
              <a:spcBef>
                <a:spcPts val="1400"/>
              </a:spcBef>
              <a:buSzPts val="1800"/>
            </a:pPr>
            <a:r>
              <a:rPr lang="en-US" sz="2500" b="1" dirty="0" smtClean="0">
                <a:latin typeface="Arial Narrow" panose="020B0606020202030204" pitchFamily="34" charset="0"/>
              </a:rPr>
              <a:t>Explain </a:t>
            </a:r>
            <a:r>
              <a:rPr lang="en-US" sz="2500" b="1" dirty="0">
                <a:latin typeface="Arial Narrow" panose="020B0606020202030204" pitchFamily="34" charset="0"/>
              </a:rPr>
              <a:t>the selection of centrifugal pumps based on specific speed and head </a:t>
            </a:r>
          </a:p>
          <a:p>
            <a:pPr marL="319088" lvl="0" indent="-136525" algn="just">
              <a:spcBef>
                <a:spcPts val="1400"/>
              </a:spcBef>
              <a:buSzPts val="1800"/>
            </a:pPr>
            <a:r>
              <a:rPr lang="en-US" sz="2500" b="1" dirty="0" smtClean="0">
                <a:latin typeface="Arial Narrow" panose="020B0606020202030204" pitchFamily="34" charset="0"/>
              </a:rPr>
              <a:t>Describe </a:t>
            </a:r>
            <a:r>
              <a:rPr lang="en-US" sz="2500" b="1" dirty="0">
                <a:latin typeface="Arial Narrow" panose="020B0606020202030204" pitchFamily="34" charset="0"/>
              </a:rPr>
              <a:t>the Concept of NPSH – (Net Positive Suction Head) </a:t>
            </a:r>
          </a:p>
          <a:p>
            <a:pPr marL="319088" lvl="0" indent="-136525" algn="just">
              <a:spcBef>
                <a:spcPts val="1400"/>
              </a:spcBef>
              <a:buSzPts val="1800"/>
            </a:pPr>
            <a:r>
              <a:rPr lang="en-US" sz="2500" b="1" dirty="0" smtClean="0">
                <a:latin typeface="Arial Narrow" panose="020B0606020202030204" pitchFamily="34" charset="0"/>
              </a:rPr>
              <a:t>Explain </a:t>
            </a:r>
            <a:r>
              <a:rPr lang="en-US" sz="2500" b="1" dirty="0">
                <a:latin typeface="Arial Narrow" panose="020B0606020202030204" pitchFamily="34" charset="0"/>
              </a:rPr>
              <a:t>the cavitation and priming in centrifugal pumps. </a:t>
            </a:r>
          </a:p>
          <a:p>
            <a:pPr marL="319088" lvl="0" indent="-136525" algn="just">
              <a:spcBef>
                <a:spcPts val="1400"/>
              </a:spcBef>
              <a:buSzPts val="1800"/>
            </a:pPr>
            <a:r>
              <a:rPr lang="en-US" sz="2500" b="1" dirty="0" smtClean="0">
                <a:latin typeface="Arial Narrow" panose="020B0606020202030204" pitchFamily="34" charset="0"/>
              </a:rPr>
              <a:t>Illustrate </a:t>
            </a:r>
            <a:r>
              <a:rPr lang="en-US" sz="2500" b="1" dirty="0">
                <a:latin typeface="Arial Narrow" panose="020B0606020202030204" pitchFamily="34" charset="0"/>
              </a:rPr>
              <a:t>the Performance curves of centrifugal pumps </a:t>
            </a:r>
            <a:r>
              <a:rPr lang="en-US" sz="2500" b="1" dirty="0" smtClean="0">
                <a:latin typeface="Arial Narrow" panose="020B0606020202030204" pitchFamily="34" charset="0"/>
              </a:rPr>
              <a:t>- w.r.t </a:t>
            </a:r>
            <a:r>
              <a:rPr lang="en-US" sz="2500" b="1" dirty="0">
                <a:latin typeface="Arial Narrow" panose="020B0606020202030204" pitchFamily="34" charset="0"/>
              </a:rPr>
              <a:t>to the effect </a:t>
            </a:r>
            <a:r>
              <a:rPr lang="en-US" sz="2500" b="1" dirty="0" smtClean="0">
                <a:latin typeface="Arial Narrow" panose="020B0606020202030204" pitchFamily="34" charset="0"/>
              </a:rPr>
              <a:t>of speed </a:t>
            </a:r>
            <a:r>
              <a:rPr lang="en-US" sz="2500" b="1" dirty="0">
                <a:latin typeface="Arial Narrow" panose="020B0606020202030204" pitchFamily="34" charset="0"/>
              </a:rPr>
              <a:t>on discharge, head &amp; power </a:t>
            </a:r>
          </a:p>
          <a:p>
            <a:pPr marL="319088" lvl="0" indent="-136525" algn="just">
              <a:spcBef>
                <a:spcPts val="1400"/>
              </a:spcBef>
              <a:buSzPts val="1800"/>
            </a:pPr>
            <a:r>
              <a:rPr lang="en-US" sz="2500" b="1" dirty="0" smtClean="0">
                <a:latin typeface="Arial Narrow" panose="020B0606020202030204" pitchFamily="34" charset="0"/>
              </a:rPr>
              <a:t>Distinguish </a:t>
            </a:r>
            <a:r>
              <a:rPr lang="en-US" sz="2500" b="1" dirty="0">
                <a:latin typeface="Arial Narrow" panose="020B0606020202030204" pitchFamily="34" charset="0"/>
              </a:rPr>
              <a:t>static head &amp; dynamic head required for a system of pumping system. </a:t>
            </a:r>
          </a:p>
          <a:p>
            <a:pPr marL="319088" lvl="0" indent="-136525" algn="just">
              <a:spcBef>
                <a:spcPts val="1400"/>
              </a:spcBef>
              <a:buSzPts val="1800"/>
            </a:pPr>
            <a:r>
              <a:rPr lang="en-US" sz="2500" b="1" dirty="0" smtClean="0">
                <a:latin typeface="Arial Narrow" panose="020B0606020202030204" pitchFamily="34" charset="0"/>
              </a:rPr>
              <a:t>Explain </a:t>
            </a:r>
            <a:r>
              <a:rPr lang="en-US" sz="2500" b="1" dirty="0">
                <a:latin typeface="Arial Narrow" panose="020B0606020202030204" pitchFamily="34" charset="0"/>
              </a:rPr>
              <a:t>the System characteristic curve of a pumping system </a:t>
            </a:r>
          </a:p>
          <a:p>
            <a:pPr marL="319088" lvl="0" indent="-136525" algn="just">
              <a:spcBef>
                <a:spcPts val="1400"/>
              </a:spcBef>
              <a:buSzPts val="1800"/>
            </a:pPr>
            <a:r>
              <a:rPr lang="en-US" sz="2500" b="1" dirty="0" smtClean="0">
                <a:latin typeface="Arial Narrow" panose="020B0606020202030204" pitchFamily="34" charset="0"/>
              </a:rPr>
              <a:t>State </a:t>
            </a:r>
            <a:r>
              <a:rPr lang="en-US" sz="2500" b="1" dirty="0">
                <a:latin typeface="Arial Narrow" panose="020B0606020202030204" pitchFamily="34" charset="0"/>
              </a:rPr>
              <a:t>the equations for finding discharge </a:t>
            </a:r>
          </a:p>
          <a:p>
            <a:pPr marL="319088" lvl="0" indent="-136525" algn="just">
              <a:spcBef>
                <a:spcPts val="1400"/>
              </a:spcBef>
              <a:buSzPts val="1800"/>
            </a:pPr>
            <a:r>
              <a:rPr lang="en-US" sz="2500" b="1" dirty="0" smtClean="0">
                <a:latin typeface="Arial Narrow" panose="020B0606020202030204" pitchFamily="34" charset="0"/>
              </a:rPr>
              <a:t>Explain </a:t>
            </a:r>
            <a:r>
              <a:rPr lang="en-US" sz="2500" b="1" dirty="0">
                <a:latin typeface="Arial Narrow" panose="020B0606020202030204" pitchFamily="34" charset="0"/>
              </a:rPr>
              <a:t>the slip and significance of negative slip </a:t>
            </a:r>
          </a:p>
          <a:p>
            <a:pPr marL="319088" lvl="0" indent="-136525" algn="just">
              <a:spcBef>
                <a:spcPts val="1400"/>
              </a:spcBef>
              <a:buSzPts val="1800"/>
            </a:pPr>
            <a:r>
              <a:rPr lang="en-US" sz="2500" b="1" dirty="0" smtClean="0">
                <a:latin typeface="Arial Narrow" panose="020B0606020202030204" pitchFamily="34" charset="0"/>
              </a:rPr>
              <a:t>State </a:t>
            </a:r>
            <a:r>
              <a:rPr lang="en-US" sz="2500" b="1" dirty="0">
                <a:latin typeface="Arial Narrow" panose="020B0606020202030204" pitchFamily="34" charset="0"/>
              </a:rPr>
              <a:t>the equations for power required to drive a reciprocating pump</a:t>
            </a:r>
            <a:endParaRPr sz="2500" b="1" dirty="0">
              <a:latin typeface="Arial Narrow" panose="020B0606020202030204" pitchFamily="34" charset="0"/>
              <a:ea typeface="Times New Roman"/>
              <a:cs typeface="Times New Roman"/>
              <a:sym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1138892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913775" y="618517"/>
            <a:ext cx="10364451" cy="970795"/>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4800"/>
              <a:buFont typeface="Calibri"/>
              <a:buNone/>
            </a:pPr>
            <a:r>
              <a:rPr lang="en-GB" b="1" dirty="0" err="1">
                <a:solidFill>
                  <a:schemeClr val="tx2">
                    <a:lumMod val="60000"/>
                    <a:lumOff val="40000"/>
                  </a:schemeClr>
                </a:solidFill>
              </a:rPr>
              <a:t>npsh</a:t>
            </a:r>
            <a:r>
              <a:rPr lang="en-GB" b="1" dirty="0">
                <a:solidFill>
                  <a:schemeClr val="tx2">
                    <a:lumMod val="60000"/>
                    <a:lumOff val="40000"/>
                  </a:schemeClr>
                </a:solidFill>
              </a:rPr>
              <a:t> Curves</a:t>
            </a:r>
            <a:endParaRPr b="1" dirty="0">
              <a:solidFill>
                <a:schemeClr val="tx2">
                  <a:lumMod val="60000"/>
                  <a:lumOff val="40000"/>
                </a:schemeClr>
              </a:solidFill>
            </a:endParaRPr>
          </a:p>
        </p:txBody>
      </p:sp>
      <p:pic>
        <p:nvPicPr>
          <p:cNvPr id="244" name="Google Shape;244;p31"/>
          <p:cNvPicPr preferRelativeResize="0"/>
          <p:nvPr/>
        </p:nvPicPr>
        <p:blipFill rotWithShape="1">
          <a:blip r:embed="rId3">
            <a:alphaModFix/>
          </a:blip>
          <a:srcRect/>
          <a:stretch/>
        </p:blipFill>
        <p:spPr>
          <a:xfrm>
            <a:off x="495351" y="2346624"/>
            <a:ext cx="5050684" cy="3139280"/>
          </a:xfrm>
          <a:prstGeom prst="rect">
            <a:avLst/>
          </a:prstGeom>
          <a:noFill/>
          <a:ln>
            <a:noFill/>
          </a:ln>
        </p:spPr>
      </p:pic>
      <p:sp>
        <p:nvSpPr>
          <p:cNvPr id="246" name="Google Shape;246;p31"/>
          <p:cNvSpPr txBox="1"/>
          <p:nvPr/>
        </p:nvSpPr>
        <p:spPr>
          <a:xfrm>
            <a:off x="6245153" y="2346624"/>
            <a:ext cx="4618316" cy="31392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200" dirty="0">
                <a:solidFill>
                  <a:srgbClr val="3F3F3F"/>
                </a:solidFill>
                <a:latin typeface="Verdana" panose="020B0604030504040204" pitchFamily="34" charset="0"/>
                <a:ea typeface="Verdana" panose="020B0604030504040204" pitchFamily="34" charset="0"/>
                <a:cs typeface="Calibri"/>
                <a:sym typeface="Calibri"/>
              </a:rPr>
              <a:t>The NPSH-Value of a Pump is the Minimum Absolute Pressure that has to be Present at the Suction Side of the Pump to Avoid Cavitation. The NPSH-Value is Measured in [M] and Depends on the Flow; When the Flow Increases, the NPSH-Value Increases as Well</a:t>
            </a:r>
            <a:endParaRPr lang="en-GB" sz="2200" dirty="0">
              <a:latin typeface="Verdana" panose="020B0604030504040204" pitchFamily="34" charset="0"/>
              <a:ea typeface="Verdana" panose="020B060403050404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707518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1193396" y="696393"/>
            <a:ext cx="10273674" cy="740815"/>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tx2">
                    <a:lumMod val="60000"/>
                    <a:lumOff val="40000"/>
                  </a:schemeClr>
                </a:solidFill>
                <a:ea typeface="Times New Roman"/>
                <a:cs typeface="Times New Roman"/>
                <a:sym typeface="Times New Roman"/>
              </a:rPr>
              <a:t>Factors Affecting Performance</a:t>
            </a:r>
            <a:r>
              <a:rPr lang="en-GB" dirty="0">
                <a:solidFill>
                  <a:schemeClr val="tx2">
                    <a:lumMod val="60000"/>
                    <a:lumOff val="40000"/>
                  </a:schemeClr>
                </a:solidFill>
              </a:rPr>
              <a:t> </a:t>
            </a:r>
            <a:endParaRPr dirty="0">
              <a:solidFill>
                <a:schemeClr val="tx2">
                  <a:lumMod val="60000"/>
                  <a:lumOff val="40000"/>
                </a:schemeClr>
              </a:solidFill>
            </a:endParaRPr>
          </a:p>
        </p:txBody>
      </p:sp>
      <p:sp>
        <p:nvSpPr>
          <p:cNvPr id="252" name="Google Shape;252;p32"/>
          <p:cNvSpPr txBox="1">
            <a:spLocks noGrp="1"/>
          </p:cNvSpPr>
          <p:nvPr>
            <p:ph sz="quarter" idx="13"/>
          </p:nvPr>
        </p:nvSpPr>
        <p:spPr>
          <a:xfrm>
            <a:off x="913774" y="1803042"/>
            <a:ext cx="10363826" cy="3988157"/>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dirty="0">
              <a:latin typeface="Verdana" panose="020B0604030504040204" pitchFamily="34" charset="0"/>
              <a:ea typeface="Verdana" panose="020B0604030504040204" pitchFamily="34" charset="0"/>
            </a:endParaRPr>
          </a:p>
          <a:p>
            <a:pPr marL="0" lvl="0" indent="0" algn="l" rtl="0">
              <a:lnSpc>
                <a:spcPct val="90000"/>
              </a:lnSpc>
              <a:spcBef>
                <a:spcPts val="1400"/>
              </a:spcBef>
              <a:spcAft>
                <a:spcPts val="0"/>
              </a:spcAft>
              <a:buSzPts val="1000"/>
              <a:buNone/>
            </a:pPr>
            <a:r>
              <a:rPr lang="en-GB" b="1" dirty="0">
                <a:latin typeface="Verdana" panose="020B0604030504040204" pitchFamily="34" charset="0"/>
                <a:ea typeface="Verdana" panose="020B0604030504040204" pitchFamily="34" charset="0"/>
                <a:cs typeface="Times New Roman"/>
                <a:sym typeface="Times New Roman"/>
              </a:rPr>
              <a:t>Impeller Design		</a:t>
            </a:r>
            <a:r>
              <a:rPr lang="en-GB" dirty="0">
                <a:latin typeface="Verdana" panose="020B0604030504040204" pitchFamily="34" charset="0"/>
                <a:ea typeface="Verdana" panose="020B0604030504040204" pitchFamily="34" charset="0"/>
                <a:cs typeface="Times New Roman"/>
                <a:sym typeface="Times New Roman"/>
              </a:rPr>
              <a:t>: Shape, size, and number of blades</a:t>
            </a:r>
          </a:p>
          <a:p>
            <a:pPr marL="0" lvl="0" indent="0" algn="l" rtl="0">
              <a:lnSpc>
                <a:spcPct val="90000"/>
              </a:lnSpc>
              <a:spcBef>
                <a:spcPts val="1400"/>
              </a:spcBef>
              <a:spcAft>
                <a:spcPts val="0"/>
              </a:spcAft>
              <a:buSzPts val="1000"/>
              <a:buNone/>
            </a:pPr>
            <a:endParaRPr dirty="0">
              <a:latin typeface="Verdana" panose="020B0604030504040204" pitchFamily="34" charset="0"/>
              <a:ea typeface="Verdana" panose="020B0604030504040204" pitchFamily="34" charset="0"/>
              <a:cs typeface="Calibri"/>
              <a:sym typeface="Calibri"/>
            </a:endParaRPr>
          </a:p>
          <a:p>
            <a:pPr marL="0" lvl="0" indent="0" algn="l" rtl="0">
              <a:lnSpc>
                <a:spcPct val="90000"/>
              </a:lnSpc>
              <a:spcBef>
                <a:spcPts val="1400"/>
              </a:spcBef>
              <a:spcAft>
                <a:spcPts val="0"/>
              </a:spcAft>
              <a:buSzPts val="1000"/>
              <a:buNone/>
            </a:pPr>
            <a:r>
              <a:rPr lang="en-GB" b="1" dirty="0">
                <a:latin typeface="Verdana" panose="020B0604030504040204" pitchFamily="34" charset="0"/>
                <a:ea typeface="Verdana" panose="020B0604030504040204" pitchFamily="34" charset="0"/>
                <a:cs typeface="Times New Roman"/>
                <a:sym typeface="Times New Roman"/>
              </a:rPr>
              <a:t>Pump Speed		</a:t>
            </a:r>
            <a:r>
              <a:rPr lang="en-GB" dirty="0">
                <a:latin typeface="Verdana" panose="020B0604030504040204" pitchFamily="34" charset="0"/>
                <a:ea typeface="Verdana" panose="020B0604030504040204" pitchFamily="34" charset="0"/>
                <a:cs typeface="Times New Roman"/>
                <a:sym typeface="Times New Roman"/>
              </a:rPr>
              <a:t>: Rotational speed of the impeller</a:t>
            </a:r>
          </a:p>
          <a:p>
            <a:pPr marL="0" lvl="0" indent="0" algn="l" rtl="0">
              <a:lnSpc>
                <a:spcPct val="90000"/>
              </a:lnSpc>
              <a:spcBef>
                <a:spcPts val="1400"/>
              </a:spcBef>
              <a:spcAft>
                <a:spcPts val="0"/>
              </a:spcAft>
              <a:buSzPts val="1000"/>
              <a:buNone/>
            </a:pPr>
            <a:endParaRPr dirty="0">
              <a:latin typeface="Verdana" panose="020B0604030504040204" pitchFamily="34" charset="0"/>
              <a:ea typeface="Verdana" panose="020B0604030504040204" pitchFamily="34" charset="0"/>
              <a:cs typeface="Calibri"/>
              <a:sym typeface="Calibri"/>
            </a:endParaRPr>
          </a:p>
          <a:p>
            <a:pPr marL="0" lvl="0" indent="0" algn="l" rtl="0">
              <a:lnSpc>
                <a:spcPct val="90000"/>
              </a:lnSpc>
              <a:spcBef>
                <a:spcPts val="1400"/>
              </a:spcBef>
              <a:spcAft>
                <a:spcPts val="0"/>
              </a:spcAft>
              <a:buSzPts val="1000"/>
              <a:buNone/>
            </a:pPr>
            <a:r>
              <a:rPr lang="en-GB" b="1" dirty="0">
                <a:latin typeface="Verdana" panose="020B0604030504040204" pitchFamily="34" charset="0"/>
                <a:ea typeface="Verdana" panose="020B0604030504040204" pitchFamily="34" charset="0"/>
                <a:cs typeface="Times New Roman"/>
                <a:sym typeface="Times New Roman"/>
              </a:rPr>
              <a:t>Fluid Properties	</a:t>
            </a:r>
            <a:r>
              <a:rPr lang="en-GB" dirty="0">
                <a:latin typeface="Verdana" panose="020B0604030504040204" pitchFamily="34" charset="0"/>
                <a:ea typeface="Verdana" panose="020B0604030504040204" pitchFamily="34" charset="0"/>
                <a:cs typeface="Times New Roman"/>
                <a:sym typeface="Times New Roman"/>
              </a:rPr>
              <a:t>: Viscosity, density, and temperature</a:t>
            </a:r>
          </a:p>
          <a:p>
            <a:pPr marL="0" lvl="0" indent="0" algn="l" rtl="0">
              <a:lnSpc>
                <a:spcPct val="90000"/>
              </a:lnSpc>
              <a:spcBef>
                <a:spcPts val="1400"/>
              </a:spcBef>
              <a:spcAft>
                <a:spcPts val="0"/>
              </a:spcAft>
              <a:buSzPts val="1000"/>
              <a:buNone/>
            </a:pPr>
            <a:endParaRPr dirty="0">
              <a:latin typeface="Verdana" panose="020B0604030504040204" pitchFamily="34" charset="0"/>
              <a:ea typeface="Verdana" panose="020B0604030504040204" pitchFamily="34" charset="0"/>
              <a:cs typeface="Calibri"/>
              <a:sym typeface="Calibri"/>
            </a:endParaRPr>
          </a:p>
          <a:p>
            <a:pPr marL="0" lvl="0" indent="0" algn="l" rtl="0">
              <a:lnSpc>
                <a:spcPct val="90000"/>
              </a:lnSpc>
              <a:spcBef>
                <a:spcPts val="1400"/>
              </a:spcBef>
              <a:spcAft>
                <a:spcPts val="0"/>
              </a:spcAft>
              <a:buSzPts val="1000"/>
              <a:buNone/>
            </a:pPr>
            <a:r>
              <a:rPr lang="en-GB" b="1" dirty="0">
                <a:latin typeface="Verdana" panose="020B0604030504040204" pitchFamily="34" charset="0"/>
                <a:ea typeface="Verdana" panose="020B0604030504040204" pitchFamily="34" charset="0"/>
                <a:cs typeface="Times New Roman"/>
                <a:sym typeface="Times New Roman"/>
              </a:rPr>
              <a:t>System Configuration</a:t>
            </a:r>
            <a:r>
              <a:rPr lang="en-GB" dirty="0">
                <a:latin typeface="Verdana" panose="020B0604030504040204" pitchFamily="34" charset="0"/>
                <a:ea typeface="Verdana" panose="020B0604030504040204" pitchFamily="34" charset="0"/>
                <a:cs typeface="Times New Roman"/>
                <a:sym typeface="Times New Roman"/>
              </a:rPr>
              <a:t>: Pipe length, diameter, and fittings</a:t>
            </a:r>
            <a:endParaRPr dirty="0">
              <a:latin typeface="Verdana" panose="020B0604030504040204" pitchFamily="34" charset="0"/>
              <a:ea typeface="Verdana" panose="020B0604030504040204" pitchFamily="34" charset="0"/>
              <a:cs typeface="Calibri"/>
              <a:sym typeface="Calibri"/>
            </a:endParaRPr>
          </a:p>
          <a:p>
            <a:pPr marL="91440" lvl="0" indent="0" algn="l" rtl="0">
              <a:lnSpc>
                <a:spcPct val="90000"/>
              </a:lnSpc>
              <a:spcBef>
                <a:spcPts val="1400"/>
              </a:spcBef>
              <a:spcAft>
                <a:spcPts val="0"/>
              </a:spcAft>
              <a:buSzPts val="2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C2CE-0304-2D6F-4A0F-AFC2C057DFE2}"/>
              </a:ext>
            </a:extLst>
          </p:cNvPr>
          <p:cNvSpPr>
            <a:spLocks noGrp="1"/>
          </p:cNvSpPr>
          <p:nvPr>
            <p:ph type="title"/>
          </p:nvPr>
        </p:nvSpPr>
        <p:spPr>
          <a:xfrm>
            <a:off x="913774" y="1923211"/>
            <a:ext cx="10364451" cy="4366078"/>
          </a:xfrm>
        </p:spPr>
        <p:txBody>
          <a:bodyPr>
            <a:normAutofit/>
          </a:bodyPr>
          <a:lstStyle/>
          <a:p>
            <a:r>
              <a:rPr lang="en-US" sz="4000" b="1" dirty="0">
                <a:solidFill>
                  <a:schemeClr val="accent5">
                    <a:lumMod val="75000"/>
                  </a:schemeClr>
                </a:solidFill>
              </a:rPr>
              <a:t>Do you know? </a:t>
            </a:r>
            <a:r>
              <a:rPr lang="en-US" b="1" dirty="0"/>
              <a:t/>
            </a:r>
            <a:br>
              <a:rPr lang="en-US" b="1" dirty="0"/>
            </a:br>
            <a:r>
              <a:rPr lang="en-US" b="1" dirty="0"/>
              <a:t/>
            </a:r>
            <a:br>
              <a:rPr lang="en-US" b="1" dirty="0"/>
            </a:br>
            <a:r>
              <a:rPr lang="en-US" b="1" dirty="0"/>
              <a:t/>
            </a:r>
            <a:br>
              <a:rPr lang="en-US" b="1" dirty="0"/>
            </a:br>
            <a:r>
              <a:rPr lang="en-US" b="1" dirty="0">
                <a:solidFill>
                  <a:schemeClr val="tx2">
                    <a:lumMod val="60000"/>
                    <a:lumOff val="40000"/>
                  </a:schemeClr>
                </a:solidFill>
              </a:rPr>
              <a:t>What are the </a:t>
            </a:r>
            <a:r>
              <a:rPr lang="en-US" b="1" dirty="0" smtClean="0">
                <a:solidFill>
                  <a:schemeClr val="tx2">
                    <a:lumMod val="60000"/>
                    <a:lumOff val="40000"/>
                  </a:schemeClr>
                </a:solidFill>
              </a:rPr>
              <a:t>test methods?</a:t>
            </a:r>
            <a:r>
              <a:rPr lang="en-US" b="1" dirty="0">
                <a:solidFill>
                  <a:schemeClr val="tx2">
                    <a:lumMod val="60000"/>
                    <a:lumOff val="40000"/>
                  </a:schemeClr>
                </a:solidFill>
              </a:rPr>
              <a:t/>
            </a:r>
            <a:br>
              <a:rPr lang="en-US" b="1" dirty="0">
                <a:solidFill>
                  <a:schemeClr val="tx2">
                    <a:lumMod val="60000"/>
                    <a:lumOff val="40000"/>
                  </a:schemeClr>
                </a:solidFill>
              </a:rPr>
            </a:br>
            <a:r>
              <a:rPr lang="en-US" b="1" dirty="0"/>
              <a:t/>
            </a:r>
            <a:br>
              <a:rPr lang="en-US" b="1" dirty="0"/>
            </a:br>
            <a:r>
              <a:rPr lang="en-US" b="1" dirty="0"/>
              <a:t/>
            </a:r>
            <a:br>
              <a:rPr lang="en-US" b="1" dirty="0"/>
            </a:br>
            <a:endParaRPr lang="en-US" b="1" dirty="0"/>
          </a:p>
        </p:txBody>
      </p:sp>
      <p:pic>
        <p:nvPicPr>
          <p:cNvPr id="3" name="Picture 2">
            <a:extLst>
              <a:ext uri="{FF2B5EF4-FFF2-40B4-BE49-F238E27FC236}">
                <a16:creationId xmlns:a16="http://schemas.microsoft.com/office/drawing/2014/main" id="{8EA44F54-8851-5C93-1154-F38EEE7BA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7" y="213838"/>
            <a:ext cx="2173398" cy="1294451"/>
          </a:xfrm>
          <a:prstGeom prst="rect">
            <a:avLst/>
          </a:prstGeom>
        </p:spPr>
      </p:pic>
    </p:spTree>
    <p:extLst>
      <p:ext uri="{BB962C8B-B14F-4D97-AF65-F5344CB8AC3E}">
        <p14:creationId xmlns:p14="http://schemas.microsoft.com/office/powerpoint/2010/main" val="988544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C2CE-0304-2D6F-4A0F-AFC2C057DFE2}"/>
              </a:ext>
            </a:extLst>
          </p:cNvPr>
          <p:cNvSpPr>
            <a:spLocks noGrp="1"/>
          </p:cNvSpPr>
          <p:nvPr>
            <p:ph type="title"/>
          </p:nvPr>
        </p:nvSpPr>
        <p:spPr>
          <a:xfrm>
            <a:off x="2777409" y="2491922"/>
            <a:ext cx="8369563" cy="4366078"/>
          </a:xfrm>
        </p:spPr>
        <p:txBody>
          <a:bodyPr>
            <a:noAutofit/>
          </a:bodyPr>
          <a:lstStyle/>
          <a:p>
            <a:pPr lvl="0" algn="l"/>
            <a:r>
              <a:rPr lang="en-US" sz="2800" b="1" dirty="0" smtClean="0">
                <a:solidFill>
                  <a:srgbClr val="C00000"/>
                </a:solidFill>
              </a:rPr>
              <a:t>√ </a:t>
            </a:r>
            <a:r>
              <a:rPr lang="en-US" sz="2800" b="1" dirty="0" smtClean="0">
                <a:solidFill>
                  <a:srgbClr val="0070C0"/>
                </a:solidFill>
              </a:rPr>
              <a:t>Minimize </a:t>
            </a:r>
            <a:r>
              <a:rPr lang="en-US" sz="2800" b="1" dirty="0">
                <a:solidFill>
                  <a:srgbClr val="0070C0"/>
                </a:solidFill>
              </a:rPr>
              <a:t>human </a:t>
            </a:r>
            <a:r>
              <a:rPr lang="en-US" sz="2800" b="1" dirty="0" smtClean="0">
                <a:solidFill>
                  <a:srgbClr val="0070C0"/>
                </a:solidFill>
              </a:rPr>
              <a:t>error</a:t>
            </a:r>
            <a:br>
              <a:rPr lang="en-US" sz="2800" b="1" dirty="0" smtClean="0">
                <a:solidFill>
                  <a:srgbClr val="0070C0"/>
                </a:solidFill>
              </a:rPr>
            </a:br>
            <a:r>
              <a:rPr lang="en-IN" sz="2800" dirty="0">
                <a:solidFill>
                  <a:srgbClr val="0070C0"/>
                </a:solidFill>
              </a:rPr>
              <a:t/>
            </a:r>
            <a:br>
              <a:rPr lang="en-IN" sz="2800" dirty="0">
                <a:solidFill>
                  <a:srgbClr val="0070C0"/>
                </a:solidFill>
              </a:rPr>
            </a:br>
            <a:r>
              <a:rPr lang="en-US" sz="2800" b="1" dirty="0">
                <a:solidFill>
                  <a:srgbClr val="C00000"/>
                </a:solidFill>
              </a:rPr>
              <a:t>√ </a:t>
            </a:r>
            <a:r>
              <a:rPr lang="en-US" sz="2800" b="1" dirty="0" smtClean="0">
                <a:solidFill>
                  <a:srgbClr val="0070C0"/>
                </a:solidFill>
              </a:rPr>
              <a:t>Standard </a:t>
            </a:r>
            <a:r>
              <a:rPr lang="en-US" sz="2800" b="1" dirty="0">
                <a:solidFill>
                  <a:srgbClr val="0070C0"/>
                </a:solidFill>
              </a:rPr>
              <a:t>Testing </a:t>
            </a:r>
            <a:r>
              <a:rPr lang="en-US" sz="2800" b="1" dirty="0" smtClean="0">
                <a:solidFill>
                  <a:srgbClr val="0070C0"/>
                </a:solidFill>
              </a:rPr>
              <a:t>Environment</a:t>
            </a:r>
            <a:br>
              <a:rPr lang="en-US" sz="2800" b="1" dirty="0" smtClean="0">
                <a:solidFill>
                  <a:srgbClr val="0070C0"/>
                </a:solidFill>
              </a:rPr>
            </a:br>
            <a:r>
              <a:rPr lang="en-IN" sz="2800" dirty="0">
                <a:solidFill>
                  <a:srgbClr val="0070C0"/>
                </a:solidFill>
              </a:rPr>
              <a:t/>
            </a:r>
            <a:br>
              <a:rPr lang="en-IN" sz="2800" dirty="0">
                <a:solidFill>
                  <a:srgbClr val="0070C0"/>
                </a:solidFill>
              </a:rPr>
            </a:br>
            <a:r>
              <a:rPr lang="en-US" sz="2800" b="1" dirty="0">
                <a:solidFill>
                  <a:srgbClr val="C00000"/>
                </a:solidFill>
              </a:rPr>
              <a:t>√ </a:t>
            </a:r>
            <a:r>
              <a:rPr lang="en-IN" sz="2800" b="1" dirty="0" smtClean="0">
                <a:solidFill>
                  <a:srgbClr val="0070C0"/>
                </a:solidFill>
              </a:rPr>
              <a:t>Standard </a:t>
            </a:r>
            <a:r>
              <a:rPr lang="en-IN" sz="2800" b="1" dirty="0">
                <a:solidFill>
                  <a:srgbClr val="0070C0"/>
                </a:solidFill>
              </a:rPr>
              <a:t>Test </a:t>
            </a:r>
            <a:r>
              <a:rPr lang="en-IN" sz="2800" b="1" dirty="0" smtClean="0">
                <a:solidFill>
                  <a:srgbClr val="0070C0"/>
                </a:solidFill>
              </a:rPr>
              <a:t>Equipment</a:t>
            </a:r>
            <a:br>
              <a:rPr lang="en-IN" sz="2800" b="1" dirty="0" smtClean="0">
                <a:solidFill>
                  <a:srgbClr val="0070C0"/>
                </a:solidFill>
              </a:rPr>
            </a:br>
            <a:r>
              <a:rPr lang="en-IN" sz="2800" b="1" dirty="0">
                <a:solidFill>
                  <a:srgbClr val="0070C0"/>
                </a:solidFill>
              </a:rPr>
              <a:t/>
            </a:r>
            <a:br>
              <a:rPr lang="en-IN" sz="2800" b="1" dirty="0">
                <a:solidFill>
                  <a:srgbClr val="0070C0"/>
                </a:solidFill>
              </a:rPr>
            </a:br>
            <a:r>
              <a:rPr lang="en-US" sz="2800" b="1" dirty="0">
                <a:solidFill>
                  <a:srgbClr val="C00000"/>
                </a:solidFill>
              </a:rPr>
              <a:t>√ </a:t>
            </a:r>
            <a:r>
              <a:rPr lang="en-US" sz="2800" b="1" dirty="0" smtClean="0">
                <a:solidFill>
                  <a:srgbClr val="0070C0"/>
                </a:solidFill>
              </a:rPr>
              <a:t>Repeatable</a:t>
            </a:r>
            <a:br>
              <a:rPr lang="en-US" sz="2800" b="1" dirty="0" smtClean="0">
                <a:solidFill>
                  <a:srgbClr val="0070C0"/>
                </a:solidFill>
              </a:rPr>
            </a:br>
            <a:r>
              <a:rPr lang="en-IN" sz="2800" dirty="0">
                <a:solidFill>
                  <a:srgbClr val="0070C0"/>
                </a:solidFill>
              </a:rPr>
              <a:t/>
            </a:r>
            <a:br>
              <a:rPr lang="en-IN" sz="2800" dirty="0">
                <a:solidFill>
                  <a:srgbClr val="0070C0"/>
                </a:solidFill>
              </a:rPr>
            </a:br>
            <a:r>
              <a:rPr lang="en-US" sz="2800" b="1" dirty="0">
                <a:solidFill>
                  <a:srgbClr val="C00000"/>
                </a:solidFill>
              </a:rPr>
              <a:t>√ </a:t>
            </a:r>
            <a:r>
              <a:rPr lang="en-US" sz="2800" b="1" dirty="0" smtClean="0">
                <a:solidFill>
                  <a:srgbClr val="0070C0"/>
                </a:solidFill>
              </a:rPr>
              <a:t>Reproducible</a:t>
            </a:r>
            <a:br>
              <a:rPr lang="en-US" sz="2800" b="1" dirty="0" smtClean="0">
                <a:solidFill>
                  <a:srgbClr val="0070C0"/>
                </a:solidFill>
              </a:rPr>
            </a:br>
            <a:r>
              <a:rPr lang="en-IN" sz="2800" dirty="0">
                <a:solidFill>
                  <a:srgbClr val="0070C0"/>
                </a:solidFill>
              </a:rPr>
              <a:t/>
            </a:r>
            <a:br>
              <a:rPr lang="en-IN" sz="2800" dirty="0">
                <a:solidFill>
                  <a:srgbClr val="0070C0"/>
                </a:solidFill>
              </a:rPr>
            </a:br>
            <a:r>
              <a:rPr lang="en-US" sz="2800" b="1" dirty="0">
                <a:solidFill>
                  <a:srgbClr val="C00000"/>
                </a:solidFill>
              </a:rPr>
              <a:t>√ </a:t>
            </a:r>
            <a:r>
              <a:rPr lang="en-US" sz="2800" b="1" dirty="0" smtClean="0">
                <a:solidFill>
                  <a:srgbClr val="0070C0"/>
                </a:solidFill>
              </a:rPr>
              <a:t>Reliable </a:t>
            </a:r>
            <a:r>
              <a:rPr lang="en-US" sz="2800" b="1" dirty="0">
                <a:solidFill>
                  <a:srgbClr val="0070C0"/>
                </a:solidFill>
              </a:rPr>
              <a:t>Test Results</a:t>
            </a:r>
            <a:r>
              <a:rPr lang="en-IN" dirty="0"/>
              <a:t/>
            </a:r>
            <a:br>
              <a:rPr lang="en-IN" dirty="0"/>
            </a:br>
            <a:r>
              <a:rPr lang="en-US" sz="2000" b="1" dirty="0">
                <a:solidFill>
                  <a:schemeClr val="tx2">
                    <a:lumMod val="60000"/>
                    <a:lumOff val="40000"/>
                  </a:schemeClr>
                </a:solidFill>
              </a:rPr>
              <a:t/>
            </a:r>
            <a:br>
              <a:rPr lang="en-US" sz="2000" b="1" dirty="0">
                <a:solidFill>
                  <a:schemeClr val="tx2">
                    <a:lumMod val="60000"/>
                    <a:lumOff val="40000"/>
                  </a:schemeClr>
                </a:solidFill>
              </a:rPr>
            </a:br>
            <a:r>
              <a:rPr lang="en-US" sz="2000" b="1" dirty="0"/>
              <a:t/>
            </a:r>
            <a:br>
              <a:rPr lang="en-US" sz="2000" b="1" dirty="0"/>
            </a:br>
            <a:r>
              <a:rPr lang="en-US" sz="2000" b="1" dirty="0"/>
              <a:t/>
            </a:r>
            <a:br>
              <a:rPr lang="en-US" sz="2000" b="1" dirty="0"/>
            </a:br>
            <a:endParaRPr lang="en-US" sz="2000" b="1" dirty="0"/>
          </a:p>
        </p:txBody>
      </p:sp>
      <p:pic>
        <p:nvPicPr>
          <p:cNvPr id="3" name="Picture 2">
            <a:extLst>
              <a:ext uri="{FF2B5EF4-FFF2-40B4-BE49-F238E27FC236}">
                <a16:creationId xmlns:a16="http://schemas.microsoft.com/office/drawing/2014/main" id="{8EA44F54-8851-5C93-1154-F38EEE7BA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7" y="213838"/>
            <a:ext cx="2173398" cy="1294451"/>
          </a:xfrm>
          <a:prstGeom prst="rect">
            <a:avLst/>
          </a:prstGeom>
        </p:spPr>
      </p:pic>
      <p:sp>
        <p:nvSpPr>
          <p:cNvPr id="4" name="Title 1">
            <a:extLst>
              <a:ext uri="{FF2B5EF4-FFF2-40B4-BE49-F238E27FC236}">
                <a16:creationId xmlns:a16="http://schemas.microsoft.com/office/drawing/2014/main" id="{DE67C2CE-0304-2D6F-4A0F-AFC2C057DFE2}"/>
              </a:ext>
            </a:extLst>
          </p:cNvPr>
          <p:cNvSpPr txBox="1">
            <a:spLocks/>
          </p:cNvSpPr>
          <p:nvPr/>
        </p:nvSpPr>
        <p:spPr>
          <a:xfrm>
            <a:off x="1303516" y="388009"/>
            <a:ext cx="10364451" cy="170937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buClrTx/>
              <a:buFontTx/>
            </a:pPr>
            <a:r>
              <a:rPr lang="en-US" sz="4000" b="1" dirty="0" smtClean="0">
                <a:solidFill>
                  <a:schemeClr val="accent5">
                    <a:lumMod val="75000"/>
                  </a:schemeClr>
                </a:solidFill>
              </a:rPr>
              <a:t>BENEFITS OF</a:t>
            </a:r>
          </a:p>
          <a:p>
            <a:pPr>
              <a:buClrTx/>
              <a:buFontTx/>
            </a:pPr>
            <a:r>
              <a:rPr lang="en-US" sz="4000" b="1" dirty="0" smtClean="0">
                <a:solidFill>
                  <a:schemeClr val="accent5">
                    <a:lumMod val="75000"/>
                  </a:schemeClr>
                </a:solidFill>
              </a:rPr>
              <a:t>STANARD TEST METHODS</a:t>
            </a:r>
            <a:r>
              <a:rPr lang="en-US" b="1" dirty="0" smtClean="0"/>
              <a:t/>
            </a:r>
            <a:br>
              <a:rPr lang="en-US" b="1" dirty="0" smtClean="0"/>
            </a:br>
            <a:endParaRPr lang="en-US" b="1" dirty="0"/>
          </a:p>
        </p:txBody>
      </p:sp>
    </p:spTree>
    <p:extLst>
      <p:ext uri="{BB962C8B-B14F-4D97-AF65-F5344CB8AC3E}">
        <p14:creationId xmlns:p14="http://schemas.microsoft.com/office/powerpoint/2010/main" val="3368620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1252806" y="546702"/>
            <a:ext cx="9900187" cy="649426"/>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tx2">
                    <a:lumMod val="60000"/>
                    <a:lumOff val="40000"/>
                  </a:schemeClr>
                </a:solidFill>
                <a:ea typeface="Times New Roman"/>
                <a:cs typeface="Times New Roman"/>
                <a:sym typeface="Times New Roman"/>
              </a:rPr>
              <a:t>Test methods for Pumps</a:t>
            </a:r>
            <a:endParaRPr dirty="0">
              <a:solidFill>
                <a:schemeClr val="tx2">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graphicFrame>
        <p:nvGraphicFramePr>
          <p:cNvPr id="6" name="Table 5">
            <a:extLst>
              <a:ext uri="{FF2B5EF4-FFF2-40B4-BE49-F238E27FC236}">
                <a16:creationId xmlns:a16="http://schemas.microsoft.com/office/drawing/2014/main" id="{260D081F-D871-0DCA-BF60-9421E6A1C693}"/>
              </a:ext>
            </a:extLst>
          </p:cNvPr>
          <p:cNvGraphicFramePr>
            <a:graphicFrameLocks noGrp="1"/>
          </p:cNvGraphicFramePr>
          <p:nvPr>
            <p:extLst>
              <p:ext uri="{D42A27DB-BD31-4B8C-83A1-F6EECF244321}">
                <p14:modId xmlns:p14="http://schemas.microsoft.com/office/powerpoint/2010/main" val="1158184261"/>
              </p:ext>
            </p:extLst>
          </p:nvPr>
        </p:nvGraphicFramePr>
        <p:xfrm>
          <a:off x="404604" y="1683624"/>
          <a:ext cx="11439939" cy="2931160"/>
        </p:xfrm>
        <a:graphic>
          <a:graphicData uri="http://schemas.openxmlformats.org/drawingml/2006/table">
            <a:tbl>
              <a:tblPr firstRow="1" bandRow="1">
                <a:tableStyleId>{D4BFAFA3-28AC-4036-A13F-94F1FF76DA40}</a:tableStyleId>
              </a:tblPr>
              <a:tblGrid>
                <a:gridCol w="2048333">
                  <a:extLst>
                    <a:ext uri="{9D8B030D-6E8A-4147-A177-3AD203B41FA5}">
                      <a16:colId xmlns:a16="http://schemas.microsoft.com/office/drawing/2014/main" val="4155581645"/>
                    </a:ext>
                  </a:extLst>
                </a:gridCol>
                <a:gridCol w="9391606">
                  <a:extLst>
                    <a:ext uri="{9D8B030D-6E8A-4147-A177-3AD203B41FA5}">
                      <a16:colId xmlns:a16="http://schemas.microsoft.com/office/drawing/2014/main" val="2559240887"/>
                    </a:ext>
                  </a:extLst>
                </a:gridCol>
              </a:tblGrid>
              <a:tr h="370840">
                <a:tc>
                  <a:txBody>
                    <a:bodyPr/>
                    <a:lstStyle/>
                    <a:p>
                      <a:pPr algn="ct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IS NO.</a:t>
                      </a:r>
                    </a:p>
                  </a:txBody>
                  <a:tcPr/>
                </a:tc>
                <a:tc>
                  <a:txBody>
                    <a:bodyPr/>
                    <a:lstStyle/>
                    <a:p>
                      <a:pPr algn="ct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IS TITLE</a:t>
                      </a:r>
                    </a:p>
                  </a:txBody>
                  <a:tcPr/>
                </a:tc>
                <a:extLst>
                  <a:ext uri="{0D108BD9-81ED-4DB2-BD59-A6C34878D82A}">
                    <a16:rowId xmlns:a16="http://schemas.microsoft.com/office/drawing/2014/main" val="4062794072"/>
                  </a:ext>
                </a:extLst>
              </a:tr>
              <a:tr h="370840">
                <a:tc>
                  <a:txBody>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IS 11346: 2002</a:t>
                      </a:r>
                    </a:p>
                  </a:txBody>
                  <a:tcPr/>
                </a:tc>
                <a:tc>
                  <a:txBody>
                    <a:bodyPr/>
                    <a:lstStyle/>
                    <a:p>
                      <a:pPr algn="just"/>
                      <a:r>
                        <a:rPr lang="en-IN" dirty="0">
                          <a:latin typeface="Verdana" panose="020B0604030504040204" pitchFamily="34" charset="0"/>
                          <a:ea typeface="Verdana" panose="020B0604030504040204" pitchFamily="34" charset="0"/>
                          <a:cs typeface="Verdana" panose="020B0604030504040204" pitchFamily="34" charset="0"/>
                        </a:rPr>
                        <a:t>TESTS FOR AGRICULTURAL AND WATER SUPPLY PUMPS - CODE OF ACCEPTANCE (FIRST REVISION)</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291120251"/>
                  </a:ext>
                </a:extLst>
              </a:tr>
              <a:tr h="370840">
                <a:tc>
                  <a:txBody>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IS 17429: 2020</a:t>
                      </a:r>
                    </a:p>
                  </a:txBody>
                  <a:tcPr/>
                </a:tc>
                <a:tc>
                  <a:txBody>
                    <a:bodyPr/>
                    <a:lstStyle/>
                    <a:p>
                      <a:pPr algn="just"/>
                      <a:r>
                        <a:rPr lang="en-IN" dirty="0">
                          <a:latin typeface="Verdana" panose="020B0604030504040204" pitchFamily="34" charset="0"/>
                          <a:ea typeface="Verdana" panose="020B0604030504040204" pitchFamily="34" charset="0"/>
                          <a:cs typeface="Verdana" panose="020B0604030504040204" pitchFamily="34" charset="0"/>
                        </a:rPr>
                        <a:t>SOLAR PHOTOVOLTAIC WATER PUMPING SYSTEMS - TESTING PROCEDURE - GUIDELINES </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4063897669"/>
                  </a:ext>
                </a:extLst>
              </a:tr>
              <a:tr h="370840">
                <a:tc>
                  <a:txBody>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IS 9137: 2019</a:t>
                      </a:r>
                    </a:p>
                  </a:txBody>
                  <a:tcPr/>
                </a:tc>
                <a:tc>
                  <a:txBody>
                    <a:bodyPr/>
                    <a:lstStyle/>
                    <a:p>
                      <a:pPr algn="just"/>
                      <a:r>
                        <a:rPr lang="en-IN" dirty="0">
                          <a:latin typeface="Verdana" panose="020B0604030504040204" pitchFamily="34" charset="0"/>
                          <a:ea typeface="Verdana" panose="020B0604030504040204" pitchFamily="34" charset="0"/>
                          <a:cs typeface="Verdana" panose="020B0604030504040204" pitchFamily="34" charset="0"/>
                        </a:rPr>
                        <a:t>CODE FOR HYDRAULIC PERFORMANCE ACCEPTANCE TESTS FOR CENTRIFUGAL, MIXED AND AXIAL FLOW PUMPS - CLASS C (FIRST REVISION) </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254022922"/>
                  </a:ext>
                </a:extLst>
              </a:tr>
              <a:tr h="370840">
                <a:tc>
                  <a:txBody>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IS 10981: 1983</a:t>
                      </a:r>
                    </a:p>
                  </a:txBody>
                  <a:tcPr/>
                </a:tc>
                <a:tc>
                  <a:txBody>
                    <a:bodyPr/>
                    <a:lstStyle/>
                    <a:p>
                      <a:pPr algn="just"/>
                      <a:r>
                        <a:rPr lang="en-IN" dirty="0">
                          <a:latin typeface="Verdana" panose="020B0604030504040204" pitchFamily="34" charset="0"/>
                          <a:ea typeface="Verdana" panose="020B0604030504040204" pitchFamily="34" charset="0"/>
                          <a:cs typeface="Verdana" panose="020B0604030504040204" pitchFamily="34" charset="0"/>
                        </a:rPr>
                        <a:t>CODE OF ACCEPTANCE TEST FOR CENTRIFUGAL, MIXED FLOW AND AXIAL PUMPS - CLASS B</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156551308"/>
                  </a:ext>
                </a:extLst>
              </a:tr>
            </a:tbl>
          </a:graphicData>
        </a:graphic>
      </p:graphicFrame>
      <p:graphicFrame>
        <p:nvGraphicFramePr>
          <p:cNvPr id="5" name="Table 4">
            <a:extLst>
              <a:ext uri="{FF2B5EF4-FFF2-40B4-BE49-F238E27FC236}">
                <a16:creationId xmlns:a16="http://schemas.microsoft.com/office/drawing/2014/main" id="{260D081F-D871-0DCA-BF60-9421E6A1C693}"/>
              </a:ext>
            </a:extLst>
          </p:cNvPr>
          <p:cNvGraphicFramePr>
            <a:graphicFrameLocks noGrp="1"/>
          </p:cNvGraphicFramePr>
          <p:nvPr>
            <p:extLst>
              <p:ext uri="{D42A27DB-BD31-4B8C-83A1-F6EECF244321}">
                <p14:modId xmlns:p14="http://schemas.microsoft.com/office/powerpoint/2010/main" val="592876965"/>
              </p:ext>
            </p:extLst>
          </p:nvPr>
        </p:nvGraphicFramePr>
        <p:xfrm>
          <a:off x="404604" y="5016336"/>
          <a:ext cx="11439939" cy="1010920"/>
        </p:xfrm>
        <a:graphic>
          <a:graphicData uri="http://schemas.openxmlformats.org/drawingml/2006/table">
            <a:tbl>
              <a:tblPr firstRow="1" bandRow="1">
                <a:tableStyleId>{D4BFAFA3-28AC-4036-A13F-94F1FF76DA40}</a:tableStyleId>
              </a:tblPr>
              <a:tblGrid>
                <a:gridCol w="2048333">
                  <a:extLst>
                    <a:ext uri="{9D8B030D-6E8A-4147-A177-3AD203B41FA5}">
                      <a16:colId xmlns:a16="http://schemas.microsoft.com/office/drawing/2014/main" val="4155581645"/>
                    </a:ext>
                  </a:extLst>
                </a:gridCol>
                <a:gridCol w="9391606">
                  <a:extLst>
                    <a:ext uri="{9D8B030D-6E8A-4147-A177-3AD203B41FA5}">
                      <a16:colId xmlns:a16="http://schemas.microsoft.com/office/drawing/2014/main" val="2559240887"/>
                    </a:ext>
                  </a:extLst>
                </a:gridCol>
              </a:tblGrid>
              <a:tr h="370840">
                <a:tc>
                  <a:txBody>
                    <a:bodyPr/>
                    <a:lstStyle/>
                    <a:p>
                      <a:pPr algn="ct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IS NO.</a:t>
                      </a:r>
                    </a:p>
                  </a:txBody>
                  <a:tcPr/>
                </a:tc>
                <a:tc>
                  <a:txBody>
                    <a:bodyPr/>
                    <a:lstStyle/>
                    <a:p>
                      <a:pPr algn="ct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IS TITLE</a:t>
                      </a:r>
                    </a:p>
                  </a:txBody>
                  <a:tcPr/>
                </a:tc>
                <a:extLst>
                  <a:ext uri="{0D108BD9-81ED-4DB2-BD59-A6C34878D82A}">
                    <a16:rowId xmlns:a16="http://schemas.microsoft.com/office/drawing/2014/main" val="4062794072"/>
                  </a:ext>
                </a:extLst>
              </a:tr>
              <a:tr h="370840">
                <a:tc>
                  <a:txBody>
                    <a:bodyPr/>
                    <a:lstStyle/>
                    <a:p>
                      <a:pPr algn="just"/>
                      <a:r>
                        <a:rPr lang="en-US" dirty="0">
                          <a:latin typeface="Verdana" panose="020B0604030504040204" pitchFamily="34" charset="0"/>
                          <a:ea typeface="Verdana" panose="020B0604030504040204" pitchFamily="34" charset="0"/>
                          <a:cs typeface="Verdana" panose="020B0604030504040204" pitchFamily="34" charset="0"/>
                        </a:rPr>
                        <a:t>IS 14536: 2018</a:t>
                      </a:r>
                    </a:p>
                  </a:txBody>
                  <a:tcPr/>
                </a:tc>
                <a:tc>
                  <a:txBody>
                    <a:bodyPr/>
                    <a:lstStyle/>
                    <a:p>
                      <a:pPr algn="just"/>
                      <a:r>
                        <a:rPr lang="en-IN" dirty="0"/>
                        <a:t>SELECTION, INSTALLATION, OPERATION AND MAINTENANCE OF SUBMERSIBLE PUMPSET - CODE OF PRACTICE (FIRST REVISION)</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291120251"/>
                  </a:ext>
                </a:extLst>
              </a:tr>
            </a:tbl>
          </a:graphicData>
        </a:graphic>
      </p:graphicFrame>
    </p:spTree>
    <p:extLst>
      <p:ext uri="{BB962C8B-B14F-4D97-AF65-F5344CB8AC3E}">
        <p14:creationId xmlns:p14="http://schemas.microsoft.com/office/powerpoint/2010/main" val="4026436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xfrm>
            <a:off x="2215166" y="618517"/>
            <a:ext cx="9063060" cy="393589"/>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GB" sz="2600" b="1" dirty="0">
                <a:solidFill>
                  <a:schemeClr val="tx2">
                    <a:lumMod val="60000"/>
                    <a:lumOff val="40000"/>
                  </a:schemeClr>
                </a:solidFill>
              </a:rPr>
              <a:t>Test for Hydraulic Performance of Pump</a:t>
            </a:r>
            <a:endParaRPr dirty="0">
              <a:solidFill>
                <a:schemeClr val="tx2">
                  <a:lumMod val="60000"/>
                  <a:lumOff val="40000"/>
                </a:schemeClr>
              </a:solidFill>
            </a:endParaRPr>
          </a:p>
        </p:txBody>
      </p:sp>
      <p:sp>
        <p:nvSpPr>
          <p:cNvPr id="266" name="Google Shape;266;p34"/>
          <p:cNvSpPr txBox="1">
            <a:spLocks noGrp="1"/>
          </p:cNvSpPr>
          <p:nvPr>
            <p:ph sz="quarter" idx="13"/>
          </p:nvPr>
        </p:nvSpPr>
        <p:spPr>
          <a:xfrm>
            <a:off x="913774" y="1159099"/>
            <a:ext cx="10363826" cy="5318973"/>
          </a:xfrm>
          <a:prstGeom prst="rect">
            <a:avLst/>
          </a:prstGeom>
        </p:spPr>
        <p:txBody>
          <a:bodyPr spcFirstLastPara="1" wrap="square" lIns="0" tIns="45700" rIns="0" bIns="45700" anchor="t" anchorCtr="0">
            <a:normAutofit fontScale="40000" lnSpcReduction="20000"/>
          </a:bodyPr>
          <a:lstStyle/>
          <a:p>
            <a:pPr marL="457200" indent="-300037" algn="just">
              <a:spcBef>
                <a:spcPts val="1200"/>
              </a:spcBef>
              <a:buClr>
                <a:schemeClr val="dk1"/>
              </a:buClr>
              <a:buSzPct val="90000"/>
              <a:buFont typeface="Arial" panose="020B0604020202020204" pitchFamily="34" charset="0"/>
              <a:buChar char="●"/>
            </a:pPr>
            <a:r>
              <a:rPr lang="en-GB" sz="4000" b="1" dirty="0">
                <a:latin typeface="Verdana" panose="020B0604030504040204" pitchFamily="34" charset="0"/>
                <a:ea typeface="Verdana" panose="020B0604030504040204" pitchFamily="34" charset="0"/>
              </a:rPr>
              <a:t>Flow Measurement: </a:t>
            </a:r>
            <a:r>
              <a:rPr lang="en-GB" sz="4000" b="1" dirty="0">
                <a:solidFill>
                  <a:srgbClr val="00B050"/>
                </a:solidFill>
                <a:latin typeface="Verdana" panose="020B0604030504040204" pitchFamily="34" charset="0"/>
                <a:ea typeface="Verdana" panose="020B0604030504040204" pitchFamily="34" charset="0"/>
              </a:rPr>
              <a:t>(see 3.1.1 of IS 11346)</a:t>
            </a:r>
            <a:endParaRPr sz="4000" b="1" dirty="0">
              <a:solidFill>
                <a:srgbClr val="00B050"/>
              </a:solidFill>
              <a:latin typeface="Verdana" panose="020B0604030504040204" pitchFamily="34" charset="0"/>
              <a:ea typeface="Verdana" panose="020B0604030504040204" pitchFamily="34" charset="0"/>
            </a:endParaRPr>
          </a:p>
          <a:p>
            <a:pPr marL="450000" lvl="0" indent="0" algn="just" rtl="0">
              <a:spcBef>
                <a:spcPts val="1200"/>
              </a:spcBef>
              <a:spcAft>
                <a:spcPts val="0"/>
              </a:spcAft>
              <a:buNone/>
            </a:pPr>
            <a:r>
              <a:rPr lang="en-GB" sz="4000" dirty="0">
                <a:solidFill>
                  <a:schemeClr val="dk1"/>
                </a:solidFill>
                <a:latin typeface="Verdana" panose="020B0604030504040204" pitchFamily="34" charset="0"/>
                <a:ea typeface="Verdana" panose="020B0604030504040204" pitchFamily="34" charset="0"/>
                <a:cs typeface="Times New Roman"/>
                <a:sym typeface="Times New Roman"/>
              </a:rPr>
              <a:t>Volumetric Tank Method</a:t>
            </a:r>
            <a:endParaRPr sz="4000" dirty="0">
              <a:solidFill>
                <a:schemeClr val="dk1"/>
              </a:solidFill>
              <a:latin typeface="Verdana" panose="020B0604030504040204" pitchFamily="34" charset="0"/>
              <a:ea typeface="Verdana" panose="020B0604030504040204" pitchFamily="34" charset="0"/>
              <a:cs typeface="Times New Roman"/>
              <a:sym typeface="Times New Roman"/>
            </a:endParaRPr>
          </a:p>
          <a:p>
            <a:pPr marL="450000" lvl="0" indent="0" algn="just" rtl="0">
              <a:spcBef>
                <a:spcPts val="1200"/>
              </a:spcBef>
              <a:spcAft>
                <a:spcPts val="0"/>
              </a:spcAft>
              <a:buNone/>
            </a:pPr>
            <a:r>
              <a:rPr lang="en-GB" sz="4000" dirty="0">
                <a:solidFill>
                  <a:schemeClr val="dk1"/>
                </a:solidFill>
                <a:latin typeface="Verdana" panose="020B0604030504040204" pitchFamily="34" charset="0"/>
                <a:ea typeface="Verdana" panose="020B0604030504040204" pitchFamily="34" charset="0"/>
                <a:cs typeface="Times New Roman"/>
                <a:sym typeface="Times New Roman"/>
              </a:rPr>
              <a:t>Vee-Notch Method </a:t>
            </a:r>
            <a:endParaRPr sz="4000" dirty="0">
              <a:solidFill>
                <a:schemeClr val="dk1"/>
              </a:solidFill>
              <a:latin typeface="Verdana" panose="020B0604030504040204" pitchFamily="34" charset="0"/>
              <a:ea typeface="Verdana" panose="020B0604030504040204" pitchFamily="34" charset="0"/>
              <a:cs typeface="Times New Roman"/>
              <a:sym typeface="Times New Roman"/>
            </a:endParaRPr>
          </a:p>
          <a:p>
            <a:pPr marL="450000" lvl="0" indent="0" algn="just" rtl="0">
              <a:spcBef>
                <a:spcPts val="1200"/>
              </a:spcBef>
              <a:spcAft>
                <a:spcPts val="0"/>
              </a:spcAft>
              <a:buNone/>
            </a:pPr>
            <a:r>
              <a:rPr lang="en-GB" sz="4000" dirty="0">
                <a:solidFill>
                  <a:schemeClr val="dk1"/>
                </a:solidFill>
                <a:latin typeface="Verdana" panose="020B0604030504040204" pitchFamily="34" charset="0"/>
                <a:ea typeface="Verdana" panose="020B0604030504040204" pitchFamily="34" charset="0"/>
                <a:cs typeface="Times New Roman"/>
                <a:sym typeface="Times New Roman"/>
              </a:rPr>
              <a:t>Orifice Plate Method</a:t>
            </a:r>
            <a:endParaRPr sz="4000" dirty="0">
              <a:solidFill>
                <a:schemeClr val="dk1"/>
              </a:solidFill>
              <a:latin typeface="Verdana" panose="020B0604030504040204" pitchFamily="34" charset="0"/>
              <a:ea typeface="Verdana" panose="020B0604030504040204" pitchFamily="34" charset="0"/>
              <a:cs typeface="Times New Roman"/>
              <a:sym typeface="Times New Roman"/>
            </a:endParaRPr>
          </a:p>
          <a:p>
            <a:pPr marL="450000" lvl="0" indent="0" algn="just" rtl="0">
              <a:spcBef>
                <a:spcPts val="1200"/>
              </a:spcBef>
              <a:spcAft>
                <a:spcPts val="0"/>
              </a:spcAft>
              <a:buNone/>
            </a:pPr>
            <a:r>
              <a:rPr lang="en-GB" sz="4000" dirty="0">
                <a:solidFill>
                  <a:schemeClr val="dk1"/>
                </a:solidFill>
                <a:latin typeface="Verdana" panose="020B0604030504040204" pitchFamily="34" charset="0"/>
                <a:ea typeface="Verdana" panose="020B0604030504040204" pitchFamily="34" charset="0"/>
                <a:cs typeface="Times New Roman"/>
                <a:sym typeface="Times New Roman"/>
              </a:rPr>
              <a:t>Flow Meters</a:t>
            </a:r>
            <a:endParaRPr sz="4000" dirty="0">
              <a:solidFill>
                <a:schemeClr val="dk1"/>
              </a:solidFill>
              <a:latin typeface="Verdana" panose="020B0604030504040204" pitchFamily="34" charset="0"/>
              <a:ea typeface="Verdana" panose="020B0604030504040204" pitchFamily="34" charset="0"/>
              <a:cs typeface="Times New Roman"/>
              <a:sym typeface="Times New Roman"/>
            </a:endParaRPr>
          </a:p>
          <a:p>
            <a:pPr marL="457200" lvl="0" indent="-300037" algn="just" rtl="0">
              <a:spcBef>
                <a:spcPts val="1200"/>
              </a:spcBef>
              <a:spcAft>
                <a:spcPts val="0"/>
              </a:spcAft>
              <a:buClr>
                <a:srgbClr val="121212"/>
              </a:buClr>
              <a:buSzPct val="90000"/>
              <a:buChar char="●"/>
            </a:pPr>
            <a:r>
              <a:rPr lang="en-GB" sz="4000" b="1" dirty="0">
                <a:latin typeface="Verdana" panose="020B0604030504040204" pitchFamily="34" charset="0"/>
                <a:ea typeface="Verdana" panose="020B0604030504040204" pitchFamily="34" charset="0"/>
              </a:rPr>
              <a:t>Measurement of Total Head </a:t>
            </a:r>
            <a:r>
              <a:rPr lang="en-GB" sz="4000" b="1" dirty="0">
                <a:solidFill>
                  <a:srgbClr val="00B050"/>
                </a:solidFill>
                <a:latin typeface="Verdana" panose="020B0604030504040204" pitchFamily="34" charset="0"/>
                <a:ea typeface="Verdana" panose="020B0604030504040204" pitchFamily="34" charset="0"/>
              </a:rPr>
              <a:t>(see 3.1.2 of IS 11346)</a:t>
            </a:r>
            <a:endParaRPr sz="4000" b="1" dirty="0">
              <a:solidFill>
                <a:srgbClr val="00B050"/>
              </a:solidFill>
              <a:latin typeface="Verdana" panose="020B0604030504040204" pitchFamily="34" charset="0"/>
              <a:ea typeface="Verdana" panose="020B0604030504040204" pitchFamily="34" charset="0"/>
            </a:endParaRPr>
          </a:p>
          <a:p>
            <a:pPr marL="0" lvl="0" indent="457200" algn="just" rtl="0">
              <a:spcBef>
                <a:spcPts val="1200"/>
              </a:spcBef>
              <a:spcAft>
                <a:spcPts val="0"/>
              </a:spcAft>
              <a:buNone/>
            </a:pPr>
            <a:r>
              <a:rPr lang="en-GB" sz="4000" dirty="0">
                <a:latin typeface="Verdana" panose="020B0604030504040204" pitchFamily="34" charset="0"/>
                <a:ea typeface="Verdana" panose="020B0604030504040204" pitchFamily="34" charset="0"/>
              </a:rPr>
              <a:t>Delivery Head Measurement by Mercury Manometer or Pressure Gauge</a:t>
            </a:r>
            <a:endParaRPr sz="4000" dirty="0">
              <a:latin typeface="Verdana" panose="020B0604030504040204" pitchFamily="34" charset="0"/>
              <a:ea typeface="Verdana" panose="020B0604030504040204" pitchFamily="34" charset="0"/>
            </a:endParaRPr>
          </a:p>
          <a:p>
            <a:pPr marL="0" lvl="0" indent="457200" algn="just" rtl="0">
              <a:spcBef>
                <a:spcPts val="1200"/>
              </a:spcBef>
              <a:spcAft>
                <a:spcPts val="0"/>
              </a:spcAft>
              <a:buNone/>
            </a:pPr>
            <a:r>
              <a:rPr lang="en-GB" sz="4000" dirty="0">
                <a:latin typeface="Verdana" panose="020B0604030504040204" pitchFamily="34" charset="0"/>
                <a:ea typeface="Verdana" panose="020B0604030504040204" pitchFamily="34" charset="0"/>
              </a:rPr>
              <a:t>Suction Head Measurement by Vacuum Gauge or Mercury Manometer</a:t>
            </a:r>
            <a:endParaRPr sz="4000" dirty="0">
              <a:latin typeface="Verdana" panose="020B0604030504040204" pitchFamily="34" charset="0"/>
              <a:ea typeface="Verdana" panose="020B0604030504040204" pitchFamily="34" charset="0"/>
            </a:endParaRPr>
          </a:p>
          <a:p>
            <a:pPr marL="0" lvl="0" indent="457200" algn="just" rtl="0">
              <a:spcBef>
                <a:spcPts val="1200"/>
              </a:spcBef>
              <a:spcAft>
                <a:spcPts val="0"/>
              </a:spcAft>
              <a:buNone/>
            </a:pPr>
            <a:r>
              <a:rPr lang="en-GB" sz="4000" dirty="0">
                <a:latin typeface="Verdana" panose="020B0604030504040204" pitchFamily="34" charset="0"/>
                <a:ea typeface="Verdana" panose="020B0604030504040204" pitchFamily="34" charset="0"/>
              </a:rPr>
              <a:t>Head measurement by pressure transducers</a:t>
            </a:r>
            <a:endParaRPr sz="4000" dirty="0">
              <a:latin typeface="Verdana" panose="020B0604030504040204" pitchFamily="34" charset="0"/>
              <a:ea typeface="Verdana" panose="020B0604030504040204" pitchFamily="34" charset="0"/>
            </a:endParaRPr>
          </a:p>
          <a:p>
            <a:pPr marL="457200" lvl="0" indent="-300037" algn="just" rtl="0">
              <a:spcBef>
                <a:spcPts val="1200"/>
              </a:spcBef>
              <a:spcAft>
                <a:spcPts val="0"/>
              </a:spcAft>
              <a:buClr>
                <a:srgbClr val="121212"/>
              </a:buClr>
              <a:buSzPct val="90000"/>
              <a:buChar char="●"/>
            </a:pPr>
            <a:r>
              <a:rPr lang="en-GB" sz="4000" b="1" dirty="0">
                <a:latin typeface="Verdana" panose="020B0604030504040204" pitchFamily="34" charset="0"/>
                <a:ea typeface="Verdana" panose="020B0604030504040204" pitchFamily="34" charset="0"/>
              </a:rPr>
              <a:t>Power Measurement </a:t>
            </a:r>
            <a:r>
              <a:rPr lang="en-GB" sz="4000" b="1" dirty="0">
                <a:solidFill>
                  <a:srgbClr val="00B050"/>
                </a:solidFill>
                <a:latin typeface="Verdana" panose="020B0604030504040204" pitchFamily="34" charset="0"/>
                <a:ea typeface="Verdana" panose="020B0604030504040204" pitchFamily="34" charset="0"/>
              </a:rPr>
              <a:t>(see 3.1.3 of IS 11346)</a:t>
            </a:r>
            <a:endParaRPr sz="4000" b="1" dirty="0">
              <a:solidFill>
                <a:srgbClr val="00B050"/>
              </a:solidFill>
              <a:latin typeface="Verdana" panose="020B0604030504040204" pitchFamily="34" charset="0"/>
              <a:ea typeface="Verdana" panose="020B0604030504040204" pitchFamily="34" charset="0"/>
            </a:endParaRPr>
          </a:p>
          <a:p>
            <a:pPr marL="457200" lvl="0" indent="0" algn="just" rtl="0">
              <a:spcBef>
                <a:spcPts val="1200"/>
              </a:spcBef>
              <a:spcAft>
                <a:spcPts val="0"/>
              </a:spcAft>
              <a:buNone/>
            </a:pPr>
            <a:endParaRPr sz="4000" b="1" dirty="0">
              <a:latin typeface="Verdana" panose="020B0604030504040204" pitchFamily="34" charset="0"/>
              <a:ea typeface="Verdana" panose="020B0604030504040204" pitchFamily="34" charset="0"/>
            </a:endParaRPr>
          </a:p>
          <a:p>
            <a:pPr marL="457200" lvl="0" indent="-300037" algn="just" rtl="0">
              <a:spcBef>
                <a:spcPts val="1200"/>
              </a:spcBef>
              <a:spcAft>
                <a:spcPts val="0"/>
              </a:spcAft>
              <a:buClr>
                <a:srgbClr val="121212"/>
              </a:buClr>
              <a:buSzPct val="90000"/>
              <a:buChar char="●"/>
            </a:pPr>
            <a:r>
              <a:rPr lang="en-GB" sz="4000" b="1" dirty="0">
                <a:latin typeface="Verdana" panose="020B0604030504040204" pitchFamily="34" charset="0"/>
                <a:ea typeface="Verdana" panose="020B0604030504040204" pitchFamily="34" charset="0"/>
              </a:rPr>
              <a:t>Speed </a:t>
            </a:r>
            <a:r>
              <a:rPr lang="en-GB" sz="4000" b="1" dirty="0">
                <a:solidFill>
                  <a:srgbClr val="00B050"/>
                </a:solidFill>
                <a:latin typeface="Verdana" panose="020B0604030504040204" pitchFamily="34" charset="0"/>
                <a:ea typeface="Verdana" panose="020B0604030504040204" pitchFamily="34" charset="0"/>
              </a:rPr>
              <a:t>(see 3.2.4 of IS 11346)</a:t>
            </a:r>
            <a:endParaRPr sz="4000" b="1" dirty="0">
              <a:solidFill>
                <a:srgbClr val="00B050"/>
              </a:solidFill>
              <a:latin typeface="Verdana" panose="020B0604030504040204" pitchFamily="34" charset="0"/>
              <a:ea typeface="Verdana" panose="020B0604030504040204" pitchFamily="34" charset="0"/>
            </a:endParaRPr>
          </a:p>
          <a:p>
            <a:pPr marL="0" lvl="0" indent="457200" algn="just" rtl="0">
              <a:spcBef>
                <a:spcPts val="1200"/>
              </a:spcBef>
              <a:spcAft>
                <a:spcPts val="0"/>
              </a:spcAft>
              <a:buNone/>
            </a:pPr>
            <a:endParaRPr dirty="0">
              <a:latin typeface="Verdana" panose="020B0604030504040204" pitchFamily="34" charset="0"/>
              <a:ea typeface="Verdana" panose="020B0604030504040204" pitchFamily="34" charset="0"/>
            </a:endParaRPr>
          </a:p>
          <a:p>
            <a:pPr marL="0" lvl="0" indent="0" algn="just" rtl="0">
              <a:spcBef>
                <a:spcPts val="1200"/>
              </a:spcBef>
              <a:spcAft>
                <a:spcPts val="200"/>
              </a:spcAft>
              <a:buNone/>
            </a:pPr>
            <a:endParaRPr dirty="0">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C2CE-0304-2D6F-4A0F-AFC2C057DFE2}"/>
              </a:ext>
            </a:extLst>
          </p:cNvPr>
          <p:cNvSpPr>
            <a:spLocks noGrp="1"/>
          </p:cNvSpPr>
          <p:nvPr>
            <p:ph type="title"/>
          </p:nvPr>
        </p:nvSpPr>
        <p:spPr>
          <a:xfrm>
            <a:off x="970924" y="1246936"/>
            <a:ext cx="10364451" cy="4366078"/>
          </a:xfrm>
        </p:spPr>
        <p:txBody>
          <a:bodyPr/>
          <a:lstStyle/>
          <a:p>
            <a:r>
              <a:rPr lang="en-US" b="1" dirty="0">
                <a:solidFill>
                  <a:schemeClr val="accent5">
                    <a:lumMod val="75000"/>
                  </a:schemeClr>
                </a:solidFill>
              </a:rPr>
              <a:t>Do you know?</a:t>
            </a:r>
            <a:r>
              <a:rPr lang="en-US" b="1" dirty="0"/>
              <a:t/>
            </a:r>
            <a:br>
              <a:rPr lang="en-US" b="1" dirty="0"/>
            </a:br>
            <a:r>
              <a:rPr lang="en-US" b="1" dirty="0"/>
              <a:t/>
            </a:r>
            <a:br>
              <a:rPr lang="en-US" b="1" dirty="0"/>
            </a:br>
            <a:r>
              <a:rPr lang="en-US" b="1" dirty="0"/>
              <a:t/>
            </a:r>
            <a:br>
              <a:rPr lang="en-US" b="1" dirty="0"/>
            </a:br>
            <a:r>
              <a:rPr lang="en-US" b="1" dirty="0">
                <a:solidFill>
                  <a:srgbClr val="0070C0"/>
                </a:solidFill>
              </a:rPr>
              <a:t>How to carryout testing OF PUMPS?</a:t>
            </a:r>
            <a:br>
              <a:rPr lang="en-US" b="1" dirty="0">
                <a:solidFill>
                  <a:srgbClr val="0070C0"/>
                </a:solidFill>
              </a:rPr>
            </a:br>
            <a:endParaRPr lang="en-US" b="1" dirty="0">
              <a:solidFill>
                <a:srgbClr val="0070C0"/>
              </a:solidFill>
            </a:endParaRPr>
          </a:p>
        </p:txBody>
      </p:sp>
    </p:spTree>
    <p:extLst>
      <p:ext uri="{BB962C8B-B14F-4D97-AF65-F5344CB8AC3E}">
        <p14:creationId xmlns:p14="http://schemas.microsoft.com/office/powerpoint/2010/main" val="1836302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0674-1DAB-8D6A-18D6-2A76132B155B}"/>
              </a:ext>
            </a:extLst>
          </p:cNvPr>
          <p:cNvSpPr>
            <a:spLocks noGrp="1"/>
          </p:cNvSpPr>
          <p:nvPr>
            <p:ph type="title"/>
          </p:nvPr>
        </p:nvSpPr>
        <p:spPr/>
        <p:txBody>
          <a:bodyPr/>
          <a:lstStyle/>
          <a:p>
            <a:r>
              <a:rPr lang="en-US" b="1" dirty="0">
                <a:solidFill>
                  <a:srgbClr val="0070C0"/>
                </a:solidFill>
              </a:rPr>
              <a:t>Routine and type tests</a:t>
            </a:r>
          </a:p>
        </p:txBody>
      </p:sp>
      <p:sp>
        <p:nvSpPr>
          <p:cNvPr id="3" name="Content Placeholder 2">
            <a:extLst>
              <a:ext uri="{FF2B5EF4-FFF2-40B4-BE49-F238E27FC236}">
                <a16:creationId xmlns:a16="http://schemas.microsoft.com/office/drawing/2014/main" id="{3AFFB7BC-3E5E-1F18-6E12-7A6A03C38179}"/>
              </a:ext>
            </a:extLst>
          </p:cNvPr>
          <p:cNvSpPr>
            <a:spLocks noGrp="1"/>
          </p:cNvSpPr>
          <p:nvPr>
            <p:ph sz="quarter" idx="13"/>
          </p:nvPr>
        </p:nvSpPr>
        <p:spPr>
          <a:xfrm>
            <a:off x="913149" y="2578966"/>
            <a:ext cx="10363826" cy="2372176"/>
          </a:xfrm>
        </p:spPr>
        <p:txBody>
          <a:bodyPr>
            <a:normAutofit lnSpcReduction="10000"/>
          </a:bodyPr>
          <a:lstStyle/>
          <a:p>
            <a:pPr marL="0" indent="0" algn="just">
              <a:buNone/>
            </a:pPr>
            <a:r>
              <a:rPr lang="en-US" dirty="0"/>
              <a:t>Routine tests are to be carried out on every unit of </a:t>
            </a:r>
            <a:r>
              <a:rPr lang="en-US" dirty="0" smtClean="0"/>
              <a:t>pump sets </a:t>
            </a:r>
            <a:r>
              <a:rPr lang="en-US" dirty="0"/>
              <a:t>manufactured (repeatable tests)</a:t>
            </a:r>
          </a:p>
          <a:p>
            <a:pPr marL="0" indent="0" algn="just">
              <a:buNone/>
            </a:pPr>
            <a:endParaRPr lang="en-US" dirty="0"/>
          </a:p>
          <a:p>
            <a:pPr marL="0" indent="0" algn="just">
              <a:buNone/>
            </a:pPr>
            <a:r>
              <a:rPr lang="en-US" dirty="0"/>
              <a:t>Type tests required not to be carried out on every unit of </a:t>
            </a:r>
            <a:r>
              <a:rPr lang="en-US" dirty="0" smtClean="0"/>
              <a:t>pump sets </a:t>
            </a:r>
            <a:r>
              <a:rPr lang="en-US" dirty="0"/>
              <a:t>(sampling basis). Testing carried out only when there is change in design</a:t>
            </a:r>
          </a:p>
        </p:txBody>
      </p:sp>
    </p:spTree>
    <p:extLst>
      <p:ext uri="{BB962C8B-B14F-4D97-AF65-F5344CB8AC3E}">
        <p14:creationId xmlns:p14="http://schemas.microsoft.com/office/powerpoint/2010/main" val="2703763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DFF0-1EA2-AD2E-0373-D71FB37F4E90}"/>
              </a:ext>
            </a:extLst>
          </p:cNvPr>
          <p:cNvSpPr>
            <a:spLocks noGrp="1"/>
          </p:cNvSpPr>
          <p:nvPr>
            <p:ph type="title"/>
          </p:nvPr>
        </p:nvSpPr>
        <p:spPr/>
        <p:txBody>
          <a:bodyPr/>
          <a:lstStyle/>
          <a:p>
            <a:r>
              <a:rPr lang="en-US" b="1" dirty="0">
                <a:solidFill>
                  <a:srgbClr val="0070C0"/>
                </a:solidFill>
              </a:rPr>
              <a:t>Routine tests </a:t>
            </a:r>
            <a:r>
              <a:rPr lang="en-US" b="1" dirty="0">
                <a:solidFill>
                  <a:srgbClr val="00B050"/>
                </a:solidFill>
              </a:rPr>
              <a:t>(9.9 0f is 8034)</a:t>
            </a:r>
          </a:p>
        </p:txBody>
      </p:sp>
      <p:sp>
        <p:nvSpPr>
          <p:cNvPr id="3" name="Content Placeholder 2">
            <a:extLst>
              <a:ext uri="{FF2B5EF4-FFF2-40B4-BE49-F238E27FC236}">
                <a16:creationId xmlns:a16="http://schemas.microsoft.com/office/drawing/2014/main" id="{8D351107-5C23-426E-E324-E6DFF76AE15E}"/>
              </a:ext>
            </a:extLst>
          </p:cNvPr>
          <p:cNvSpPr>
            <a:spLocks noGrp="1"/>
          </p:cNvSpPr>
          <p:nvPr>
            <p:ph sz="quarter" idx="13"/>
          </p:nvPr>
        </p:nvSpPr>
        <p:spPr>
          <a:xfrm>
            <a:off x="913774" y="2214694"/>
            <a:ext cx="6902606" cy="3649367"/>
          </a:xfrm>
        </p:spPr>
        <p:txBody>
          <a:bodyPr>
            <a:normAutofit lnSpcReduction="10000"/>
          </a:bodyPr>
          <a:lstStyle/>
          <a:p>
            <a:pPr algn="just"/>
            <a:r>
              <a:rPr lang="en-US" sz="2200" dirty="0"/>
              <a:t>Insulation resistance test (Before high voltage test only)</a:t>
            </a:r>
          </a:p>
          <a:p>
            <a:pPr algn="just"/>
            <a:r>
              <a:rPr lang="en-US" sz="2200" dirty="0"/>
              <a:t>High voltage test</a:t>
            </a:r>
          </a:p>
          <a:p>
            <a:pPr algn="just"/>
            <a:r>
              <a:rPr lang="en-US" sz="2200" dirty="0"/>
              <a:t>No load running of motor and reading of current, voltage, power and speed</a:t>
            </a:r>
          </a:p>
          <a:p>
            <a:pPr algn="just"/>
            <a:r>
              <a:rPr lang="en-US" sz="2200" dirty="0"/>
              <a:t>Locked rotor reading of voltage, current and power</a:t>
            </a:r>
          </a:p>
        </p:txBody>
      </p:sp>
      <p:pic>
        <p:nvPicPr>
          <p:cNvPr id="5" name="Picture 4">
            <a:extLst>
              <a:ext uri="{FF2B5EF4-FFF2-40B4-BE49-F238E27FC236}">
                <a16:creationId xmlns:a16="http://schemas.microsoft.com/office/drawing/2014/main" id="{FC15E3C6-8D86-BEC1-7335-C22A53A9F61F}"/>
              </a:ext>
            </a:extLst>
          </p:cNvPr>
          <p:cNvPicPr>
            <a:picLocks noChangeAspect="1"/>
          </p:cNvPicPr>
          <p:nvPr/>
        </p:nvPicPr>
        <p:blipFill>
          <a:blip r:embed="rId2"/>
          <a:stretch>
            <a:fillRect/>
          </a:stretch>
        </p:blipFill>
        <p:spPr>
          <a:xfrm>
            <a:off x="7816380" y="2363781"/>
            <a:ext cx="3605805" cy="3043106"/>
          </a:xfrm>
          <a:prstGeom prst="rect">
            <a:avLst/>
          </a:prstGeom>
        </p:spPr>
      </p:pic>
    </p:spTree>
    <p:extLst>
      <p:ext uri="{BB962C8B-B14F-4D97-AF65-F5344CB8AC3E}">
        <p14:creationId xmlns:p14="http://schemas.microsoft.com/office/powerpoint/2010/main" val="637069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866C-5038-6B42-FD7D-7DADFFFF7261}"/>
              </a:ext>
            </a:extLst>
          </p:cNvPr>
          <p:cNvSpPr>
            <a:spLocks noGrp="1"/>
          </p:cNvSpPr>
          <p:nvPr>
            <p:ph type="title"/>
          </p:nvPr>
        </p:nvSpPr>
        <p:spPr>
          <a:xfrm>
            <a:off x="913775" y="618518"/>
            <a:ext cx="10364451" cy="1021440"/>
          </a:xfrm>
        </p:spPr>
        <p:txBody>
          <a:bodyPr/>
          <a:lstStyle/>
          <a:p>
            <a:r>
              <a:rPr lang="en-US" b="1" dirty="0">
                <a:solidFill>
                  <a:srgbClr val="0070C0"/>
                </a:solidFill>
              </a:rPr>
              <a:t>Type tests </a:t>
            </a:r>
            <a:r>
              <a:rPr lang="en-US" b="1" dirty="0">
                <a:solidFill>
                  <a:srgbClr val="00B050"/>
                </a:solidFill>
              </a:rPr>
              <a:t>(9.10 of is 8034)</a:t>
            </a:r>
          </a:p>
        </p:txBody>
      </p:sp>
      <p:sp>
        <p:nvSpPr>
          <p:cNvPr id="3" name="Content Placeholder 2">
            <a:extLst>
              <a:ext uri="{FF2B5EF4-FFF2-40B4-BE49-F238E27FC236}">
                <a16:creationId xmlns:a16="http://schemas.microsoft.com/office/drawing/2014/main" id="{F2350853-4A56-1B9E-7AA1-03E95D55EAD8}"/>
              </a:ext>
            </a:extLst>
          </p:cNvPr>
          <p:cNvSpPr>
            <a:spLocks noGrp="1"/>
          </p:cNvSpPr>
          <p:nvPr>
            <p:ph sz="quarter" idx="13"/>
          </p:nvPr>
        </p:nvSpPr>
        <p:spPr>
          <a:xfrm>
            <a:off x="4939122" y="1890014"/>
            <a:ext cx="6749296" cy="4103282"/>
          </a:xfrm>
        </p:spPr>
        <p:txBody>
          <a:bodyPr>
            <a:normAutofit/>
          </a:bodyPr>
          <a:lstStyle/>
          <a:p>
            <a:pPr algn="just"/>
            <a:r>
              <a:rPr lang="en-US" dirty="0"/>
              <a:t>Hydraulic Performance </a:t>
            </a:r>
          </a:p>
          <a:p>
            <a:pPr algn="just"/>
            <a:r>
              <a:rPr lang="en-US" dirty="0"/>
              <a:t>Insulation resistance Test (Both before and after the high voltage test)</a:t>
            </a:r>
          </a:p>
          <a:p>
            <a:pPr algn="just"/>
            <a:r>
              <a:rPr lang="en-US" dirty="0"/>
              <a:t>Measurement of stator resistance</a:t>
            </a:r>
          </a:p>
          <a:p>
            <a:pPr algn="just"/>
            <a:r>
              <a:rPr lang="en-US" dirty="0"/>
              <a:t>Leakage Current Test at rated voltage at no load</a:t>
            </a:r>
          </a:p>
          <a:p>
            <a:pPr algn="just"/>
            <a:r>
              <a:rPr lang="en-US" dirty="0"/>
              <a:t>Breakaway (starting) torque</a:t>
            </a:r>
          </a:p>
          <a:p>
            <a:pPr algn="just"/>
            <a:r>
              <a:rPr lang="en-US" dirty="0"/>
              <a:t>Temperature rise test at rated voltage</a:t>
            </a:r>
          </a:p>
        </p:txBody>
      </p:sp>
      <p:pic>
        <p:nvPicPr>
          <p:cNvPr id="5" name="Picture 4">
            <a:extLst>
              <a:ext uri="{FF2B5EF4-FFF2-40B4-BE49-F238E27FC236}">
                <a16:creationId xmlns:a16="http://schemas.microsoft.com/office/drawing/2014/main" id="{13B534DB-7880-EEF8-C61D-6E63A051A19B}"/>
              </a:ext>
            </a:extLst>
          </p:cNvPr>
          <p:cNvPicPr>
            <a:picLocks noChangeAspect="1"/>
          </p:cNvPicPr>
          <p:nvPr/>
        </p:nvPicPr>
        <p:blipFill>
          <a:blip r:embed="rId2"/>
          <a:stretch>
            <a:fillRect/>
          </a:stretch>
        </p:blipFill>
        <p:spPr>
          <a:xfrm>
            <a:off x="378166" y="1890014"/>
            <a:ext cx="4560956" cy="3955774"/>
          </a:xfrm>
          <a:prstGeom prst="rect">
            <a:avLst/>
          </a:prstGeom>
        </p:spPr>
      </p:pic>
    </p:spTree>
    <p:extLst>
      <p:ext uri="{BB962C8B-B14F-4D97-AF65-F5344CB8AC3E}">
        <p14:creationId xmlns:p14="http://schemas.microsoft.com/office/powerpoint/2010/main" val="156348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13775" y="618518"/>
            <a:ext cx="10364451" cy="1223162"/>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bg2">
                    <a:lumMod val="50000"/>
                  </a:schemeClr>
                </a:solidFill>
                <a:latin typeface="Verdana" panose="020B0604030504040204" pitchFamily="34" charset="0"/>
                <a:ea typeface="Verdana" panose="020B0604030504040204" pitchFamily="34" charset="0"/>
                <a:cs typeface="Times New Roman"/>
                <a:sym typeface="Times New Roman"/>
              </a:rPr>
              <a:t>What is a Pump?</a:t>
            </a:r>
            <a:endParaRPr dirty="0">
              <a:solidFill>
                <a:schemeClr val="bg2">
                  <a:lumMod val="50000"/>
                </a:schemeClr>
              </a:solidFill>
              <a:latin typeface="Verdana" panose="020B0604030504040204" pitchFamily="34" charset="0"/>
              <a:ea typeface="Verdana" panose="020B0604030504040204" pitchFamily="34" charset="0"/>
            </a:endParaRPr>
          </a:p>
        </p:txBody>
      </p:sp>
      <p:sp>
        <p:nvSpPr>
          <p:cNvPr id="113" name="Google Shape;113;p14"/>
          <p:cNvSpPr txBox="1">
            <a:spLocks noGrp="1"/>
          </p:cNvSpPr>
          <p:nvPr>
            <p:ph sz="quarter" idx="13"/>
          </p:nvPr>
        </p:nvSpPr>
        <p:spPr>
          <a:xfrm>
            <a:off x="913774" y="1841680"/>
            <a:ext cx="10363826" cy="3949519"/>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1800"/>
              <a:buNone/>
            </a:pPr>
            <a:endParaRPr sz="1800" dirty="0">
              <a:latin typeface="Times New Roman"/>
              <a:ea typeface="Times New Roman"/>
              <a:cs typeface="Times New Roman"/>
              <a:sym typeface="Times New Roman"/>
            </a:endParaRPr>
          </a:p>
          <a:p>
            <a:pPr marL="0" lvl="0" indent="0" algn="l" rtl="0">
              <a:lnSpc>
                <a:spcPct val="90000"/>
              </a:lnSpc>
              <a:spcBef>
                <a:spcPts val="1400"/>
              </a:spcBef>
              <a:spcAft>
                <a:spcPts val="0"/>
              </a:spcAft>
              <a:buNone/>
            </a:pPr>
            <a:endParaRPr sz="1800" dirty="0">
              <a:latin typeface="Times New Roman"/>
              <a:ea typeface="Times New Roman"/>
              <a:cs typeface="Times New Roman"/>
              <a:sym typeface="Times New Roman"/>
            </a:endParaRPr>
          </a:p>
          <a:p>
            <a:pPr marL="91440" lvl="0" indent="-114300" algn="just" rtl="0">
              <a:spcBef>
                <a:spcPts val="1400"/>
              </a:spcBef>
              <a:spcAft>
                <a:spcPts val="0"/>
              </a:spcAft>
              <a:buSzPts val="1800"/>
              <a:buChar char=" "/>
            </a:pPr>
            <a:r>
              <a:rPr lang="en-GB" b="1" dirty="0">
                <a:latin typeface="Verdana" panose="020B0604030504040204" pitchFamily="34" charset="0"/>
                <a:ea typeface="Verdana" panose="020B0604030504040204" pitchFamily="34" charset="0"/>
                <a:cs typeface="Calibri" panose="020F0502020204030204" pitchFamily="34" charset="0"/>
                <a:sym typeface="Times New Roman"/>
              </a:rPr>
              <a:t>A pump is a device that moves fluids (liquids or gases) by mechanical action. </a:t>
            </a:r>
            <a:r>
              <a:rPr lang="en-US" b="1" dirty="0">
                <a:latin typeface="Verdana" panose="020B0604030504040204" pitchFamily="34" charset="0"/>
                <a:ea typeface="Verdana" panose="020B0604030504040204" pitchFamily="34" charset="0"/>
                <a:cs typeface="Calibri" panose="020F0502020204030204" pitchFamily="34" charset="0"/>
              </a:rPr>
              <a:t>Pumps operate by creating a pressure difference across the fluid, which causes the fluid to flow from regions of higher pressure to lower pressure.</a:t>
            </a:r>
            <a:endParaRPr b="1" dirty="0">
              <a:latin typeface="Verdana" panose="020B0604030504040204" pitchFamily="34" charset="0"/>
              <a:ea typeface="Verdana" panose="020B0604030504040204" pitchFamily="34" charset="0"/>
              <a:cs typeface="Calibri" panose="020F0502020204030204" pitchFamily="34" charset="0"/>
            </a:endParaRPr>
          </a:p>
          <a:p>
            <a:pPr marL="91440" lvl="0" indent="0" algn="l" rtl="0">
              <a:spcBef>
                <a:spcPts val="1400"/>
              </a:spcBef>
              <a:spcAft>
                <a:spcPts val="0"/>
              </a:spcAft>
              <a:buClr>
                <a:schemeClr val="dk1"/>
              </a:buClr>
              <a:buSzPts val="2000"/>
              <a:buFont typeface="Arial"/>
              <a:buNone/>
            </a:pPr>
            <a:endParaRPr dirty="0"/>
          </a:p>
          <a:p>
            <a:pPr marL="91440" lvl="0" indent="-114300" algn="l" rtl="0">
              <a:spcBef>
                <a:spcPts val="1400"/>
              </a:spcBef>
              <a:spcAft>
                <a:spcPts val="0"/>
              </a:spcAft>
              <a:buSzPts val="1800"/>
              <a:buChar char=" "/>
            </a:pPr>
            <a:endParaRPr sz="1800" dirty="0">
              <a:latin typeface="Times New Roman"/>
              <a:ea typeface="Times New Roman"/>
              <a:cs typeface="Times New Roman"/>
              <a:sym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35"/>
          <p:cNvSpPr txBox="1">
            <a:spLocks noGrp="1"/>
          </p:cNvSpPr>
          <p:nvPr>
            <p:ph sz="quarter" idx="13"/>
          </p:nvPr>
        </p:nvSpPr>
        <p:spPr>
          <a:xfrm>
            <a:off x="787049" y="1298025"/>
            <a:ext cx="6541029" cy="5339100"/>
          </a:xfrm>
          <a:prstGeom prst="rect">
            <a:avLst/>
          </a:prstGeom>
        </p:spPr>
        <p:txBody>
          <a:bodyPr spcFirstLastPara="1" wrap="square" lIns="0" tIns="45700" rIns="0" bIns="45700" anchor="t" anchorCtr="0">
            <a:normAutofit lnSpcReduction="10000"/>
          </a:bodyPr>
          <a:lstStyle/>
          <a:p>
            <a:pPr marL="457200" lvl="0" indent="-342900" algn="just" rtl="0">
              <a:spcBef>
                <a:spcPts val="1200"/>
              </a:spcBef>
              <a:spcAft>
                <a:spcPts val="0"/>
              </a:spcAft>
              <a:buClr>
                <a:schemeClr val="dk1"/>
              </a:buClr>
              <a:buSzPts val="1800"/>
              <a:buChar char="●"/>
            </a:pPr>
            <a:r>
              <a:rPr lang="en-GB" b="1" dirty="0"/>
              <a:t>Flow Measurement:</a:t>
            </a:r>
            <a:endParaRPr b="1" dirty="0">
              <a:solidFill>
                <a:schemeClr val="dk1"/>
              </a:solidFill>
            </a:endParaRPr>
          </a:p>
          <a:p>
            <a:pPr marL="450000" lvl="0" indent="0" algn="just" rtl="0">
              <a:spcBef>
                <a:spcPts val="1200"/>
              </a:spcBef>
              <a:spcAft>
                <a:spcPts val="0"/>
              </a:spcAft>
              <a:buNone/>
            </a:pPr>
            <a:r>
              <a:rPr lang="en-GB" sz="1800" b="1" dirty="0">
                <a:solidFill>
                  <a:schemeClr val="dk1"/>
                </a:solidFill>
                <a:latin typeface="Times New Roman"/>
                <a:ea typeface="Times New Roman"/>
                <a:cs typeface="Times New Roman"/>
                <a:sym typeface="Times New Roman"/>
              </a:rPr>
              <a:t>Volumetric Tank Method </a:t>
            </a:r>
            <a:r>
              <a:rPr lang="en-GB" sz="1800" dirty="0">
                <a:solidFill>
                  <a:schemeClr val="dk1"/>
                </a:solidFill>
                <a:latin typeface="Times New Roman"/>
                <a:ea typeface="Times New Roman"/>
                <a:cs typeface="Times New Roman"/>
                <a:sym typeface="Times New Roman"/>
              </a:rPr>
              <a:t>― The Volumetric Tank Method is a classical technique for measuring fluid flow rates, particularly useful in calibration and field-testing scenarios. (see 3.2.1.1 of IS 11346)</a:t>
            </a:r>
            <a:endParaRPr sz="1800" dirty="0">
              <a:solidFill>
                <a:schemeClr val="dk1"/>
              </a:solidFill>
              <a:latin typeface="Times New Roman"/>
              <a:ea typeface="Times New Roman"/>
              <a:cs typeface="Times New Roman"/>
              <a:sym typeface="Times New Roman"/>
            </a:endParaRPr>
          </a:p>
          <a:p>
            <a:pPr marL="450000" lvl="0" indent="0" algn="just" rtl="0">
              <a:spcBef>
                <a:spcPts val="1200"/>
              </a:spcBef>
              <a:spcAft>
                <a:spcPts val="0"/>
              </a:spcAft>
              <a:buNone/>
            </a:pPr>
            <a:r>
              <a:rPr lang="en-GB" sz="1800" dirty="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a:p>
            <a:pPr marL="450000" lvl="0" indent="0" algn="just" rtl="0">
              <a:spcBef>
                <a:spcPts val="1200"/>
              </a:spcBef>
              <a:spcAft>
                <a:spcPts val="0"/>
              </a:spcAft>
              <a:buNone/>
            </a:pPr>
            <a:r>
              <a:rPr lang="en-GB" sz="1800" b="1" dirty="0">
                <a:solidFill>
                  <a:schemeClr val="dk1"/>
                </a:solidFill>
                <a:latin typeface="Times New Roman"/>
                <a:ea typeface="Times New Roman"/>
                <a:cs typeface="Times New Roman"/>
                <a:sym typeface="Times New Roman"/>
              </a:rPr>
              <a:t>Vee-Notch Method</a:t>
            </a:r>
            <a:r>
              <a:rPr lang="en-GB" sz="1800" dirty="0">
                <a:solidFill>
                  <a:schemeClr val="dk1"/>
                </a:solidFill>
                <a:latin typeface="Times New Roman"/>
                <a:ea typeface="Times New Roman"/>
                <a:cs typeface="Times New Roman"/>
                <a:sym typeface="Times New Roman"/>
              </a:rPr>
              <a:t> ― It involves using a triangular weir, where the liquid flows through a V-shaped notch. The height of the liquid above the notch (head) is measured, and this measurement is used to calculate the flow rate based on the known geometry of the notch. (see 3.2.1.2 of IS 11346)</a:t>
            </a:r>
            <a:endParaRPr sz="1400" dirty="0">
              <a:solidFill>
                <a:schemeClr val="dk1"/>
              </a:solidFill>
            </a:endParaRPr>
          </a:p>
        </p:txBody>
      </p:sp>
      <p:sp>
        <p:nvSpPr>
          <p:cNvPr id="274" name="Google Shape;274;p35"/>
          <p:cNvSpPr/>
          <p:nvPr/>
        </p:nvSpPr>
        <p:spPr>
          <a:xfrm>
            <a:off x="7540668" y="4478768"/>
            <a:ext cx="766486" cy="2550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75" name="Google Shape;275;p35"/>
          <p:cNvPicPr preferRelativeResize="0"/>
          <p:nvPr/>
        </p:nvPicPr>
        <p:blipFill>
          <a:blip r:embed="rId3">
            <a:alphaModFix/>
          </a:blip>
          <a:stretch>
            <a:fillRect/>
          </a:stretch>
        </p:blipFill>
        <p:spPr>
          <a:xfrm>
            <a:off x="8519744" y="2513841"/>
            <a:ext cx="3370000" cy="3413018"/>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
        <p:nvSpPr>
          <p:cNvPr id="9" name="Google Shape;281;p36"/>
          <p:cNvSpPr txBox="1">
            <a:spLocks noGrp="1"/>
          </p:cNvSpPr>
          <p:nvPr>
            <p:ph type="title"/>
          </p:nvPr>
        </p:nvSpPr>
        <p:spPr>
          <a:xfrm>
            <a:off x="1218575" y="357558"/>
            <a:ext cx="10364451" cy="531672"/>
          </a:xfrm>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GB" sz="2600" b="1" dirty="0">
                <a:solidFill>
                  <a:srgbClr val="0070C0"/>
                </a:solidFill>
              </a:rPr>
              <a:t>Test for </a:t>
            </a:r>
            <a:r>
              <a:rPr lang="en-GB" sz="2600" b="1" dirty="0" smtClean="0">
                <a:solidFill>
                  <a:srgbClr val="0070C0"/>
                </a:solidFill>
              </a:rPr>
              <a:t>Hydraulic  </a:t>
            </a:r>
            <a:r>
              <a:rPr lang="en-GB" sz="2600" b="1" dirty="0">
                <a:solidFill>
                  <a:srgbClr val="0070C0"/>
                </a:solidFill>
              </a:rPr>
              <a:t>Performance of Pump</a:t>
            </a:r>
            <a:endParaRPr sz="2600" b="1" dirty="0">
              <a:solidFill>
                <a:srgbClr val="0070C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1048087" y="480435"/>
            <a:ext cx="10618209" cy="531671"/>
          </a:xfrm>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GB" sz="2600" b="1" dirty="0">
                <a:solidFill>
                  <a:srgbClr val="0070C0"/>
                </a:solidFill>
              </a:rPr>
              <a:t>Test for </a:t>
            </a:r>
            <a:r>
              <a:rPr lang="en-GB" sz="2600" b="1" dirty="0" smtClean="0">
                <a:solidFill>
                  <a:srgbClr val="0070C0"/>
                </a:solidFill>
              </a:rPr>
              <a:t>Hydraulic  </a:t>
            </a:r>
            <a:r>
              <a:rPr lang="en-GB" sz="2600" b="1" dirty="0">
                <a:solidFill>
                  <a:srgbClr val="0070C0"/>
                </a:solidFill>
              </a:rPr>
              <a:t>Performance of Pump</a:t>
            </a:r>
            <a:endParaRPr sz="2600" b="1" dirty="0">
              <a:solidFill>
                <a:srgbClr val="0070C0"/>
              </a:solidFill>
            </a:endParaRPr>
          </a:p>
        </p:txBody>
      </p:sp>
      <p:sp>
        <p:nvSpPr>
          <p:cNvPr id="282" name="Google Shape;282;p36"/>
          <p:cNvSpPr txBox="1">
            <a:spLocks noGrp="1"/>
          </p:cNvSpPr>
          <p:nvPr>
            <p:ph sz="quarter" idx="13"/>
          </p:nvPr>
        </p:nvSpPr>
        <p:spPr>
          <a:xfrm>
            <a:off x="373487" y="1298025"/>
            <a:ext cx="6619741" cy="5339100"/>
          </a:xfrm>
          <a:prstGeom prst="rect">
            <a:avLst/>
          </a:prstGeom>
        </p:spPr>
        <p:txBody>
          <a:bodyPr spcFirstLastPara="1" wrap="square" lIns="0" tIns="45700" rIns="0" bIns="45700" anchor="t" anchorCtr="0">
            <a:normAutofit lnSpcReduction="10000"/>
          </a:bodyPr>
          <a:lstStyle/>
          <a:p>
            <a:pPr marL="457200" lvl="0" indent="-342900" algn="just" rtl="0">
              <a:spcBef>
                <a:spcPts val="1200"/>
              </a:spcBef>
              <a:spcAft>
                <a:spcPts val="0"/>
              </a:spcAft>
              <a:buClr>
                <a:schemeClr val="dk1"/>
              </a:buClr>
              <a:buSzPts val="1800"/>
              <a:buChar char="●"/>
            </a:pPr>
            <a:r>
              <a:rPr lang="en-GB" sz="1900" b="1" dirty="0">
                <a:latin typeface="Calibri" panose="020F0502020204030204" pitchFamily="34" charset="0"/>
                <a:cs typeface="Calibri" panose="020F0502020204030204" pitchFamily="34" charset="0"/>
              </a:rPr>
              <a:t>Flow Measurement:</a:t>
            </a:r>
            <a:endParaRPr sz="1900" dirty="0">
              <a:solidFill>
                <a:schemeClr val="dk1"/>
              </a:solidFill>
              <a:latin typeface="Calibri" panose="020F0502020204030204" pitchFamily="34" charset="0"/>
              <a:cs typeface="Calibri" panose="020F0502020204030204" pitchFamily="34" charset="0"/>
            </a:endParaRPr>
          </a:p>
          <a:p>
            <a:pPr marL="450000" lvl="0" indent="0" algn="just" rtl="0">
              <a:spcBef>
                <a:spcPts val="1200"/>
              </a:spcBef>
              <a:spcAft>
                <a:spcPts val="0"/>
              </a:spcAft>
              <a:buNone/>
            </a:pPr>
            <a:r>
              <a:rPr lang="en-GB" sz="1900" b="1" dirty="0">
                <a:solidFill>
                  <a:schemeClr val="dk1"/>
                </a:solidFill>
                <a:latin typeface="Calibri" panose="020F0502020204030204" pitchFamily="34" charset="0"/>
                <a:ea typeface="Times New Roman"/>
                <a:cs typeface="Calibri" panose="020F0502020204030204" pitchFamily="34" charset="0"/>
                <a:sym typeface="Times New Roman"/>
              </a:rPr>
              <a:t>Orifice Plate Method</a:t>
            </a:r>
            <a:r>
              <a:rPr lang="en-GB" sz="1900" dirty="0">
                <a:solidFill>
                  <a:schemeClr val="dk1"/>
                </a:solidFill>
                <a:latin typeface="Calibri" panose="020F0502020204030204" pitchFamily="34" charset="0"/>
                <a:ea typeface="Times New Roman"/>
                <a:cs typeface="Calibri" panose="020F0502020204030204" pitchFamily="34" charset="0"/>
                <a:sym typeface="Times New Roman"/>
              </a:rPr>
              <a:t> ― The method is based on Bernoulli's principle, which relates the pressure difference in a flowing fluid to its velocity. An orifice plate is a thin plate with a hole (orifice) in the middle, placed perpendicular to the flow of fluid in a pipe. (see 3.2.1.3 of IS 11346)</a:t>
            </a:r>
            <a:endParaRPr sz="1900" dirty="0">
              <a:solidFill>
                <a:schemeClr val="dk1"/>
              </a:solidFill>
              <a:latin typeface="Calibri" panose="020F0502020204030204" pitchFamily="34" charset="0"/>
              <a:ea typeface="Times New Roman"/>
              <a:cs typeface="Calibri" panose="020F0502020204030204" pitchFamily="34" charset="0"/>
              <a:sym typeface="Times New Roman"/>
            </a:endParaRPr>
          </a:p>
          <a:p>
            <a:pPr marL="450000" lvl="0" indent="0" algn="just" rtl="0">
              <a:spcBef>
                <a:spcPts val="1200"/>
              </a:spcBef>
              <a:spcAft>
                <a:spcPts val="0"/>
              </a:spcAft>
              <a:buNone/>
            </a:pPr>
            <a:endParaRPr sz="1900" dirty="0">
              <a:solidFill>
                <a:schemeClr val="dk1"/>
              </a:solidFill>
              <a:latin typeface="Calibri" panose="020F0502020204030204" pitchFamily="34" charset="0"/>
              <a:ea typeface="Times New Roman"/>
              <a:cs typeface="Calibri" panose="020F0502020204030204" pitchFamily="34" charset="0"/>
              <a:sym typeface="Times New Roman"/>
            </a:endParaRPr>
          </a:p>
          <a:p>
            <a:pPr marL="450000" lvl="0" indent="0" algn="just" rtl="0">
              <a:spcBef>
                <a:spcPts val="1200"/>
              </a:spcBef>
              <a:spcAft>
                <a:spcPts val="0"/>
              </a:spcAft>
              <a:buNone/>
            </a:pPr>
            <a:r>
              <a:rPr lang="en-GB" sz="1900" b="1" dirty="0">
                <a:solidFill>
                  <a:schemeClr val="dk1"/>
                </a:solidFill>
                <a:latin typeface="Calibri" panose="020F0502020204030204" pitchFamily="34" charset="0"/>
                <a:ea typeface="Times New Roman"/>
                <a:cs typeface="Calibri" panose="020F0502020204030204" pitchFamily="34" charset="0"/>
                <a:sym typeface="Times New Roman"/>
              </a:rPr>
              <a:t>Flow Meters</a:t>
            </a:r>
            <a:r>
              <a:rPr lang="en-GB" sz="1900" dirty="0">
                <a:solidFill>
                  <a:schemeClr val="dk1"/>
                </a:solidFill>
                <a:latin typeface="Calibri" panose="020F0502020204030204" pitchFamily="34" charset="0"/>
                <a:ea typeface="Times New Roman"/>
                <a:cs typeface="Calibri" panose="020F0502020204030204" pitchFamily="34" charset="0"/>
                <a:sym typeface="Times New Roman"/>
              </a:rPr>
              <a:t> ― Flow meters are instruments used to measure the flow rate of liquids or gases in a system. They play a crucial role in various industries such as water management, oil and gas, chemical processing, and food and beverage production. (see 3.2.1.4 of IS 11346)</a:t>
            </a:r>
            <a:endParaRPr sz="1900" dirty="0">
              <a:solidFill>
                <a:schemeClr val="dk1"/>
              </a:solidFill>
              <a:latin typeface="Calibri" panose="020F0502020204030204" pitchFamily="34" charset="0"/>
              <a:ea typeface="Times New Roman"/>
              <a:cs typeface="Calibri" panose="020F0502020204030204" pitchFamily="34" charset="0"/>
              <a:sym typeface="Times New Roman"/>
            </a:endParaRPr>
          </a:p>
          <a:p>
            <a:pPr marL="0" lvl="0" indent="0" algn="just" rtl="0">
              <a:spcBef>
                <a:spcPts val="1200"/>
              </a:spcBef>
              <a:spcAft>
                <a:spcPts val="200"/>
              </a:spcAft>
              <a:buNone/>
            </a:pPr>
            <a:endParaRPr dirty="0"/>
          </a:p>
        </p:txBody>
      </p:sp>
      <p:pic>
        <p:nvPicPr>
          <p:cNvPr id="283" name="Google Shape;283;p36"/>
          <p:cNvPicPr preferRelativeResize="0"/>
          <p:nvPr/>
        </p:nvPicPr>
        <p:blipFill rotWithShape="1">
          <a:blip r:embed="rId3">
            <a:alphaModFix/>
          </a:blip>
          <a:srcRect l="8751" t="12241" r="8760" b="4653"/>
          <a:stretch/>
        </p:blipFill>
        <p:spPr>
          <a:xfrm>
            <a:off x="7554150" y="2058575"/>
            <a:ext cx="4525676" cy="3788433"/>
          </a:xfrm>
          <a:prstGeom prst="rect">
            <a:avLst/>
          </a:prstGeom>
          <a:noFill/>
          <a:ln>
            <a:noFill/>
          </a:ln>
        </p:spPr>
      </p:pic>
      <p:sp>
        <p:nvSpPr>
          <p:cNvPr id="284" name="Google Shape;284;p36"/>
          <p:cNvSpPr/>
          <p:nvPr/>
        </p:nvSpPr>
        <p:spPr>
          <a:xfrm>
            <a:off x="6770700" y="3503853"/>
            <a:ext cx="783450" cy="2550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7"/>
          <p:cNvSpPr txBox="1">
            <a:spLocks noGrp="1"/>
          </p:cNvSpPr>
          <p:nvPr>
            <p:ph type="title"/>
          </p:nvPr>
        </p:nvSpPr>
        <p:spPr>
          <a:xfrm>
            <a:off x="1672683" y="418003"/>
            <a:ext cx="9910354" cy="504900"/>
          </a:xfrm>
          <a:prstGeom prst="rect">
            <a:avLst/>
          </a:prstGeom>
        </p:spPr>
        <p:txBody>
          <a:bodyPr spcFirstLastPara="1" wrap="square" lIns="91425" tIns="45700" rIns="91425" bIns="45700" anchor="b" anchorCtr="0">
            <a:normAutofit fontScale="90000"/>
          </a:bodyPr>
          <a:lstStyle/>
          <a:p>
            <a:pPr marL="0" lvl="0" indent="0" rtl="0">
              <a:spcBef>
                <a:spcPts val="0"/>
              </a:spcBef>
              <a:spcAft>
                <a:spcPts val="0"/>
              </a:spcAft>
              <a:buNone/>
            </a:pPr>
            <a:r>
              <a:rPr lang="en-GB" sz="3100" b="1" dirty="0">
                <a:solidFill>
                  <a:srgbClr val="0070C0"/>
                </a:solidFill>
              </a:rPr>
              <a:t>Test for Hydraulic </a:t>
            </a:r>
            <a:r>
              <a:rPr lang="en-GB" sz="3100" b="1" dirty="0" smtClean="0">
                <a:solidFill>
                  <a:srgbClr val="0070C0"/>
                </a:solidFill>
              </a:rPr>
              <a:t>Performance </a:t>
            </a:r>
            <a:r>
              <a:rPr lang="en-GB" sz="3100" b="1" dirty="0">
                <a:solidFill>
                  <a:srgbClr val="0070C0"/>
                </a:solidFill>
              </a:rPr>
              <a:t>of Pump</a:t>
            </a:r>
            <a:endParaRPr sz="3100" b="1" dirty="0">
              <a:solidFill>
                <a:srgbClr val="0070C0"/>
              </a:solidFill>
            </a:endParaRPr>
          </a:p>
        </p:txBody>
      </p:sp>
      <p:sp>
        <p:nvSpPr>
          <p:cNvPr id="291" name="Google Shape;291;p37"/>
          <p:cNvSpPr txBox="1">
            <a:spLocks noGrp="1"/>
          </p:cNvSpPr>
          <p:nvPr>
            <p:ph sz="quarter" idx="13"/>
          </p:nvPr>
        </p:nvSpPr>
        <p:spPr>
          <a:xfrm>
            <a:off x="120711" y="1338600"/>
            <a:ext cx="7485900" cy="5285224"/>
          </a:xfrm>
          <a:prstGeom prst="rect">
            <a:avLst/>
          </a:prstGeom>
        </p:spPr>
        <p:txBody>
          <a:bodyPr spcFirstLastPara="1" wrap="square" lIns="0" tIns="45700" rIns="0" bIns="45700" anchor="t" anchorCtr="0">
            <a:normAutofit fontScale="77500" lnSpcReduction="20000"/>
          </a:bodyPr>
          <a:lstStyle/>
          <a:p>
            <a:pPr marL="457200" indent="-342900" algn="just">
              <a:spcBef>
                <a:spcPts val="1200"/>
              </a:spcBef>
              <a:buClr>
                <a:srgbClr val="121212"/>
              </a:buClr>
              <a:buSzPts val="1800"/>
              <a:buFont typeface="Arial" panose="020B0604020202020204" pitchFamily="34" charset="0"/>
              <a:buChar char="●"/>
            </a:pPr>
            <a:r>
              <a:rPr lang="en-GB" b="1" dirty="0">
                <a:latin typeface="Verdana" panose="020B0604030504040204" pitchFamily="34" charset="0"/>
                <a:ea typeface="Verdana" panose="020B0604030504040204" pitchFamily="34" charset="0"/>
              </a:rPr>
              <a:t>Measurement of Total Head </a:t>
            </a:r>
            <a:r>
              <a:rPr lang="en-GB" sz="2000" b="1" dirty="0">
                <a:solidFill>
                  <a:srgbClr val="00B050"/>
                </a:solidFill>
                <a:latin typeface="Verdana" panose="020B0604030504040204" pitchFamily="34" charset="0"/>
                <a:ea typeface="Verdana" panose="020B0604030504040204" pitchFamily="34" charset="0"/>
              </a:rPr>
              <a:t>(see 10.2.1 of IS 11346)</a:t>
            </a:r>
            <a:endParaRPr b="1" dirty="0">
              <a:solidFill>
                <a:srgbClr val="00B050"/>
              </a:solidFill>
              <a:latin typeface="Verdana" panose="020B0604030504040204" pitchFamily="34" charset="0"/>
              <a:ea typeface="Verdana" panose="020B0604030504040204" pitchFamily="34" charset="0"/>
            </a:endParaRPr>
          </a:p>
          <a:p>
            <a:pPr marL="457200" lvl="0" indent="0" algn="just" rtl="0">
              <a:spcBef>
                <a:spcPts val="1200"/>
              </a:spcBef>
              <a:spcAft>
                <a:spcPts val="0"/>
              </a:spcAft>
              <a:buNone/>
            </a:pPr>
            <a:endParaRPr b="1" dirty="0">
              <a:latin typeface="Verdana" panose="020B0604030504040204" pitchFamily="34" charset="0"/>
              <a:ea typeface="Verdana" panose="020B0604030504040204" pitchFamily="34" charset="0"/>
            </a:endParaRPr>
          </a:p>
          <a:p>
            <a:pPr marL="630000" lvl="0" indent="-123825" algn="just" rtl="0">
              <a:spcBef>
                <a:spcPts val="1200"/>
              </a:spcBef>
              <a:spcAft>
                <a:spcPts val="0"/>
              </a:spcAft>
              <a:buClr>
                <a:schemeClr val="dk1"/>
              </a:buClr>
              <a:buSzPts val="1800"/>
              <a:buAutoNum type="arabicPeriod"/>
            </a:pPr>
            <a:r>
              <a:rPr lang="en-GB" dirty="0">
                <a:latin typeface="Verdana" panose="020B0604030504040204" pitchFamily="34" charset="0"/>
                <a:ea typeface="Verdana" panose="020B0604030504040204" pitchFamily="34" charset="0"/>
                <a:cs typeface="Times New Roman"/>
                <a:sym typeface="Times New Roman"/>
              </a:rPr>
              <a:t> </a:t>
            </a:r>
            <a:r>
              <a:rPr lang="en-GB" b="1" dirty="0">
                <a:latin typeface="Verdana" panose="020B0604030504040204" pitchFamily="34" charset="0"/>
                <a:ea typeface="Verdana" panose="020B0604030504040204" pitchFamily="34" charset="0"/>
              </a:rPr>
              <a:t>Delivery Head Measurement by Mercury Manometer or Pressure Gauge</a:t>
            </a:r>
            <a:endParaRPr b="1" dirty="0">
              <a:latin typeface="Verdana" panose="020B0604030504040204" pitchFamily="34" charset="0"/>
              <a:ea typeface="Verdana" panose="020B0604030504040204" pitchFamily="34" charset="0"/>
            </a:endParaRPr>
          </a:p>
          <a:p>
            <a:pPr marL="914400" lvl="0" indent="0" algn="just" rtl="0">
              <a:spcBef>
                <a:spcPts val="1200"/>
              </a:spcBef>
              <a:spcAft>
                <a:spcPts val="0"/>
              </a:spcAft>
              <a:buNone/>
            </a:pPr>
            <a:r>
              <a:rPr lang="en-GB" dirty="0">
                <a:latin typeface="Verdana" panose="020B0604030504040204" pitchFamily="34" charset="0"/>
                <a:ea typeface="Verdana" panose="020B0604030504040204" pitchFamily="34" charset="0"/>
                <a:cs typeface="Times New Roman"/>
                <a:sym typeface="Times New Roman"/>
              </a:rPr>
              <a:t>When the pump is running, observe the difference in mercury levels in the two arms of the manometer. The difference in height (</a:t>
            </a:r>
            <a:r>
              <a:rPr lang="en-GB" dirty="0" err="1">
                <a:latin typeface="Verdana" panose="020B0604030504040204" pitchFamily="34" charset="0"/>
                <a:ea typeface="Verdana" panose="020B0604030504040204" pitchFamily="34" charset="0"/>
                <a:cs typeface="Times New Roman"/>
                <a:sym typeface="Times New Roman"/>
              </a:rPr>
              <a:t>Δh</a:t>
            </a:r>
            <a:r>
              <a:rPr lang="en-GB" dirty="0">
                <a:latin typeface="Verdana" panose="020B0604030504040204" pitchFamily="34" charset="0"/>
                <a:ea typeface="Verdana" panose="020B0604030504040204" pitchFamily="34" charset="0"/>
                <a:cs typeface="Times New Roman"/>
                <a:sym typeface="Times New Roman"/>
              </a:rPr>
              <a:t>) of the mercury columns, usually measured in </a:t>
            </a:r>
            <a:r>
              <a:rPr lang="en-GB" dirty="0" smtClean="0">
                <a:latin typeface="Verdana" panose="020B0604030504040204" pitchFamily="34" charset="0"/>
                <a:ea typeface="Verdana" panose="020B0604030504040204" pitchFamily="34" charset="0"/>
                <a:cs typeface="Times New Roman"/>
                <a:sym typeface="Times New Roman"/>
              </a:rPr>
              <a:t>millimetres </a:t>
            </a:r>
            <a:r>
              <a:rPr lang="en-GB" dirty="0">
                <a:latin typeface="Verdana" panose="020B0604030504040204" pitchFamily="34" charset="0"/>
                <a:ea typeface="Verdana" panose="020B0604030504040204" pitchFamily="34" charset="0"/>
                <a:cs typeface="Times New Roman"/>
                <a:sym typeface="Times New Roman"/>
              </a:rPr>
              <a:t>or inches, represents the pressure exerted by the pump.</a:t>
            </a:r>
            <a:endParaRPr dirty="0">
              <a:latin typeface="Verdana" panose="020B0604030504040204" pitchFamily="34" charset="0"/>
              <a:ea typeface="Verdana" panose="020B0604030504040204" pitchFamily="34" charset="0"/>
            </a:endParaRPr>
          </a:p>
          <a:p>
            <a:pPr marL="506175" lvl="0" indent="0" algn="just" rtl="0">
              <a:spcBef>
                <a:spcPts val="1200"/>
              </a:spcBef>
              <a:spcAft>
                <a:spcPts val="0"/>
              </a:spcAft>
              <a:buClr>
                <a:schemeClr val="dk1"/>
              </a:buClr>
              <a:buSzPts val="1800"/>
              <a:buNone/>
            </a:pPr>
            <a:r>
              <a:rPr lang="en-GB" b="1" dirty="0">
                <a:latin typeface="Verdana" panose="020B0604030504040204" pitchFamily="34" charset="0"/>
                <a:ea typeface="Verdana" panose="020B0604030504040204" pitchFamily="34" charset="0"/>
              </a:rPr>
              <a:t>2. Suction Head Measurement by Vacuum Gauge or   Mercury Manometer</a:t>
            </a:r>
            <a:endParaRPr b="1" dirty="0">
              <a:latin typeface="Verdana" panose="020B0604030504040204" pitchFamily="34" charset="0"/>
              <a:ea typeface="Verdana" panose="020B0604030504040204" pitchFamily="34" charset="0"/>
            </a:endParaRPr>
          </a:p>
          <a:p>
            <a:pPr marL="914400" lvl="0" indent="0" algn="just" rtl="0">
              <a:spcBef>
                <a:spcPts val="1200"/>
              </a:spcBef>
              <a:spcAft>
                <a:spcPts val="0"/>
              </a:spcAft>
              <a:buNone/>
            </a:pPr>
            <a:r>
              <a:rPr lang="en-GB" dirty="0">
                <a:latin typeface="Verdana" panose="020B0604030504040204" pitchFamily="34" charset="0"/>
                <a:ea typeface="Verdana" panose="020B0604030504040204" pitchFamily="34" charset="0"/>
              </a:rPr>
              <a:t>Suction head measurement is crucial in understanding the performance of pumps. It can be measured using different instruments such as vacuum gauges or mercury manometers. </a:t>
            </a:r>
            <a:endParaRPr dirty="0">
              <a:latin typeface="Verdana" panose="020B0604030504040204" pitchFamily="34" charset="0"/>
              <a:ea typeface="Verdana" panose="020B0604030504040204" pitchFamily="34" charset="0"/>
            </a:endParaRPr>
          </a:p>
          <a:p>
            <a:pPr marL="0" lvl="0" indent="0" algn="just" rtl="0">
              <a:spcBef>
                <a:spcPts val="1200"/>
              </a:spcBef>
              <a:spcAft>
                <a:spcPts val="0"/>
              </a:spcAft>
              <a:buNone/>
            </a:pPr>
            <a:endParaRPr dirty="0"/>
          </a:p>
          <a:p>
            <a:pPr marL="0" lvl="0" indent="0" algn="just" rtl="0">
              <a:spcBef>
                <a:spcPts val="1200"/>
              </a:spcBef>
              <a:spcAft>
                <a:spcPts val="200"/>
              </a:spcAft>
              <a:buNone/>
            </a:pPr>
            <a:endParaRPr dirty="0"/>
          </a:p>
        </p:txBody>
      </p:sp>
      <p:pic>
        <p:nvPicPr>
          <p:cNvPr id="292" name="Google Shape;292;p37"/>
          <p:cNvPicPr preferRelativeResize="0"/>
          <p:nvPr/>
        </p:nvPicPr>
        <p:blipFill>
          <a:blip r:embed="rId3">
            <a:alphaModFix/>
          </a:blip>
          <a:stretch>
            <a:fillRect/>
          </a:stretch>
        </p:blipFill>
        <p:spPr>
          <a:xfrm>
            <a:off x="7982200" y="2105687"/>
            <a:ext cx="3969925" cy="362604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38"/>
          <p:cNvPicPr preferRelativeResize="0"/>
          <p:nvPr/>
        </p:nvPicPr>
        <p:blipFill>
          <a:blip r:embed="rId3">
            <a:alphaModFix/>
          </a:blip>
          <a:stretch>
            <a:fillRect/>
          </a:stretch>
        </p:blipFill>
        <p:spPr>
          <a:xfrm>
            <a:off x="1672684" y="1414571"/>
            <a:ext cx="9416026" cy="5295373"/>
          </a:xfrm>
          <a:prstGeom prst="rect">
            <a:avLst/>
          </a:prstGeom>
          <a:noFill/>
          <a:ln>
            <a:noFill/>
          </a:ln>
        </p:spPr>
      </p:pic>
      <p:sp>
        <p:nvSpPr>
          <p:cNvPr id="299" name="Google Shape;299;p38"/>
          <p:cNvSpPr txBox="1"/>
          <p:nvPr/>
        </p:nvSpPr>
        <p:spPr>
          <a:xfrm>
            <a:off x="0" y="192018"/>
            <a:ext cx="121920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b="1" dirty="0">
                <a:solidFill>
                  <a:srgbClr val="0070C0"/>
                </a:solidFill>
                <a:latin typeface="+mj-lt"/>
              </a:rPr>
              <a:t>TYPICAL TEST SETUP FOR </a:t>
            </a:r>
          </a:p>
          <a:p>
            <a:pPr marL="0" lvl="0" indent="0" algn="ctr" rtl="0">
              <a:spcBef>
                <a:spcPts val="0"/>
              </a:spcBef>
              <a:spcAft>
                <a:spcPts val="0"/>
              </a:spcAft>
              <a:buNone/>
            </a:pPr>
            <a:r>
              <a:rPr lang="en-GB" sz="2800" b="1" dirty="0">
                <a:solidFill>
                  <a:srgbClr val="0070C0"/>
                </a:solidFill>
                <a:latin typeface="+mj-lt"/>
              </a:rPr>
              <a:t>NON-SELF-PRIMING PUMPS</a:t>
            </a:r>
            <a:endParaRPr sz="2800" b="1" dirty="0">
              <a:solidFill>
                <a:srgbClr val="0070C0"/>
              </a:solidFill>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1672683" y="434565"/>
            <a:ext cx="9874883" cy="576849"/>
          </a:xfrm>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GB" sz="2800" b="1" dirty="0">
                <a:solidFill>
                  <a:srgbClr val="0070C0"/>
                </a:solidFill>
              </a:rPr>
              <a:t>Test for </a:t>
            </a:r>
            <a:r>
              <a:rPr lang="en-GB" sz="2800" b="1" dirty="0" smtClean="0">
                <a:solidFill>
                  <a:srgbClr val="0070C0"/>
                </a:solidFill>
              </a:rPr>
              <a:t>Hydraulic  </a:t>
            </a:r>
            <a:r>
              <a:rPr lang="en-GB" sz="2800" b="1" dirty="0">
                <a:solidFill>
                  <a:srgbClr val="0070C0"/>
                </a:solidFill>
              </a:rPr>
              <a:t>Performance of Pump</a:t>
            </a:r>
            <a:endParaRPr sz="2800" b="1" dirty="0">
              <a:solidFill>
                <a:srgbClr val="0070C0"/>
              </a:solidFill>
            </a:endParaRPr>
          </a:p>
        </p:txBody>
      </p:sp>
      <p:sp>
        <p:nvSpPr>
          <p:cNvPr id="306" name="Google Shape;306;p39"/>
          <p:cNvSpPr txBox="1">
            <a:spLocks noGrp="1"/>
          </p:cNvSpPr>
          <p:nvPr>
            <p:ph sz="quarter" idx="13"/>
          </p:nvPr>
        </p:nvSpPr>
        <p:spPr>
          <a:xfrm>
            <a:off x="569677" y="1378038"/>
            <a:ext cx="10802804" cy="1894562"/>
          </a:xfrm>
          <a:prstGeom prst="rect">
            <a:avLst/>
          </a:prstGeom>
        </p:spPr>
        <p:txBody>
          <a:bodyPr spcFirstLastPara="1" wrap="square" lIns="0" tIns="45700" rIns="0" bIns="45700" anchor="t" anchorCtr="0">
            <a:normAutofit/>
          </a:bodyPr>
          <a:lstStyle/>
          <a:p>
            <a:pPr marL="457200" indent="-342900" algn="just">
              <a:spcBef>
                <a:spcPts val="1200"/>
              </a:spcBef>
              <a:buClr>
                <a:schemeClr val="dk1"/>
              </a:buClr>
              <a:buSzPts val="1800"/>
              <a:buFont typeface="Arial" panose="020B0604020202020204" pitchFamily="34" charset="0"/>
              <a:buChar char="●"/>
            </a:pPr>
            <a:r>
              <a:rPr lang="en-GB" b="1" dirty="0"/>
              <a:t>Hydrostatic Pressure Test</a:t>
            </a:r>
            <a:r>
              <a:rPr lang="en-GB" dirty="0"/>
              <a:t> </a:t>
            </a:r>
            <a:r>
              <a:rPr lang="en-GB" sz="2000" b="1" dirty="0">
                <a:solidFill>
                  <a:srgbClr val="00B050"/>
                </a:solidFill>
                <a:latin typeface="Verdana" panose="020B0604030504040204" pitchFamily="34" charset="0"/>
                <a:ea typeface="Verdana" panose="020B0604030504040204" pitchFamily="34" charset="0"/>
              </a:rPr>
              <a:t>(see 10.3 of IS 8034)</a:t>
            </a:r>
            <a:endParaRPr b="1" dirty="0">
              <a:solidFill>
                <a:srgbClr val="00B050"/>
              </a:solidFill>
            </a:endParaRPr>
          </a:p>
          <a:p>
            <a:pPr marL="457200" lvl="0" indent="0" algn="just" rtl="0">
              <a:spcBef>
                <a:spcPts val="1200"/>
              </a:spcBef>
              <a:spcAft>
                <a:spcPts val="200"/>
              </a:spcAft>
              <a:buNone/>
            </a:pPr>
            <a:r>
              <a:rPr lang="en-GB" sz="1800" dirty="0">
                <a:solidFill>
                  <a:schemeClr val="dk1"/>
                </a:solidFill>
                <a:ea typeface="Times New Roman"/>
                <a:cs typeface="Times New Roman"/>
                <a:sym typeface="Times New Roman"/>
              </a:rPr>
              <a:t>A type of test that fills a pressure vessel or pipe system with fluid to a specified PSI to ensure it can safely hold the amount of pressure it is rated for and maintain structural integrity</a:t>
            </a:r>
            <a:endParaRPr sz="1800" dirty="0">
              <a:ea typeface="Times New Roman"/>
              <a:cs typeface="Times New Roman"/>
              <a:sym typeface="Times New Roman"/>
            </a:endParaRPr>
          </a:p>
        </p:txBody>
      </p:sp>
      <p:pic>
        <p:nvPicPr>
          <p:cNvPr id="307" name="Google Shape;307;p39"/>
          <p:cNvPicPr preferRelativeResize="0"/>
          <p:nvPr/>
        </p:nvPicPr>
        <p:blipFill>
          <a:blip r:embed="rId3">
            <a:alphaModFix/>
          </a:blip>
          <a:stretch>
            <a:fillRect/>
          </a:stretch>
        </p:blipFill>
        <p:spPr>
          <a:xfrm>
            <a:off x="3957529" y="3429000"/>
            <a:ext cx="3868075" cy="305777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0B9A-3F88-12EE-6BBD-21373649A2F3}"/>
              </a:ext>
            </a:extLst>
          </p:cNvPr>
          <p:cNvSpPr>
            <a:spLocks noGrp="1"/>
          </p:cNvSpPr>
          <p:nvPr>
            <p:ph type="title"/>
          </p:nvPr>
        </p:nvSpPr>
        <p:spPr>
          <a:xfrm>
            <a:off x="1066487" y="227992"/>
            <a:ext cx="10364451" cy="1596177"/>
          </a:xfrm>
        </p:spPr>
        <p:txBody>
          <a:bodyPr/>
          <a:lstStyle/>
          <a:p>
            <a:r>
              <a:rPr lang="en-US" b="1" dirty="0">
                <a:solidFill>
                  <a:srgbClr val="0070C0"/>
                </a:solidFill>
              </a:rPr>
              <a:t>balancing</a:t>
            </a:r>
          </a:p>
        </p:txBody>
      </p:sp>
      <p:sp>
        <p:nvSpPr>
          <p:cNvPr id="3" name="Content Placeholder 2">
            <a:extLst>
              <a:ext uri="{FF2B5EF4-FFF2-40B4-BE49-F238E27FC236}">
                <a16:creationId xmlns:a16="http://schemas.microsoft.com/office/drawing/2014/main" id="{D5B4A8E5-BF90-D629-9720-375B04137647}"/>
              </a:ext>
            </a:extLst>
          </p:cNvPr>
          <p:cNvSpPr>
            <a:spLocks noGrp="1"/>
          </p:cNvSpPr>
          <p:nvPr>
            <p:ph sz="quarter" idx="13"/>
          </p:nvPr>
        </p:nvSpPr>
        <p:spPr>
          <a:xfrm>
            <a:off x="1066487" y="2128172"/>
            <a:ext cx="10363826" cy="3125446"/>
          </a:xfrm>
        </p:spPr>
        <p:txBody>
          <a:bodyPr>
            <a:normAutofit fontScale="92500" lnSpcReduction="20000"/>
          </a:bodyPr>
          <a:lstStyle/>
          <a:p>
            <a:pPr algn="just">
              <a:buSzPct val="150000"/>
            </a:pPr>
            <a:r>
              <a:rPr lang="en-IN" dirty="0"/>
              <a:t>process used to correct the unequal distribution of geometric mass (see Unbalance) In the case of centrifugal pumps.</a:t>
            </a:r>
          </a:p>
          <a:p>
            <a:pPr algn="just">
              <a:buSzPct val="150000"/>
            </a:pPr>
            <a:endParaRPr lang="en-IN" dirty="0"/>
          </a:p>
          <a:p>
            <a:pPr algn="just">
              <a:buSzPct val="150000"/>
            </a:pPr>
            <a:r>
              <a:rPr lang="en-IN" dirty="0"/>
              <a:t>this is performed in such a manner as to render the rotation axis of the pump's rotor a free axis.</a:t>
            </a:r>
          </a:p>
          <a:p>
            <a:pPr algn="just">
              <a:buSzPct val="150000"/>
            </a:pPr>
            <a:endParaRPr lang="en-IN" dirty="0"/>
          </a:p>
          <a:p>
            <a:pPr algn="just">
              <a:buSzPct val="150000"/>
            </a:pPr>
            <a:r>
              <a:rPr lang="en-IN" dirty="0"/>
              <a:t>balancing procedure and tolerances rotors with rigid behaviours </a:t>
            </a:r>
            <a:r>
              <a:rPr lang="en-IN" b="1" dirty="0">
                <a:solidFill>
                  <a:srgbClr val="00B050"/>
                </a:solidFill>
              </a:rPr>
              <a:t>(see IS/ISO 21940-11)</a:t>
            </a:r>
          </a:p>
          <a:p>
            <a:pPr marL="0" indent="0" algn="just">
              <a:buNone/>
            </a:pPr>
            <a:endParaRPr lang="en-US" dirty="0"/>
          </a:p>
        </p:txBody>
      </p:sp>
      <p:pic>
        <p:nvPicPr>
          <p:cNvPr id="4" name="Picture 3">
            <a:extLst>
              <a:ext uri="{FF2B5EF4-FFF2-40B4-BE49-F238E27FC236}">
                <a16:creationId xmlns:a16="http://schemas.microsoft.com/office/drawing/2014/main" id="{BA326FB2-662A-CEA4-B828-613176F21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1977899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C2CE-0304-2D6F-4A0F-AFC2C057DFE2}"/>
              </a:ext>
            </a:extLst>
          </p:cNvPr>
          <p:cNvSpPr>
            <a:spLocks noGrp="1"/>
          </p:cNvSpPr>
          <p:nvPr>
            <p:ph type="title"/>
          </p:nvPr>
        </p:nvSpPr>
        <p:spPr>
          <a:xfrm>
            <a:off x="970924" y="1246936"/>
            <a:ext cx="10364451" cy="4366078"/>
          </a:xfrm>
        </p:spPr>
        <p:txBody>
          <a:bodyPr/>
          <a:lstStyle/>
          <a:p>
            <a:r>
              <a:rPr lang="en-US" b="1" dirty="0">
                <a:solidFill>
                  <a:schemeClr val="accent5">
                    <a:lumMod val="75000"/>
                  </a:schemeClr>
                </a:solidFill>
              </a:rPr>
              <a:t>Do you know?</a:t>
            </a:r>
            <a:r>
              <a:rPr lang="en-US" b="1" dirty="0"/>
              <a:t/>
            </a:r>
            <a:br>
              <a:rPr lang="en-US" b="1" dirty="0"/>
            </a:br>
            <a:r>
              <a:rPr lang="en-US" b="1" dirty="0"/>
              <a:t/>
            </a:r>
            <a:br>
              <a:rPr lang="en-US" b="1" dirty="0"/>
            </a:br>
            <a:r>
              <a:rPr lang="en-US" b="1" dirty="0"/>
              <a:t/>
            </a:r>
            <a:br>
              <a:rPr lang="en-US" b="1" dirty="0"/>
            </a:br>
            <a:r>
              <a:rPr lang="en-US" b="1" dirty="0">
                <a:solidFill>
                  <a:srgbClr val="0070C0"/>
                </a:solidFill>
              </a:rPr>
              <a:t>What information is required for various stakeholders?</a:t>
            </a:r>
            <a:br>
              <a:rPr lang="en-US" b="1" dirty="0">
                <a:solidFill>
                  <a:srgbClr val="0070C0"/>
                </a:solidFill>
              </a:rPr>
            </a:br>
            <a:endParaRPr lang="en-US" b="1" dirty="0">
              <a:solidFill>
                <a:srgbClr val="0070C0"/>
              </a:solidFill>
            </a:endParaRPr>
          </a:p>
        </p:txBody>
      </p:sp>
    </p:spTree>
    <p:extLst>
      <p:ext uri="{BB962C8B-B14F-4D97-AF65-F5344CB8AC3E}">
        <p14:creationId xmlns:p14="http://schemas.microsoft.com/office/powerpoint/2010/main" val="3829433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3"/>
          <p:cNvSpPr txBox="1">
            <a:spLocks noGrp="1"/>
          </p:cNvSpPr>
          <p:nvPr>
            <p:ph type="title"/>
          </p:nvPr>
        </p:nvSpPr>
        <p:spPr>
          <a:xfrm>
            <a:off x="913775" y="618517"/>
            <a:ext cx="10364451" cy="849675"/>
          </a:xfrm>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GB" b="1" dirty="0">
                <a:solidFill>
                  <a:srgbClr val="0070C0"/>
                </a:solidFill>
              </a:rPr>
              <a:t>Markings on Pump </a:t>
            </a:r>
            <a:r>
              <a:rPr lang="en-GB" b="1" dirty="0">
                <a:solidFill>
                  <a:srgbClr val="00B050"/>
                </a:solidFill>
              </a:rPr>
              <a:t>(14 of is 8034)</a:t>
            </a:r>
            <a:endParaRPr b="1" dirty="0">
              <a:solidFill>
                <a:srgbClr val="00B050"/>
              </a:solidFill>
            </a:endParaRPr>
          </a:p>
        </p:txBody>
      </p:sp>
      <p:sp>
        <p:nvSpPr>
          <p:cNvPr id="335" name="Google Shape;335;p43"/>
          <p:cNvSpPr txBox="1">
            <a:spLocks noGrp="1"/>
          </p:cNvSpPr>
          <p:nvPr>
            <p:ph sz="quarter" idx="13"/>
          </p:nvPr>
        </p:nvSpPr>
        <p:spPr>
          <a:xfrm>
            <a:off x="1097275" y="1845725"/>
            <a:ext cx="10058400" cy="4208400"/>
          </a:xfrm>
          <a:prstGeom prst="rect">
            <a:avLst/>
          </a:prstGeom>
        </p:spPr>
        <p:txBody>
          <a:bodyPr spcFirstLastPara="1" wrap="square" lIns="0" tIns="45700" rIns="0" bIns="45700" anchor="t" anchorCtr="0">
            <a:normAutofit fontScale="25000" lnSpcReduction="20000"/>
          </a:bodyPr>
          <a:lstStyle/>
          <a:p>
            <a:pPr marL="0" lvl="0" indent="0" algn="l" rtl="0">
              <a:lnSpc>
                <a:spcPct val="100000"/>
              </a:lnSpc>
              <a:spcBef>
                <a:spcPts val="1200"/>
              </a:spcBef>
              <a:spcAft>
                <a:spcPts val="0"/>
              </a:spcAft>
              <a:buSzPts val="234"/>
              <a:buNone/>
            </a:pPr>
            <a:r>
              <a:rPr lang="en-GB" sz="7200" dirty="0"/>
              <a:t>A name plate of corrosion-resistant material is affixed on the </a:t>
            </a:r>
            <a:r>
              <a:rPr lang="en-GB" sz="7200" dirty="0" err="1"/>
              <a:t>pumpset</a:t>
            </a:r>
            <a:r>
              <a:rPr lang="en-GB" sz="7200" dirty="0"/>
              <a:t> with the following details: </a:t>
            </a:r>
            <a:endParaRPr sz="7200" dirty="0"/>
          </a:p>
          <a:p>
            <a:pPr marL="0" lvl="0" indent="0" algn="l" rtl="0">
              <a:lnSpc>
                <a:spcPct val="100000"/>
              </a:lnSpc>
              <a:spcBef>
                <a:spcPts val="1200"/>
              </a:spcBef>
              <a:spcAft>
                <a:spcPts val="0"/>
              </a:spcAft>
              <a:buSzPts val="234"/>
              <a:buNone/>
            </a:pPr>
            <a:r>
              <a:rPr lang="en-GB" sz="7200" dirty="0">
                <a:solidFill>
                  <a:schemeClr val="accent4">
                    <a:lumMod val="75000"/>
                  </a:schemeClr>
                </a:solidFill>
              </a:rPr>
              <a:t>a) Manufacturer’s name or trade-mark, if any;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b) Model;</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c) Serial No.;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d) Number of stages;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e) Bore size, Min;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f) Head, at nominal duty point;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g) Discharge, at nominal duty point;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h) Overall efficiency;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j) Motor rating (kW); </a:t>
            </a:r>
            <a:endParaRPr sz="7200" dirty="0">
              <a:solidFill>
                <a:schemeClr val="accent4">
                  <a:lumMod val="75000"/>
                </a:schemeClr>
              </a:solidFill>
            </a:endParaRPr>
          </a:p>
          <a:p>
            <a:pPr marL="0" lvl="0" indent="0" algn="l" rtl="0">
              <a:lnSpc>
                <a:spcPct val="100000"/>
              </a:lnSpc>
              <a:spcBef>
                <a:spcPts val="1200"/>
              </a:spcBef>
              <a:spcAft>
                <a:spcPts val="0"/>
              </a:spcAft>
              <a:buSzPts val="234"/>
              <a:buNone/>
            </a:pPr>
            <a:r>
              <a:rPr lang="en-GB" sz="7200" dirty="0">
                <a:solidFill>
                  <a:schemeClr val="accent4">
                    <a:lumMod val="75000"/>
                  </a:schemeClr>
                </a:solidFill>
              </a:rPr>
              <a:t>k) Rated speed (rpm); </a:t>
            </a:r>
            <a:endParaRPr sz="7200" dirty="0">
              <a:solidFill>
                <a:schemeClr val="accent4">
                  <a:lumMod val="75000"/>
                </a:schemeClr>
              </a:solidFill>
            </a:endParaRPr>
          </a:p>
          <a:p>
            <a:pPr marL="0" lvl="0" indent="0" algn="l" rtl="0">
              <a:lnSpc>
                <a:spcPct val="100000"/>
              </a:lnSpc>
              <a:spcBef>
                <a:spcPts val="1200"/>
              </a:spcBef>
              <a:spcAft>
                <a:spcPts val="200"/>
              </a:spcAft>
              <a:buSzPts val="234"/>
              <a:buNone/>
            </a:pPr>
            <a:endParaRPr sz="6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321" t="3269" r="6094" b="4286"/>
          <a:stretch/>
        </p:blipFill>
        <p:spPr>
          <a:xfrm rot="16200000">
            <a:off x="7013312" y="2275381"/>
            <a:ext cx="3447972" cy="4864580"/>
          </a:xfrm>
          <a:prstGeom prst="rect">
            <a:avLst/>
          </a:prstGeom>
        </p:spPr>
      </p:pic>
    </p:spTree>
    <p:extLst>
      <p:ext uri="{BB962C8B-B14F-4D97-AF65-F5344CB8AC3E}">
        <p14:creationId xmlns:p14="http://schemas.microsoft.com/office/powerpoint/2010/main" val="1296129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8C98-C96F-1110-54E0-D884C7B3CB12}"/>
              </a:ext>
            </a:extLst>
          </p:cNvPr>
          <p:cNvSpPr>
            <a:spLocks noGrp="1"/>
          </p:cNvSpPr>
          <p:nvPr>
            <p:ph type="title"/>
          </p:nvPr>
        </p:nvSpPr>
        <p:spPr>
          <a:xfrm>
            <a:off x="836341" y="916691"/>
            <a:ext cx="10264435" cy="1478640"/>
          </a:xfrm>
        </p:spPr>
        <p:txBody>
          <a:bodyPr>
            <a:normAutofit/>
          </a:bodyPr>
          <a:lstStyle/>
          <a:p>
            <a:pPr marL="82550" lvl="0" indent="0" rtl="0">
              <a:lnSpc>
                <a:spcPct val="100000"/>
              </a:lnSpc>
              <a:spcBef>
                <a:spcPts val="0"/>
              </a:spcBef>
              <a:spcAft>
                <a:spcPts val="0"/>
              </a:spcAft>
            </a:pPr>
            <a:r>
              <a:rPr lang="en-GB" sz="3600" b="1" dirty="0">
                <a:solidFill>
                  <a:srgbClr val="0070C0"/>
                </a:solidFill>
                <a:latin typeface="Verdana" panose="020B0604030504040204" pitchFamily="34" charset="0"/>
                <a:ea typeface="Verdana" panose="020B0604030504040204" pitchFamily="34" charset="0"/>
                <a:cs typeface="Arial"/>
                <a:sym typeface="Arial"/>
              </a:rPr>
              <a:t>Basis for selection of Submersible Pump</a:t>
            </a:r>
            <a:r>
              <a:rPr lang="en-GB" b="1" dirty="0">
                <a:solidFill>
                  <a:srgbClr val="0070C0"/>
                </a:solidFill>
                <a:latin typeface="Verdana" panose="020B0604030504040204" pitchFamily="34" charset="0"/>
                <a:ea typeface="Verdana" panose="020B0604030504040204" pitchFamily="34" charset="0"/>
                <a:cs typeface="Arial"/>
                <a:sym typeface="Arial"/>
              </a:rPr>
              <a:t> </a:t>
            </a:r>
            <a:r>
              <a:rPr lang="en-GB" sz="3600" b="1" dirty="0">
                <a:solidFill>
                  <a:schemeClr val="accent5">
                    <a:lumMod val="75000"/>
                  </a:schemeClr>
                </a:solidFill>
                <a:latin typeface="Verdana" panose="020B0604030504040204" pitchFamily="34" charset="0"/>
                <a:ea typeface="Verdana" panose="020B0604030504040204" pitchFamily="34" charset="0"/>
                <a:cs typeface="Arial"/>
                <a:sym typeface="Arial"/>
              </a:rPr>
              <a:t>(6 of IS 14536)</a:t>
            </a: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A445B1CD-2A6B-CBEB-5C7B-B89D1D451E04}"/>
              </a:ext>
            </a:extLst>
          </p:cNvPr>
          <p:cNvSpPr>
            <a:spLocks noGrp="1"/>
          </p:cNvSpPr>
          <p:nvPr>
            <p:ph sz="quarter" idx="13"/>
          </p:nvPr>
        </p:nvSpPr>
        <p:spPr>
          <a:xfrm>
            <a:off x="913775" y="2671104"/>
            <a:ext cx="10363826" cy="3424107"/>
          </a:xfrm>
        </p:spPr>
        <p:txBody>
          <a:bodyPr>
            <a:normAutofit/>
          </a:bodyPr>
          <a:lstStyle/>
          <a:p>
            <a:pPr marL="0" lvl="0" indent="0" algn="l" rtl="0">
              <a:lnSpc>
                <a:spcPct val="100000"/>
              </a:lnSpc>
              <a:spcBef>
                <a:spcPts val="0"/>
              </a:spcBef>
              <a:spcAft>
                <a:spcPts val="0"/>
              </a:spcAft>
              <a:buNone/>
            </a:pPr>
            <a:r>
              <a:rPr lang="en-GB" cap="none" dirty="0">
                <a:solidFill>
                  <a:schemeClr val="dk1"/>
                </a:solidFill>
                <a:latin typeface="Verdana" panose="020B0604030504040204" pitchFamily="34" charset="0"/>
                <a:ea typeface="Verdana" panose="020B0604030504040204" pitchFamily="34" charset="0"/>
                <a:cs typeface="Arial"/>
                <a:sym typeface="Arial"/>
              </a:rPr>
              <a:t>A) Installation Site, </a:t>
            </a:r>
          </a:p>
          <a:p>
            <a:pPr marL="0" lvl="0" indent="0" algn="l" rtl="0">
              <a:lnSpc>
                <a:spcPct val="100000"/>
              </a:lnSpc>
              <a:spcBef>
                <a:spcPts val="0"/>
              </a:spcBef>
              <a:spcAft>
                <a:spcPts val="0"/>
              </a:spcAft>
              <a:buNone/>
            </a:pPr>
            <a:endParaRPr lang="en-GB" cap="none" dirty="0">
              <a:solidFill>
                <a:schemeClr val="dk1"/>
              </a:solidFill>
              <a:latin typeface="Verdana" panose="020B0604030504040204" pitchFamily="34" charset="0"/>
              <a:ea typeface="Verdana" panose="020B0604030504040204" pitchFamily="34" charset="0"/>
              <a:cs typeface="Arial"/>
              <a:sym typeface="Arial"/>
            </a:endParaRPr>
          </a:p>
          <a:p>
            <a:pPr marL="0" lvl="0" indent="0" algn="l" rtl="0">
              <a:lnSpc>
                <a:spcPct val="100000"/>
              </a:lnSpc>
              <a:spcBef>
                <a:spcPts val="0"/>
              </a:spcBef>
              <a:spcAft>
                <a:spcPts val="0"/>
              </a:spcAft>
              <a:buNone/>
            </a:pPr>
            <a:r>
              <a:rPr lang="en-GB" cap="none" dirty="0">
                <a:solidFill>
                  <a:schemeClr val="dk1"/>
                </a:solidFill>
                <a:latin typeface="Verdana" panose="020B0604030504040204" pitchFamily="34" charset="0"/>
                <a:ea typeface="Verdana" panose="020B0604030504040204" pitchFamily="34" charset="0"/>
                <a:cs typeface="Arial"/>
                <a:sym typeface="Arial"/>
              </a:rPr>
              <a:t>B) Pump Operating Conditions: </a:t>
            </a:r>
          </a:p>
          <a:p>
            <a:pPr marL="269999" lvl="0" indent="0" algn="l" rtl="0">
              <a:lnSpc>
                <a:spcPct val="100000"/>
              </a:lnSpc>
              <a:spcBef>
                <a:spcPts val="0"/>
              </a:spcBef>
              <a:spcAft>
                <a:spcPts val="0"/>
              </a:spcAft>
              <a:buNone/>
            </a:pPr>
            <a:r>
              <a:rPr lang="en-GB" cap="none" dirty="0">
                <a:solidFill>
                  <a:schemeClr val="dk1"/>
                </a:solidFill>
                <a:latin typeface="Verdana" panose="020B0604030504040204" pitchFamily="34" charset="0"/>
                <a:ea typeface="Verdana" panose="020B0604030504040204" pitchFamily="34" charset="0"/>
                <a:cs typeface="Arial"/>
                <a:sym typeface="Arial"/>
              </a:rPr>
              <a:t>1) Capacity........L/Min, L/S Or M3/H</a:t>
            </a:r>
          </a:p>
          <a:p>
            <a:pPr marL="269999" lvl="0" indent="0" algn="l" rtl="0">
              <a:lnSpc>
                <a:spcPct val="100000"/>
              </a:lnSpc>
              <a:spcBef>
                <a:spcPts val="0"/>
              </a:spcBef>
              <a:spcAft>
                <a:spcPts val="0"/>
              </a:spcAft>
              <a:buNone/>
            </a:pPr>
            <a:r>
              <a:rPr lang="en-GB" cap="none" dirty="0">
                <a:solidFill>
                  <a:schemeClr val="dk1"/>
                </a:solidFill>
                <a:latin typeface="Verdana" panose="020B0604030504040204" pitchFamily="34" charset="0"/>
                <a:ea typeface="Verdana" panose="020B0604030504040204" pitchFamily="34" charset="0"/>
                <a:cs typeface="Arial"/>
                <a:sym typeface="Arial"/>
              </a:rPr>
              <a:t>2) Number of Poles of Motor</a:t>
            </a:r>
          </a:p>
          <a:p>
            <a:pPr marL="269999" lvl="0" indent="0" algn="l" rtl="0">
              <a:lnSpc>
                <a:spcPct val="100000"/>
              </a:lnSpc>
              <a:spcBef>
                <a:spcPts val="0"/>
              </a:spcBef>
              <a:spcAft>
                <a:spcPts val="0"/>
              </a:spcAft>
              <a:buNone/>
            </a:pPr>
            <a:r>
              <a:rPr lang="en-GB" cap="none" dirty="0">
                <a:solidFill>
                  <a:schemeClr val="dk1"/>
                </a:solidFill>
                <a:latin typeface="Verdana" panose="020B0604030504040204" pitchFamily="34" charset="0"/>
                <a:ea typeface="Verdana" panose="020B0604030504040204" pitchFamily="34" charset="0"/>
                <a:cs typeface="Arial"/>
                <a:sym typeface="Arial"/>
              </a:rPr>
              <a:t>3) Total Head</a:t>
            </a:r>
          </a:p>
          <a:p>
            <a:pPr marL="269999" lvl="0" indent="0" algn="l" rtl="0">
              <a:lnSpc>
                <a:spcPct val="100000"/>
              </a:lnSpc>
              <a:spcBef>
                <a:spcPts val="0"/>
              </a:spcBef>
              <a:spcAft>
                <a:spcPts val="0"/>
              </a:spcAft>
              <a:buNone/>
            </a:pPr>
            <a:r>
              <a:rPr lang="en-GB" cap="none" dirty="0">
                <a:solidFill>
                  <a:schemeClr val="dk1"/>
                </a:solidFill>
                <a:latin typeface="Verdana" panose="020B0604030504040204" pitchFamily="34" charset="0"/>
                <a:ea typeface="Verdana" panose="020B0604030504040204" pitchFamily="34" charset="0"/>
                <a:cs typeface="Arial"/>
                <a:sym typeface="Arial"/>
              </a:rPr>
              <a:t>4) Total Depth of Casing Pipe </a:t>
            </a:r>
          </a:p>
          <a:p>
            <a:pPr marL="269999" lvl="0" indent="0" algn="l" rtl="0">
              <a:lnSpc>
                <a:spcPct val="100000"/>
              </a:lnSpc>
              <a:spcBef>
                <a:spcPts val="0"/>
              </a:spcBef>
              <a:spcAft>
                <a:spcPts val="0"/>
              </a:spcAft>
              <a:buNone/>
            </a:pPr>
            <a:r>
              <a:rPr lang="en-GB" cap="none" dirty="0">
                <a:solidFill>
                  <a:schemeClr val="dk1"/>
                </a:solidFill>
                <a:latin typeface="Verdana" panose="020B0604030504040204" pitchFamily="34" charset="0"/>
                <a:ea typeface="Verdana" panose="020B0604030504040204" pitchFamily="34" charset="0"/>
                <a:cs typeface="Arial"/>
                <a:sym typeface="Arial"/>
              </a:rPr>
              <a:t>5) Static Water Depth</a:t>
            </a:r>
          </a:p>
          <a:p>
            <a:pPr marL="269999" lvl="0" indent="0" algn="l" rtl="0">
              <a:lnSpc>
                <a:spcPct val="100000"/>
              </a:lnSpc>
              <a:spcBef>
                <a:spcPts val="0"/>
              </a:spcBef>
              <a:spcAft>
                <a:spcPts val="0"/>
              </a:spcAft>
              <a:buNone/>
            </a:pPr>
            <a:r>
              <a:rPr lang="en-GB" cap="none" dirty="0">
                <a:solidFill>
                  <a:schemeClr val="dk1"/>
                </a:solidFill>
                <a:latin typeface="Verdana" panose="020B0604030504040204" pitchFamily="34" charset="0"/>
                <a:ea typeface="Verdana" panose="020B0604030504040204" pitchFamily="34" charset="0"/>
                <a:cs typeface="Arial"/>
                <a:sym typeface="Arial"/>
              </a:rPr>
              <a:t>6) Tube Well Capacity at Predicted Draw-Down</a:t>
            </a:r>
            <a:endParaRPr lang="en-GB" dirty="0">
              <a:solidFill>
                <a:schemeClr val="dk1"/>
              </a:solidFill>
              <a:latin typeface="Verdana" panose="020B0604030504040204" pitchFamily="34" charset="0"/>
              <a:ea typeface="Verdana" panose="020B0604030504040204" pitchFamily="34" charset="0"/>
              <a:cs typeface="Arial"/>
              <a:sym typeface="Arial"/>
            </a:endParaRPr>
          </a:p>
        </p:txBody>
      </p:sp>
      <p:pic>
        <p:nvPicPr>
          <p:cNvPr id="4" name="Picture 3">
            <a:extLst>
              <a:ext uri="{FF2B5EF4-FFF2-40B4-BE49-F238E27FC236}">
                <a16:creationId xmlns:a16="http://schemas.microsoft.com/office/drawing/2014/main" id="{CC56E3D6-F17E-18B6-AABC-888BEE2C9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3236503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7"/>
          <p:cNvSpPr txBox="1"/>
          <p:nvPr/>
        </p:nvSpPr>
        <p:spPr>
          <a:xfrm>
            <a:off x="942398" y="1120691"/>
            <a:ext cx="9852339" cy="4616618"/>
          </a:xfrm>
          <a:prstGeom prst="rect">
            <a:avLst/>
          </a:prstGeom>
          <a:noFill/>
          <a:ln>
            <a:noFill/>
          </a:ln>
        </p:spPr>
        <p:txBody>
          <a:bodyPr spcFirstLastPara="1" wrap="square" lIns="91425" tIns="91425" rIns="91425" bIns="91425" anchor="t" anchorCtr="0">
            <a:spAutoFit/>
          </a:bodyPr>
          <a:lstStyle/>
          <a:p>
            <a:pPr marL="9525" lvl="0" algn="l" rtl="0">
              <a:spcBef>
                <a:spcPts val="0"/>
              </a:spcBef>
              <a:spcAft>
                <a:spcPts val="0"/>
              </a:spcAft>
              <a:buNone/>
            </a:pPr>
            <a:r>
              <a:rPr lang="en-GB" sz="1800" dirty="0">
                <a:solidFill>
                  <a:schemeClr val="dk1"/>
                </a:solidFill>
                <a:latin typeface="Verdana" panose="020B0604030504040204" pitchFamily="34" charset="0"/>
                <a:ea typeface="Verdana" panose="020B0604030504040204" pitchFamily="34" charset="0"/>
              </a:rPr>
              <a:t>C) Description of the Well: </a:t>
            </a:r>
          </a:p>
          <a:p>
            <a:pPr marL="982663" lvl="0" indent="-338138" algn="l" rtl="0">
              <a:spcBef>
                <a:spcPts val="0"/>
              </a:spcBef>
              <a:spcAft>
                <a:spcPts val="0"/>
              </a:spcAft>
              <a:buClr>
                <a:schemeClr val="dk1"/>
              </a:buClr>
              <a:buSzPct val="100000"/>
              <a:buFont typeface="Arial"/>
              <a:buAutoNum type="arabicParenR"/>
            </a:pPr>
            <a:r>
              <a:rPr lang="en-GB" sz="1800" dirty="0">
                <a:solidFill>
                  <a:schemeClr val="dk1"/>
                </a:solidFill>
                <a:latin typeface="Verdana" panose="020B0604030504040204" pitchFamily="34" charset="0"/>
                <a:ea typeface="Verdana" panose="020B0604030504040204" pitchFamily="34" charset="0"/>
              </a:rPr>
              <a:t>Installation of Pump in: </a:t>
            </a:r>
            <a:r>
              <a:rPr lang="en-GB" sz="1800" dirty="0" err="1">
                <a:solidFill>
                  <a:schemeClr val="dk1"/>
                </a:solidFill>
                <a:latin typeface="Verdana" panose="020B0604030504040204" pitchFamily="34" charset="0"/>
                <a:ea typeface="Verdana" panose="020B0604030504040204" pitchFamily="34" charset="0"/>
              </a:rPr>
              <a:t>Openwell</a:t>
            </a:r>
            <a:r>
              <a:rPr lang="en-GB" sz="1800" dirty="0">
                <a:solidFill>
                  <a:schemeClr val="dk1"/>
                </a:solidFill>
                <a:latin typeface="Verdana" panose="020B0604030504040204" pitchFamily="34" charset="0"/>
                <a:ea typeface="Verdana" panose="020B0604030504040204" pitchFamily="34" charset="0"/>
              </a:rPr>
              <a:t>, </a:t>
            </a:r>
            <a:r>
              <a:rPr lang="en-GB" sz="1800" dirty="0" err="1">
                <a:solidFill>
                  <a:schemeClr val="dk1"/>
                </a:solidFill>
                <a:latin typeface="Verdana" panose="020B0604030504040204" pitchFamily="34" charset="0"/>
                <a:ea typeface="Verdana" panose="020B0604030504040204" pitchFamily="34" charset="0"/>
              </a:rPr>
              <a:t>Tubewell</a:t>
            </a:r>
            <a:r>
              <a:rPr lang="en-GB" sz="1800" dirty="0">
                <a:solidFill>
                  <a:schemeClr val="dk1"/>
                </a:solidFill>
                <a:latin typeface="Verdana" panose="020B0604030504040204" pitchFamily="34" charset="0"/>
                <a:ea typeface="Verdana" panose="020B0604030504040204" pitchFamily="34" charset="0"/>
              </a:rPr>
              <a:t>, </a:t>
            </a:r>
            <a:r>
              <a:rPr lang="en-GB" sz="1800" dirty="0" err="1">
                <a:solidFill>
                  <a:schemeClr val="dk1"/>
                </a:solidFill>
                <a:latin typeface="Verdana" panose="020B0604030504040204" pitchFamily="34" charset="0"/>
                <a:ea typeface="Verdana" panose="020B0604030504040204" pitchFamily="34" charset="0"/>
              </a:rPr>
              <a:t>Openwell</a:t>
            </a:r>
            <a:r>
              <a:rPr lang="en-GB" sz="1800" dirty="0">
                <a:solidFill>
                  <a:schemeClr val="dk1"/>
                </a:solidFill>
                <a:latin typeface="Verdana" panose="020B0604030504040204" pitchFamily="34" charset="0"/>
                <a:ea typeface="Verdana" panose="020B0604030504040204" pitchFamily="34" charset="0"/>
              </a:rPr>
              <a:t> with w Boring, and Others.</a:t>
            </a:r>
          </a:p>
          <a:p>
            <a:pPr marL="982663" lvl="0" indent="-338138" algn="l" rtl="0">
              <a:spcBef>
                <a:spcPts val="0"/>
              </a:spcBef>
              <a:spcAft>
                <a:spcPts val="0"/>
              </a:spcAft>
              <a:buClr>
                <a:schemeClr val="dk1"/>
              </a:buClr>
              <a:buSzPct val="100000"/>
              <a:buFont typeface="Arial"/>
              <a:buAutoNum type="arabicParenR"/>
            </a:pPr>
            <a:r>
              <a:rPr lang="en-GB" sz="1800" dirty="0">
                <a:solidFill>
                  <a:schemeClr val="dk1"/>
                </a:solidFill>
                <a:latin typeface="Verdana" panose="020B0604030504040204" pitchFamily="34" charset="0"/>
                <a:ea typeface="Verdana" panose="020B0604030504040204" pitchFamily="34" charset="0"/>
              </a:rPr>
              <a:t>Minimum Inside Diameter of the </a:t>
            </a:r>
            <a:r>
              <a:rPr lang="en-GB" sz="1800" dirty="0" err="1">
                <a:solidFill>
                  <a:schemeClr val="dk1"/>
                </a:solidFill>
                <a:latin typeface="Verdana" panose="020B0604030504040204" pitchFamily="34" charset="0"/>
                <a:ea typeface="Verdana" panose="020B0604030504040204" pitchFamily="34" charset="0"/>
              </a:rPr>
              <a:t>Tubewell</a:t>
            </a:r>
            <a:r>
              <a:rPr lang="en-GB" sz="1800" dirty="0">
                <a:solidFill>
                  <a:schemeClr val="dk1"/>
                </a:solidFill>
                <a:latin typeface="Verdana" panose="020B0604030504040204" pitchFamily="34" charset="0"/>
                <a:ea typeface="Verdana" panose="020B0604030504040204" pitchFamily="34" charset="0"/>
              </a:rPr>
              <a:t> or Casing Pipe. </a:t>
            </a:r>
          </a:p>
          <a:p>
            <a:pPr marL="982663" lvl="0" indent="-338138" algn="l" rtl="0">
              <a:spcBef>
                <a:spcPts val="0"/>
              </a:spcBef>
              <a:spcAft>
                <a:spcPts val="0"/>
              </a:spcAft>
              <a:buClr>
                <a:schemeClr val="dk1"/>
              </a:buClr>
              <a:buSzPct val="100000"/>
              <a:buFont typeface="Arial"/>
              <a:buAutoNum type="arabicParenR"/>
            </a:pPr>
            <a:r>
              <a:rPr lang="en-GB" sz="1800" dirty="0">
                <a:solidFill>
                  <a:schemeClr val="dk1"/>
                </a:solidFill>
                <a:latin typeface="Verdana" panose="020B0604030504040204" pitchFamily="34" charset="0"/>
                <a:ea typeface="Verdana" panose="020B0604030504040204" pitchFamily="34" charset="0"/>
              </a:rPr>
              <a:t>Total Depth of Open Well/Deep Well. </a:t>
            </a:r>
          </a:p>
          <a:p>
            <a:pPr marL="982663" lvl="0" indent="-338138" algn="l" rtl="0">
              <a:spcBef>
                <a:spcPts val="0"/>
              </a:spcBef>
              <a:spcAft>
                <a:spcPts val="0"/>
              </a:spcAft>
              <a:buClr>
                <a:schemeClr val="dk1"/>
              </a:buClr>
              <a:buSzPct val="100000"/>
              <a:buFont typeface="Arial"/>
              <a:buAutoNum type="arabicParenR"/>
            </a:pPr>
            <a:r>
              <a:rPr lang="en-GB" sz="1800" dirty="0">
                <a:solidFill>
                  <a:schemeClr val="dk1"/>
                </a:solidFill>
                <a:latin typeface="Verdana" panose="020B0604030504040204" pitchFamily="34" charset="0"/>
                <a:ea typeface="Verdana" panose="020B0604030504040204" pitchFamily="34" charset="0"/>
              </a:rPr>
              <a:t>Static Water Depth. </a:t>
            </a:r>
          </a:p>
          <a:p>
            <a:pPr marL="0" lvl="0" indent="0" algn="l" rtl="0">
              <a:spcBef>
                <a:spcPts val="0"/>
              </a:spcBef>
              <a:spcAft>
                <a:spcPts val="0"/>
              </a:spcAft>
              <a:buClr>
                <a:schemeClr val="dk1"/>
              </a:buClr>
              <a:buSzPts val="1100"/>
              <a:buFont typeface="Arial"/>
              <a:buNone/>
            </a:pPr>
            <a:endParaRPr lang="en-GB" sz="1800" dirty="0">
              <a:solidFill>
                <a:schemeClr val="dk1"/>
              </a:solidFill>
              <a:latin typeface="Verdana" panose="020B0604030504040204" pitchFamily="34" charset="0"/>
              <a:ea typeface="Verdana" panose="020B0604030504040204" pitchFamily="34" charset="0"/>
            </a:endParaRPr>
          </a:p>
          <a:p>
            <a:pPr marL="0" lvl="0" indent="0" algn="l" rtl="0">
              <a:spcBef>
                <a:spcPts val="0"/>
              </a:spcBef>
              <a:spcAft>
                <a:spcPts val="0"/>
              </a:spcAft>
              <a:buNone/>
            </a:pPr>
            <a:r>
              <a:rPr lang="en-GB" sz="1800" dirty="0">
                <a:solidFill>
                  <a:schemeClr val="dk1"/>
                </a:solidFill>
                <a:latin typeface="Verdana" panose="020B0604030504040204" pitchFamily="34" charset="0"/>
                <a:ea typeface="Verdana" panose="020B0604030504040204" pitchFamily="34" charset="0"/>
              </a:rPr>
              <a:t>D) Site Conditions: </a:t>
            </a:r>
          </a:p>
          <a:p>
            <a:pPr marL="223838" lvl="0" indent="441325" algn="l" rtl="0">
              <a:spcBef>
                <a:spcPts val="0"/>
              </a:spcBef>
              <a:spcAft>
                <a:spcPts val="0"/>
              </a:spcAft>
              <a:buClr>
                <a:schemeClr val="dk1"/>
              </a:buClr>
              <a:buSzPts val="1100"/>
              <a:buFont typeface="Arial"/>
              <a:buNone/>
            </a:pPr>
            <a:r>
              <a:rPr lang="en-GB" sz="1800" dirty="0">
                <a:solidFill>
                  <a:schemeClr val="dk1"/>
                </a:solidFill>
                <a:latin typeface="Verdana" panose="020B0604030504040204" pitchFamily="34" charset="0"/>
                <a:ea typeface="Verdana" panose="020B0604030504040204" pitchFamily="34" charset="0"/>
              </a:rPr>
              <a:t>1) Height above Mean Sea Level in Metres, and </a:t>
            </a:r>
          </a:p>
          <a:p>
            <a:pPr marL="223838" lvl="0" indent="441325" algn="l" rtl="0">
              <a:spcBef>
                <a:spcPts val="0"/>
              </a:spcBef>
              <a:spcAft>
                <a:spcPts val="0"/>
              </a:spcAft>
              <a:buClr>
                <a:schemeClr val="dk1"/>
              </a:buClr>
              <a:buSzPts val="1100"/>
              <a:buFont typeface="Arial"/>
              <a:buNone/>
            </a:pPr>
            <a:r>
              <a:rPr lang="en-GB" sz="1800" dirty="0">
                <a:solidFill>
                  <a:schemeClr val="dk1"/>
                </a:solidFill>
                <a:latin typeface="Verdana" panose="020B0604030504040204" pitchFamily="34" charset="0"/>
                <a:ea typeface="Verdana" panose="020B0604030504040204" pitchFamily="34" charset="0"/>
              </a:rPr>
              <a:t>2) Details of Quality of Water.</a:t>
            </a:r>
          </a:p>
          <a:p>
            <a:pPr marL="0" lvl="0" indent="450000" algn="l" rtl="0">
              <a:spcBef>
                <a:spcPts val="0"/>
              </a:spcBef>
              <a:spcAft>
                <a:spcPts val="0"/>
              </a:spcAft>
              <a:buClr>
                <a:schemeClr val="dk1"/>
              </a:buClr>
              <a:buSzPts val="1100"/>
              <a:buFont typeface="Arial"/>
              <a:buNone/>
            </a:pPr>
            <a:endParaRPr lang="en-GB" sz="1800" dirty="0">
              <a:latin typeface="Verdana" panose="020B0604030504040204" pitchFamily="34" charset="0"/>
              <a:ea typeface="Verdana" panose="020B0604030504040204" pitchFamily="34" charset="0"/>
            </a:endParaRPr>
          </a:p>
          <a:p>
            <a:pPr marL="0" lvl="0" indent="0" algn="l" rtl="0">
              <a:spcBef>
                <a:spcPts val="0"/>
              </a:spcBef>
              <a:spcAft>
                <a:spcPts val="0"/>
              </a:spcAft>
              <a:buNone/>
            </a:pPr>
            <a:r>
              <a:rPr lang="en-GB" sz="1800" dirty="0">
                <a:latin typeface="Verdana" panose="020B0604030504040204" pitchFamily="34" charset="0"/>
                <a:ea typeface="Verdana" panose="020B0604030504040204" pitchFamily="34" charset="0"/>
              </a:rPr>
              <a:t>E) Power Supply: </a:t>
            </a:r>
          </a:p>
          <a:p>
            <a:pPr marL="623888" lvl="0" algn="l" rtl="0">
              <a:spcBef>
                <a:spcPts val="0"/>
              </a:spcBef>
              <a:spcAft>
                <a:spcPts val="0"/>
              </a:spcAft>
              <a:buNone/>
            </a:pPr>
            <a:r>
              <a:rPr lang="en-GB" sz="1800" dirty="0">
                <a:latin typeface="Verdana" panose="020B0604030504040204" pitchFamily="34" charset="0"/>
                <a:ea typeface="Verdana" panose="020B0604030504040204" pitchFamily="34" charset="0"/>
              </a:rPr>
              <a:t> 1) Type of Supply (Single-Phase/Three Phase) </a:t>
            </a:r>
          </a:p>
          <a:p>
            <a:pPr marL="623888" lvl="0" algn="l" rtl="0">
              <a:spcBef>
                <a:spcPts val="0"/>
              </a:spcBef>
              <a:spcAft>
                <a:spcPts val="0"/>
              </a:spcAft>
              <a:buNone/>
            </a:pPr>
            <a:r>
              <a:rPr lang="en-GB" sz="1800" dirty="0">
                <a:latin typeface="Verdana" panose="020B0604030504040204" pitchFamily="34" charset="0"/>
                <a:ea typeface="Verdana" panose="020B0604030504040204" pitchFamily="34" charset="0"/>
              </a:rPr>
              <a:t> 2) Frequency (Hz) </a:t>
            </a:r>
          </a:p>
          <a:p>
            <a:pPr marL="623888" lvl="0" algn="l" rtl="0">
              <a:spcBef>
                <a:spcPts val="0"/>
              </a:spcBef>
              <a:spcAft>
                <a:spcPts val="0"/>
              </a:spcAft>
              <a:buClr>
                <a:schemeClr val="dk1"/>
              </a:buClr>
              <a:buSzPts val="1100"/>
              <a:buFont typeface="Arial"/>
              <a:buNone/>
            </a:pPr>
            <a:r>
              <a:rPr lang="en-GB" sz="1800" dirty="0">
                <a:solidFill>
                  <a:schemeClr val="dk1"/>
                </a:solidFill>
                <a:latin typeface="Verdana" panose="020B0604030504040204" pitchFamily="34" charset="0"/>
                <a:ea typeface="Verdana" panose="020B0604030504040204" pitchFamily="34" charset="0"/>
              </a:rPr>
              <a:t> 3) Voltage (V), and </a:t>
            </a:r>
          </a:p>
          <a:p>
            <a:pPr marL="623888" lvl="0" algn="l" rtl="0">
              <a:spcBef>
                <a:spcPts val="0"/>
              </a:spcBef>
              <a:spcAft>
                <a:spcPts val="0"/>
              </a:spcAft>
              <a:buClr>
                <a:schemeClr val="dk1"/>
              </a:buClr>
              <a:buSzPts val="1100"/>
              <a:buFont typeface="Arial"/>
              <a:buNone/>
            </a:pPr>
            <a:r>
              <a:rPr lang="en-GB" sz="1800" dirty="0">
                <a:solidFill>
                  <a:schemeClr val="dk1"/>
                </a:solidFill>
                <a:latin typeface="Verdana" panose="020B0604030504040204" pitchFamily="34" charset="0"/>
                <a:ea typeface="Verdana" panose="020B0604030504040204" pitchFamily="34" charset="0"/>
              </a:rPr>
              <a:t> 4)Variation in Voltage/Frequency.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83527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1097275" y="286599"/>
            <a:ext cx="10058400" cy="731400"/>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bg2">
                    <a:lumMod val="50000"/>
                  </a:schemeClr>
                </a:solidFill>
                <a:ea typeface="Times New Roman"/>
                <a:cs typeface="Times New Roman"/>
                <a:sym typeface="Times New Roman"/>
              </a:rPr>
              <a:t>Classification of Pumps</a:t>
            </a:r>
            <a:endParaRPr sz="7200" dirty="0">
              <a:solidFill>
                <a:schemeClr val="bg2">
                  <a:lumMod val="50000"/>
                </a:schemeClr>
              </a:solidFill>
            </a:endParaRPr>
          </a:p>
        </p:txBody>
      </p:sp>
      <p:pic>
        <p:nvPicPr>
          <p:cNvPr id="119" name="Google Shape;119;p15"/>
          <p:cNvPicPr preferRelativeResize="0"/>
          <p:nvPr/>
        </p:nvPicPr>
        <p:blipFill>
          <a:blip r:embed="rId3">
            <a:extLst>
              <a:ext uri="{28A0092B-C50C-407E-A947-70E740481C1C}">
                <a14:useLocalDpi xmlns:a14="http://schemas.microsoft.com/office/drawing/2010/main" val="0"/>
              </a:ext>
            </a:extLst>
          </a:blip>
          <a:stretch>
            <a:fillRect/>
          </a:stretch>
        </p:blipFill>
        <p:spPr>
          <a:xfrm>
            <a:off x="553792" y="1148576"/>
            <a:ext cx="11165983" cy="5561317"/>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933" y="87056"/>
            <a:ext cx="1672683" cy="996231"/>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3638-68DC-7CA8-ABE6-E8527267C2AB}"/>
              </a:ext>
            </a:extLst>
          </p:cNvPr>
          <p:cNvSpPr>
            <a:spLocks noGrp="1"/>
          </p:cNvSpPr>
          <p:nvPr>
            <p:ph type="title"/>
          </p:nvPr>
        </p:nvSpPr>
        <p:spPr>
          <a:xfrm>
            <a:off x="836341" y="295243"/>
            <a:ext cx="10364451" cy="996231"/>
          </a:xfrm>
        </p:spPr>
        <p:txBody>
          <a:bodyPr>
            <a:normAutofit fontScale="90000"/>
          </a:bodyPr>
          <a:lstStyle/>
          <a:p>
            <a:r>
              <a:rPr lang="en-GB" sz="3600" b="1" dirty="0">
                <a:solidFill>
                  <a:srgbClr val="0070C0"/>
                </a:solidFill>
                <a:latin typeface="Verdana" panose="020B0604030504040204" pitchFamily="34" charset="0"/>
                <a:ea typeface="Verdana" panose="020B0604030504040204" pitchFamily="34" charset="0"/>
                <a:cs typeface="Verdana" panose="020B0604030504040204" pitchFamily="34" charset="0"/>
              </a:rPr>
              <a:t>INFORMATION FURNISHED BY THE MANUFACTURER </a:t>
            </a:r>
            <a:r>
              <a:rPr lang="en-GB" sz="36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(16 of IS 8034)</a:t>
            </a: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CFD57A1C-DDEA-1D30-1029-DEA03C08A77E}"/>
              </a:ext>
            </a:extLst>
          </p:cNvPr>
          <p:cNvSpPr>
            <a:spLocks noGrp="1"/>
          </p:cNvSpPr>
          <p:nvPr>
            <p:ph sz="quarter" idx="13"/>
          </p:nvPr>
        </p:nvSpPr>
        <p:spPr>
          <a:xfrm>
            <a:off x="836341" y="1570842"/>
            <a:ext cx="10911781" cy="4388169"/>
          </a:xfrm>
        </p:spPr>
        <p:txBody>
          <a:bodyPr>
            <a:noAutofit/>
          </a:bodyPr>
          <a:lstStyle/>
          <a:p>
            <a:pPr marL="0" lvl="0" indent="0" algn="just" rtl="0">
              <a:spcBef>
                <a:spcPts val="0"/>
              </a:spcBef>
              <a:spcAft>
                <a:spcPts val="0"/>
              </a:spcAft>
              <a:buNone/>
            </a:pPr>
            <a:r>
              <a:rPr lang="en-GB" sz="1800" cap="none" dirty="0">
                <a:latin typeface="Verdana" panose="020B0604030504040204" pitchFamily="34" charset="0"/>
                <a:ea typeface="Verdana" panose="020B0604030504040204" pitchFamily="34" charset="0"/>
                <a:cs typeface="Verdana" panose="020B0604030504040204" pitchFamily="34" charset="0"/>
              </a:rPr>
              <a:t>A) Type Designation of Pump and Submersible Motor, </a:t>
            </a:r>
          </a:p>
          <a:p>
            <a:pPr marL="0" lvl="0" indent="0" algn="just" rtl="0">
              <a:spcBef>
                <a:spcPts val="0"/>
              </a:spcBef>
              <a:spcAft>
                <a:spcPts val="0"/>
              </a:spcAft>
              <a:buNone/>
            </a:pPr>
            <a:endParaRPr lang="en-GB" sz="1800" cap="none" dirty="0">
              <a:latin typeface="Verdana" panose="020B0604030504040204" pitchFamily="34" charset="0"/>
              <a:ea typeface="Verdana" panose="020B0604030504040204" pitchFamily="34" charset="0"/>
              <a:cs typeface="Verdana" panose="020B0604030504040204" pitchFamily="34" charset="0"/>
            </a:endParaRPr>
          </a:p>
          <a:p>
            <a:pPr marL="0" lvl="0" indent="0" algn="just" rtl="0">
              <a:spcBef>
                <a:spcPts val="0"/>
              </a:spcBef>
              <a:spcAft>
                <a:spcPts val="0"/>
              </a:spcAft>
              <a:buNone/>
            </a:pPr>
            <a:r>
              <a:rPr lang="en-GB" sz="1800" cap="none" dirty="0">
                <a:latin typeface="Verdana" panose="020B0604030504040204" pitchFamily="34" charset="0"/>
                <a:ea typeface="Verdana" panose="020B0604030504040204" pitchFamily="34" charset="0"/>
                <a:cs typeface="Verdana" panose="020B0604030504040204" pitchFamily="34" charset="0"/>
              </a:rPr>
              <a:t>B) Details of Pump; </a:t>
            </a:r>
          </a:p>
          <a:p>
            <a:pPr marL="582613" lvl="0" indent="0" algn="just" rtl="0">
              <a:spcBef>
                <a:spcPts val="0"/>
              </a:spcBef>
              <a:spcAft>
                <a:spcPts val="0"/>
              </a:spcAft>
              <a:buNone/>
            </a:pPr>
            <a:r>
              <a:rPr lang="en-GB" sz="1800" cap="none" dirty="0">
                <a:latin typeface="Verdana" panose="020B0604030504040204" pitchFamily="34" charset="0"/>
                <a:ea typeface="Verdana" panose="020B0604030504040204" pitchFamily="34" charset="0"/>
                <a:cs typeface="Verdana" panose="020B0604030504040204" pitchFamily="34" charset="0"/>
              </a:rPr>
              <a:t>1) Method of Lubrication;	</a:t>
            </a:r>
          </a:p>
          <a:p>
            <a:pPr marL="582613" lvl="0" indent="0" algn="just" rtl="0">
              <a:spcBef>
                <a:spcPts val="0"/>
              </a:spcBef>
              <a:spcAft>
                <a:spcPts val="0"/>
              </a:spcAft>
              <a:buNone/>
            </a:pPr>
            <a:r>
              <a:rPr lang="en-GB" sz="1800" cap="none" dirty="0">
                <a:latin typeface="Verdana" panose="020B0604030504040204" pitchFamily="34" charset="0"/>
                <a:ea typeface="Verdana" panose="020B0604030504040204" pitchFamily="34" charset="0"/>
                <a:cs typeface="Verdana" panose="020B0604030504040204" pitchFamily="34" charset="0"/>
              </a:rPr>
              <a:t>2) Minimum Bore Well Diameter, in mm; Number of Stages; Outside Diameter;</a:t>
            </a:r>
          </a:p>
          <a:p>
            <a:pPr marL="582613" lvl="0" indent="0" algn="just" rtl="0">
              <a:spcBef>
                <a:spcPts val="0"/>
              </a:spcBef>
              <a:spcAft>
                <a:spcPts val="0"/>
              </a:spcAft>
              <a:buNone/>
            </a:pPr>
            <a:r>
              <a:rPr lang="en-GB" sz="1800" cap="none" dirty="0">
                <a:latin typeface="Verdana" panose="020B0604030504040204" pitchFamily="34" charset="0"/>
                <a:ea typeface="Verdana" panose="020B0604030504040204" pitchFamily="34" charset="0"/>
                <a:cs typeface="Verdana" panose="020B0604030504040204" pitchFamily="34" charset="0"/>
              </a:rPr>
              <a:t>3) Discharge (l/s), Total Head (m), Speed (rpm); </a:t>
            </a:r>
          </a:p>
          <a:p>
            <a:pPr marL="582613" lvl="0" indent="0" algn="just" rtl="0">
              <a:spcBef>
                <a:spcPts val="0"/>
              </a:spcBef>
              <a:spcAft>
                <a:spcPts val="0"/>
              </a:spcAft>
              <a:buNone/>
            </a:pPr>
            <a:r>
              <a:rPr lang="en-GB" sz="1800" cap="none" dirty="0">
                <a:latin typeface="Verdana" panose="020B0604030504040204" pitchFamily="34" charset="0"/>
                <a:ea typeface="Verdana" panose="020B0604030504040204" pitchFamily="34" charset="0"/>
                <a:cs typeface="Verdana" panose="020B0604030504040204" pitchFamily="34" charset="0"/>
              </a:rPr>
              <a:t>4) Overall Efficiency at Duty Point (Percent); and </a:t>
            </a:r>
          </a:p>
          <a:p>
            <a:pPr marL="582613" lvl="0" indent="0" algn="just" rtl="0">
              <a:spcBef>
                <a:spcPts val="0"/>
              </a:spcBef>
              <a:spcAft>
                <a:spcPts val="0"/>
              </a:spcAft>
              <a:buNone/>
            </a:pPr>
            <a:r>
              <a:rPr lang="en-GB" sz="1800" cap="none" dirty="0">
                <a:latin typeface="Verdana" panose="020B0604030504040204" pitchFamily="34" charset="0"/>
                <a:ea typeface="Verdana" panose="020B0604030504040204" pitchFamily="34" charset="0"/>
                <a:cs typeface="Verdana" panose="020B0604030504040204" pitchFamily="34" charset="0"/>
              </a:rPr>
              <a:t>5) Minimum Submergence at Duty Point (M). </a:t>
            </a:r>
          </a:p>
          <a:p>
            <a:pPr marL="0" indent="0" algn="just">
              <a:spcBef>
                <a:spcPts val="0"/>
              </a:spcBef>
              <a:buNone/>
            </a:pPr>
            <a:endParaRPr lang="en-GB" sz="1800" cap="none" dirty="0">
              <a:latin typeface="Verdana" panose="020B0604030504040204" pitchFamily="34" charset="0"/>
              <a:ea typeface="Verdana" panose="020B0604030504040204" pitchFamily="34" charset="0"/>
              <a:cs typeface="Verdana" panose="020B0604030504040204" pitchFamily="34" charset="0"/>
            </a:endParaRPr>
          </a:p>
          <a:p>
            <a:pPr marL="0" indent="0" algn="just">
              <a:spcBef>
                <a:spcPts val="0"/>
              </a:spcBef>
              <a:buNone/>
            </a:pPr>
            <a:r>
              <a:rPr lang="en-GB" sz="1800" cap="none" dirty="0">
                <a:latin typeface="Verdana" panose="020B0604030504040204" pitchFamily="34" charset="0"/>
                <a:ea typeface="Verdana" panose="020B0604030504040204" pitchFamily="34" charset="0"/>
                <a:cs typeface="Verdana" panose="020B0604030504040204" pitchFamily="34" charset="0"/>
              </a:rPr>
              <a:t>C) Details of Motor: </a:t>
            </a:r>
          </a:p>
          <a:p>
            <a:pPr marL="941388" lvl="0" indent="-338138" algn="just" rtl="0">
              <a:spcBef>
                <a:spcPts val="0"/>
              </a:spcBef>
              <a:spcAft>
                <a:spcPts val="0"/>
              </a:spcAft>
              <a:buAutoNum type="arabicParenR"/>
            </a:pPr>
            <a:r>
              <a:rPr lang="en-GB" sz="1800" cap="none" dirty="0">
                <a:latin typeface="Verdana" panose="020B0604030504040204" pitchFamily="34" charset="0"/>
                <a:ea typeface="Verdana" panose="020B0604030504040204" pitchFamily="34" charset="0"/>
                <a:cs typeface="Verdana" panose="020B0604030504040204" pitchFamily="34" charset="0"/>
              </a:rPr>
              <a:t>Rating (kW), Type, Power Supply, </a:t>
            </a:r>
          </a:p>
          <a:p>
            <a:pPr marL="941388" lvl="0" indent="-338138" algn="just" rtl="0">
              <a:spcBef>
                <a:spcPts val="0"/>
              </a:spcBef>
              <a:spcAft>
                <a:spcPts val="0"/>
              </a:spcAft>
              <a:buAutoNum type="arabicParenR"/>
            </a:pPr>
            <a:r>
              <a:rPr lang="en-GB" sz="1800" cap="none" dirty="0">
                <a:latin typeface="Verdana" panose="020B0604030504040204" pitchFamily="34" charset="0"/>
                <a:ea typeface="Verdana" panose="020B0604030504040204" pitchFamily="34" charset="0"/>
                <a:cs typeface="Verdana" panose="020B0604030504040204" pitchFamily="34" charset="0"/>
              </a:rPr>
              <a:t>Number of Poles of Motor, and</a:t>
            </a:r>
          </a:p>
          <a:p>
            <a:pPr marL="941388" lvl="0" indent="-338138" algn="just" rtl="0">
              <a:spcBef>
                <a:spcPts val="0"/>
              </a:spcBef>
              <a:spcAft>
                <a:spcPts val="0"/>
              </a:spcAft>
              <a:buAutoNum type="arabicParenR"/>
            </a:pPr>
            <a:r>
              <a:rPr lang="en-GB" sz="1800" cap="none" dirty="0">
                <a:latin typeface="Verdana" panose="020B0604030504040204" pitchFamily="34" charset="0"/>
                <a:ea typeface="Verdana" panose="020B0604030504040204" pitchFamily="34" charset="0"/>
                <a:cs typeface="Verdana" panose="020B0604030504040204" pitchFamily="34" charset="0"/>
              </a:rPr>
              <a:t>Maximum Current at Rated Voltage and Frequency.</a:t>
            </a:r>
          </a:p>
        </p:txBody>
      </p:sp>
      <p:pic>
        <p:nvPicPr>
          <p:cNvPr id="4" name="Picture 3">
            <a:extLst>
              <a:ext uri="{FF2B5EF4-FFF2-40B4-BE49-F238E27FC236}">
                <a16:creationId xmlns:a16="http://schemas.microsoft.com/office/drawing/2014/main" id="{3358ED85-94D9-EBCB-2D76-596F26FF3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4250209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9"/>
          <p:cNvSpPr txBox="1"/>
          <p:nvPr/>
        </p:nvSpPr>
        <p:spPr>
          <a:xfrm>
            <a:off x="765717" y="1117511"/>
            <a:ext cx="10660566" cy="4431952"/>
          </a:xfrm>
          <a:prstGeom prst="rect">
            <a:avLst/>
          </a:prstGeom>
          <a:noFill/>
          <a:ln>
            <a:noFill/>
          </a:ln>
        </p:spPr>
        <p:txBody>
          <a:bodyPr spcFirstLastPara="1" wrap="square" lIns="91425" tIns="91425" rIns="91425" bIns="91425" anchor="t" anchorCtr="0">
            <a:spAutoFit/>
          </a:bodyPr>
          <a:lstStyle/>
          <a:p>
            <a:pPr marL="0" lvl="0" indent="269999" algn="l" rtl="0">
              <a:spcBef>
                <a:spcPts val="0"/>
              </a:spcBef>
              <a:spcAft>
                <a:spcPts val="0"/>
              </a:spcAft>
              <a:buNone/>
            </a:pPr>
            <a:endParaRPr lang="en-GB" sz="2000" dirty="0">
              <a:latin typeface="Verdana" panose="020B0604030504040204" pitchFamily="34" charset="0"/>
              <a:ea typeface="Verdana" panose="020B0604030504040204" pitchFamily="34" charset="0"/>
            </a:endParaRPr>
          </a:p>
          <a:p>
            <a:pPr marL="0" lvl="0" indent="269999" algn="l" rtl="0">
              <a:spcBef>
                <a:spcPts val="0"/>
              </a:spcBef>
              <a:spcAft>
                <a:spcPts val="0"/>
              </a:spcAft>
              <a:buNone/>
            </a:pPr>
            <a:endParaRPr lang="en-GB" sz="2000" dirty="0">
              <a:latin typeface="Verdana" panose="020B0604030504040204" pitchFamily="34" charset="0"/>
              <a:ea typeface="Verdana" panose="020B0604030504040204" pitchFamily="34" charset="0"/>
            </a:endParaRPr>
          </a:p>
          <a:p>
            <a:pPr marL="0" lvl="0" indent="269999" algn="l" rtl="0">
              <a:spcBef>
                <a:spcPts val="0"/>
              </a:spcBef>
              <a:spcAft>
                <a:spcPts val="0"/>
              </a:spcAft>
              <a:buNone/>
            </a:pPr>
            <a:endParaRPr lang="en-GB" sz="2000" dirty="0">
              <a:latin typeface="Verdana" panose="020B0604030504040204" pitchFamily="34" charset="0"/>
              <a:ea typeface="Verdana" panose="020B0604030504040204" pitchFamily="34" charset="0"/>
            </a:endParaRPr>
          </a:p>
          <a:p>
            <a:pPr marL="0" lvl="0" indent="269999" algn="l" rtl="0">
              <a:spcBef>
                <a:spcPts val="0"/>
              </a:spcBef>
              <a:spcAft>
                <a:spcPts val="0"/>
              </a:spcAft>
              <a:buNone/>
            </a:pPr>
            <a:r>
              <a:rPr lang="en-GB" sz="2000" dirty="0">
                <a:latin typeface="Verdana" panose="020B0604030504040204" pitchFamily="34" charset="0"/>
                <a:ea typeface="Verdana" panose="020B0604030504040204" pitchFamily="34" charset="0"/>
              </a:rPr>
              <a:t>D) Accessories: </a:t>
            </a:r>
          </a:p>
          <a:p>
            <a:pPr marL="0" lvl="0" indent="269999" algn="l" rtl="0">
              <a:spcBef>
                <a:spcPts val="0"/>
              </a:spcBef>
              <a:spcAft>
                <a:spcPts val="0"/>
              </a:spcAft>
              <a:buNone/>
            </a:pPr>
            <a:endParaRPr lang="en-GB" sz="2000" dirty="0">
              <a:latin typeface="Verdana" panose="020B0604030504040204" pitchFamily="34" charset="0"/>
              <a:ea typeface="Verdana" panose="020B0604030504040204" pitchFamily="34" charset="0"/>
            </a:endParaRPr>
          </a:p>
          <a:p>
            <a:pPr marL="0" lvl="0" indent="269999" algn="l" rtl="0">
              <a:spcBef>
                <a:spcPts val="0"/>
              </a:spcBef>
              <a:spcAft>
                <a:spcPts val="0"/>
              </a:spcAft>
              <a:buNone/>
            </a:pPr>
            <a:r>
              <a:rPr lang="en-GB" sz="2000" dirty="0">
                <a:latin typeface="Verdana" panose="020B0604030504040204" pitchFamily="34" charset="0"/>
                <a:ea typeface="Verdana" panose="020B0604030504040204" pitchFamily="34" charset="0"/>
              </a:rPr>
              <a:t>	1) Suitable Starter, </a:t>
            </a:r>
          </a:p>
          <a:p>
            <a:pPr marL="0" lvl="0" indent="269999" algn="l" rtl="0">
              <a:spcBef>
                <a:spcPts val="0"/>
              </a:spcBef>
              <a:spcAft>
                <a:spcPts val="0"/>
              </a:spcAft>
              <a:buNone/>
            </a:pPr>
            <a:r>
              <a:rPr lang="en-GB" sz="2000" dirty="0">
                <a:latin typeface="Verdana" panose="020B0604030504040204" pitchFamily="34" charset="0"/>
                <a:ea typeface="Verdana" panose="020B0604030504040204" pitchFamily="34" charset="0"/>
              </a:rPr>
              <a:t>	2) Main Switches, </a:t>
            </a:r>
          </a:p>
          <a:p>
            <a:pPr marL="0" lvl="0" indent="269999" algn="l" rtl="0">
              <a:spcBef>
                <a:spcPts val="0"/>
              </a:spcBef>
              <a:spcAft>
                <a:spcPts val="0"/>
              </a:spcAft>
              <a:buNone/>
            </a:pPr>
            <a:r>
              <a:rPr lang="en-GB" sz="2000" dirty="0">
                <a:latin typeface="Verdana" panose="020B0604030504040204" pitchFamily="34" charset="0"/>
                <a:ea typeface="Verdana" panose="020B0604030504040204" pitchFamily="34" charset="0"/>
              </a:rPr>
              <a:t>	3) Ammeter and Voltmeter, </a:t>
            </a:r>
          </a:p>
          <a:p>
            <a:pPr marL="0" lvl="0" indent="269999" algn="l" rtl="0">
              <a:spcBef>
                <a:spcPts val="0"/>
              </a:spcBef>
              <a:spcAft>
                <a:spcPts val="0"/>
              </a:spcAft>
              <a:buNone/>
            </a:pPr>
            <a:r>
              <a:rPr lang="en-GB" sz="2000" dirty="0">
                <a:latin typeface="Verdana" panose="020B0604030504040204" pitchFamily="34" charset="0"/>
                <a:ea typeface="Verdana" panose="020B0604030504040204" pitchFamily="34" charset="0"/>
              </a:rPr>
              <a:t>	4) Pressure Gauge, </a:t>
            </a:r>
          </a:p>
          <a:p>
            <a:pPr marL="0" lvl="0" indent="269999" algn="l" rtl="0">
              <a:spcBef>
                <a:spcPts val="0"/>
              </a:spcBef>
              <a:spcAft>
                <a:spcPts val="0"/>
              </a:spcAft>
              <a:buNone/>
            </a:pPr>
            <a:r>
              <a:rPr lang="en-GB" sz="2000" dirty="0">
                <a:latin typeface="Verdana" panose="020B0604030504040204" pitchFamily="34" charset="0"/>
                <a:ea typeface="Verdana" panose="020B0604030504040204" pitchFamily="34" charset="0"/>
              </a:rPr>
              <a:t>	5) Water Level Indicating Relays, </a:t>
            </a:r>
          </a:p>
          <a:p>
            <a:pPr marL="0" lvl="0" indent="269999" algn="l" rtl="0">
              <a:spcBef>
                <a:spcPts val="0"/>
              </a:spcBef>
              <a:spcAft>
                <a:spcPts val="0"/>
              </a:spcAft>
              <a:buNone/>
            </a:pPr>
            <a:r>
              <a:rPr lang="en-GB" sz="2000" dirty="0">
                <a:latin typeface="Verdana" panose="020B0604030504040204" pitchFamily="34" charset="0"/>
                <a:ea typeface="Verdana" panose="020B0604030504040204" pitchFamily="34" charset="0"/>
              </a:rPr>
              <a:t>	6) Reflux Valve and Sluice Valve, and </a:t>
            </a:r>
          </a:p>
          <a:p>
            <a:pPr marL="0" lvl="0" indent="269999" algn="l" rtl="0">
              <a:spcBef>
                <a:spcPts val="0"/>
              </a:spcBef>
              <a:spcAft>
                <a:spcPts val="0"/>
              </a:spcAft>
              <a:buNone/>
            </a:pPr>
            <a:r>
              <a:rPr lang="en-GB" sz="2000" dirty="0">
                <a:latin typeface="Verdana" panose="020B0604030504040204" pitchFamily="34" charset="0"/>
                <a:ea typeface="Verdana" panose="020B0604030504040204" pitchFamily="34" charset="0"/>
              </a:rPr>
              <a:t>	7) Erection Clamps and Special Spanners, If any. </a:t>
            </a:r>
          </a:p>
          <a:p>
            <a:pPr marL="0" lvl="0" indent="269999" algn="l" rtl="0">
              <a:spcBef>
                <a:spcPts val="0"/>
              </a:spcBef>
              <a:spcAft>
                <a:spcPts val="0"/>
              </a:spcAft>
              <a:buNone/>
            </a:pPr>
            <a:endParaRPr lang="en-GB" sz="2000" dirty="0">
              <a:latin typeface="Verdana" panose="020B0604030504040204" pitchFamily="34" charset="0"/>
              <a:ea typeface="Verdana" panose="020B0604030504040204" pitchFamily="34" charset="0"/>
            </a:endParaRPr>
          </a:p>
          <a:p>
            <a:pPr marL="0" lvl="0" indent="269999" algn="l" rtl="0">
              <a:spcBef>
                <a:spcPts val="0"/>
              </a:spcBef>
              <a:spcAft>
                <a:spcPts val="0"/>
              </a:spcAft>
              <a:buNone/>
            </a:pPr>
            <a:endParaRPr lang="en-GB"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817357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sz="quarter" idx="13"/>
          </p:nvPr>
        </p:nvSpPr>
        <p:spPr>
          <a:xfrm>
            <a:off x="913774" y="1442434"/>
            <a:ext cx="10363826" cy="4348765"/>
          </a:xfrm>
          <a:prstGeom prst="rect">
            <a:avLst/>
          </a:prstGeom>
        </p:spPr>
        <p:txBody>
          <a:bodyPr spcFirstLastPara="1" wrap="square" lIns="0" tIns="45700" rIns="0" bIns="45700" anchor="t" anchorCtr="0">
            <a:normAutofit fontScale="92500" lnSpcReduction="10000"/>
          </a:bodyPr>
          <a:lstStyle/>
          <a:p>
            <a:pPr marL="0" lvl="0" indent="9525" algn="l" rtl="0">
              <a:spcBef>
                <a:spcPts val="0"/>
              </a:spcBef>
              <a:spcAft>
                <a:spcPts val="0"/>
              </a:spcAft>
              <a:buNone/>
            </a:pPr>
            <a:r>
              <a:rPr lang="en-GB" sz="1800" cap="none" dirty="0">
                <a:latin typeface="Verdana" panose="020B0604030504040204" pitchFamily="34" charset="0"/>
                <a:ea typeface="Verdana" panose="020B0604030504040204" pitchFamily="34" charset="0"/>
                <a:cs typeface="Verdana" panose="020B0604030504040204" pitchFamily="34" charset="0"/>
              </a:rPr>
              <a:t>E) Additional Information to be Furnished with the Supply, if Required. </a:t>
            </a:r>
          </a:p>
          <a:p>
            <a:pPr marL="0" lvl="0" indent="9525" algn="l" rtl="0">
              <a:spcBef>
                <a:spcPts val="0"/>
              </a:spcBef>
              <a:spcAft>
                <a:spcPts val="0"/>
              </a:spcAft>
              <a:buNone/>
            </a:pPr>
            <a:endParaRPr lang="en-GB" sz="1800" cap="none" dirty="0">
              <a:latin typeface="Verdana" panose="020B0604030504040204" pitchFamily="34" charset="0"/>
              <a:ea typeface="Verdana" panose="020B0604030504040204" pitchFamily="34" charset="0"/>
              <a:cs typeface="Verdana" panose="020B0604030504040204" pitchFamily="34" charset="0"/>
            </a:endParaRPr>
          </a:p>
          <a:p>
            <a:pPr marL="941388" lvl="0" indent="-338138" algn="l" rtl="0">
              <a:spcBef>
                <a:spcPts val="0"/>
              </a:spcBef>
              <a:spcAft>
                <a:spcPts val="0"/>
              </a:spcAft>
              <a:buAutoNum type="arabicParenR"/>
            </a:pPr>
            <a:r>
              <a:rPr lang="en-GB" sz="1800" cap="none" dirty="0">
                <a:latin typeface="Verdana" panose="020B0604030504040204" pitchFamily="34" charset="0"/>
                <a:ea typeface="Verdana" panose="020B0604030504040204" pitchFamily="34" charset="0"/>
                <a:cs typeface="Verdana" panose="020B0604030504040204" pitchFamily="34" charset="0"/>
              </a:rPr>
              <a:t>Performance Curves: </a:t>
            </a:r>
          </a:p>
          <a:p>
            <a:pPr marL="941388" lvl="0" indent="-338138" algn="l" rtl="0">
              <a:spcBef>
                <a:spcPts val="0"/>
              </a:spcBef>
              <a:spcAft>
                <a:spcPts val="0"/>
              </a:spcAft>
              <a:buAutoNum type="arabicParenR"/>
            </a:pPr>
            <a:r>
              <a:rPr lang="en-GB" sz="1800" cap="none" dirty="0">
                <a:latin typeface="Verdana" panose="020B0604030504040204" pitchFamily="34" charset="0"/>
                <a:ea typeface="Verdana" panose="020B0604030504040204" pitchFamily="34" charset="0"/>
                <a:cs typeface="Verdana" panose="020B0604030504040204" pitchFamily="34" charset="0"/>
              </a:rPr>
              <a:t>Discharge v/s Head Curve, </a:t>
            </a:r>
          </a:p>
          <a:p>
            <a:pPr marL="941388" lvl="0" indent="-338138" algn="l" rtl="0">
              <a:spcBef>
                <a:spcPts val="0"/>
              </a:spcBef>
              <a:spcAft>
                <a:spcPts val="0"/>
              </a:spcAft>
              <a:buAutoNum type="arabicParenR"/>
            </a:pPr>
            <a:r>
              <a:rPr lang="en-GB" sz="1800" cap="none" dirty="0">
                <a:latin typeface="Verdana" panose="020B0604030504040204" pitchFamily="34" charset="0"/>
                <a:ea typeface="Verdana" panose="020B0604030504040204" pitchFamily="34" charset="0"/>
                <a:cs typeface="Verdana" panose="020B0604030504040204" pitchFamily="34" charset="0"/>
              </a:rPr>
              <a:t>Discharge v/s Overall Efficiency, </a:t>
            </a:r>
          </a:p>
          <a:p>
            <a:pPr marL="941388" lvl="0" indent="-338138" algn="l" rtl="0">
              <a:spcBef>
                <a:spcPts val="0"/>
              </a:spcBef>
              <a:spcAft>
                <a:spcPts val="0"/>
              </a:spcAft>
              <a:buAutoNum type="arabicParenR"/>
            </a:pPr>
            <a:r>
              <a:rPr lang="en-GB" sz="1800" cap="none" dirty="0">
                <a:latin typeface="Verdana" panose="020B0604030504040204" pitchFamily="34" charset="0"/>
                <a:ea typeface="Verdana" panose="020B0604030504040204" pitchFamily="34" charset="0"/>
                <a:cs typeface="Verdana" panose="020B0604030504040204" pitchFamily="34" charset="0"/>
              </a:rPr>
              <a:t>Discharge v/s Current, </a:t>
            </a:r>
          </a:p>
          <a:p>
            <a:pPr marL="941388" lvl="0" indent="-338138" algn="l" rtl="0">
              <a:spcBef>
                <a:spcPts val="0"/>
              </a:spcBef>
              <a:spcAft>
                <a:spcPts val="0"/>
              </a:spcAft>
              <a:buAutoNum type="arabicParenR"/>
            </a:pPr>
            <a:r>
              <a:rPr lang="en-GB" sz="1800" cap="none" dirty="0">
                <a:latin typeface="Verdana" panose="020B0604030504040204" pitchFamily="34" charset="0"/>
                <a:ea typeface="Verdana" panose="020B0604030504040204" pitchFamily="34" charset="0"/>
                <a:cs typeface="Verdana" panose="020B0604030504040204" pitchFamily="34" charset="0"/>
              </a:rPr>
              <a:t>Instructions for Installation and Maintenance, </a:t>
            </a:r>
          </a:p>
          <a:p>
            <a:pPr marL="941388" lvl="0" indent="-338138" algn="l" rtl="0">
              <a:spcBef>
                <a:spcPts val="0"/>
              </a:spcBef>
              <a:spcAft>
                <a:spcPts val="0"/>
              </a:spcAft>
              <a:buAutoNum type="arabicParenR"/>
            </a:pPr>
            <a:r>
              <a:rPr lang="en-GB" sz="1800" cap="none" dirty="0">
                <a:latin typeface="Verdana" panose="020B0604030504040204" pitchFamily="34" charset="0"/>
                <a:ea typeface="Verdana" panose="020B0604030504040204" pitchFamily="34" charset="0"/>
                <a:cs typeface="Verdana" panose="020B0604030504040204" pitchFamily="34" charset="0"/>
              </a:rPr>
              <a:t>Weight of the Pump Motor together in Kg and that of Cables in Kg/m, </a:t>
            </a:r>
            <a:endParaRPr lang="en-GB" sz="1860" cap="none" dirty="0">
              <a:latin typeface="Verdana" panose="020B0604030504040204" pitchFamily="34" charset="0"/>
              <a:ea typeface="Verdana" panose="020B0604030504040204" pitchFamily="34" charset="0"/>
              <a:cs typeface="Verdana" panose="020B0604030504040204" pitchFamily="34" charset="0"/>
            </a:endParaRPr>
          </a:p>
          <a:p>
            <a:pPr marL="941388" lvl="0" indent="-338138" algn="l" rtl="0">
              <a:spcBef>
                <a:spcPts val="0"/>
              </a:spcBef>
              <a:spcAft>
                <a:spcPts val="0"/>
              </a:spcAft>
              <a:buAutoNum type="arabicParenR"/>
            </a:pPr>
            <a:r>
              <a:rPr lang="en-GB" sz="1860" cap="none" dirty="0">
                <a:latin typeface="Verdana" panose="020B0604030504040204" pitchFamily="34" charset="0"/>
                <a:ea typeface="Verdana" panose="020B0604030504040204" pitchFamily="34" charset="0"/>
                <a:cs typeface="Verdana" panose="020B0604030504040204" pitchFamily="34" charset="0"/>
              </a:rPr>
              <a:t>Maximum Current (Amp), Rated Voltage (V); Rated Frequency (Hz); </a:t>
            </a:r>
          </a:p>
          <a:p>
            <a:pPr marL="941388" lvl="0" indent="-338138" algn="l" rtl="0">
              <a:spcBef>
                <a:spcPts val="0"/>
              </a:spcBef>
              <a:spcAft>
                <a:spcPts val="0"/>
              </a:spcAft>
              <a:buAutoNum type="arabicParenR"/>
            </a:pPr>
            <a:r>
              <a:rPr lang="en-GB" sz="1860" cap="none" dirty="0">
                <a:latin typeface="Verdana" panose="020B0604030504040204" pitchFamily="34" charset="0"/>
                <a:ea typeface="Verdana" panose="020B0604030504040204" pitchFamily="34" charset="0"/>
                <a:cs typeface="Verdana" panose="020B0604030504040204" pitchFamily="34" charset="0"/>
              </a:rPr>
              <a:t>Connection Star, Delta, Star/Delta (For Three Phase); </a:t>
            </a:r>
          </a:p>
          <a:p>
            <a:pPr marL="941388" lvl="0" indent="-338138" algn="l" rtl="0">
              <a:spcBef>
                <a:spcPts val="0"/>
              </a:spcBef>
              <a:spcAft>
                <a:spcPts val="0"/>
              </a:spcAft>
              <a:buAutoNum type="arabicParenR"/>
            </a:pPr>
            <a:r>
              <a:rPr lang="en-GB" sz="1860" cap="none" dirty="0">
                <a:latin typeface="Verdana" panose="020B0604030504040204" pitchFamily="34" charset="0"/>
                <a:ea typeface="Verdana" panose="020B0604030504040204" pitchFamily="34" charset="0"/>
                <a:cs typeface="Verdana" panose="020B0604030504040204" pitchFamily="34" charset="0"/>
              </a:rPr>
              <a:t>Type of Duty (Whether Continuous or Not); </a:t>
            </a:r>
          </a:p>
          <a:p>
            <a:pPr marL="849313" lvl="0" indent="-338138" algn="l" rtl="0">
              <a:spcBef>
                <a:spcPts val="0"/>
              </a:spcBef>
              <a:spcAft>
                <a:spcPts val="0"/>
              </a:spcAft>
              <a:buAutoNum type="arabicParenR"/>
            </a:pPr>
            <a:r>
              <a:rPr lang="en-GB" sz="1860" cap="none" dirty="0">
                <a:latin typeface="Verdana" panose="020B0604030504040204" pitchFamily="34" charset="0"/>
                <a:ea typeface="Verdana" panose="020B0604030504040204" pitchFamily="34" charset="0"/>
                <a:cs typeface="Verdana" panose="020B0604030504040204" pitchFamily="34" charset="0"/>
              </a:rPr>
              <a:t> Delivery Size; </a:t>
            </a:r>
          </a:p>
          <a:p>
            <a:pPr marL="849313" lvl="0" indent="-338138" algn="l" rtl="0">
              <a:spcBef>
                <a:spcPts val="0"/>
              </a:spcBef>
              <a:spcAft>
                <a:spcPts val="0"/>
              </a:spcAft>
              <a:buAutoNum type="arabicParenR"/>
            </a:pPr>
            <a:r>
              <a:rPr lang="en-GB" sz="1860" cap="none" dirty="0">
                <a:latin typeface="Verdana" panose="020B0604030504040204" pitchFamily="34" charset="0"/>
                <a:ea typeface="Verdana" panose="020B0604030504040204" pitchFamily="34" charset="0"/>
                <a:cs typeface="Verdana" panose="020B0604030504040204" pitchFamily="34" charset="0"/>
              </a:rPr>
              <a:t> Head Range for Non-Overloading Requirements; and </a:t>
            </a:r>
          </a:p>
          <a:p>
            <a:pPr marL="849313" lvl="0" indent="-338138" algn="l" rtl="0">
              <a:spcBef>
                <a:spcPts val="0"/>
              </a:spcBef>
              <a:spcAft>
                <a:spcPts val="0"/>
              </a:spcAft>
              <a:buAutoNum type="arabicParenR"/>
            </a:pPr>
            <a:r>
              <a:rPr lang="en-GB" sz="1860" cap="none" dirty="0">
                <a:latin typeface="Verdana" panose="020B0604030504040204" pitchFamily="34" charset="0"/>
                <a:ea typeface="Verdana" panose="020B0604030504040204" pitchFamily="34" charset="0"/>
                <a:cs typeface="Verdana" panose="020B0604030504040204" pitchFamily="34" charset="0"/>
              </a:rPr>
              <a:t> Type of Motor CSR/CSCR (For Single Phase).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2295014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4034-EB95-FD83-6408-12E7AA53D1C2}"/>
              </a:ext>
            </a:extLst>
          </p:cNvPr>
          <p:cNvSpPr>
            <a:spLocks noGrp="1"/>
          </p:cNvSpPr>
          <p:nvPr>
            <p:ph type="title"/>
          </p:nvPr>
        </p:nvSpPr>
        <p:spPr>
          <a:xfrm>
            <a:off x="1355563" y="513990"/>
            <a:ext cx="10364451" cy="1596177"/>
          </a:xfrm>
        </p:spPr>
        <p:txBody>
          <a:bodyPr/>
          <a:lstStyle/>
          <a:p>
            <a:r>
              <a:rPr lang="en-US" b="1" dirty="0">
                <a:solidFill>
                  <a:srgbClr val="0070C0"/>
                </a:solidFill>
              </a:rPr>
              <a:t>Do you know that Standards are dynamic documents?</a:t>
            </a:r>
            <a:endParaRPr lang="en-US" dirty="0">
              <a:solidFill>
                <a:srgbClr val="0070C0"/>
              </a:solidFill>
            </a:endParaRPr>
          </a:p>
        </p:txBody>
      </p:sp>
      <p:sp>
        <p:nvSpPr>
          <p:cNvPr id="3" name="Content Placeholder 2">
            <a:extLst>
              <a:ext uri="{FF2B5EF4-FFF2-40B4-BE49-F238E27FC236}">
                <a16:creationId xmlns:a16="http://schemas.microsoft.com/office/drawing/2014/main" id="{AF592934-D976-D95B-554D-2E3DC0C0C452}"/>
              </a:ext>
            </a:extLst>
          </p:cNvPr>
          <p:cNvSpPr>
            <a:spLocks noGrp="1"/>
          </p:cNvSpPr>
          <p:nvPr>
            <p:ph sz="quarter" idx="13"/>
          </p:nvPr>
        </p:nvSpPr>
        <p:spPr>
          <a:xfrm>
            <a:off x="913149" y="2608282"/>
            <a:ext cx="10363826" cy="1989151"/>
          </a:xfrm>
        </p:spPr>
        <p:txBody>
          <a:bodyPr/>
          <a:lstStyle/>
          <a:p>
            <a:r>
              <a:rPr lang="en-US" dirty="0"/>
              <a:t>Issue of amendments</a:t>
            </a:r>
          </a:p>
          <a:p>
            <a:r>
              <a:rPr lang="en-US" dirty="0"/>
              <a:t>periodic review</a:t>
            </a:r>
          </a:p>
          <a:p>
            <a:r>
              <a:rPr lang="en-US" dirty="0"/>
              <a:t>revision of standard</a:t>
            </a:r>
          </a:p>
          <a:p>
            <a:r>
              <a:rPr lang="en-US" dirty="0"/>
              <a:t>adoption of new technologies</a:t>
            </a:r>
          </a:p>
        </p:txBody>
      </p:sp>
      <p:pic>
        <p:nvPicPr>
          <p:cNvPr id="4" name="Picture 3">
            <a:extLst>
              <a:ext uri="{FF2B5EF4-FFF2-40B4-BE49-F238E27FC236}">
                <a16:creationId xmlns:a16="http://schemas.microsoft.com/office/drawing/2014/main" id="{258EAF35-52FC-BD36-8FD9-0684BC376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2497187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DFE8F9-1D16-CAFD-24A2-B937CE9A8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2" y="157277"/>
            <a:ext cx="2030949" cy="1209610"/>
          </a:xfrm>
          <a:prstGeom prst="rect">
            <a:avLst/>
          </a:prstGeom>
        </p:spPr>
      </p:pic>
      <p:pic>
        <p:nvPicPr>
          <p:cNvPr id="7" name="Picture 6">
            <a:extLst>
              <a:ext uri="{FF2B5EF4-FFF2-40B4-BE49-F238E27FC236}">
                <a16:creationId xmlns:a16="http://schemas.microsoft.com/office/drawing/2014/main" id="{05CFBA9B-7926-0344-79D8-2B1DBB258954}"/>
              </a:ext>
            </a:extLst>
          </p:cNvPr>
          <p:cNvPicPr>
            <a:picLocks noChangeAspect="1"/>
          </p:cNvPicPr>
          <p:nvPr/>
        </p:nvPicPr>
        <p:blipFill>
          <a:blip r:embed="rId3"/>
          <a:stretch>
            <a:fillRect/>
          </a:stretch>
        </p:blipFill>
        <p:spPr>
          <a:xfrm>
            <a:off x="1893790" y="1438161"/>
            <a:ext cx="3829933" cy="5419839"/>
          </a:xfrm>
          <a:prstGeom prst="rect">
            <a:avLst/>
          </a:prstGeom>
        </p:spPr>
      </p:pic>
      <p:sp>
        <p:nvSpPr>
          <p:cNvPr id="9" name="Google Shape;284;p36">
            <a:extLst>
              <a:ext uri="{FF2B5EF4-FFF2-40B4-BE49-F238E27FC236}">
                <a16:creationId xmlns:a16="http://schemas.microsoft.com/office/drawing/2014/main" id="{3D476EB0-1509-F1E8-42CA-52B1BDA9E457}"/>
              </a:ext>
            </a:extLst>
          </p:cNvPr>
          <p:cNvSpPr/>
          <p:nvPr/>
        </p:nvSpPr>
        <p:spPr>
          <a:xfrm>
            <a:off x="5830958" y="786200"/>
            <a:ext cx="1152402" cy="2550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 name="Google Shape;284;p36">
            <a:extLst>
              <a:ext uri="{FF2B5EF4-FFF2-40B4-BE49-F238E27FC236}">
                <a16:creationId xmlns:a16="http://schemas.microsoft.com/office/drawing/2014/main" id="{746C444F-B181-89B5-EA98-751FE1107250}"/>
              </a:ext>
            </a:extLst>
          </p:cNvPr>
          <p:cNvSpPr/>
          <p:nvPr/>
        </p:nvSpPr>
        <p:spPr>
          <a:xfrm rot="10800000">
            <a:off x="5723723" y="5944300"/>
            <a:ext cx="1152401" cy="2550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 name="TextBox 11">
            <a:extLst>
              <a:ext uri="{FF2B5EF4-FFF2-40B4-BE49-F238E27FC236}">
                <a16:creationId xmlns:a16="http://schemas.microsoft.com/office/drawing/2014/main" id="{0881CC82-B6A2-0CA2-4784-0E9A91EC041F}"/>
              </a:ext>
            </a:extLst>
          </p:cNvPr>
          <p:cNvSpPr txBox="1"/>
          <p:nvPr/>
        </p:nvSpPr>
        <p:spPr>
          <a:xfrm>
            <a:off x="2132126" y="729034"/>
            <a:ext cx="3709670" cy="369332"/>
          </a:xfrm>
          <a:prstGeom prst="rect">
            <a:avLst/>
          </a:prstGeom>
          <a:noFill/>
        </p:spPr>
        <p:txBody>
          <a:bodyPr wrap="none" rtlCol="0">
            <a:spAutoFit/>
          </a:bodyPr>
          <a:lstStyle/>
          <a:p>
            <a:pPr algn="just"/>
            <a:r>
              <a:rPr lang="en-US" sz="1800" b="1" dirty="0">
                <a:latin typeface="Verdana" panose="020B0604030504040204" pitchFamily="34" charset="0"/>
                <a:ea typeface="Verdana" panose="020B0604030504040204" pitchFamily="34" charset="0"/>
                <a:cs typeface="Verdana" panose="020B0604030504040204" pitchFamily="34" charset="0"/>
              </a:rPr>
              <a:t>REVISION OF A STANDARD</a:t>
            </a:r>
          </a:p>
        </p:txBody>
      </p:sp>
      <p:sp>
        <p:nvSpPr>
          <p:cNvPr id="13" name="TextBox 12">
            <a:extLst>
              <a:ext uri="{FF2B5EF4-FFF2-40B4-BE49-F238E27FC236}">
                <a16:creationId xmlns:a16="http://schemas.microsoft.com/office/drawing/2014/main" id="{02A9BE2E-7CA0-3C48-A683-ADE5A94ED975}"/>
              </a:ext>
            </a:extLst>
          </p:cNvPr>
          <p:cNvSpPr txBox="1"/>
          <p:nvPr/>
        </p:nvSpPr>
        <p:spPr>
          <a:xfrm>
            <a:off x="7023597" y="5887135"/>
            <a:ext cx="4063933" cy="369332"/>
          </a:xfrm>
          <a:prstGeom prst="rect">
            <a:avLst/>
          </a:prstGeom>
          <a:noFill/>
        </p:spPr>
        <p:txBody>
          <a:bodyPr wrap="none" rtlCol="0">
            <a:spAutoFit/>
          </a:bodyPr>
          <a:lstStyle/>
          <a:p>
            <a:pPr algn="just"/>
            <a:r>
              <a:rPr lang="en-US" sz="1800" b="1" dirty="0">
                <a:latin typeface="Verdana" panose="020B0604030504040204" pitchFamily="34" charset="0"/>
                <a:ea typeface="Verdana" panose="020B0604030504040204" pitchFamily="34" charset="0"/>
                <a:cs typeface="Verdana" panose="020B0604030504040204" pitchFamily="34" charset="0"/>
              </a:rPr>
              <a:t>AMENDMENT TO A STANDARD</a:t>
            </a:r>
          </a:p>
        </p:txBody>
      </p:sp>
      <p:pic>
        <p:nvPicPr>
          <p:cNvPr id="4" name="Picture 3">
            <a:extLst>
              <a:ext uri="{FF2B5EF4-FFF2-40B4-BE49-F238E27FC236}">
                <a16:creationId xmlns:a16="http://schemas.microsoft.com/office/drawing/2014/main" id="{DF7B9E94-A3AE-E893-BDBC-98048DD26BE5}"/>
              </a:ext>
            </a:extLst>
          </p:cNvPr>
          <p:cNvPicPr>
            <a:picLocks noChangeAspect="1"/>
          </p:cNvPicPr>
          <p:nvPr/>
        </p:nvPicPr>
        <p:blipFill>
          <a:blip r:embed="rId4"/>
          <a:stretch>
            <a:fillRect/>
          </a:stretch>
        </p:blipFill>
        <p:spPr>
          <a:xfrm>
            <a:off x="7226265" y="513706"/>
            <a:ext cx="3658595" cy="5177373"/>
          </a:xfrm>
          <a:prstGeom prst="rect">
            <a:avLst/>
          </a:prstGeom>
        </p:spPr>
      </p:pic>
    </p:spTree>
    <p:extLst>
      <p:ext uri="{BB962C8B-B14F-4D97-AF65-F5344CB8AC3E}">
        <p14:creationId xmlns:p14="http://schemas.microsoft.com/office/powerpoint/2010/main" val="2678035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GB" b="1" dirty="0">
                <a:solidFill>
                  <a:srgbClr val="0070C0"/>
                </a:solidFill>
              </a:rPr>
              <a:t>Solar Photovoltaic (SPV) Water Pumping System</a:t>
            </a:r>
            <a:endParaRPr b="1" dirty="0">
              <a:solidFill>
                <a:srgbClr val="0070C0"/>
              </a:solidFill>
            </a:endParaRPr>
          </a:p>
        </p:txBody>
      </p:sp>
      <p:sp>
        <p:nvSpPr>
          <p:cNvPr id="328" name="Google Shape;328;p42"/>
          <p:cNvSpPr txBox="1">
            <a:spLocks noGrp="1"/>
          </p:cNvSpPr>
          <p:nvPr>
            <p:ph sz="quarter" idx="13"/>
          </p:nvPr>
        </p:nvSpPr>
        <p:spPr>
          <a:xfrm>
            <a:off x="516835" y="2367092"/>
            <a:ext cx="5822120" cy="3872391"/>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GB" sz="1600" dirty="0"/>
              <a:t>Constructional Features [4 of is 17018 (part 1)]</a:t>
            </a:r>
            <a:endParaRPr sz="1600" dirty="0"/>
          </a:p>
          <a:p>
            <a:pPr marL="0" lvl="0" indent="0" algn="l" rtl="0">
              <a:spcBef>
                <a:spcPts val="1200"/>
              </a:spcBef>
              <a:spcAft>
                <a:spcPts val="0"/>
              </a:spcAft>
              <a:buNone/>
            </a:pPr>
            <a:r>
              <a:rPr lang="en-GB" sz="1600" dirty="0"/>
              <a:t>	Motor </a:t>
            </a:r>
            <a:r>
              <a:rPr lang="en-GB" sz="1600" dirty="0" err="1"/>
              <a:t>Pumpset</a:t>
            </a:r>
            <a:endParaRPr sz="1600" dirty="0"/>
          </a:p>
          <a:p>
            <a:pPr marL="0" lvl="0" indent="0" algn="l" rtl="0">
              <a:spcBef>
                <a:spcPts val="1200"/>
              </a:spcBef>
              <a:spcAft>
                <a:spcPts val="0"/>
              </a:spcAft>
              <a:buNone/>
            </a:pPr>
            <a:r>
              <a:rPr lang="en-GB" sz="1600" dirty="0"/>
              <a:t>	SPV Pump Controller</a:t>
            </a:r>
            <a:endParaRPr sz="1600" dirty="0"/>
          </a:p>
          <a:p>
            <a:pPr marL="0" lvl="0" indent="0" algn="l" rtl="0">
              <a:spcBef>
                <a:spcPts val="1200"/>
              </a:spcBef>
              <a:spcAft>
                <a:spcPts val="0"/>
              </a:spcAft>
              <a:buNone/>
            </a:pPr>
            <a:r>
              <a:rPr lang="en-GB" sz="1600" dirty="0"/>
              <a:t>	Module Mounting Structures (MMS) and 	Tracking System</a:t>
            </a:r>
          </a:p>
          <a:p>
            <a:pPr marL="0" lvl="0" indent="0" algn="l" rtl="0">
              <a:spcBef>
                <a:spcPts val="1200"/>
              </a:spcBef>
              <a:spcAft>
                <a:spcPts val="0"/>
              </a:spcAft>
              <a:buNone/>
            </a:pPr>
            <a:endParaRPr lang="en-GB" sz="1600" dirty="0"/>
          </a:p>
          <a:p>
            <a:pPr marL="0" indent="0" rtl="0">
              <a:spcBef>
                <a:spcPts val="1200"/>
              </a:spcBef>
              <a:spcAft>
                <a:spcPts val="200"/>
              </a:spcAft>
              <a:buNone/>
            </a:pPr>
            <a:r>
              <a:rPr lang="en-IN" sz="16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Testing of SPV Pumps using PV array simulator</a:t>
            </a:r>
            <a:endParaRPr lang="en-IN" sz="1600" dirty="0">
              <a:effectLst/>
              <a:latin typeface="Verdana" panose="020B0604030504040204" pitchFamily="34" charset="0"/>
              <a:ea typeface="Verdana" panose="020B0604030504040204" pitchFamily="34" charset="0"/>
              <a:cs typeface="Verdana" panose="020B0604030504040204" pitchFamily="34" charset="0"/>
            </a:endParaRPr>
          </a:p>
          <a:p>
            <a:pPr marL="0" indent="0" rtl="0">
              <a:spcBef>
                <a:spcPts val="1200"/>
              </a:spcBef>
              <a:spcAft>
                <a:spcPts val="200"/>
              </a:spcAft>
              <a:buNone/>
            </a:pPr>
            <a:r>
              <a:rPr lang="en-IN" sz="1600" b="0" i="0" u="none" strike="noStrike" dirty="0">
                <a:solidFill>
                  <a:srgbClr val="3F3F3F"/>
                </a:solidFill>
                <a:effectLst/>
                <a:latin typeface="Verdana" panose="020B0604030504040204" pitchFamily="34" charset="0"/>
                <a:ea typeface="Verdana" panose="020B0604030504040204" pitchFamily="34" charset="0"/>
                <a:cs typeface="Verdana" panose="020B0604030504040204" pitchFamily="34" charset="0"/>
              </a:rPr>
              <a:t>	Hot and Cold day solar irradiance 	profiles</a:t>
            </a:r>
            <a:endParaRPr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3" name="Picture 2">
            <a:extLst>
              <a:ext uri="{FF2B5EF4-FFF2-40B4-BE49-F238E27FC236}">
                <a16:creationId xmlns:a16="http://schemas.microsoft.com/office/drawing/2014/main" id="{CA39557B-9CF8-2049-1CE6-8FA828A360C7}"/>
              </a:ext>
            </a:extLst>
          </p:cNvPr>
          <p:cNvPicPr>
            <a:picLocks noChangeAspect="1"/>
          </p:cNvPicPr>
          <p:nvPr/>
        </p:nvPicPr>
        <p:blipFill>
          <a:blip r:embed="rId4"/>
          <a:stretch>
            <a:fillRect/>
          </a:stretch>
        </p:blipFill>
        <p:spPr>
          <a:xfrm>
            <a:off x="6338955" y="2731528"/>
            <a:ext cx="5080000" cy="326176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0EAE-9AC0-BF41-05D1-2DF64A94FC46}"/>
              </a:ext>
            </a:extLst>
          </p:cNvPr>
          <p:cNvSpPr>
            <a:spLocks noGrp="1"/>
          </p:cNvSpPr>
          <p:nvPr>
            <p:ph type="title"/>
          </p:nvPr>
        </p:nvSpPr>
        <p:spPr/>
        <p:txBody>
          <a:bodyPr/>
          <a:lstStyle/>
          <a:p>
            <a:r>
              <a:rPr lang="en-IN" b="1" i="0" u="none" strike="noStrike" dirty="0">
                <a:solidFill>
                  <a:srgbClr val="0070C0"/>
                </a:solidFill>
                <a:effectLst/>
              </a:rPr>
              <a:t>Typical Solar Radiation Hot and Cold Profile (5.2 of is 17429)</a:t>
            </a:r>
            <a:r>
              <a:rPr lang="en-IN" dirty="0">
                <a:solidFill>
                  <a:srgbClr val="0070C0"/>
                </a:solidFill>
                <a:effectLst/>
              </a:rPr>
              <a:t/>
            </a:r>
            <a:br>
              <a:rPr lang="en-IN" dirty="0">
                <a:solidFill>
                  <a:srgbClr val="0070C0"/>
                </a:solidFill>
                <a:effectLst/>
              </a:rPr>
            </a:br>
            <a:endParaRPr lang="en-US" dirty="0">
              <a:solidFill>
                <a:srgbClr val="0070C0"/>
              </a:solidFill>
            </a:endParaRPr>
          </a:p>
        </p:txBody>
      </p:sp>
      <p:pic>
        <p:nvPicPr>
          <p:cNvPr id="1026" name="Picture 2">
            <a:extLst>
              <a:ext uri="{FF2B5EF4-FFF2-40B4-BE49-F238E27FC236}">
                <a16:creationId xmlns:a16="http://schemas.microsoft.com/office/drawing/2014/main" id="{AACB6C35-A567-135F-498A-942C1D90B8F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85370" y="2117035"/>
            <a:ext cx="9421260" cy="343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52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4AA8-6300-4B9A-76AC-44614E0CB876}"/>
              </a:ext>
            </a:extLst>
          </p:cNvPr>
          <p:cNvSpPr>
            <a:spLocks noGrp="1"/>
          </p:cNvSpPr>
          <p:nvPr>
            <p:ph type="title"/>
          </p:nvPr>
        </p:nvSpPr>
        <p:spPr>
          <a:xfrm>
            <a:off x="913775" y="618517"/>
            <a:ext cx="10364451" cy="908625"/>
          </a:xfrm>
        </p:spPr>
        <p:txBody>
          <a:bodyPr/>
          <a:lstStyle/>
          <a:p>
            <a:r>
              <a:rPr lang="en-GB" sz="3600" b="1" dirty="0">
                <a:solidFill>
                  <a:srgbClr val="0070C0"/>
                </a:solidFill>
                <a:latin typeface="Verdana" panose="020B0604030504040204" pitchFamily="34" charset="0"/>
                <a:ea typeface="Verdana" panose="020B0604030504040204" pitchFamily="34" charset="0"/>
              </a:rPr>
              <a:t>Conformity assessment</a:t>
            </a:r>
            <a:endParaRPr lang="en-US" dirty="0">
              <a:solidFill>
                <a:srgbClr val="0070C0"/>
              </a:solidFill>
            </a:endParaRPr>
          </a:p>
        </p:txBody>
      </p:sp>
      <p:sp>
        <p:nvSpPr>
          <p:cNvPr id="3" name="Content Placeholder 2">
            <a:extLst>
              <a:ext uri="{FF2B5EF4-FFF2-40B4-BE49-F238E27FC236}">
                <a16:creationId xmlns:a16="http://schemas.microsoft.com/office/drawing/2014/main" id="{4072754B-3453-5652-EF94-6A9A7E122A85}"/>
              </a:ext>
            </a:extLst>
          </p:cNvPr>
          <p:cNvSpPr>
            <a:spLocks noGrp="1"/>
          </p:cNvSpPr>
          <p:nvPr>
            <p:ph sz="quarter" idx="13"/>
          </p:nvPr>
        </p:nvSpPr>
        <p:spPr>
          <a:xfrm>
            <a:off x="1083457" y="1642262"/>
            <a:ext cx="10363826" cy="2100179"/>
          </a:xfrm>
        </p:spPr>
        <p:txBody>
          <a:bodyPr>
            <a:normAutofit fontScale="77500" lnSpcReduction="20000"/>
          </a:bodyPr>
          <a:lstStyle/>
          <a:p>
            <a:pPr marL="0" lvl="0" indent="0" algn="just" rtl="0">
              <a:spcBef>
                <a:spcPts val="0"/>
              </a:spcBef>
              <a:spcAft>
                <a:spcPts val="0"/>
              </a:spcAft>
              <a:buNone/>
            </a:pPr>
            <a:r>
              <a:rPr lang="en-IN" sz="2600" dirty="0">
                <a:solidFill>
                  <a:schemeClr val="dk1"/>
                </a:solidFill>
                <a:latin typeface="Verdana" panose="020B0604030504040204" pitchFamily="34" charset="0"/>
                <a:ea typeface="Verdana" panose="020B0604030504040204" pitchFamily="34" charset="0"/>
              </a:rPr>
              <a:t>Standards enables third party certification (bis product certification)</a:t>
            </a:r>
          </a:p>
          <a:p>
            <a:pPr marL="0" lvl="0" indent="0" algn="just" rtl="0">
              <a:spcBef>
                <a:spcPts val="0"/>
              </a:spcBef>
              <a:spcAft>
                <a:spcPts val="0"/>
              </a:spcAft>
              <a:buNone/>
            </a:pPr>
            <a:endParaRPr lang="en-IN" sz="2600" dirty="0">
              <a:solidFill>
                <a:schemeClr val="dk1"/>
              </a:solidFill>
              <a:latin typeface="Verdana" panose="020B0604030504040204" pitchFamily="34" charset="0"/>
              <a:ea typeface="Verdana" panose="020B0604030504040204" pitchFamily="34" charset="0"/>
            </a:endParaRPr>
          </a:p>
          <a:p>
            <a:pPr marL="0" lvl="0" indent="0" algn="just" rtl="0">
              <a:spcBef>
                <a:spcPts val="0"/>
              </a:spcBef>
              <a:spcAft>
                <a:spcPts val="0"/>
              </a:spcAft>
              <a:buNone/>
            </a:pPr>
            <a:r>
              <a:rPr lang="en-IN" sz="2600" dirty="0">
                <a:solidFill>
                  <a:schemeClr val="dk1"/>
                </a:solidFill>
                <a:latin typeface="Verdana" panose="020B0604030504040204" pitchFamily="34" charset="0"/>
                <a:ea typeface="Verdana" panose="020B0604030504040204" pitchFamily="34" charset="0"/>
              </a:rPr>
              <a:t>The submersible pump sets may also be marked with BIS Standard Mark, if obtained from the Bureau of Indian Standards. </a:t>
            </a:r>
          </a:p>
          <a:p>
            <a:pPr marL="0" lvl="0" indent="0" algn="just" rtl="0">
              <a:spcBef>
                <a:spcPts val="0"/>
              </a:spcBef>
              <a:spcAft>
                <a:spcPts val="0"/>
              </a:spcAft>
              <a:buNone/>
            </a:pPr>
            <a:endParaRPr lang="en-IN" sz="1600" dirty="0">
              <a:solidFill>
                <a:schemeClr val="dk1"/>
              </a:solidFill>
            </a:endParaRPr>
          </a:p>
        </p:txBody>
      </p:sp>
      <p:pic>
        <p:nvPicPr>
          <p:cNvPr id="4" name="Google Shape;349;p45">
            <a:extLst>
              <a:ext uri="{FF2B5EF4-FFF2-40B4-BE49-F238E27FC236}">
                <a16:creationId xmlns:a16="http://schemas.microsoft.com/office/drawing/2014/main" id="{B7BB9835-3B73-417F-7C07-494F1EE9AD10}"/>
              </a:ext>
            </a:extLst>
          </p:cNvPr>
          <p:cNvPicPr preferRelativeResize="0"/>
          <p:nvPr/>
        </p:nvPicPr>
        <p:blipFill rotWithShape="1">
          <a:blip r:embed="rId2">
            <a:alphaModFix/>
          </a:blip>
          <a:srcRect l="17268" t="17508" r="15873" b="16031"/>
          <a:stretch/>
        </p:blipFill>
        <p:spPr>
          <a:xfrm>
            <a:off x="4561591" y="3529167"/>
            <a:ext cx="2639505" cy="2545237"/>
          </a:xfrm>
          <a:prstGeom prst="rect">
            <a:avLst/>
          </a:prstGeom>
          <a:noFill/>
          <a:ln>
            <a:noFill/>
          </a:ln>
        </p:spPr>
      </p:pic>
    </p:spTree>
    <p:extLst>
      <p:ext uri="{BB962C8B-B14F-4D97-AF65-F5344CB8AC3E}">
        <p14:creationId xmlns:p14="http://schemas.microsoft.com/office/powerpoint/2010/main" val="3942477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0911-E903-FE14-1428-F8B9F6B4D998}"/>
              </a:ext>
            </a:extLst>
          </p:cNvPr>
          <p:cNvSpPr>
            <a:spLocks noGrp="1"/>
          </p:cNvSpPr>
          <p:nvPr>
            <p:ph type="title"/>
          </p:nvPr>
        </p:nvSpPr>
        <p:spPr>
          <a:xfrm>
            <a:off x="866331" y="508000"/>
            <a:ext cx="10364451" cy="586074"/>
          </a:xfrm>
        </p:spPr>
        <p:txBody>
          <a:bodyPr/>
          <a:lstStyle/>
          <a:p>
            <a:r>
              <a:rPr lang="en-US" b="1" dirty="0">
                <a:solidFill>
                  <a:schemeClr val="accent1"/>
                </a:solidFill>
              </a:rPr>
              <a:t>www.BIS.GOV.IN</a:t>
            </a:r>
          </a:p>
        </p:txBody>
      </p:sp>
      <p:pic>
        <p:nvPicPr>
          <p:cNvPr id="3" name="Picture 2"/>
          <p:cNvPicPr>
            <a:picLocks noChangeAspect="1"/>
          </p:cNvPicPr>
          <p:nvPr/>
        </p:nvPicPr>
        <p:blipFill rotWithShape="1">
          <a:blip r:embed="rId2"/>
          <a:srcRect r="7319"/>
          <a:stretch/>
        </p:blipFill>
        <p:spPr>
          <a:xfrm>
            <a:off x="0" y="1450009"/>
            <a:ext cx="12097114" cy="5270106"/>
          </a:xfrm>
          <a:prstGeom prst="rect">
            <a:avLst/>
          </a:prstGeom>
        </p:spPr>
      </p:pic>
    </p:spTree>
    <p:extLst>
      <p:ext uri="{BB962C8B-B14F-4D97-AF65-F5344CB8AC3E}">
        <p14:creationId xmlns:p14="http://schemas.microsoft.com/office/powerpoint/2010/main" val="2299427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0911-E903-FE14-1428-F8B9F6B4D998}"/>
              </a:ext>
            </a:extLst>
          </p:cNvPr>
          <p:cNvSpPr>
            <a:spLocks noGrp="1"/>
          </p:cNvSpPr>
          <p:nvPr>
            <p:ph type="title"/>
          </p:nvPr>
        </p:nvSpPr>
        <p:spPr>
          <a:xfrm>
            <a:off x="866331" y="508000"/>
            <a:ext cx="10364451" cy="586074"/>
          </a:xfrm>
        </p:spPr>
        <p:txBody>
          <a:bodyPr/>
          <a:lstStyle/>
          <a:p>
            <a:r>
              <a:rPr lang="en-US" b="1" dirty="0">
                <a:solidFill>
                  <a:schemeClr val="accent1"/>
                </a:solidFill>
              </a:rPr>
              <a:t>KNOW YOUR STANDARD</a:t>
            </a:r>
          </a:p>
        </p:txBody>
      </p:sp>
      <p:pic>
        <p:nvPicPr>
          <p:cNvPr id="4" name="Picture 3"/>
          <p:cNvPicPr>
            <a:picLocks noChangeAspect="1"/>
          </p:cNvPicPr>
          <p:nvPr/>
        </p:nvPicPr>
        <p:blipFill>
          <a:blip r:embed="rId2"/>
          <a:stretch>
            <a:fillRect/>
          </a:stretch>
        </p:blipFill>
        <p:spPr>
          <a:xfrm>
            <a:off x="620066" y="1197475"/>
            <a:ext cx="11100351" cy="5558925"/>
          </a:xfrm>
          <a:prstGeom prst="rect">
            <a:avLst/>
          </a:prstGeom>
        </p:spPr>
      </p:pic>
    </p:spTree>
    <p:extLst>
      <p:ext uri="{BB962C8B-B14F-4D97-AF65-F5344CB8AC3E}">
        <p14:creationId xmlns:p14="http://schemas.microsoft.com/office/powerpoint/2010/main" val="178417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1097275" y="286602"/>
            <a:ext cx="10058400" cy="614100"/>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sz="3200" b="1" dirty="0">
                <a:solidFill>
                  <a:schemeClr val="bg2">
                    <a:lumMod val="50000"/>
                  </a:schemeClr>
                </a:solidFill>
                <a:ea typeface="Times New Roman"/>
                <a:cs typeface="Times New Roman"/>
                <a:sym typeface="Times New Roman"/>
              </a:rPr>
              <a:t>Positive Displacement Pumps</a:t>
            </a:r>
            <a:endParaRPr sz="3200" dirty="0">
              <a:solidFill>
                <a:schemeClr val="bg2">
                  <a:lumMod val="50000"/>
                </a:schemeClr>
              </a:solidFill>
            </a:endParaRPr>
          </a:p>
        </p:txBody>
      </p:sp>
      <p:sp>
        <p:nvSpPr>
          <p:cNvPr id="125" name="Google Shape;125;p16"/>
          <p:cNvSpPr txBox="1">
            <a:spLocks noGrp="1"/>
          </p:cNvSpPr>
          <p:nvPr>
            <p:ph sz="quarter" idx="13"/>
          </p:nvPr>
        </p:nvSpPr>
        <p:spPr>
          <a:xfrm>
            <a:off x="208074" y="900702"/>
            <a:ext cx="11698175" cy="3214221"/>
          </a:xfrm>
          <a:prstGeom prst="rect">
            <a:avLst/>
          </a:prstGeom>
          <a:noFill/>
          <a:ln>
            <a:noFill/>
          </a:ln>
        </p:spPr>
        <p:txBody>
          <a:bodyPr spcFirstLastPara="1" wrap="square" lIns="0" tIns="45700" rIns="0" bIns="45700" anchor="t" anchorCtr="0">
            <a:normAutofit fontScale="47500" lnSpcReduction="20000"/>
          </a:bodyPr>
          <a:lstStyle/>
          <a:p>
            <a:pPr marL="342900" lvl="0" indent="-279400" algn="l" rtl="0">
              <a:lnSpc>
                <a:spcPct val="90000"/>
              </a:lnSpc>
              <a:spcBef>
                <a:spcPts val="0"/>
              </a:spcBef>
              <a:spcAft>
                <a:spcPts val="0"/>
              </a:spcAft>
              <a:buSzPct val="83333"/>
              <a:buFont typeface="Noto Sans Symbols"/>
              <a:buNone/>
            </a:pPr>
            <a:endParaRPr sz="1200" b="1" dirty="0">
              <a:latin typeface="Times New Roman"/>
              <a:ea typeface="Times New Roman"/>
              <a:cs typeface="Times New Roman"/>
              <a:sym typeface="Times New Roman"/>
            </a:endParaRPr>
          </a:p>
          <a:p>
            <a:pPr marL="414146" lvl="0" indent="-457200" algn="l" rtl="0">
              <a:lnSpc>
                <a:spcPct val="90000"/>
              </a:lnSpc>
              <a:spcBef>
                <a:spcPts val="1400"/>
              </a:spcBef>
              <a:spcAft>
                <a:spcPts val="0"/>
              </a:spcAft>
              <a:buSzPct val="132809"/>
              <a:buFont typeface="Wingdings" panose="05000000000000000000" pitchFamily="2" charset="2"/>
              <a:buChar char="Ø"/>
            </a:pPr>
            <a:r>
              <a:rPr lang="en-GB" sz="3400" b="1" dirty="0">
                <a:ea typeface="Times New Roman"/>
                <a:cs typeface="Times New Roman"/>
                <a:sym typeface="Times New Roman"/>
              </a:rPr>
              <a:t>Working Principle</a:t>
            </a:r>
            <a:r>
              <a:rPr lang="en-GB" sz="3400" dirty="0">
                <a:ea typeface="Times New Roman"/>
                <a:cs typeface="Times New Roman"/>
                <a:sym typeface="Times New Roman"/>
              </a:rPr>
              <a:t>: Traps a fixed amount of fluid and displaces it to create flow.</a:t>
            </a:r>
            <a:endParaRPr sz="3400" dirty="0">
              <a:ea typeface="Times New Roman"/>
              <a:cs typeface="Times New Roman"/>
              <a:sym typeface="Times New Roman"/>
            </a:endParaRPr>
          </a:p>
          <a:p>
            <a:pPr marL="414146" lvl="0" indent="-457200" algn="l" rtl="0">
              <a:lnSpc>
                <a:spcPct val="90000"/>
              </a:lnSpc>
              <a:spcBef>
                <a:spcPts val="1400"/>
              </a:spcBef>
              <a:spcAft>
                <a:spcPts val="0"/>
              </a:spcAft>
              <a:buSzPct val="132809"/>
              <a:buFont typeface="Wingdings" panose="05000000000000000000" pitchFamily="2" charset="2"/>
              <a:buChar char="Ø"/>
            </a:pPr>
            <a:r>
              <a:rPr lang="en-GB" sz="3400" b="1" dirty="0">
                <a:ea typeface="Times New Roman"/>
                <a:cs typeface="Times New Roman"/>
                <a:sym typeface="Times New Roman"/>
              </a:rPr>
              <a:t>Types</a:t>
            </a:r>
            <a:r>
              <a:rPr lang="en-GB" sz="3400" dirty="0">
                <a:ea typeface="Times New Roman"/>
                <a:cs typeface="Times New Roman"/>
                <a:sym typeface="Times New Roman"/>
              </a:rPr>
              <a:t>:</a:t>
            </a:r>
            <a:endParaRPr sz="3400" dirty="0">
              <a:ea typeface="Times New Roman"/>
              <a:cs typeface="Times New Roman"/>
              <a:sym typeface="Times New Roman"/>
            </a:endParaRPr>
          </a:p>
          <a:p>
            <a:pPr marL="909734" lvl="1" indent="-457200" algn="l" rtl="0">
              <a:lnSpc>
                <a:spcPct val="170000"/>
              </a:lnSpc>
              <a:spcBef>
                <a:spcPts val="400"/>
              </a:spcBef>
              <a:spcAft>
                <a:spcPts val="0"/>
              </a:spcAft>
              <a:buSzPct val="84962"/>
              <a:buFont typeface="Wingdings" panose="05000000000000000000" pitchFamily="2" charset="2"/>
              <a:buChar char="v"/>
            </a:pPr>
            <a:r>
              <a:rPr lang="en-GB" sz="3400" b="1" dirty="0">
                <a:ea typeface="Times New Roman"/>
                <a:cs typeface="Times New Roman"/>
                <a:sym typeface="Times New Roman"/>
              </a:rPr>
              <a:t>Reciprocating Pumps</a:t>
            </a:r>
            <a:r>
              <a:rPr lang="en-GB" sz="3400" dirty="0">
                <a:ea typeface="Times New Roman"/>
                <a:cs typeface="Times New Roman"/>
                <a:sym typeface="Times New Roman"/>
              </a:rPr>
              <a:t>: Use a piston or diaphragm (e.g., Piston pumps, plunger pumps, diaphragm pumps)</a:t>
            </a:r>
            <a:endParaRPr sz="3400" dirty="0">
              <a:ea typeface="Times New Roman"/>
              <a:cs typeface="Times New Roman"/>
              <a:sym typeface="Times New Roman"/>
            </a:endParaRPr>
          </a:p>
          <a:p>
            <a:pPr marL="0" lvl="0" indent="0" algn="l" rtl="0">
              <a:lnSpc>
                <a:spcPct val="90000"/>
              </a:lnSpc>
              <a:spcBef>
                <a:spcPts val="1600"/>
              </a:spcBef>
              <a:spcAft>
                <a:spcPts val="0"/>
              </a:spcAft>
              <a:buSzPct val="37594"/>
              <a:buNone/>
            </a:pPr>
            <a:r>
              <a:rPr lang="en-GB" sz="3400" b="1" dirty="0">
                <a:ea typeface="Times New Roman"/>
                <a:cs typeface="Times New Roman"/>
                <a:sym typeface="Times New Roman"/>
              </a:rPr>
              <a:t>	</a:t>
            </a:r>
            <a:r>
              <a:rPr lang="en-US" sz="3400" b="1" cap="none" dirty="0">
                <a:ea typeface="Times New Roman"/>
                <a:cs typeface="Times New Roman"/>
                <a:sym typeface="Times New Roman"/>
              </a:rPr>
              <a:t>APPLICATIONS</a:t>
            </a:r>
            <a:r>
              <a:rPr lang="en-US" sz="3400" cap="none" dirty="0">
                <a:ea typeface="Times New Roman"/>
                <a:cs typeface="Times New Roman"/>
                <a:sym typeface="Times New Roman"/>
              </a:rPr>
              <a:t>: HIGH-PRESSURE APPLICATIONS, HYDRAULIC SYSTEMS.</a:t>
            </a:r>
          </a:p>
          <a:p>
            <a:pPr marL="977900" lvl="1" indent="-457200" algn="l" rtl="0">
              <a:lnSpc>
                <a:spcPct val="90000"/>
              </a:lnSpc>
              <a:spcBef>
                <a:spcPts val="400"/>
              </a:spcBef>
              <a:spcAft>
                <a:spcPts val="0"/>
              </a:spcAft>
              <a:buSzPct val="37594"/>
              <a:buFont typeface="Wingdings" panose="05000000000000000000" pitchFamily="2" charset="2"/>
              <a:buChar char="v"/>
            </a:pPr>
            <a:endParaRPr sz="3400" dirty="0">
              <a:ea typeface="Times New Roman"/>
              <a:cs typeface="Times New Roman"/>
              <a:sym typeface="Times New Roman"/>
            </a:endParaRPr>
          </a:p>
          <a:p>
            <a:pPr marL="909734" lvl="1" indent="-457200" algn="l" rtl="0">
              <a:lnSpc>
                <a:spcPct val="90000"/>
              </a:lnSpc>
              <a:spcBef>
                <a:spcPts val="600"/>
              </a:spcBef>
              <a:spcAft>
                <a:spcPts val="0"/>
              </a:spcAft>
              <a:buSzPct val="84962"/>
              <a:buFont typeface="Wingdings" panose="05000000000000000000" pitchFamily="2" charset="2"/>
              <a:buChar char="v"/>
            </a:pPr>
            <a:r>
              <a:rPr lang="en-GB" sz="3400" b="1" dirty="0">
                <a:ea typeface="Times New Roman"/>
                <a:cs typeface="Times New Roman"/>
                <a:sym typeface="Times New Roman"/>
              </a:rPr>
              <a:t>Rotary Pumps</a:t>
            </a:r>
            <a:r>
              <a:rPr lang="en-GB" sz="3400" dirty="0">
                <a:ea typeface="Times New Roman"/>
                <a:cs typeface="Times New Roman"/>
                <a:sym typeface="Times New Roman"/>
              </a:rPr>
              <a:t>: Use gears, screws, or vanes (e.g., Gear pumps, screw pumps, vane pumps)</a:t>
            </a:r>
            <a:endParaRPr sz="3400" dirty="0">
              <a:ea typeface="Times New Roman"/>
              <a:cs typeface="Times New Roman"/>
              <a:sym typeface="Times New Roman"/>
            </a:endParaRPr>
          </a:p>
          <a:p>
            <a:pPr marL="0" lvl="0" indent="0" algn="l" rtl="0">
              <a:lnSpc>
                <a:spcPct val="90000"/>
              </a:lnSpc>
              <a:spcBef>
                <a:spcPts val="1600"/>
              </a:spcBef>
              <a:spcAft>
                <a:spcPts val="0"/>
              </a:spcAft>
              <a:buSzPct val="37594"/>
              <a:buNone/>
            </a:pPr>
            <a:r>
              <a:rPr lang="en-GB" sz="3400" b="1" dirty="0">
                <a:ea typeface="Times New Roman"/>
                <a:cs typeface="Times New Roman"/>
                <a:sym typeface="Times New Roman"/>
              </a:rPr>
              <a:t>	</a:t>
            </a:r>
            <a:r>
              <a:rPr lang="en-GB" sz="3400" b="1" cap="none" dirty="0">
                <a:ea typeface="Times New Roman"/>
                <a:cs typeface="Times New Roman"/>
                <a:sym typeface="Times New Roman"/>
              </a:rPr>
              <a:t>APPLICATIONS</a:t>
            </a:r>
            <a:r>
              <a:rPr lang="en-GB" sz="3400" cap="none" dirty="0">
                <a:ea typeface="Times New Roman"/>
                <a:cs typeface="Times New Roman"/>
                <a:sym typeface="Times New Roman"/>
              </a:rPr>
              <a:t>: LUBRICATION SYSTEMS, FUEL TRANSFER, CHEMICAL PROCESSING.</a:t>
            </a:r>
          </a:p>
          <a:p>
            <a:pPr marL="742950" lvl="1" indent="-222250" algn="l" rtl="0">
              <a:lnSpc>
                <a:spcPct val="90000"/>
              </a:lnSpc>
              <a:spcBef>
                <a:spcPts val="400"/>
              </a:spcBef>
              <a:spcAft>
                <a:spcPts val="0"/>
              </a:spcAft>
              <a:buSzPct val="83333"/>
              <a:buFont typeface="Courier New"/>
              <a:buNone/>
            </a:pPr>
            <a:endParaRPr sz="1200" dirty="0">
              <a:latin typeface="Calibri"/>
              <a:ea typeface="Calibri"/>
              <a:cs typeface="Calibri"/>
              <a:sym typeface="Calibri"/>
            </a:endParaRPr>
          </a:p>
          <a:p>
            <a:pPr marL="91440" lvl="0" indent="0" algn="l" rtl="0">
              <a:lnSpc>
                <a:spcPct val="90000"/>
              </a:lnSpc>
              <a:spcBef>
                <a:spcPts val="1600"/>
              </a:spcBef>
              <a:spcAft>
                <a:spcPts val="0"/>
              </a:spcAft>
              <a:buSzPct val="100000"/>
              <a:buNone/>
            </a:pPr>
            <a:endParaRPr dirty="0"/>
          </a:p>
        </p:txBody>
      </p:sp>
      <p:pic>
        <p:nvPicPr>
          <p:cNvPr id="126" name="Google Shape;126;p16"/>
          <p:cNvPicPr preferRelativeResize="0"/>
          <p:nvPr/>
        </p:nvPicPr>
        <p:blipFill>
          <a:blip r:embed="rId3">
            <a:alphaModFix/>
          </a:blip>
          <a:stretch>
            <a:fillRect/>
          </a:stretch>
        </p:blipFill>
        <p:spPr>
          <a:xfrm>
            <a:off x="1197118" y="4114923"/>
            <a:ext cx="4127354" cy="2743075"/>
          </a:xfrm>
          <a:prstGeom prst="rect">
            <a:avLst/>
          </a:prstGeom>
          <a:noFill/>
          <a:ln>
            <a:noFill/>
          </a:ln>
        </p:spPr>
      </p:pic>
      <p:pic>
        <p:nvPicPr>
          <p:cNvPr id="127" name="Google Shape;127;p16"/>
          <p:cNvPicPr preferRelativeResize="0"/>
          <p:nvPr/>
        </p:nvPicPr>
        <p:blipFill>
          <a:blip r:embed="rId4">
            <a:alphaModFix/>
          </a:blip>
          <a:stretch>
            <a:fillRect/>
          </a:stretch>
        </p:blipFill>
        <p:spPr>
          <a:xfrm>
            <a:off x="6882345" y="4114924"/>
            <a:ext cx="4408777" cy="2743075"/>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0911-E903-FE14-1428-F8B9F6B4D998}"/>
              </a:ext>
            </a:extLst>
          </p:cNvPr>
          <p:cNvSpPr>
            <a:spLocks noGrp="1"/>
          </p:cNvSpPr>
          <p:nvPr>
            <p:ph type="title"/>
          </p:nvPr>
        </p:nvSpPr>
        <p:spPr>
          <a:xfrm>
            <a:off x="996960" y="203200"/>
            <a:ext cx="10364451" cy="586074"/>
          </a:xfrm>
        </p:spPr>
        <p:txBody>
          <a:bodyPr/>
          <a:lstStyle/>
          <a:p>
            <a:r>
              <a:rPr lang="en-US" b="1" dirty="0">
                <a:solidFill>
                  <a:schemeClr val="accent1"/>
                </a:solidFill>
              </a:rPr>
              <a:t>KNOW YOUR STANDARD</a:t>
            </a:r>
          </a:p>
        </p:txBody>
      </p:sp>
      <p:pic>
        <p:nvPicPr>
          <p:cNvPr id="5" name="Picture 4"/>
          <p:cNvPicPr>
            <a:picLocks noChangeAspect="1"/>
          </p:cNvPicPr>
          <p:nvPr/>
        </p:nvPicPr>
        <p:blipFill>
          <a:blip r:embed="rId2"/>
          <a:stretch>
            <a:fillRect/>
          </a:stretch>
        </p:blipFill>
        <p:spPr>
          <a:xfrm>
            <a:off x="146085" y="896764"/>
            <a:ext cx="11833970" cy="5961236"/>
          </a:xfrm>
          <a:prstGeom prst="rect">
            <a:avLst/>
          </a:prstGeom>
        </p:spPr>
      </p:pic>
    </p:spTree>
    <p:extLst>
      <p:ext uri="{BB962C8B-B14F-4D97-AF65-F5344CB8AC3E}">
        <p14:creationId xmlns:p14="http://schemas.microsoft.com/office/powerpoint/2010/main" val="1660903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0911-E903-FE14-1428-F8B9F6B4D998}"/>
              </a:ext>
            </a:extLst>
          </p:cNvPr>
          <p:cNvSpPr>
            <a:spLocks noGrp="1"/>
          </p:cNvSpPr>
          <p:nvPr>
            <p:ph type="title"/>
          </p:nvPr>
        </p:nvSpPr>
        <p:spPr>
          <a:xfrm>
            <a:off x="866329" y="362857"/>
            <a:ext cx="10364451" cy="586074"/>
          </a:xfrm>
        </p:spPr>
        <p:txBody>
          <a:bodyPr/>
          <a:lstStyle/>
          <a:p>
            <a:r>
              <a:rPr lang="en-US" b="1" dirty="0">
                <a:solidFill>
                  <a:schemeClr val="accent1"/>
                </a:solidFill>
              </a:rPr>
              <a:t>KNOW YOUR STANDARD</a:t>
            </a:r>
          </a:p>
        </p:txBody>
      </p:sp>
      <p:pic>
        <p:nvPicPr>
          <p:cNvPr id="3" name="Picture 2"/>
          <p:cNvPicPr>
            <a:picLocks noChangeAspect="1"/>
          </p:cNvPicPr>
          <p:nvPr/>
        </p:nvPicPr>
        <p:blipFill>
          <a:blip r:embed="rId2"/>
          <a:stretch>
            <a:fillRect/>
          </a:stretch>
        </p:blipFill>
        <p:spPr>
          <a:xfrm>
            <a:off x="9548" y="1094074"/>
            <a:ext cx="12078015" cy="5763926"/>
          </a:xfrm>
          <a:prstGeom prst="rect">
            <a:avLst/>
          </a:prstGeom>
        </p:spPr>
      </p:pic>
    </p:spTree>
    <p:extLst>
      <p:ext uri="{BB962C8B-B14F-4D97-AF65-F5344CB8AC3E}">
        <p14:creationId xmlns:p14="http://schemas.microsoft.com/office/powerpoint/2010/main" val="3263113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0911-E903-FE14-1428-F8B9F6B4D998}"/>
              </a:ext>
            </a:extLst>
          </p:cNvPr>
          <p:cNvSpPr>
            <a:spLocks noGrp="1"/>
          </p:cNvSpPr>
          <p:nvPr>
            <p:ph type="title"/>
          </p:nvPr>
        </p:nvSpPr>
        <p:spPr>
          <a:xfrm>
            <a:off x="913774" y="2503073"/>
            <a:ext cx="10364451" cy="1596177"/>
          </a:xfrm>
        </p:spPr>
        <p:txBody>
          <a:bodyPr/>
          <a:lstStyle/>
          <a:p>
            <a:r>
              <a:rPr lang="en-US" b="1" dirty="0"/>
              <a:t>Generic slide </a:t>
            </a:r>
          </a:p>
        </p:txBody>
      </p:sp>
      <p:pic>
        <p:nvPicPr>
          <p:cNvPr id="3" name="Picture 2"/>
          <p:cNvPicPr>
            <a:picLocks noChangeAspect="1"/>
          </p:cNvPicPr>
          <p:nvPr/>
        </p:nvPicPr>
        <p:blipFill>
          <a:blip r:embed="rId2"/>
          <a:stretch>
            <a:fillRect/>
          </a:stretch>
        </p:blipFill>
        <p:spPr>
          <a:xfrm>
            <a:off x="367405" y="1648931"/>
            <a:ext cx="11664128" cy="4900638"/>
          </a:xfrm>
          <a:prstGeom prst="rect">
            <a:avLst/>
          </a:prstGeom>
        </p:spPr>
      </p:pic>
      <p:sp>
        <p:nvSpPr>
          <p:cNvPr id="4" name="Title 1">
            <a:extLst>
              <a:ext uri="{FF2B5EF4-FFF2-40B4-BE49-F238E27FC236}">
                <a16:creationId xmlns:a16="http://schemas.microsoft.com/office/drawing/2014/main" id="{8A630911-E903-FE14-1428-F8B9F6B4D998}"/>
              </a:ext>
            </a:extLst>
          </p:cNvPr>
          <p:cNvSpPr txBox="1">
            <a:spLocks/>
          </p:cNvSpPr>
          <p:nvPr/>
        </p:nvSpPr>
        <p:spPr>
          <a:xfrm>
            <a:off x="913773" y="493485"/>
            <a:ext cx="10364451" cy="58607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buClrTx/>
              <a:buFontTx/>
            </a:pPr>
            <a:r>
              <a:rPr lang="en-US" b="1" dirty="0">
                <a:solidFill>
                  <a:schemeClr val="accent1"/>
                </a:solidFill>
              </a:rPr>
              <a:t>KNOW YOUR STANDARD</a:t>
            </a:r>
          </a:p>
        </p:txBody>
      </p:sp>
    </p:spTree>
    <p:extLst>
      <p:ext uri="{BB962C8B-B14F-4D97-AF65-F5344CB8AC3E}">
        <p14:creationId xmlns:p14="http://schemas.microsoft.com/office/powerpoint/2010/main" val="237110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587" y="1158291"/>
            <a:ext cx="11824923" cy="5489254"/>
          </a:xfrm>
          <a:prstGeom prst="rect">
            <a:avLst/>
          </a:prstGeom>
        </p:spPr>
      </p:pic>
      <p:sp>
        <p:nvSpPr>
          <p:cNvPr id="6" name="Title 1">
            <a:extLst>
              <a:ext uri="{FF2B5EF4-FFF2-40B4-BE49-F238E27FC236}">
                <a16:creationId xmlns:a16="http://schemas.microsoft.com/office/drawing/2014/main" id="{8A630911-E903-FE14-1428-F8B9F6B4D998}"/>
              </a:ext>
            </a:extLst>
          </p:cNvPr>
          <p:cNvSpPr txBox="1">
            <a:spLocks/>
          </p:cNvSpPr>
          <p:nvPr/>
        </p:nvSpPr>
        <p:spPr>
          <a:xfrm>
            <a:off x="1175030" y="464456"/>
            <a:ext cx="10364451" cy="586074"/>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buClrTx/>
              <a:buFontTx/>
            </a:pPr>
            <a:r>
              <a:rPr lang="en-US" b="1" dirty="0">
                <a:solidFill>
                  <a:schemeClr val="accent1"/>
                </a:solidFill>
              </a:rPr>
              <a:t>REGISTER AND DOWNLOAD Indian STANDARD</a:t>
            </a:r>
          </a:p>
        </p:txBody>
      </p:sp>
    </p:spTree>
    <p:extLst>
      <p:ext uri="{BB962C8B-B14F-4D97-AF65-F5344CB8AC3E}">
        <p14:creationId xmlns:p14="http://schemas.microsoft.com/office/powerpoint/2010/main" val="870706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630911-E903-FE14-1428-F8B9F6B4D998}"/>
              </a:ext>
            </a:extLst>
          </p:cNvPr>
          <p:cNvSpPr txBox="1">
            <a:spLocks/>
          </p:cNvSpPr>
          <p:nvPr/>
        </p:nvSpPr>
        <p:spPr>
          <a:xfrm>
            <a:off x="1175030" y="464456"/>
            <a:ext cx="10364451" cy="58607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buClrTx/>
              <a:buFontTx/>
            </a:pPr>
            <a:r>
              <a:rPr lang="en-US" b="1" dirty="0">
                <a:solidFill>
                  <a:schemeClr val="accent1"/>
                </a:solidFill>
              </a:rPr>
              <a:t>Comment on Indian standards</a:t>
            </a:r>
          </a:p>
        </p:txBody>
      </p:sp>
      <p:pic>
        <p:nvPicPr>
          <p:cNvPr id="2" name="Picture 1"/>
          <p:cNvPicPr>
            <a:picLocks noChangeAspect="1"/>
          </p:cNvPicPr>
          <p:nvPr/>
        </p:nvPicPr>
        <p:blipFill>
          <a:blip r:embed="rId2"/>
          <a:stretch>
            <a:fillRect/>
          </a:stretch>
        </p:blipFill>
        <p:spPr>
          <a:xfrm>
            <a:off x="229428" y="1390649"/>
            <a:ext cx="11791078" cy="5467351"/>
          </a:xfrm>
          <a:prstGeom prst="rect">
            <a:avLst/>
          </a:prstGeom>
        </p:spPr>
      </p:pic>
    </p:spTree>
    <p:extLst>
      <p:ext uri="{BB962C8B-B14F-4D97-AF65-F5344CB8AC3E}">
        <p14:creationId xmlns:p14="http://schemas.microsoft.com/office/powerpoint/2010/main" val="881842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630911-E903-FE14-1428-F8B9F6B4D998}"/>
              </a:ext>
            </a:extLst>
          </p:cNvPr>
          <p:cNvSpPr txBox="1">
            <a:spLocks/>
          </p:cNvSpPr>
          <p:nvPr/>
        </p:nvSpPr>
        <p:spPr>
          <a:xfrm>
            <a:off x="1175030" y="464456"/>
            <a:ext cx="10364451" cy="58607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buClrTx/>
              <a:buFontTx/>
            </a:pPr>
            <a:r>
              <a:rPr lang="en-US" b="1" dirty="0">
                <a:solidFill>
                  <a:schemeClr val="accent1"/>
                </a:solidFill>
              </a:rPr>
              <a:t>Comment on Indian standards</a:t>
            </a:r>
          </a:p>
        </p:txBody>
      </p:sp>
      <p:pic>
        <p:nvPicPr>
          <p:cNvPr id="3" name="Picture 2"/>
          <p:cNvPicPr>
            <a:picLocks noChangeAspect="1"/>
          </p:cNvPicPr>
          <p:nvPr/>
        </p:nvPicPr>
        <p:blipFill>
          <a:blip r:embed="rId2"/>
          <a:stretch>
            <a:fillRect/>
          </a:stretch>
        </p:blipFill>
        <p:spPr>
          <a:xfrm>
            <a:off x="0" y="1340703"/>
            <a:ext cx="12044850" cy="5517297"/>
          </a:xfrm>
          <a:prstGeom prst="rect">
            <a:avLst/>
          </a:prstGeom>
        </p:spPr>
      </p:pic>
    </p:spTree>
    <p:extLst>
      <p:ext uri="{BB962C8B-B14F-4D97-AF65-F5344CB8AC3E}">
        <p14:creationId xmlns:p14="http://schemas.microsoft.com/office/powerpoint/2010/main" val="2605810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4034-EB95-FD83-6408-12E7AA53D1C2}"/>
              </a:ext>
            </a:extLst>
          </p:cNvPr>
          <p:cNvSpPr>
            <a:spLocks noGrp="1"/>
          </p:cNvSpPr>
          <p:nvPr>
            <p:ph type="title"/>
          </p:nvPr>
        </p:nvSpPr>
        <p:spPr>
          <a:xfrm>
            <a:off x="1355563" y="513991"/>
            <a:ext cx="10364451" cy="644250"/>
          </a:xfrm>
        </p:spPr>
        <p:txBody>
          <a:bodyPr/>
          <a:lstStyle/>
          <a:p>
            <a:r>
              <a:rPr lang="en-US" b="1" dirty="0">
                <a:solidFill>
                  <a:srgbClr val="0070C0"/>
                </a:solidFill>
              </a:rPr>
              <a:t>CONCLUSION</a:t>
            </a:r>
            <a:endParaRPr lang="en-US" dirty="0">
              <a:solidFill>
                <a:srgbClr val="0070C0"/>
              </a:solidFill>
            </a:endParaRPr>
          </a:p>
        </p:txBody>
      </p:sp>
      <p:sp>
        <p:nvSpPr>
          <p:cNvPr id="3" name="Content Placeholder 2">
            <a:extLst>
              <a:ext uri="{FF2B5EF4-FFF2-40B4-BE49-F238E27FC236}">
                <a16:creationId xmlns:a16="http://schemas.microsoft.com/office/drawing/2014/main" id="{AF592934-D976-D95B-554D-2E3DC0C0C452}"/>
              </a:ext>
            </a:extLst>
          </p:cNvPr>
          <p:cNvSpPr>
            <a:spLocks noGrp="1"/>
          </p:cNvSpPr>
          <p:nvPr>
            <p:ph sz="quarter" idx="13"/>
          </p:nvPr>
        </p:nvSpPr>
        <p:spPr>
          <a:xfrm>
            <a:off x="913148" y="1680754"/>
            <a:ext cx="10947925" cy="4319451"/>
          </a:xfrm>
        </p:spPr>
        <p:txBody>
          <a:bodyPr>
            <a:normAutofit lnSpcReduction="10000"/>
          </a:bodyPr>
          <a:lstStyle/>
          <a:p>
            <a:pPr marL="0" indent="0">
              <a:buNone/>
            </a:pPr>
            <a:r>
              <a:rPr lang="en-US" sz="2400" b="1" dirty="0">
                <a:solidFill>
                  <a:schemeClr val="accent4">
                    <a:lumMod val="75000"/>
                  </a:schemeClr>
                </a:solidFill>
              </a:rPr>
              <a:t>Solutions by standards:</a:t>
            </a:r>
          </a:p>
          <a:p>
            <a:r>
              <a:rPr lang="en-US" dirty="0">
                <a:solidFill>
                  <a:schemeClr val="accent4">
                    <a:lumMod val="75000"/>
                  </a:schemeClr>
                </a:solidFill>
              </a:rPr>
              <a:t>consumer		: information required for purchasing a pump</a:t>
            </a:r>
          </a:p>
          <a:p>
            <a:r>
              <a:rPr lang="en-US" dirty="0">
                <a:solidFill>
                  <a:schemeClr val="accent4">
                    <a:lumMod val="75000"/>
                  </a:schemeClr>
                </a:solidFill>
              </a:rPr>
              <a:t>Manufacturer	: quality assurance and competitive advantage</a:t>
            </a:r>
          </a:p>
          <a:p>
            <a:r>
              <a:rPr lang="en-US" dirty="0">
                <a:solidFill>
                  <a:schemeClr val="accent4">
                    <a:lumMod val="75000"/>
                  </a:schemeClr>
                </a:solidFill>
              </a:rPr>
              <a:t>Govt. Depts.	: no need to have separate technical specifications</a:t>
            </a:r>
          </a:p>
          <a:p>
            <a:r>
              <a:rPr lang="en-US" dirty="0">
                <a:solidFill>
                  <a:schemeClr val="accent4">
                    <a:lumMod val="75000"/>
                  </a:schemeClr>
                </a:solidFill>
              </a:rPr>
              <a:t>entrepreneur	: no reinventing of wheel, use existing standards 			  as building blocks</a:t>
            </a:r>
          </a:p>
          <a:p>
            <a:r>
              <a:rPr lang="en-US" dirty="0">
                <a:solidFill>
                  <a:schemeClr val="accent4">
                    <a:lumMod val="75000"/>
                  </a:schemeClr>
                </a:solidFill>
              </a:rPr>
              <a:t>professionals	: availability of standard testing procedures</a:t>
            </a:r>
          </a:p>
          <a:p>
            <a:r>
              <a:rPr lang="en-US" dirty="0">
                <a:solidFill>
                  <a:schemeClr val="accent4">
                    <a:lumMod val="75000"/>
                  </a:schemeClr>
                </a:solidFill>
              </a:rPr>
              <a:t>Environment	: improved power efficiency and safety</a:t>
            </a:r>
          </a:p>
          <a:p>
            <a:r>
              <a:rPr lang="en-US" dirty="0">
                <a:solidFill>
                  <a:schemeClr val="accent4">
                    <a:lumMod val="75000"/>
                  </a:schemeClr>
                </a:solidFill>
              </a:rPr>
              <a:t>Society		: quality culture</a:t>
            </a:r>
          </a:p>
        </p:txBody>
      </p:sp>
      <p:pic>
        <p:nvPicPr>
          <p:cNvPr id="4" name="Picture 3">
            <a:extLst>
              <a:ext uri="{FF2B5EF4-FFF2-40B4-BE49-F238E27FC236}">
                <a16:creationId xmlns:a16="http://schemas.microsoft.com/office/drawing/2014/main" id="{258EAF35-52FC-BD36-8FD9-0684BC376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3528039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7" name="Google Shape;530;p67" descr="Smiling Face with No Fill"/>
          <p:cNvPicPr preferRelativeResize="0"/>
          <p:nvPr/>
        </p:nvPicPr>
        <p:blipFill rotWithShape="1">
          <a:blip r:embed="rId4">
            <a:alphaModFix/>
          </a:blip>
          <a:srcRect/>
          <a:stretch/>
        </p:blipFill>
        <p:spPr>
          <a:xfrm>
            <a:off x="1672683" y="1972833"/>
            <a:ext cx="2752242" cy="2519151"/>
          </a:xfrm>
          <a:prstGeom prst="rect">
            <a:avLst/>
          </a:prstGeom>
          <a:noFill/>
          <a:ln>
            <a:noFill/>
          </a:ln>
        </p:spPr>
      </p:pic>
      <p:sp>
        <p:nvSpPr>
          <p:cNvPr id="3" name="Rectangle 2"/>
          <p:cNvSpPr/>
          <p:nvPr/>
        </p:nvSpPr>
        <p:spPr>
          <a:xfrm>
            <a:off x="4958114" y="2717551"/>
            <a:ext cx="6416130" cy="1200329"/>
          </a:xfrm>
          <a:prstGeom prst="rect">
            <a:avLst/>
          </a:prstGeom>
        </p:spPr>
        <p:txBody>
          <a:bodyPr wrap="square">
            <a:spAutoFit/>
          </a:bodyPr>
          <a:lstStyle/>
          <a:p>
            <a:r>
              <a:rPr lang="en-GB" sz="7200" b="1" i="1" dirty="0">
                <a:solidFill>
                  <a:srgbClr val="262626"/>
                </a:solidFill>
                <a:latin typeface="+mn-lt"/>
              </a:rPr>
              <a:t>Thank You !</a:t>
            </a:r>
            <a:endParaRPr lang="en-US" sz="7200" b="1" i="1" dirty="0">
              <a:latin typeface="+mn-lt"/>
            </a:endParaRPr>
          </a:p>
        </p:txBody>
      </p:sp>
    </p:spTree>
    <p:extLst>
      <p:ext uri="{BB962C8B-B14F-4D97-AF65-F5344CB8AC3E}">
        <p14:creationId xmlns:p14="http://schemas.microsoft.com/office/powerpoint/2010/main" val="215494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913775" y="437882"/>
            <a:ext cx="10364451" cy="632635"/>
          </a:xfrm>
          <a:prstGeom prst="rect">
            <a:avLst/>
          </a:prstGeom>
          <a:noFill/>
          <a:ln>
            <a:noFill/>
          </a:ln>
        </p:spPr>
        <p:txBody>
          <a:bodyPr spcFirstLastPara="1" wrap="square" lIns="91425" tIns="45700" rIns="91425" bIns="45700" anchor="b" anchorCtr="0">
            <a:no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bg2">
                    <a:lumMod val="50000"/>
                  </a:schemeClr>
                </a:solidFill>
                <a:ea typeface="Times New Roman"/>
                <a:cs typeface="Times New Roman"/>
                <a:sym typeface="Times New Roman"/>
              </a:rPr>
              <a:t>Dynamic Pumps</a:t>
            </a:r>
            <a:endParaRPr sz="6000" dirty="0">
              <a:solidFill>
                <a:schemeClr val="bg2">
                  <a:lumMod val="50000"/>
                </a:schemeClr>
              </a:solidFill>
            </a:endParaRPr>
          </a:p>
        </p:txBody>
      </p:sp>
      <p:sp>
        <p:nvSpPr>
          <p:cNvPr id="133" name="Google Shape;133;p17"/>
          <p:cNvSpPr txBox="1">
            <a:spLocks noGrp="1"/>
          </p:cNvSpPr>
          <p:nvPr>
            <p:ph sz="quarter" idx="13"/>
          </p:nvPr>
        </p:nvSpPr>
        <p:spPr>
          <a:xfrm>
            <a:off x="385482" y="2420471"/>
            <a:ext cx="7207625" cy="4057602"/>
          </a:xfrm>
          <a:prstGeom prst="rect">
            <a:avLst/>
          </a:prstGeom>
          <a:noFill/>
          <a:ln>
            <a:noFill/>
          </a:ln>
        </p:spPr>
        <p:txBody>
          <a:bodyPr spcFirstLastPara="1" wrap="square" lIns="0" tIns="45700" rIns="0" bIns="45700" anchor="t" anchorCtr="0">
            <a:normAutofit/>
          </a:bodyPr>
          <a:lstStyle/>
          <a:p>
            <a:pPr marL="742950" lvl="1" indent="-285750" algn="l" rtl="0">
              <a:lnSpc>
                <a:spcPct val="90000"/>
              </a:lnSpc>
              <a:spcBef>
                <a:spcPts val="400"/>
              </a:spcBef>
              <a:spcAft>
                <a:spcPts val="0"/>
              </a:spcAft>
              <a:buSzPts val="1000"/>
              <a:buFont typeface="Courier New"/>
              <a:buChar char="o"/>
            </a:pPr>
            <a:r>
              <a:rPr lang="en-GB" sz="2000" b="1" dirty="0">
                <a:ea typeface="Times New Roman"/>
                <a:cs typeface="Times New Roman"/>
                <a:sym typeface="Times New Roman"/>
              </a:rPr>
              <a:t>Centrifugal Pumps</a:t>
            </a:r>
            <a:endParaRPr sz="2000" dirty="0"/>
          </a:p>
          <a:p>
            <a:pPr marL="0" lvl="0" indent="0" algn="just" rtl="0">
              <a:lnSpc>
                <a:spcPct val="90000"/>
              </a:lnSpc>
              <a:spcBef>
                <a:spcPts val="1600"/>
              </a:spcBef>
              <a:spcAft>
                <a:spcPts val="0"/>
              </a:spcAft>
              <a:buSzPts val="1000"/>
              <a:buNone/>
            </a:pPr>
            <a:r>
              <a:rPr lang="en-GB" sz="1600" b="1" dirty="0">
                <a:ea typeface="Times New Roman"/>
                <a:cs typeface="Times New Roman"/>
                <a:sym typeface="Times New Roman"/>
              </a:rPr>
              <a:t>Working Principle</a:t>
            </a:r>
            <a:r>
              <a:rPr lang="en-GB" sz="1600" dirty="0">
                <a:ea typeface="Times New Roman"/>
                <a:cs typeface="Times New Roman"/>
                <a:sym typeface="Times New Roman"/>
              </a:rPr>
              <a:t>: Converts rotational kinetic energy to hydrodynamic energy, uses a rotating impeller to increase the velocity of a fluid.</a:t>
            </a:r>
            <a:r>
              <a:rPr lang="en-GB" sz="1600" dirty="0"/>
              <a:t> </a:t>
            </a:r>
            <a:endParaRPr sz="1600" dirty="0">
              <a:ea typeface="Times New Roman"/>
              <a:cs typeface="Times New Roman"/>
              <a:sym typeface="Times New Roman"/>
            </a:endParaRPr>
          </a:p>
          <a:p>
            <a:pPr marL="0" lvl="0" indent="0" algn="l" rtl="0">
              <a:lnSpc>
                <a:spcPct val="90000"/>
              </a:lnSpc>
              <a:spcBef>
                <a:spcPts val="1400"/>
              </a:spcBef>
              <a:spcAft>
                <a:spcPts val="0"/>
              </a:spcAft>
              <a:buSzPts val="1000"/>
              <a:buNone/>
            </a:pPr>
            <a:r>
              <a:rPr lang="en-US" sz="1600" b="1" cap="none" dirty="0">
                <a:ea typeface="Times New Roman"/>
                <a:cs typeface="Times New Roman"/>
                <a:sym typeface="Times New Roman"/>
              </a:rPr>
              <a:t>APPLICATIONS</a:t>
            </a:r>
            <a:r>
              <a:rPr lang="en-US" sz="1600" cap="none" dirty="0">
                <a:ea typeface="Times New Roman"/>
                <a:cs typeface="Times New Roman"/>
                <a:sym typeface="Times New Roman"/>
              </a:rPr>
              <a:t>: WATER SUPPLY, SEWAGE TREATMENT, CHEMICAL </a:t>
            </a:r>
          </a:p>
          <a:p>
            <a:pPr marL="0" lvl="0" indent="0" algn="l" rtl="0">
              <a:lnSpc>
                <a:spcPct val="90000"/>
              </a:lnSpc>
              <a:spcBef>
                <a:spcPts val="1600"/>
              </a:spcBef>
              <a:spcAft>
                <a:spcPts val="0"/>
              </a:spcAft>
              <a:buSzPts val="1000"/>
              <a:buNone/>
            </a:pPr>
            <a:r>
              <a:rPr lang="en-US" sz="1600" cap="none" dirty="0">
                <a:ea typeface="Times New Roman"/>
                <a:cs typeface="Times New Roman"/>
                <a:sym typeface="Times New Roman"/>
              </a:rPr>
              <a:t>INDUSTRIES.</a:t>
            </a:r>
          </a:p>
          <a:p>
            <a:pPr marL="742950" lvl="1" indent="-222250" algn="l" rtl="0">
              <a:lnSpc>
                <a:spcPct val="90000"/>
              </a:lnSpc>
              <a:spcBef>
                <a:spcPts val="400"/>
              </a:spcBef>
              <a:spcAft>
                <a:spcPts val="0"/>
              </a:spcAft>
              <a:buSzPts val="1000"/>
              <a:buFont typeface="Courier New"/>
              <a:buNone/>
            </a:pPr>
            <a:endParaRPr sz="1600" dirty="0">
              <a:ea typeface="Times New Roman"/>
              <a:cs typeface="Times New Roman"/>
              <a:sym typeface="Times New Roman"/>
            </a:endParaRPr>
          </a:p>
          <a:p>
            <a:pPr marL="742950" lvl="1" indent="-285750" algn="l" rtl="0">
              <a:lnSpc>
                <a:spcPct val="90000"/>
              </a:lnSpc>
              <a:spcBef>
                <a:spcPts val="600"/>
              </a:spcBef>
              <a:spcAft>
                <a:spcPts val="0"/>
              </a:spcAft>
              <a:buSzPts val="1000"/>
              <a:buFont typeface="Courier New"/>
              <a:buChar char="o"/>
            </a:pPr>
            <a:r>
              <a:rPr lang="en-GB" sz="2000" b="1" dirty="0">
                <a:ea typeface="Times New Roman"/>
                <a:cs typeface="Times New Roman"/>
                <a:sym typeface="Times New Roman"/>
              </a:rPr>
              <a:t>Axial Flow Pumps</a:t>
            </a:r>
            <a:endParaRPr sz="2000" dirty="0"/>
          </a:p>
          <a:p>
            <a:pPr marL="0" lvl="0" indent="0" algn="just" rtl="0">
              <a:lnSpc>
                <a:spcPct val="90000"/>
              </a:lnSpc>
              <a:spcBef>
                <a:spcPts val="1600"/>
              </a:spcBef>
              <a:spcAft>
                <a:spcPts val="0"/>
              </a:spcAft>
              <a:buSzPts val="1000"/>
              <a:buNone/>
            </a:pPr>
            <a:r>
              <a:rPr lang="en-GB" sz="1600" b="1" dirty="0">
                <a:ea typeface="Times New Roman"/>
                <a:cs typeface="Times New Roman"/>
                <a:sym typeface="Times New Roman"/>
              </a:rPr>
              <a:t>Working Principle</a:t>
            </a:r>
            <a:r>
              <a:rPr lang="en-GB" sz="1600" dirty="0">
                <a:ea typeface="Times New Roman"/>
                <a:cs typeface="Times New Roman"/>
                <a:sym typeface="Times New Roman"/>
              </a:rPr>
              <a:t>: Fluid flows parallel to the pump shaft.</a:t>
            </a:r>
            <a:endParaRPr sz="1600" dirty="0">
              <a:ea typeface="Times New Roman"/>
              <a:cs typeface="Times New Roman"/>
              <a:sym typeface="Times New Roman"/>
            </a:endParaRPr>
          </a:p>
          <a:p>
            <a:pPr marL="0" lvl="0" indent="0" algn="just" rtl="0">
              <a:lnSpc>
                <a:spcPct val="90000"/>
              </a:lnSpc>
              <a:spcBef>
                <a:spcPts val="1400"/>
              </a:spcBef>
              <a:spcAft>
                <a:spcPts val="0"/>
              </a:spcAft>
              <a:buSzPts val="1000"/>
              <a:buNone/>
            </a:pPr>
            <a:r>
              <a:rPr lang="en-US" sz="1600" b="1" cap="none" dirty="0">
                <a:ea typeface="Times New Roman"/>
                <a:cs typeface="Times New Roman"/>
                <a:sym typeface="Times New Roman"/>
              </a:rPr>
              <a:t>APPLICATIONS</a:t>
            </a:r>
            <a:r>
              <a:rPr lang="en-US" sz="1600" cap="none" dirty="0">
                <a:ea typeface="Times New Roman"/>
                <a:cs typeface="Times New Roman"/>
                <a:sym typeface="Times New Roman"/>
              </a:rPr>
              <a:t>: HIGH FLOW, LOW HEAD APPLICATIONS, IRRIGATION, FLOOD CONTROL.</a:t>
            </a:r>
            <a:endParaRPr sz="1600" dirty="0">
              <a:ea typeface="Calibri"/>
              <a:cs typeface="Calibri"/>
              <a:sym typeface="Calibri"/>
            </a:endParaRPr>
          </a:p>
          <a:p>
            <a:pPr marL="91440" lvl="0" indent="0" algn="l" rtl="0">
              <a:lnSpc>
                <a:spcPct val="90000"/>
              </a:lnSpc>
              <a:spcBef>
                <a:spcPts val="1600"/>
              </a:spcBef>
              <a:spcAft>
                <a:spcPts val="0"/>
              </a:spcAft>
              <a:buSzPts val="2000"/>
              <a:buNone/>
            </a:pPr>
            <a:endParaRPr sz="1600" dirty="0"/>
          </a:p>
        </p:txBody>
      </p:sp>
      <p:pic>
        <p:nvPicPr>
          <p:cNvPr id="134" name="Google Shape;134;p17"/>
          <p:cNvPicPr preferRelativeResize="0"/>
          <p:nvPr/>
        </p:nvPicPr>
        <p:blipFill>
          <a:blip r:embed="rId3">
            <a:alphaModFix/>
          </a:blip>
          <a:stretch>
            <a:fillRect/>
          </a:stretch>
        </p:blipFill>
        <p:spPr>
          <a:xfrm>
            <a:off x="8319247" y="2420471"/>
            <a:ext cx="3155576" cy="3491399"/>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
        <p:nvSpPr>
          <p:cNvPr id="2" name="TextBox 1">
            <a:extLst>
              <a:ext uri="{FF2B5EF4-FFF2-40B4-BE49-F238E27FC236}">
                <a16:creationId xmlns:a16="http://schemas.microsoft.com/office/drawing/2014/main" id="{74CCBE40-99CC-7C78-3543-E75FC386B284}"/>
              </a:ext>
            </a:extLst>
          </p:cNvPr>
          <p:cNvSpPr txBox="1"/>
          <p:nvPr/>
        </p:nvSpPr>
        <p:spPr>
          <a:xfrm>
            <a:off x="681319" y="1259894"/>
            <a:ext cx="10515600" cy="757130"/>
          </a:xfrm>
          <a:prstGeom prst="rect">
            <a:avLst/>
          </a:prstGeom>
          <a:noFill/>
        </p:spPr>
        <p:txBody>
          <a:bodyPr wrap="square" rtlCol="0">
            <a:spAutoFit/>
          </a:bodyPr>
          <a:lstStyle/>
          <a:p>
            <a:pPr marL="342900" lvl="0" indent="-342900" algn="just" rtl="0">
              <a:lnSpc>
                <a:spcPct val="90000"/>
              </a:lnSpc>
              <a:spcBef>
                <a:spcPts val="0"/>
              </a:spcBef>
              <a:spcAft>
                <a:spcPts val="0"/>
              </a:spcAft>
              <a:buSzPts val="1000"/>
              <a:buFont typeface="Noto Sans Symbols"/>
              <a:buChar char="∙"/>
            </a:pPr>
            <a:r>
              <a:rPr lang="en-US" sz="2400" b="1" dirty="0">
                <a:ea typeface="Times New Roman"/>
                <a:cs typeface="Times New Roman"/>
                <a:sym typeface="Times New Roman"/>
              </a:rPr>
              <a:t>Working Principle</a:t>
            </a:r>
            <a:r>
              <a:rPr lang="en-US" sz="2400" dirty="0">
                <a:ea typeface="Times New Roman"/>
                <a:cs typeface="Times New Roman"/>
                <a:sym typeface="Times New Roman"/>
              </a:rPr>
              <a:t>: Adds energy to the fluid primarily through the dynamic action of the rotating impeller.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913774" y="618518"/>
            <a:ext cx="10364451" cy="741932"/>
          </a:xfrm>
          <a:prstGeom prst="rect">
            <a:avLst/>
          </a:prstGeom>
          <a:noFill/>
          <a:ln>
            <a:noFill/>
          </a:ln>
        </p:spPr>
        <p:txBody>
          <a:bodyPr spcFirstLastPara="1" wrap="square" lIns="91425" tIns="45700" rIns="91425" bIns="45700" anchor="b" anchorCtr="0">
            <a:normAutofit/>
          </a:bodyPr>
          <a:lstStyle/>
          <a:p>
            <a:pPr marL="0" lvl="0" indent="0" rtl="0">
              <a:lnSpc>
                <a:spcPct val="85000"/>
              </a:lnSpc>
              <a:spcBef>
                <a:spcPts val="0"/>
              </a:spcBef>
              <a:spcAft>
                <a:spcPts val="0"/>
              </a:spcAft>
              <a:buClr>
                <a:srgbClr val="3F3F3F"/>
              </a:buClr>
              <a:buSzPts val="1800"/>
              <a:buFont typeface="Times New Roman"/>
              <a:buNone/>
            </a:pPr>
            <a:r>
              <a:rPr lang="en-GB" b="1" dirty="0">
                <a:solidFill>
                  <a:schemeClr val="bg2">
                    <a:lumMod val="50000"/>
                  </a:schemeClr>
                </a:solidFill>
                <a:ea typeface="Times New Roman"/>
                <a:cs typeface="Times New Roman"/>
                <a:sym typeface="Times New Roman"/>
              </a:rPr>
              <a:t>Bernoulli’s Theorem</a:t>
            </a:r>
            <a:endParaRPr sz="6000" dirty="0">
              <a:solidFill>
                <a:schemeClr val="bg2">
                  <a:lumMod val="50000"/>
                </a:schemeClr>
              </a:solidFill>
            </a:endParaRPr>
          </a:p>
        </p:txBody>
      </p:sp>
      <p:sp>
        <p:nvSpPr>
          <p:cNvPr id="181" name="Google Shape;181;p23"/>
          <p:cNvSpPr txBox="1">
            <a:spLocks noGrp="1"/>
          </p:cNvSpPr>
          <p:nvPr>
            <p:ph sz="quarter" idx="13"/>
          </p:nvPr>
        </p:nvSpPr>
        <p:spPr>
          <a:xfrm>
            <a:off x="430306" y="2509024"/>
            <a:ext cx="6962952" cy="3980986"/>
          </a:xfrm>
          <a:prstGeom prst="rect">
            <a:avLst/>
          </a:prstGeom>
          <a:noFill/>
          <a:ln>
            <a:noFill/>
          </a:ln>
        </p:spPr>
        <p:txBody>
          <a:bodyPr spcFirstLastPara="1" wrap="square" lIns="0" tIns="45700" rIns="0" bIns="45700" anchor="t" anchorCtr="0">
            <a:normAutofit fontScale="77500" lnSpcReduction="20000"/>
          </a:bodyPr>
          <a:lstStyle/>
          <a:p>
            <a:pPr marL="91440" lvl="0" indent="0" algn="l" rtl="0">
              <a:lnSpc>
                <a:spcPct val="90000"/>
              </a:lnSpc>
              <a:spcBef>
                <a:spcPts val="0"/>
              </a:spcBef>
              <a:spcAft>
                <a:spcPts val="0"/>
              </a:spcAft>
              <a:buSzPts val="2000"/>
              <a:buNone/>
            </a:pPr>
            <a:endParaRPr dirty="0"/>
          </a:p>
          <a:p>
            <a:pPr marL="0" lvl="0" indent="0" algn="l" rtl="0">
              <a:lnSpc>
                <a:spcPct val="90000"/>
              </a:lnSpc>
              <a:spcBef>
                <a:spcPts val="1400"/>
              </a:spcBef>
              <a:spcAft>
                <a:spcPts val="0"/>
              </a:spcAft>
              <a:buSzPts val="1800"/>
              <a:buNone/>
            </a:pPr>
            <a:r>
              <a:rPr lang="en-GB" sz="2100" b="1" dirty="0">
                <a:ea typeface="Times New Roman"/>
                <a:cs typeface="Times New Roman"/>
                <a:sym typeface="Times New Roman"/>
              </a:rPr>
              <a:t>Equation</a:t>
            </a:r>
            <a:r>
              <a:rPr lang="en-GB" sz="2100" dirty="0">
                <a:ea typeface="Times New Roman"/>
                <a:cs typeface="Times New Roman"/>
                <a:sym typeface="Times New Roman"/>
              </a:rPr>
              <a:t>: </a:t>
            </a:r>
            <a:endParaRPr sz="2100" dirty="0">
              <a:ea typeface="Times New Roman"/>
              <a:cs typeface="Times New Roman"/>
              <a:sym typeface="Times New Roman"/>
            </a:endParaRPr>
          </a:p>
          <a:p>
            <a:pPr marL="0" lvl="0" indent="0" algn="l" rtl="0">
              <a:lnSpc>
                <a:spcPct val="90000"/>
              </a:lnSpc>
              <a:spcBef>
                <a:spcPts val="1400"/>
              </a:spcBef>
              <a:spcAft>
                <a:spcPts val="0"/>
              </a:spcAft>
              <a:buSzPts val="1800"/>
              <a:buNone/>
            </a:pPr>
            <a:endParaRPr lang="en-US" sz="2100" dirty="0">
              <a:ea typeface="Times New Roman"/>
              <a:cs typeface="Times New Roman"/>
              <a:sym typeface="Times New Roman"/>
            </a:endParaRPr>
          </a:p>
          <a:p>
            <a:pPr marL="0" lvl="0" indent="0" algn="l" rtl="0">
              <a:lnSpc>
                <a:spcPct val="90000"/>
              </a:lnSpc>
              <a:spcBef>
                <a:spcPts val="1400"/>
              </a:spcBef>
              <a:spcAft>
                <a:spcPts val="0"/>
              </a:spcAft>
              <a:buSzPts val="1800"/>
              <a:buNone/>
            </a:pPr>
            <a:endParaRPr lang="en-US" sz="2100" dirty="0">
              <a:ea typeface="Times New Roman"/>
              <a:cs typeface="Times New Roman"/>
              <a:sym typeface="Times New Roman"/>
            </a:endParaRPr>
          </a:p>
          <a:p>
            <a:pPr marL="0" lvl="0" indent="0" algn="l" rtl="0">
              <a:lnSpc>
                <a:spcPct val="90000"/>
              </a:lnSpc>
              <a:spcBef>
                <a:spcPts val="1400"/>
              </a:spcBef>
              <a:spcAft>
                <a:spcPts val="0"/>
              </a:spcAft>
              <a:buSzPts val="1800"/>
              <a:buNone/>
            </a:pPr>
            <a:endParaRPr sz="2100" dirty="0">
              <a:ea typeface="Times New Roman"/>
              <a:cs typeface="Times New Roman"/>
              <a:sym typeface="Times New Roman"/>
            </a:endParaRPr>
          </a:p>
          <a:p>
            <a:pPr marL="0" lvl="0" indent="0" algn="l" rtl="0">
              <a:lnSpc>
                <a:spcPct val="85000"/>
              </a:lnSpc>
              <a:spcBef>
                <a:spcPts val="0"/>
              </a:spcBef>
              <a:spcAft>
                <a:spcPts val="0"/>
              </a:spcAft>
              <a:buClr>
                <a:srgbClr val="3F3F3F"/>
              </a:buClr>
              <a:buSzPts val="1800"/>
              <a:buFont typeface="Times New Roman"/>
              <a:buNone/>
            </a:pPr>
            <a:r>
              <a:rPr lang="en-GB" sz="2100" b="1" dirty="0">
                <a:ea typeface="Times New Roman"/>
                <a:cs typeface="Times New Roman"/>
                <a:sym typeface="Times New Roman"/>
              </a:rPr>
              <a:t>Assumptions of Bernoulli’s Theorem:</a:t>
            </a:r>
            <a:endParaRPr sz="2100" dirty="0">
              <a:ea typeface="Times New Roman"/>
              <a:cs typeface="Times New Roman"/>
              <a:sym typeface="Times New Roman"/>
            </a:endParaRPr>
          </a:p>
          <a:p>
            <a:pPr marL="0" lvl="0" indent="0" algn="l" rtl="0">
              <a:spcBef>
                <a:spcPts val="1400"/>
              </a:spcBef>
              <a:spcAft>
                <a:spcPts val="0"/>
              </a:spcAft>
              <a:buClr>
                <a:schemeClr val="dk1"/>
              </a:buClr>
              <a:buSzPts val="1000"/>
              <a:buFont typeface="Arial"/>
              <a:buNone/>
            </a:pPr>
            <a:r>
              <a:rPr lang="en-GB" sz="2100" b="1" dirty="0">
                <a:ea typeface="Times New Roman"/>
                <a:cs typeface="Times New Roman"/>
                <a:sym typeface="Times New Roman"/>
              </a:rPr>
              <a:t>Incompressible Fluid</a:t>
            </a:r>
            <a:r>
              <a:rPr lang="en-GB" sz="2100" dirty="0">
                <a:ea typeface="Times New Roman"/>
                <a:cs typeface="Times New Roman"/>
                <a:sym typeface="Times New Roman"/>
              </a:rPr>
              <a:t>: Density remains constant.</a:t>
            </a:r>
            <a:endParaRPr sz="2100" dirty="0"/>
          </a:p>
          <a:p>
            <a:pPr marL="0" lvl="0" indent="0" algn="l" rtl="0">
              <a:spcBef>
                <a:spcPts val="1400"/>
              </a:spcBef>
              <a:spcAft>
                <a:spcPts val="0"/>
              </a:spcAft>
              <a:buClr>
                <a:schemeClr val="dk1"/>
              </a:buClr>
              <a:buSzPts val="1000"/>
              <a:buFont typeface="Arial"/>
              <a:buNone/>
            </a:pPr>
            <a:r>
              <a:rPr lang="en-GB" sz="2100" b="1" dirty="0">
                <a:ea typeface="Times New Roman"/>
                <a:cs typeface="Times New Roman"/>
                <a:sym typeface="Times New Roman"/>
              </a:rPr>
              <a:t>Non-viscous Fluid</a:t>
            </a:r>
            <a:r>
              <a:rPr lang="en-GB" sz="2100" dirty="0">
                <a:ea typeface="Times New Roman"/>
                <a:cs typeface="Times New Roman"/>
                <a:sym typeface="Times New Roman"/>
              </a:rPr>
              <a:t>: Neglects internal friction.</a:t>
            </a:r>
            <a:endParaRPr sz="2100" dirty="0"/>
          </a:p>
          <a:p>
            <a:pPr marL="0" lvl="0" indent="0" algn="just" rtl="0">
              <a:spcBef>
                <a:spcPts val="1400"/>
              </a:spcBef>
              <a:spcAft>
                <a:spcPts val="0"/>
              </a:spcAft>
              <a:buClr>
                <a:schemeClr val="dk1"/>
              </a:buClr>
              <a:buSzPts val="1000"/>
              <a:buFont typeface="Arial"/>
              <a:buNone/>
            </a:pPr>
            <a:r>
              <a:rPr lang="en-GB" sz="2100" b="1" dirty="0">
                <a:ea typeface="Times New Roman"/>
                <a:cs typeface="Times New Roman"/>
                <a:sym typeface="Times New Roman"/>
              </a:rPr>
              <a:t>Steady Flow</a:t>
            </a:r>
            <a:r>
              <a:rPr lang="en-GB" sz="2100" dirty="0">
                <a:ea typeface="Times New Roman"/>
                <a:cs typeface="Times New Roman"/>
                <a:sym typeface="Times New Roman"/>
              </a:rPr>
              <a:t>: Flow parameters do not change with time.</a:t>
            </a:r>
            <a:endParaRPr sz="2100" dirty="0"/>
          </a:p>
          <a:p>
            <a:pPr marL="0" lvl="0" indent="0" algn="just" rtl="0">
              <a:spcBef>
                <a:spcPts val="1400"/>
              </a:spcBef>
              <a:spcAft>
                <a:spcPts val="0"/>
              </a:spcAft>
              <a:buClr>
                <a:schemeClr val="dk1"/>
              </a:buClr>
              <a:buSzPts val="1800"/>
              <a:buFont typeface="Arial"/>
              <a:buNone/>
            </a:pPr>
            <a:r>
              <a:rPr lang="en-GB" sz="2100" b="1" dirty="0">
                <a:ea typeface="Times New Roman"/>
                <a:cs typeface="Times New Roman"/>
                <a:sym typeface="Times New Roman"/>
              </a:rPr>
              <a:t>Along a Streamline</a:t>
            </a:r>
            <a:r>
              <a:rPr lang="en-GB" sz="2100" dirty="0">
                <a:ea typeface="Times New Roman"/>
                <a:cs typeface="Times New Roman"/>
                <a:sym typeface="Times New Roman"/>
              </a:rPr>
              <a:t>: Applies to flow along a specific path</a:t>
            </a:r>
            <a:endParaRPr sz="2100" dirty="0">
              <a:ea typeface="Times New Roman"/>
              <a:cs typeface="Times New Roman"/>
              <a:sym typeface="Times New Roman"/>
            </a:endParaRPr>
          </a:p>
        </p:txBody>
      </p:sp>
      <p:pic>
        <p:nvPicPr>
          <p:cNvPr id="182" name="Google Shape;182;p23"/>
          <p:cNvPicPr preferRelativeResize="0"/>
          <p:nvPr/>
        </p:nvPicPr>
        <p:blipFill>
          <a:blip r:embed="rId3">
            <a:extLst>
              <a:ext uri="{28A0092B-C50C-407E-A947-70E740481C1C}">
                <a14:useLocalDpi xmlns:a14="http://schemas.microsoft.com/office/drawing/2010/main" val="0"/>
              </a:ext>
            </a:extLst>
          </a:blip>
          <a:stretch>
            <a:fillRect/>
          </a:stretch>
        </p:blipFill>
        <p:spPr>
          <a:xfrm>
            <a:off x="7393258" y="2665141"/>
            <a:ext cx="4583151" cy="3824869"/>
          </a:xfrm>
          <a:prstGeom prst="rect">
            <a:avLst/>
          </a:prstGeom>
          <a:noFill/>
          <a:ln>
            <a:noFill/>
          </a:ln>
        </p:spPr>
      </p:pic>
      <p:sp>
        <p:nvSpPr>
          <p:cNvPr id="3" name="Rectangle 2"/>
          <p:cNvSpPr/>
          <p:nvPr/>
        </p:nvSpPr>
        <p:spPr>
          <a:xfrm>
            <a:off x="913773" y="1689630"/>
            <a:ext cx="10364451" cy="646331"/>
          </a:xfrm>
          <a:prstGeom prst="rect">
            <a:avLst/>
          </a:prstGeom>
        </p:spPr>
        <p:txBody>
          <a:bodyPr wrap="square">
            <a:spAutoFit/>
          </a:bodyPr>
          <a:lstStyle/>
          <a:p>
            <a:pPr algn="just"/>
            <a:r>
              <a:rPr lang="en-US" sz="1800" b="1" dirty="0">
                <a:latin typeface="+mn-lt"/>
              </a:rPr>
              <a:t>STATEMENT: </a:t>
            </a:r>
            <a:r>
              <a:rPr lang="en-US" sz="1800" dirty="0">
                <a:latin typeface="+mn-lt"/>
              </a:rPr>
              <a:t>FOR AN INCOMPRESSIBLE, NON-VISCOUS FLUID, THE TOTAL MECHANICAL ENERGY ALONG A STREAMLINE IS CONSTANT</a:t>
            </a:r>
            <a:r>
              <a:rPr lang="en-US" dirty="0">
                <a:latin typeface="+mn-lt"/>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4" name="Picture 3">
            <a:extLst>
              <a:ext uri="{FF2B5EF4-FFF2-40B4-BE49-F238E27FC236}">
                <a16:creationId xmlns:a16="http://schemas.microsoft.com/office/drawing/2014/main" id="{5F318A2A-F24E-C7FE-FC5D-8B5E16DF1551}"/>
              </a:ext>
            </a:extLst>
          </p:cNvPr>
          <p:cNvPicPr>
            <a:picLocks noChangeAspect="1"/>
          </p:cNvPicPr>
          <p:nvPr/>
        </p:nvPicPr>
        <p:blipFill>
          <a:blip r:embed="rId5"/>
          <a:stretch>
            <a:fillRect/>
          </a:stretch>
        </p:blipFill>
        <p:spPr>
          <a:xfrm>
            <a:off x="2551042" y="2448481"/>
            <a:ext cx="3086603" cy="13704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1404429" y="-17873"/>
            <a:ext cx="10364451" cy="1029979"/>
          </a:xfrm>
          <a:prstGeom prst="rect">
            <a:avLst/>
          </a:prstGeom>
          <a:noFill/>
          <a:ln>
            <a:noFill/>
          </a:ln>
        </p:spPr>
        <p:txBody>
          <a:bodyPr spcFirstLastPara="1" wrap="square" lIns="91425" tIns="45700" rIns="91425" bIns="45700" anchor="b" anchorCtr="0">
            <a:noAutofit/>
          </a:bodyPr>
          <a:lstStyle/>
          <a:p>
            <a:pPr marL="0" lvl="0" indent="0" rtl="0">
              <a:lnSpc>
                <a:spcPct val="85000"/>
              </a:lnSpc>
              <a:spcBef>
                <a:spcPts val="0"/>
              </a:spcBef>
              <a:spcAft>
                <a:spcPts val="0"/>
              </a:spcAft>
              <a:buClr>
                <a:srgbClr val="3F3F3F"/>
              </a:buClr>
              <a:buSzPts val="1800"/>
              <a:buFont typeface="Times New Roman"/>
              <a:buNone/>
            </a:pPr>
            <a:r>
              <a:rPr lang="en-GB" sz="3200" b="1" dirty="0">
                <a:solidFill>
                  <a:schemeClr val="bg2">
                    <a:lumMod val="50000"/>
                  </a:schemeClr>
                </a:solidFill>
                <a:ea typeface="Times New Roman"/>
                <a:cs typeface="Times New Roman"/>
                <a:sym typeface="Times New Roman"/>
              </a:rPr>
              <a:t>Applications of Bernoulli’s Theorem</a:t>
            </a:r>
            <a:endParaRPr sz="5400" dirty="0">
              <a:solidFill>
                <a:schemeClr val="bg2">
                  <a:lumMod val="50000"/>
                </a:schemeClr>
              </a:solidFill>
            </a:endParaRPr>
          </a:p>
        </p:txBody>
      </p:sp>
      <p:sp>
        <p:nvSpPr>
          <p:cNvPr id="189" name="Google Shape;189;p24"/>
          <p:cNvSpPr txBox="1">
            <a:spLocks noGrp="1"/>
          </p:cNvSpPr>
          <p:nvPr>
            <p:ph sz="quarter" idx="13"/>
          </p:nvPr>
        </p:nvSpPr>
        <p:spPr>
          <a:xfrm>
            <a:off x="913774" y="1527718"/>
            <a:ext cx="10363826" cy="4672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400"/>
              </a:spcBef>
              <a:spcAft>
                <a:spcPts val="0"/>
              </a:spcAft>
              <a:buSzPts val="1000"/>
              <a:buNone/>
            </a:pPr>
            <a:r>
              <a:rPr lang="en-GB" sz="1800" b="1" dirty="0">
                <a:ea typeface="Times New Roman"/>
                <a:cs typeface="Times New Roman"/>
                <a:sym typeface="Times New Roman"/>
              </a:rPr>
              <a:t>Venturi Meter	</a:t>
            </a:r>
            <a:r>
              <a:rPr lang="en-GB" sz="1800" dirty="0">
                <a:ea typeface="Times New Roman"/>
                <a:cs typeface="Times New Roman"/>
                <a:sym typeface="Times New Roman"/>
              </a:rPr>
              <a:t>: Used to measure fluid flow rate</a:t>
            </a:r>
          </a:p>
          <a:p>
            <a:pPr marL="0" lvl="0" indent="0" algn="l" rtl="0">
              <a:lnSpc>
                <a:spcPct val="90000"/>
              </a:lnSpc>
              <a:spcBef>
                <a:spcPts val="1400"/>
              </a:spcBef>
              <a:spcAft>
                <a:spcPts val="0"/>
              </a:spcAft>
              <a:buSzPts val="1000"/>
              <a:buNone/>
            </a:pPr>
            <a:endParaRPr sz="1800" dirty="0">
              <a:ea typeface="Calibri"/>
              <a:cs typeface="Calibri"/>
              <a:sym typeface="Calibri"/>
            </a:endParaRPr>
          </a:p>
          <a:p>
            <a:pPr marL="0" lvl="0" indent="0" algn="l" rtl="0">
              <a:lnSpc>
                <a:spcPct val="90000"/>
              </a:lnSpc>
              <a:spcBef>
                <a:spcPts val="1400"/>
              </a:spcBef>
              <a:spcAft>
                <a:spcPts val="0"/>
              </a:spcAft>
              <a:buSzPts val="1000"/>
              <a:buNone/>
            </a:pPr>
            <a:r>
              <a:rPr lang="en-GB" sz="1800" b="1" dirty="0">
                <a:ea typeface="Times New Roman"/>
                <a:cs typeface="Times New Roman"/>
                <a:sym typeface="Times New Roman"/>
              </a:rPr>
              <a:t>Aerofoil Lift	</a:t>
            </a:r>
            <a:r>
              <a:rPr lang="en-GB" sz="1800" dirty="0">
                <a:ea typeface="Times New Roman"/>
                <a:cs typeface="Times New Roman"/>
                <a:sym typeface="Times New Roman"/>
              </a:rPr>
              <a:t>: Explains lift force on airplane wings</a:t>
            </a:r>
          </a:p>
          <a:p>
            <a:pPr marL="0" lvl="0" indent="0" algn="l" rtl="0">
              <a:lnSpc>
                <a:spcPct val="90000"/>
              </a:lnSpc>
              <a:spcBef>
                <a:spcPts val="1400"/>
              </a:spcBef>
              <a:spcAft>
                <a:spcPts val="0"/>
              </a:spcAft>
              <a:buSzPts val="1000"/>
              <a:buNone/>
            </a:pPr>
            <a:endParaRPr sz="1800" dirty="0">
              <a:ea typeface="Calibri"/>
              <a:cs typeface="Calibri"/>
              <a:sym typeface="Calibri"/>
            </a:endParaRPr>
          </a:p>
          <a:p>
            <a:pPr marL="0" lvl="0" indent="0" algn="l" rtl="0">
              <a:lnSpc>
                <a:spcPct val="90000"/>
              </a:lnSpc>
              <a:spcBef>
                <a:spcPts val="1400"/>
              </a:spcBef>
              <a:spcAft>
                <a:spcPts val="0"/>
              </a:spcAft>
              <a:buSzPts val="1000"/>
              <a:buNone/>
            </a:pPr>
            <a:r>
              <a:rPr lang="en-GB" sz="1800" b="1" dirty="0">
                <a:ea typeface="Times New Roman"/>
                <a:cs typeface="Times New Roman"/>
                <a:sym typeface="Times New Roman"/>
              </a:rPr>
              <a:t>Pitot Tube		</a:t>
            </a:r>
            <a:r>
              <a:rPr lang="en-GB" sz="1800" dirty="0">
                <a:ea typeface="Times New Roman"/>
                <a:cs typeface="Times New Roman"/>
                <a:sym typeface="Times New Roman"/>
              </a:rPr>
              <a:t>: Measures fluid flow velocity</a:t>
            </a:r>
          </a:p>
          <a:p>
            <a:pPr marL="0" lvl="0" indent="0" algn="l" rtl="0">
              <a:lnSpc>
                <a:spcPct val="90000"/>
              </a:lnSpc>
              <a:spcBef>
                <a:spcPts val="1400"/>
              </a:spcBef>
              <a:spcAft>
                <a:spcPts val="0"/>
              </a:spcAft>
              <a:buSzPts val="1000"/>
              <a:buNone/>
            </a:pPr>
            <a:endParaRPr sz="1800" dirty="0">
              <a:ea typeface="Calibri"/>
              <a:cs typeface="Calibri"/>
              <a:sym typeface="Calibri"/>
            </a:endParaRPr>
          </a:p>
          <a:p>
            <a:pPr marL="0" lvl="0" indent="0" algn="l" rtl="0">
              <a:lnSpc>
                <a:spcPct val="90000"/>
              </a:lnSpc>
              <a:spcBef>
                <a:spcPts val="1400"/>
              </a:spcBef>
              <a:spcAft>
                <a:spcPts val="0"/>
              </a:spcAft>
              <a:buSzPts val="1000"/>
              <a:buNone/>
            </a:pPr>
            <a:r>
              <a:rPr lang="en-GB" sz="1800" b="1" dirty="0">
                <a:ea typeface="Times New Roman"/>
                <a:cs typeface="Times New Roman"/>
                <a:sym typeface="Times New Roman"/>
              </a:rPr>
              <a:t>Siphon		</a:t>
            </a:r>
            <a:r>
              <a:rPr lang="en-GB" sz="1800" dirty="0">
                <a:ea typeface="Times New Roman"/>
                <a:cs typeface="Times New Roman"/>
                <a:sym typeface="Times New Roman"/>
              </a:rPr>
              <a:t>: Demonstrates fluid transfer over a barrier</a:t>
            </a:r>
          </a:p>
          <a:p>
            <a:pPr marL="0" lvl="0" indent="0" algn="l" rtl="0">
              <a:lnSpc>
                <a:spcPct val="90000"/>
              </a:lnSpc>
              <a:spcBef>
                <a:spcPts val="1400"/>
              </a:spcBef>
              <a:spcAft>
                <a:spcPts val="0"/>
              </a:spcAft>
              <a:buSzPts val="1000"/>
              <a:buNone/>
            </a:pPr>
            <a:endParaRPr lang="en-GB" sz="1800" dirty="0">
              <a:ea typeface="Times New Roman"/>
              <a:cs typeface="Times New Roman"/>
              <a:sym typeface="Times New Roman"/>
            </a:endParaRPr>
          </a:p>
          <a:p>
            <a:pPr marL="0" lvl="0" indent="0" algn="l" rtl="0">
              <a:lnSpc>
                <a:spcPct val="90000"/>
              </a:lnSpc>
              <a:spcBef>
                <a:spcPts val="1400"/>
              </a:spcBef>
              <a:spcAft>
                <a:spcPts val="0"/>
              </a:spcAft>
              <a:buSzPts val="1000"/>
              <a:buNone/>
            </a:pPr>
            <a:r>
              <a:rPr lang="en-GB" sz="1800" b="1" dirty="0">
                <a:ea typeface="Times New Roman"/>
                <a:cs typeface="Times New Roman"/>
                <a:sym typeface="Times New Roman"/>
              </a:rPr>
              <a:t>Centrifugal Pump</a:t>
            </a:r>
            <a:r>
              <a:rPr lang="en-GB" sz="1800" dirty="0">
                <a:ea typeface="Times New Roman"/>
                <a:cs typeface="Times New Roman"/>
                <a:sym typeface="Times New Roman"/>
              </a:rPr>
              <a:t>	: Converts imparted kinetic energy to pressure</a:t>
            </a:r>
            <a:endParaRPr sz="1800" dirty="0">
              <a:ea typeface="Times New Roman"/>
              <a:cs typeface="Times New Roman"/>
              <a:sym typeface="Times New Roman"/>
            </a:endParaRPr>
          </a:p>
          <a:p>
            <a:pPr marL="0" lvl="0" indent="0" algn="l" rtl="0">
              <a:lnSpc>
                <a:spcPct val="90000"/>
              </a:lnSpc>
              <a:spcBef>
                <a:spcPts val="1400"/>
              </a:spcBef>
              <a:spcAft>
                <a:spcPts val="0"/>
              </a:spcAft>
              <a:buSzPts val="1000"/>
              <a:buNone/>
            </a:pPr>
            <a:endParaRPr sz="1800" dirty="0">
              <a:ea typeface="Times New Roman"/>
              <a:cs typeface="Times New Roman"/>
              <a:sym typeface="Times New Roman"/>
            </a:endParaRPr>
          </a:p>
          <a:p>
            <a:pPr marL="91440" lvl="0" indent="0" algn="l" rtl="0">
              <a:lnSpc>
                <a:spcPct val="90000"/>
              </a:lnSpc>
              <a:spcBef>
                <a:spcPts val="1400"/>
              </a:spcBef>
              <a:spcAft>
                <a:spcPts val="0"/>
              </a:spcAft>
              <a:buSzPts val="2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1074475604"/>
      </p:ext>
    </p:extLst>
  </p:cSld>
  <p:clrMapOvr>
    <a:masterClrMapping/>
  </p:clrMapOvr>
</p:sld>
</file>

<file path=ppt/theme/theme1.xml><?xml version="1.0" encoding="utf-8"?>
<a:theme xmlns:a="http://schemas.openxmlformats.org/drawingml/2006/main" name="Dropl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Verdana"/>
        <a:ea typeface=""/>
        <a:cs typeface=""/>
      </a:majorFont>
      <a:minorFont>
        <a:latin typeface="Verdan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1275</TotalTime>
  <Words>3687</Words>
  <Application>Microsoft Office PowerPoint</Application>
  <PresentationFormat>Widescreen</PresentationFormat>
  <Paragraphs>475</Paragraphs>
  <Slides>67</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Wingdings</vt:lpstr>
      <vt:lpstr>Times New Roman</vt:lpstr>
      <vt:lpstr>Arial Narrow</vt:lpstr>
      <vt:lpstr>Courier New</vt:lpstr>
      <vt:lpstr>Noto Sans Symbols</vt:lpstr>
      <vt:lpstr>Verdana</vt:lpstr>
      <vt:lpstr>Calibri</vt:lpstr>
      <vt:lpstr>Bell MT</vt:lpstr>
      <vt:lpstr>Droplet</vt:lpstr>
      <vt:lpstr>Pumps  and  Indian standards</vt:lpstr>
      <vt:lpstr>What you know </vt:lpstr>
      <vt:lpstr>Academic syllabus</vt:lpstr>
      <vt:lpstr>What is a Pump?</vt:lpstr>
      <vt:lpstr>Classification of Pumps</vt:lpstr>
      <vt:lpstr>Positive Displacement Pumps</vt:lpstr>
      <vt:lpstr>Dynamic Pumps</vt:lpstr>
      <vt:lpstr>Bernoulli’s Theorem</vt:lpstr>
      <vt:lpstr>Applications of Bernoulli’s Theorem</vt:lpstr>
      <vt:lpstr>Centrifugal Pumps</vt:lpstr>
      <vt:lpstr>WORKING of centrifugal Pump</vt:lpstr>
      <vt:lpstr>Terminology (3 of IS 5120)</vt:lpstr>
      <vt:lpstr>Impeller Classification</vt:lpstr>
      <vt:lpstr>Diffuser</vt:lpstr>
      <vt:lpstr>Why standards?</vt:lpstr>
      <vt:lpstr>Important Indian Standards on Pumps </vt:lpstr>
      <vt:lpstr>Do you know?  What is covered in  product standard?</vt:lpstr>
      <vt:lpstr>Contents of a product standard</vt:lpstr>
      <vt:lpstr>Components of Centrifugal Pump (table 1 of IS 5120)</vt:lpstr>
      <vt:lpstr>Components of Centrifugal Pump (table 1 of IS 5120)</vt:lpstr>
      <vt:lpstr>Components of Centrifugal Pump (6.2 of IS 8034)</vt:lpstr>
      <vt:lpstr>Do you know?   What are parameters used for benchmarking of  submersible pumps (IS 8034)?   </vt:lpstr>
      <vt:lpstr>Requirements of Pumps</vt:lpstr>
      <vt:lpstr>Electrical Performance &amp; safety requirements</vt:lpstr>
      <vt:lpstr>Performance Characteristics of Centrifugal Pumps</vt:lpstr>
      <vt:lpstr>Determining Performance Characteristics </vt:lpstr>
      <vt:lpstr>Pump Curves</vt:lpstr>
      <vt:lpstr>QH Curve</vt:lpstr>
      <vt:lpstr>Efficiency Curve</vt:lpstr>
      <vt:lpstr>npsh Curves</vt:lpstr>
      <vt:lpstr>Factors Affecting Performance </vt:lpstr>
      <vt:lpstr>Do you know?    What are the test methods?   </vt:lpstr>
      <vt:lpstr>√ Minimize human error  √ Standard Testing Environment  √ Standard Test Equipment  √ Repeatable  √ Reproducible  √ Reliable Test Results    </vt:lpstr>
      <vt:lpstr>Test methods for Pumps</vt:lpstr>
      <vt:lpstr>Test for Hydraulic Performance of Pump</vt:lpstr>
      <vt:lpstr>Do you know?   How to carryout testing OF PUMPS? </vt:lpstr>
      <vt:lpstr>Routine and type tests</vt:lpstr>
      <vt:lpstr>Routine tests (9.9 0f is 8034)</vt:lpstr>
      <vt:lpstr>Type tests (9.10 of is 8034)</vt:lpstr>
      <vt:lpstr>Test for Hydraulic  Performance of Pump</vt:lpstr>
      <vt:lpstr>Test for Hydraulic  Performance of Pump</vt:lpstr>
      <vt:lpstr>Test for Hydraulic Performance of Pump</vt:lpstr>
      <vt:lpstr>PowerPoint Presentation</vt:lpstr>
      <vt:lpstr>Test for Hydraulic  Performance of Pump</vt:lpstr>
      <vt:lpstr>balancing</vt:lpstr>
      <vt:lpstr>Do you know?   What information is required for various stakeholders? </vt:lpstr>
      <vt:lpstr>Markings on Pump (14 of is 8034)</vt:lpstr>
      <vt:lpstr>Basis for selection of Submersible Pump (6 of IS 14536)</vt:lpstr>
      <vt:lpstr>PowerPoint Presentation</vt:lpstr>
      <vt:lpstr>INFORMATION FURNISHED BY THE MANUFACTURER (16 of IS 8034)</vt:lpstr>
      <vt:lpstr>PowerPoint Presentation</vt:lpstr>
      <vt:lpstr>PowerPoint Presentation</vt:lpstr>
      <vt:lpstr>Do you know that Standards are dynamic documents?</vt:lpstr>
      <vt:lpstr>PowerPoint Presentation</vt:lpstr>
      <vt:lpstr>Solar Photovoltaic (SPV) Water Pumping System</vt:lpstr>
      <vt:lpstr>Typical Solar Radiation Hot and Cold Profile (5.2 of is 17429) </vt:lpstr>
      <vt:lpstr>Conformity assessment</vt:lpstr>
      <vt:lpstr>www.BIS.GOV.IN</vt:lpstr>
      <vt:lpstr>KNOW YOUR STANDARD</vt:lpstr>
      <vt:lpstr>KNOW YOUR STANDARD</vt:lpstr>
      <vt:lpstr>KNOW YOUR STANDARD</vt:lpstr>
      <vt:lpstr>Generic slide </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Standardization in the  Field of Pumps  By  Bureau of Indian Standards</dc:title>
  <dc:creator>DELL</dc:creator>
  <cp:lastModifiedBy>BIS</cp:lastModifiedBy>
  <cp:revision>101</cp:revision>
  <dcterms:modified xsi:type="dcterms:W3CDTF">2024-08-06T08:14:58Z</dcterms:modified>
</cp:coreProperties>
</file>