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57" r:id="rId3"/>
    <p:sldId id="258" r:id="rId4"/>
    <p:sldId id="313" r:id="rId5"/>
    <p:sldId id="316" r:id="rId6"/>
    <p:sldId id="259" r:id="rId7"/>
    <p:sldId id="262" r:id="rId8"/>
    <p:sldId id="263" r:id="rId9"/>
    <p:sldId id="261" r:id="rId10"/>
    <p:sldId id="264" r:id="rId11"/>
    <p:sldId id="310" r:id="rId12"/>
    <p:sldId id="311" r:id="rId13"/>
    <p:sldId id="312"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26" r:id="rId32"/>
    <p:sldId id="328" r:id="rId33"/>
    <p:sldId id="329" r:id="rId34"/>
    <p:sldId id="330" r:id="rId35"/>
    <p:sldId id="331" r:id="rId36"/>
    <p:sldId id="332" r:id="rId37"/>
    <p:sldId id="333" r:id="rId38"/>
    <p:sldId id="334" r:id="rId39"/>
    <p:sldId id="335" r:id="rId40"/>
    <p:sldId id="336" r:id="rId41"/>
    <p:sldId id="350" r:id="rId42"/>
    <p:sldId id="351" r:id="rId43"/>
    <p:sldId id="352" r:id="rId44"/>
    <p:sldId id="353" r:id="rId45"/>
    <p:sldId id="284" r:id="rId46"/>
    <p:sldId id="289" r:id="rId47"/>
    <p:sldId id="318" r:id="rId48"/>
    <p:sldId id="287" r:id="rId49"/>
    <p:sldId id="288" r:id="rId50"/>
    <p:sldId id="290" r:id="rId51"/>
    <p:sldId id="291" r:id="rId52"/>
    <p:sldId id="293" r:id="rId53"/>
    <p:sldId id="294" r:id="rId54"/>
    <p:sldId id="295" r:id="rId55"/>
    <p:sldId id="357" r:id="rId56"/>
    <p:sldId id="338" r:id="rId57"/>
    <p:sldId id="339" r:id="rId58"/>
    <p:sldId id="340" r:id="rId59"/>
    <p:sldId id="341" r:id="rId60"/>
    <p:sldId id="342" r:id="rId61"/>
    <p:sldId id="343" r:id="rId62"/>
    <p:sldId id="354" r:id="rId63"/>
    <p:sldId id="355" r:id="rId64"/>
    <p:sldId id="356" r:id="rId65"/>
    <p:sldId id="299" r:id="rId66"/>
    <p:sldId id="300" r:id="rId67"/>
    <p:sldId id="305" r:id="rId68"/>
    <p:sldId id="306" r:id="rId69"/>
    <p:sldId id="307" r:id="rId70"/>
    <p:sldId id="308" r:id="rId71"/>
    <p:sldId id="309" r:id="rId72"/>
    <p:sldId id="319" r:id="rId73"/>
    <p:sldId id="320" r:id="rId74"/>
    <p:sldId id="321" r:id="rId75"/>
    <p:sldId id="322" r:id="rId76"/>
    <p:sldId id="323" r:id="rId77"/>
    <p:sldId id="324" r:id="rId78"/>
    <p:sldId id="325" r:id="rId79"/>
    <p:sldId id="358" r:id="rId80"/>
    <p:sldId id="359" r:id="rId81"/>
    <p:sldId id="360" r:id="rId82"/>
    <p:sldId id="361" r:id="rId83"/>
    <p:sldId id="362" r:id="rId84"/>
    <p:sldId id="363" r:id="rId85"/>
    <p:sldId id="296" r:id="rId86"/>
    <p:sldId id="286" r:id="rId87"/>
    <p:sldId id="297" r:id="rId88"/>
    <p:sldId id="302" r:id="rId89"/>
    <p:sldId id="292" r:id="rId90"/>
    <p:sldId id="303" r:id="rId91"/>
    <p:sldId id="304" r:id="rId92"/>
    <p:sldId id="344" r:id="rId93"/>
    <p:sldId id="345" r:id="rId94"/>
    <p:sldId id="346" r:id="rId95"/>
    <p:sldId id="347" r:id="rId96"/>
    <p:sldId id="348" r:id="rId97"/>
    <p:sldId id="349"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1DB57-9D3F-45FC-AD42-A12F02568E8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C4D21D-D67A-438C-936C-2729274054B6}">
      <dgm:prSet phldrT="[Text]" custT="1"/>
      <dgm:spPr/>
      <dgm:t>
        <a:bodyPr/>
        <a:lstStyle/>
        <a:p>
          <a:r>
            <a:rPr lang="en-US" sz="2000" dirty="0"/>
            <a:t>Standards</a:t>
          </a:r>
          <a:endParaRPr lang="en-IN" sz="2000" dirty="0"/>
        </a:p>
      </dgm:t>
    </dgm:pt>
    <dgm:pt modelId="{1C46D31C-4138-4BA8-9800-ADD462D0EB88}" type="parTrans" cxnId="{006909A4-DA37-4273-9A00-C3FCE6F09CE9}">
      <dgm:prSet/>
      <dgm:spPr/>
      <dgm:t>
        <a:bodyPr/>
        <a:lstStyle/>
        <a:p>
          <a:endParaRPr lang="en-IN"/>
        </a:p>
      </dgm:t>
    </dgm:pt>
    <dgm:pt modelId="{0112B96D-0E61-403F-9171-CF2FD863D882}" type="sibTrans" cxnId="{006909A4-DA37-4273-9A00-C3FCE6F09CE9}">
      <dgm:prSet/>
      <dgm:spPr/>
      <dgm:t>
        <a:bodyPr/>
        <a:lstStyle/>
        <a:p>
          <a:endParaRPr lang="en-IN"/>
        </a:p>
      </dgm:t>
    </dgm:pt>
    <dgm:pt modelId="{DA3C17B5-7C15-4C54-830E-966CA0BF899A}">
      <dgm:prSet phldrT="[Text]" custT="1"/>
      <dgm:spPr/>
      <dgm:t>
        <a:bodyPr/>
        <a:lstStyle/>
        <a:p>
          <a:r>
            <a:rPr lang="en-US" sz="1800" dirty="0"/>
            <a:t>Local Soil Conditions</a:t>
          </a:r>
          <a:endParaRPr lang="en-IN" sz="1800" dirty="0"/>
        </a:p>
      </dgm:t>
    </dgm:pt>
    <dgm:pt modelId="{0BA0A740-CBCF-424D-8DA5-551D8600DB02}" type="parTrans" cxnId="{DD374E07-2D29-4BBC-9B7A-06212820E3E9}">
      <dgm:prSet/>
      <dgm:spPr/>
      <dgm:t>
        <a:bodyPr/>
        <a:lstStyle/>
        <a:p>
          <a:endParaRPr lang="en-IN"/>
        </a:p>
      </dgm:t>
    </dgm:pt>
    <dgm:pt modelId="{E86D979F-7F1F-4382-B8FB-E7F93D3786B4}" type="sibTrans" cxnId="{DD374E07-2D29-4BBC-9B7A-06212820E3E9}">
      <dgm:prSet/>
      <dgm:spPr/>
      <dgm:t>
        <a:bodyPr/>
        <a:lstStyle/>
        <a:p>
          <a:endParaRPr lang="en-IN"/>
        </a:p>
      </dgm:t>
    </dgm:pt>
    <dgm:pt modelId="{2EB17A33-6408-47D5-A05D-7A94941B9BF8}">
      <dgm:prSet phldrT="[Text]" custT="1"/>
      <dgm:spPr/>
      <dgm:t>
        <a:bodyPr/>
        <a:lstStyle/>
        <a:p>
          <a:r>
            <a:rPr lang="en-US" sz="1800" dirty="0"/>
            <a:t>Environmental &amp; Climatic Factors</a:t>
          </a:r>
          <a:endParaRPr lang="en-IN" sz="1800" dirty="0"/>
        </a:p>
      </dgm:t>
    </dgm:pt>
    <dgm:pt modelId="{AE5FE367-E5D0-48FC-8CA1-E9BDE7FAEFDC}" type="parTrans" cxnId="{A8F0F9D6-54DD-40E3-AF7E-FB7D6C837941}">
      <dgm:prSet/>
      <dgm:spPr/>
      <dgm:t>
        <a:bodyPr/>
        <a:lstStyle/>
        <a:p>
          <a:endParaRPr lang="en-IN"/>
        </a:p>
      </dgm:t>
    </dgm:pt>
    <dgm:pt modelId="{B6F9A8B4-9F6E-4C6D-9C32-E727D52D3EC4}" type="sibTrans" cxnId="{A8F0F9D6-54DD-40E3-AF7E-FB7D6C837941}">
      <dgm:prSet/>
      <dgm:spPr/>
      <dgm:t>
        <a:bodyPr/>
        <a:lstStyle/>
        <a:p>
          <a:endParaRPr lang="en-IN"/>
        </a:p>
      </dgm:t>
    </dgm:pt>
    <dgm:pt modelId="{D3375A0B-B668-4583-A435-7C0463392747}">
      <dgm:prSet phldrT="[Text]" custT="1"/>
      <dgm:spPr/>
      <dgm:t>
        <a:bodyPr/>
        <a:lstStyle/>
        <a:p>
          <a:r>
            <a:rPr lang="en-US" sz="1600" dirty="0"/>
            <a:t>Structural Requirements</a:t>
          </a:r>
          <a:endParaRPr lang="en-IN" sz="1600" dirty="0"/>
        </a:p>
      </dgm:t>
    </dgm:pt>
    <dgm:pt modelId="{E5DB8F50-D757-4EC1-BCB9-D2EFF21F7D4E}" type="parTrans" cxnId="{6B355DEE-C292-476B-B62B-6055404529F5}">
      <dgm:prSet/>
      <dgm:spPr/>
      <dgm:t>
        <a:bodyPr/>
        <a:lstStyle/>
        <a:p>
          <a:endParaRPr lang="en-IN"/>
        </a:p>
      </dgm:t>
    </dgm:pt>
    <dgm:pt modelId="{ADD3A545-2420-452F-81D9-4DA936E1564A}" type="sibTrans" cxnId="{6B355DEE-C292-476B-B62B-6055404529F5}">
      <dgm:prSet/>
      <dgm:spPr/>
      <dgm:t>
        <a:bodyPr/>
        <a:lstStyle/>
        <a:p>
          <a:endParaRPr lang="en-IN"/>
        </a:p>
      </dgm:t>
    </dgm:pt>
    <dgm:pt modelId="{423F1CEF-094E-4536-9A39-DED9637D7C5E}">
      <dgm:prSet phldrT="[Text]" custT="1"/>
      <dgm:spPr/>
      <dgm:t>
        <a:bodyPr/>
        <a:lstStyle/>
        <a:p>
          <a:r>
            <a:rPr lang="en-US" sz="1800" dirty="0"/>
            <a:t>Regulatory compliance</a:t>
          </a:r>
          <a:endParaRPr lang="en-IN" sz="1800" dirty="0"/>
        </a:p>
      </dgm:t>
    </dgm:pt>
    <dgm:pt modelId="{315E6260-DBA9-43F4-99FA-017830F6D966}" type="parTrans" cxnId="{BA118A2B-4A4E-40D6-8624-9EA3592729F7}">
      <dgm:prSet/>
      <dgm:spPr/>
      <dgm:t>
        <a:bodyPr/>
        <a:lstStyle/>
        <a:p>
          <a:endParaRPr lang="en-IN"/>
        </a:p>
      </dgm:t>
    </dgm:pt>
    <dgm:pt modelId="{6CE1B01A-55A5-4D43-ABAB-87C7E9E75804}" type="sibTrans" cxnId="{BA118A2B-4A4E-40D6-8624-9EA3592729F7}">
      <dgm:prSet/>
      <dgm:spPr/>
      <dgm:t>
        <a:bodyPr/>
        <a:lstStyle/>
        <a:p>
          <a:endParaRPr lang="en-IN"/>
        </a:p>
      </dgm:t>
    </dgm:pt>
    <dgm:pt modelId="{E8C9C21B-2656-4889-A250-A7A133AE7BB0}">
      <dgm:prSet custT="1"/>
      <dgm:spPr/>
      <dgm:t>
        <a:bodyPr/>
        <a:lstStyle/>
        <a:p>
          <a:r>
            <a:rPr lang="en-US" sz="1600" dirty="0"/>
            <a:t>Historical Experience</a:t>
          </a:r>
          <a:endParaRPr lang="en-IN" sz="1600" dirty="0"/>
        </a:p>
      </dgm:t>
    </dgm:pt>
    <dgm:pt modelId="{F486EB9E-20CF-4784-A6AC-1E7B504D21DF}" type="parTrans" cxnId="{D372DDA0-6BF0-4336-AA4E-05373B36A912}">
      <dgm:prSet/>
      <dgm:spPr/>
      <dgm:t>
        <a:bodyPr/>
        <a:lstStyle/>
        <a:p>
          <a:endParaRPr lang="en-IN"/>
        </a:p>
      </dgm:t>
    </dgm:pt>
    <dgm:pt modelId="{DD8EBA0B-0ED6-4840-9C30-8DC984C3A235}" type="sibTrans" cxnId="{D372DDA0-6BF0-4336-AA4E-05373B36A912}">
      <dgm:prSet/>
      <dgm:spPr/>
      <dgm:t>
        <a:bodyPr/>
        <a:lstStyle/>
        <a:p>
          <a:endParaRPr lang="en-IN"/>
        </a:p>
      </dgm:t>
    </dgm:pt>
    <dgm:pt modelId="{1F9589FC-ABF1-45D8-AA0B-FC8793867673}">
      <dgm:prSet custT="1"/>
      <dgm:spPr/>
      <dgm:t>
        <a:bodyPr/>
        <a:lstStyle/>
        <a:p>
          <a:r>
            <a:rPr lang="en-US" sz="1600" dirty="0"/>
            <a:t>Promotion of Best Practices</a:t>
          </a:r>
          <a:endParaRPr lang="en-IN" sz="1600" dirty="0"/>
        </a:p>
      </dgm:t>
    </dgm:pt>
    <dgm:pt modelId="{FCE6D980-82DD-4B29-B4DD-D3B1E670914E}" type="parTrans" cxnId="{43B9FF88-50B6-4441-A276-DB6C36C9742E}">
      <dgm:prSet/>
      <dgm:spPr/>
      <dgm:t>
        <a:bodyPr/>
        <a:lstStyle/>
        <a:p>
          <a:endParaRPr lang="en-IN"/>
        </a:p>
      </dgm:t>
    </dgm:pt>
    <dgm:pt modelId="{DB4BD49E-8B2A-431B-820C-7FA82A8CE3EF}" type="sibTrans" cxnId="{43B9FF88-50B6-4441-A276-DB6C36C9742E}">
      <dgm:prSet/>
      <dgm:spPr/>
      <dgm:t>
        <a:bodyPr/>
        <a:lstStyle/>
        <a:p>
          <a:endParaRPr lang="en-IN"/>
        </a:p>
      </dgm:t>
    </dgm:pt>
    <dgm:pt modelId="{6F8DB94B-BF5C-473D-A3FE-CDC1C915BE63}">
      <dgm:prSet/>
      <dgm:spPr/>
      <dgm:t>
        <a:bodyPr/>
        <a:lstStyle/>
        <a:p>
          <a:r>
            <a:rPr lang="en-US" dirty="0"/>
            <a:t>Capacity Building</a:t>
          </a:r>
          <a:endParaRPr lang="en-IN" dirty="0"/>
        </a:p>
      </dgm:t>
    </dgm:pt>
    <dgm:pt modelId="{8E18A0DF-484B-4603-B895-1029FF599330}" type="parTrans" cxnId="{DB0CECEA-BBD7-4744-8D80-0E17ECDCA995}">
      <dgm:prSet/>
      <dgm:spPr/>
      <dgm:t>
        <a:bodyPr/>
        <a:lstStyle/>
        <a:p>
          <a:endParaRPr lang="en-IN"/>
        </a:p>
      </dgm:t>
    </dgm:pt>
    <dgm:pt modelId="{2F1678CA-194D-4AB4-A398-F642BDE56474}" type="sibTrans" cxnId="{DB0CECEA-BBD7-4744-8D80-0E17ECDCA995}">
      <dgm:prSet/>
      <dgm:spPr/>
      <dgm:t>
        <a:bodyPr/>
        <a:lstStyle/>
        <a:p>
          <a:endParaRPr lang="en-IN"/>
        </a:p>
      </dgm:t>
    </dgm:pt>
    <dgm:pt modelId="{E74F46CA-65EC-4B36-A6ED-7F6366C1590F}" type="pres">
      <dgm:prSet presAssocID="{F5E1DB57-9D3F-45FC-AD42-A12F02568E83}" presName="Name0" presStyleCnt="0">
        <dgm:presLayoutVars>
          <dgm:chMax val="1"/>
          <dgm:dir/>
          <dgm:animLvl val="ctr"/>
          <dgm:resizeHandles val="exact"/>
        </dgm:presLayoutVars>
      </dgm:prSet>
      <dgm:spPr/>
    </dgm:pt>
    <dgm:pt modelId="{81C1FF88-1158-49DF-BE85-9A40BA9709E4}" type="pres">
      <dgm:prSet presAssocID="{DDC4D21D-D67A-438C-936C-2729274054B6}" presName="centerShape" presStyleLbl="node0" presStyleIdx="0" presStyleCnt="1" custScaleX="123270"/>
      <dgm:spPr/>
    </dgm:pt>
    <dgm:pt modelId="{064D1349-63C4-4EDE-B433-E4443D7231A2}" type="pres">
      <dgm:prSet presAssocID="{0BA0A740-CBCF-424D-8DA5-551D8600DB02}" presName="parTrans" presStyleLbl="sibTrans2D1" presStyleIdx="0" presStyleCnt="7"/>
      <dgm:spPr/>
    </dgm:pt>
    <dgm:pt modelId="{0067066E-AA51-43C5-9D3E-BE26DD49BE9F}" type="pres">
      <dgm:prSet presAssocID="{0BA0A740-CBCF-424D-8DA5-551D8600DB02}" presName="connectorText" presStyleLbl="sibTrans2D1" presStyleIdx="0" presStyleCnt="7"/>
      <dgm:spPr/>
    </dgm:pt>
    <dgm:pt modelId="{FBD1AA48-6191-4FF8-9700-0F6258A51DB8}" type="pres">
      <dgm:prSet presAssocID="{DA3C17B5-7C15-4C54-830E-966CA0BF899A}" presName="node" presStyleLbl="node1" presStyleIdx="0" presStyleCnt="7" custScaleX="133694">
        <dgm:presLayoutVars>
          <dgm:bulletEnabled val="1"/>
        </dgm:presLayoutVars>
      </dgm:prSet>
      <dgm:spPr/>
    </dgm:pt>
    <dgm:pt modelId="{0EC43661-9347-4631-8527-C51F6A9B38F4}" type="pres">
      <dgm:prSet presAssocID="{AE5FE367-E5D0-48FC-8CA1-E9BDE7FAEFDC}" presName="parTrans" presStyleLbl="sibTrans2D1" presStyleIdx="1" presStyleCnt="7"/>
      <dgm:spPr/>
    </dgm:pt>
    <dgm:pt modelId="{DAA11FC4-AF23-43AA-8228-91D16255E7E8}" type="pres">
      <dgm:prSet presAssocID="{AE5FE367-E5D0-48FC-8CA1-E9BDE7FAEFDC}" presName="connectorText" presStyleLbl="sibTrans2D1" presStyleIdx="1" presStyleCnt="7"/>
      <dgm:spPr/>
    </dgm:pt>
    <dgm:pt modelId="{B7407790-B9C0-4566-81BC-37C4E0FE3B08}" type="pres">
      <dgm:prSet presAssocID="{2EB17A33-6408-47D5-A05D-7A94941B9BF8}" presName="node" presStyleLbl="node1" presStyleIdx="1" presStyleCnt="7" custScaleX="175734">
        <dgm:presLayoutVars>
          <dgm:bulletEnabled val="1"/>
        </dgm:presLayoutVars>
      </dgm:prSet>
      <dgm:spPr/>
    </dgm:pt>
    <dgm:pt modelId="{187F988C-39C9-4B0F-8DD2-4130B99F3E49}" type="pres">
      <dgm:prSet presAssocID="{E5DB8F50-D757-4EC1-BCB9-D2EFF21F7D4E}" presName="parTrans" presStyleLbl="sibTrans2D1" presStyleIdx="2" presStyleCnt="7"/>
      <dgm:spPr/>
    </dgm:pt>
    <dgm:pt modelId="{CC8C4490-5955-45C5-8972-29EA4396B03C}" type="pres">
      <dgm:prSet presAssocID="{E5DB8F50-D757-4EC1-BCB9-D2EFF21F7D4E}" presName="connectorText" presStyleLbl="sibTrans2D1" presStyleIdx="2" presStyleCnt="7"/>
      <dgm:spPr/>
    </dgm:pt>
    <dgm:pt modelId="{542D9CD3-D258-483E-9DF9-F523DC221EF7}" type="pres">
      <dgm:prSet presAssocID="{D3375A0B-B668-4583-A435-7C0463392747}" presName="node" presStyleLbl="node1" presStyleIdx="2" presStyleCnt="7" custScaleX="159346">
        <dgm:presLayoutVars>
          <dgm:bulletEnabled val="1"/>
        </dgm:presLayoutVars>
      </dgm:prSet>
      <dgm:spPr/>
    </dgm:pt>
    <dgm:pt modelId="{053A8A7D-D7ED-4F81-9590-DBAC8D1933DB}" type="pres">
      <dgm:prSet presAssocID="{315E6260-DBA9-43F4-99FA-017830F6D966}" presName="parTrans" presStyleLbl="sibTrans2D1" presStyleIdx="3" presStyleCnt="7"/>
      <dgm:spPr/>
    </dgm:pt>
    <dgm:pt modelId="{B9912718-CECA-4FB2-AE50-BBBB12E52717}" type="pres">
      <dgm:prSet presAssocID="{315E6260-DBA9-43F4-99FA-017830F6D966}" presName="connectorText" presStyleLbl="sibTrans2D1" presStyleIdx="3" presStyleCnt="7"/>
      <dgm:spPr/>
    </dgm:pt>
    <dgm:pt modelId="{9529E160-0D37-4EDB-B43B-7B4BFBF07FAE}" type="pres">
      <dgm:prSet presAssocID="{423F1CEF-094E-4536-9A39-DED9637D7C5E}" presName="node" presStyleLbl="node1" presStyleIdx="3" presStyleCnt="7" custScaleX="149138">
        <dgm:presLayoutVars>
          <dgm:bulletEnabled val="1"/>
        </dgm:presLayoutVars>
      </dgm:prSet>
      <dgm:spPr/>
    </dgm:pt>
    <dgm:pt modelId="{867C17E7-6924-49E9-9C54-B7E7CE5E4784}" type="pres">
      <dgm:prSet presAssocID="{F486EB9E-20CF-4784-A6AC-1E7B504D21DF}" presName="parTrans" presStyleLbl="sibTrans2D1" presStyleIdx="4" presStyleCnt="7"/>
      <dgm:spPr/>
    </dgm:pt>
    <dgm:pt modelId="{1A002637-0827-4B78-B808-DF902CEF202A}" type="pres">
      <dgm:prSet presAssocID="{F486EB9E-20CF-4784-A6AC-1E7B504D21DF}" presName="connectorText" presStyleLbl="sibTrans2D1" presStyleIdx="4" presStyleCnt="7"/>
      <dgm:spPr/>
    </dgm:pt>
    <dgm:pt modelId="{3AD872AA-DA23-47EF-886F-F1901DBBAA04}" type="pres">
      <dgm:prSet presAssocID="{E8C9C21B-2656-4889-A250-A7A133AE7BB0}" presName="node" presStyleLbl="node1" presStyleIdx="4" presStyleCnt="7" custScaleX="127160" custRadScaleRad="98819" custRadScaleInc="-933">
        <dgm:presLayoutVars>
          <dgm:bulletEnabled val="1"/>
        </dgm:presLayoutVars>
      </dgm:prSet>
      <dgm:spPr/>
    </dgm:pt>
    <dgm:pt modelId="{A34C1CE4-DBE8-46DD-895F-28523CF62DF8}" type="pres">
      <dgm:prSet presAssocID="{FCE6D980-82DD-4B29-B4DD-D3B1E670914E}" presName="parTrans" presStyleLbl="sibTrans2D1" presStyleIdx="5" presStyleCnt="7"/>
      <dgm:spPr/>
    </dgm:pt>
    <dgm:pt modelId="{F275DD01-5938-420B-9CA0-543677DDD2C4}" type="pres">
      <dgm:prSet presAssocID="{FCE6D980-82DD-4B29-B4DD-D3B1E670914E}" presName="connectorText" presStyleLbl="sibTrans2D1" presStyleIdx="5" presStyleCnt="7"/>
      <dgm:spPr/>
    </dgm:pt>
    <dgm:pt modelId="{A0A74CF4-EB89-4C83-A845-84BCB84210D2}" type="pres">
      <dgm:prSet presAssocID="{1F9589FC-ABF1-45D8-AA0B-FC8793867673}" presName="node" presStyleLbl="node1" presStyleIdx="5" presStyleCnt="7" custScaleX="137550">
        <dgm:presLayoutVars>
          <dgm:bulletEnabled val="1"/>
        </dgm:presLayoutVars>
      </dgm:prSet>
      <dgm:spPr/>
    </dgm:pt>
    <dgm:pt modelId="{CD6FB4DF-2B11-4967-BF02-BAF47AE53626}" type="pres">
      <dgm:prSet presAssocID="{8E18A0DF-484B-4603-B895-1029FF599330}" presName="parTrans" presStyleLbl="sibTrans2D1" presStyleIdx="6" presStyleCnt="7"/>
      <dgm:spPr/>
    </dgm:pt>
    <dgm:pt modelId="{90393B64-93E4-415C-898E-A67DCA339B37}" type="pres">
      <dgm:prSet presAssocID="{8E18A0DF-484B-4603-B895-1029FF599330}" presName="connectorText" presStyleLbl="sibTrans2D1" presStyleIdx="6" presStyleCnt="7"/>
      <dgm:spPr/>
    </dgm:pt>
    <dgm:pt modelId="{44AC2495-7E64-4480-B9A1-D2CE34B072EB}" type="pres">
      <dgm:prSet presAssocID="{6F8DB94B-BF5C-473D-A3FE-CDC1C915BE63}" presName="node" presStyleLbl="node1" presStyleIdx="6" presStyleCnt="7" custScaleX="147831">
        <dgm:presLayoutVars>
          <dgm:bulletEnabled val="1"/>
        </dgm:presLayoutVars>
      </dgm:prSet>
      <dgm:spPr/>
    </dgm:pt>
  </dgm:ptLst>
  <dgm:cxnLst>
    <dgm:cxn modelId="{DD374E07-2D29-4BBC-9B7A-06212820E3E9}" srcId="{DDC4D21D-D67A-438C-936C-2729274054B6}" destId="{DA3C17B5-7C15-4C54-830E-966CA0BF899A}" srcOrd="0" destOrd="0" parTransId="{0BA0A740-CBCF-424D-8DA5-551D8600DB02}" sibTransId="{E86D979F-7F1F-4382-B8FB-E7F93D3786B4}"/>
    <dgm:cxn modelId="{7AF5651B-65AC-4F61-AE55-2F87B2745D71}" type="presOf" srcId="{315E6260-DBA9-43F4-99FA-017830F6D966}" destId="{B9912718-CECA-4FB2-AE50-BBBB12E52717}" srcOrd="1" destOrd="0" presId="urn:microsoft.com/office/officeart/2005/8/layout/radial5"/>
    <dgm:cxn modelId="{4F9BEE20-9EA0-4444-AF9B-1430AB74AECC}" type="presOf" srcId="{0BA0A740-CBCF-424D-8DA5-551D8600DB02}" destId="{0067066E-AA51-43C5-9D3E-BE26DD49BE9F}" srcOrd="1" destOrd="0" presId="urn:microsoft.com/office/officeart/2005/8/layout/radial5"/>
    <dgm:cxn modelId="{823A8B25-6C49-4A5A-A8FF-62D3A73FA978}" type="presOf" srcId="{E5DB8F50-D757-4EC1-BCB9-D2EFF21F7D4E}" destId="{CC8C4490-5955-45C5-8972-29EA4396B03C}" srcOrd="1" destOrd="0" presId="urn:microsoft.com/office/officeart/2005/8/layout/radial5"/>
    <dgm:cxn modelId="{BA118A2B-4A4E-40D6-8624-9EA3592729F7}" srcId="{DDC4D21D-D67A-438C-936C-2729274054B6}" destId="{423F1CEF-094E-4536-9A39-DED9637D7C5E}" srcOrd="3" destOrd="0" parTransId="{315E6260-DBA9-43F4-99FA-017830F6D966}" sibTransId="{6CE1B01A-55A5-4D43-ABAB-87C7E9E75804}"/>
    <dgm:cxn modelId="{386AC73F-83C7-470E-81C2-9ABCB2A1D836}" type="presOf" srcId="{E8C9C21B-2656-4889-A250-A7A133AE7BB0}" destId="{3AD872AA-DA23-47EF-886F-F1901DBBAA04}" srcOrd="0" destOrd="0" presId="urn:microsoft.com/office/officeart/2005/8/layout/radial5"/>
    <dgm:cxn modelId="{2672126A-1A5C-4F56-8E00-22A46DD93EAF}" type="presOf" srcId="{F486EB9E-20CF-4784-A6AC-1E7B504D21DF}" destId="{867C17E7-6924-49E9-9C54-B7E7CE5E4784}" srcOrd="0" destOrd="0" presId="urn:microsoft.com/office/officeart/2005/8/layout/radial5"/>
    <dgm:cxn modelId="{F2E8214A-7FEF-4A4F-ACB5-339312854C29}" type="presOf" srcId="{2EB17A33-6408-47D5-A05D-7A94941B9BF8}" destId="{B7407790-B9C0-4566-81BC-37C4E0FE3B08}" srcOrd="0" destOrd="0" presId="urn:microsoft.com/office/officeart/2005/8/layout/radial5"/>
    <dgm:cxn modelId="{B6B2BE4C-51C7-4551-B841-52A18656A60B}" type="presOf" srcId="{6F8DB94B-BF5C-473D-A3FE-CDC1C915BE63}" destId="{44AC2495-7E64-4480-B9A1-D2CE34B072EB}" srcOrd="0" destOrd="0" presId="urn:microsoft.com/office/officeart/2005/8/layout/radial5"/>
    <dgm:cxn modelId="{81150753-BC97-4A8C-B40A-DAAC2189C65F}" type="presOf" srcId="{DA3C17B5-7C15-4C54-830E-966CA0BF899A}" destId="{FBD1AA48-6191-4FF8-9700-0F6258A51DB8}" srcOrd="0" destOrd="0" presId="urn:microsoft.com/office/officeart/2005/8/layout/radial5"/>
    <dgm:cxn modelId="{2001BF59-8D84-42A4-9EF5-8E52A4C599E3}" type="presOf" srcId="{8E18A0DF-484B-4603-B895-1029FF599330}" destId="{90393B64-93E4-415C-898E-A67DCA339B37}" srcOrd="1" destOrd="0" presId="urn:microsoft.com/office/officeart/2005/8/layout/radial5"/>
    <dgm:cxn modelId="{43B9FF88-50B6-4441-A276-DB6C36C9742E}" srcId="{DDC4D21D-D67A-438C-936C-2729274054B6}" destId="{1F9589FC-ABF1-45D8-AA0B-FC8793867673}" srcOrd="5" destOrd="0" parTransId="{FCE6D980-82DD-4B29-B4DD-D3B1E670914E}" sibTransId="{DB4BD49E-8B2A-431B-820C-7FA82A8CE3EF}"/>
    <dgm:cxn modelId="{52A8618F-87A8-4FB4-8424-B9C6C00BB90E}" type="presOf" srcId="{F486EB9E-20CF-4784-A6AC-1E7B504D21DF}" destId="{1A002637-0827-4B78-B808-DF902CEF202A}" srcOrd="1" destOrd="0" presId="urn:microsoft.com/office/officeart/2005/8/layout/radial5"/>
    <dgm:cxn modelId="{E2E8968F-8CB2-4BC6-B9A0-3ACFD331A2E5}" type="presOf" srcId="{423F1CEF-094E-4536-9A39-DED9637D7C5E}" destId="{9529E160-0D37-4EDB-B43B-7B4BFBF07FAE}" srcOrd="0" destOrd="0" presId="urn:microsoft.com/office/officeart/2005/8/layout/radial5"/>
    <dgm:cxn modelId="{67A07B9C-F485-4A55-92F4-4CC407242AB2}" type="presOf" srcId="{DDC4D21D-D67A-438C-936C-2729274054B6}" destId="{81C1FF88-1158-49DF-BE85-9A40BA9709E4}" srcOrd="0" destOrd="0" presId="urn:microsoft.com/office/officeart/2005/8/layout/radial5"/>
    <dgm:cxn modelId="{29CE6A9E-9DEA-4B51-8870-B12ED71C01C8}" type="presOf" srcId="{AE5FE367-E5D0-48FC-8CA1-E9BDE7FAEFDC}" destId="{0EC43661-9347-4631-8527-C51F6A9B38F4}" srcOrd="0" destOrd="0" presId="urn:microsoft.com/office/officeart/2005/8/layout/radial5"/>
    <dgm:cxn modelId="{D372DDA0-6BF0-4336-AA4E-05373B36A912}" srcId="{DDC4D21D-D67A-438C-936C-2729274054B6}" destId="{E8C9C21B-2656-4889-A250-A7A133AE7BB0}" srcOrd="4" destOrd="0" parTransId="{F486EB9E-20CF-4784-A6AC-1E7B504D21DF}" sibTransId="{DD8EBA0B-0ED6-4840-9C30-8DC984C3A235}"/>
    <dgm:cxn modelId="{006909A4-DA37-4273-9A00-C3FCE6F09CE9}" srcId="{F5E1DB57-9D3F-45FC-AD42-A12F02568E83}" destId="{DDC4D21D-D67A-438C-936C-2729274054B6}" srcOrd="0" destOrd="0" parTransId="{1C46D31C-4138-4BA8-9800-ADD462D0EB88}" sibTransId="{0112B96D-0E61-403F-9171-CF2FD863D882}"/>
    <dgm:cxn modelId="{41AB63B1-18AF-499E-B344-A8514863F993}" type="presOf" srcId="{FCE6D980-82DD-4B29-B4DD-D3B1E670914E}" destId="{F275DD01-5938-420B-9CA0-543677DDD2C4}" srcOrd="1" destOrd="0" presId="urn:microsoft.com/office/officeart/2005/8/layout/radial5"/>
    <dgm:cxn modelId="{992EFFB4-49AD-4256-9021-D1897957B819}" type="presOf" srcId="{F5E1DB57-9D3F-45FC-AD42-A12F02568E83}" destId="{E74F46CA-65EC-4B36-A6ED-7F6366C1590F}" srcOrd="0" destOrd="0" presId="urn:microsoft.com/office/officeart/2005/8/layout/radial5"/>
    <dgm:cxn modelId="{8C48A2BC-C21E-4D10-838E-6038B5A59A6F}" type="presOf" srcId="{8E18A0DF-484B-4603-B895-1029FF599330}" destId="{CD6FB4DF-2B11-4967-BF02-BAF47AE53626}" srcOrd="0" destOrd="0" presId="urn:microsoft.com/office/officeart/2005/8/layout/radial5"/>
    <dgm:cxn modelId="{A526FBCE-5859-4C3B-9DEF-CAF1575A247A}" type="presOf" srcId="{0BA0A740-CBCF-424D-8DA5-551D8600DB02}" destId="{064D1349-63C4-4EDE-B433-E4443D7231A2}" srcOrd="0" destOrd="0" presId="urn:microsoft.com/office/officeart/2005/8/layout/radial5"/>
    <dgm:cxn modelId="{A8F0F9D6-54DD-40E3-AF7E-FB7D6C837941}" srcId="{DDC4D21D-D67A-438C-936C-2729274054B6}" destId="{2EB17A33-6408-47D5-A05D-7A94941B9BF8}" srcOrd="1" destOrd="0" parTransId="{AE5FE367-E5D0-48FC-8CA1-E9BDE7FAEFDC}" sibTransId="{B6F9A8B4-9F6E-4C6D-9C32-E727D52D3EC4}"/>
    <dgm:cxn modelId="{03D498E1-7E01-4258-A22F-72C035CEFD5E}" type="presOf" srcId="{E5DB8F50-D757-4EC1-BCB9-D2EFF21F7D4E}" destId="{187F988C-39C9-4B0F-8DD2-4130B99F3E49}" srcOrd="0" destOrd="0" presId="urn:microsoft.com/office/officeart/2005/8/layout/radial5"/>
    <dgm:cxn modelId="{2C8998E6-9A00-4F0F-9F76-53D87DDE7CC1}" type="presOf" srcId="{315E6260-DBA9-43F4-99FA-017830F6D966}" destId="{053A8A7D-D7ED-4F81-9590-DBAC8D1933DB}" srcOrd="0" destOrd="0" presId="urn:microsoft.com/office/officeart/2005/8/layout/radial5"/>
    <dgm:cxn modelId="{DB0CECEA-BBD7-4744-8D80-0E17ECDCA995}" srcId="{DDC4D21D-D67A-438C-936C-2729274054B6}" destId="{6F8DB94B-BF5C-473D-A3FE-CDC1C915BE63}" srcOrd="6" destOrd="0" parTransId="{8E18A0DF-484B-4603-B895-1029FF599330}" sibTransId="{2F1678CA-194D-4AB4-A398-F642BDE56474}"/>
    <dgm:cxn modelId="{7C6461EB-C20E-4E62-9D2B-E9DA26B31B79}" type="presOf" srcId="{FCE6D980-82DD-4B29-B4DD-D3B1E670914E}" destId="{A34C1CE4-DBE8-46DD-895F-28523CF62DF8}" srcOrd="0" destOrd="0" presId="urn:microsoft.com/office/officeart/2005/8/layout/radial5"/>
    <dgm:cxn modelId="{6B355DEE-C292-476B-B62B-6055404529F5}" srcId="{DDC4D21D-D67A-438C-936C-2729274054B6}" destId="{D3375A0B-B668-4583-A435-7C0463392747}" srcOrd="2" destOrd="0" parTransId="{E5DB8F50-D757-4EC1-BCB9-D2EFF21F7D4E}" sibTransId="{ADD3A545-2420-452F-81D9-4DA936E1564A}"/>
    <dgm:cxn modelId="{6BE293EF-3348-4D3A-881A-56D810476DB9}" type="presOf" srcId="{1F9589FC-ABF1-45D8-AA0B-FC8793867673}" destId="{A0A74CF4-EB89-4C83-A845-84BCB84210D2}" srcOrd="0" destOrd="0" presId="urn:microsoft.com/office/officeart/2005/8/layout/radial5"/>
    <dgm:cxn modelId="{8970EDFA-B0B4-4CE9-95ED-AD907A2E45FD}" type="presOf" srcId="{D3375A0B-B668-4583-A435-7C0463392747}" destId="{542D9CD3-D258-483E-9DF9-F523DC221EF7}" srcOrd="0" destOrd="0" presId="urn:microsoft.com/office/officeart/2005/8/layout/radial5"/>
    <dgm:cxn modelId="{8BF04EFB-CB93-4E4C-8F79-D25C18C4D28C}" type="presOf" srcId="{AE5FE367-E5D0-48FC-8CA1-E9BDE7FAEFDC}" destId="{DAA11FC4-AF23-43AA-8228-91D16255E7E8}" srcOrd="1" destOrd="0" presId="urn:microsoft.com/office/officeart/2005/8/layout/radial5"/>
    <dgm:cxn modelId="{4BCF5B03-9C67-4EFC-AAA2-92D43A373D09}" type="presParOf" srcId="{E74F46CA-65EC-4B36-A6ED-7F6366C1590F}" destId="{81C1FF88-1158-49DF-BE85-9A40BA9709E4}" srcOrd="0" destOrd="0" presId="urn:microsoft.com/office/officeart/2005/8/layout/radial5"/>
    <dgm:cxn modelId="{13389A0F-B64C-4FF3-9EEA-ADD06C6D7677}" type="presParOf" srcId="{E74F46CA-65EC-4B36-A6ED-7F6366C1590F}" destId="{064D1349-63C4-4EDE-B433-E4443D7231A2}" srcOrd="1" destOrd="0" presId="urn:microsoft.com/office/officeart/2005/8/layout/radial5"/>
    <dgm:cxn modelId="{F0433F6D-969E-4082-8A9B-73A28076F447}" type="presParOf" srcId="{064D1349-63C4-4EDE-B433-E4443D7231A2}" destId="{0067066E-AA51-43C5-9D3E-BE26DD49BE9F}" srcOrd="0" destOrd="0" presId="urn:microsoft.com/office/officeart/2005/8/layout/radial5"/>
    <dgm:cxn modelId="{76FA4DC4-45CF-42D1-8804-E203645CB161}" type="presParOf" srcId="{E74F46CA-65EC-4B36-A6ED-7F6366C1590F}" destId="{FBD1AA48-6191-4FF8-9700-0F6258A51DB8}" srcOrd="2" destOrd="0" presId="urn:microsoft.com/office/officeart/2005/8/layout/radial5"/>
    <dgm:cxn modelId="{06D0ECCD-89FF-4D85-AF0A-DB783DC10172}" type="presParOf" srcId="{E74F46CA-65EC-4B36-A6ED-7F6366C1590F}" destId="{0EC43661-9347-4631-8527-C51F6A9B38F4}" srcOrd="3" destOrd="0" presId="urn:microsoft.com/office/officeart/2005/8/layout/radial5"/>
    <dgm:cxn modelId="{9E32CC3B-9D3E-4680-81B2-8E8C27ABDF58}" type="presParOf" srcId="{0EC43661-9347-4631-8527-C51F6A9B38F4}" destId="{DAA11FC4-AF23-43AA-8228-91D16255E7E8}" srcOrd="0" destOrd="0" presId="urn:microsoft.com/office/officeart/2005/8/layout/radial5"/>
    <dgm:cxn modelId="{2BC209A9-934B-4A8F-A09C-32F100681C55}" type="presParOf" srcId="{E74F46CA-65EC-4B36-A6ED-7F6366C1590F}" destId="{B7407790-B9C0-4566-81BC-37C4E0FE3B08}" srcOrd="4" destOrd="0" presId="urn:microsoft.com/office/officeart/2005/8/layout/radial5"/>
    <dgm:cxn modelId="{F7F0CB33-83FA-4D14-9D4A-316E753F835B}" type="presParOf" srcId="{E74F46CA-65EC-4B36-A6ED-7F6366C1590F}" destId="{187F988C-39C9-4B0F-8DD2-4130B99F3E49}" srcOrd="5" destOrd="0" presId="urn:microsoft.com/office/officeart/2005/8/layout/radial5"/>
    <dgm:cxn modelId="{2EC52A44-4600-46B4-8471-E0590D3734B1}" type="presParOf" srcId="{187F988C-39C9-4B0F-8DD2-4130B99F3E49}" destId="{CC8C4490-5955-45C5-8972-29EA4396B03C}" srcOrd="0" destOrd="0" presId="urn:microsoft.com/office/officeart/2005/8/layout/radial5"/>
    <dgm:cxn modelId="{8F61DE94-B16E-49F3-A643-A9CF6E8868B1}" type="presParOf" srcId="{E74F46CA-65EC-4B36-A6ED-7F6366C1590F}" destId="{542D9CD3-D258-483E-9DF9-F523DC221EF7}" srcOrd="6" destOrd="0" presId="urn:microsoft.com/office/officeart/2005/8/layout/radial5"/>
    <dgm:cxn modelId="{12A8A290-0DFC-40DE-A1CB-FB9BEB7A5B8D}" type="presParOf" srcId="{E74F46CA-65EC-4B36-A6ED-7F6366C1590F}" destId="{053A8A7D-D7ED-4F81-9590-DBAC8D1933DB}" srcOrd="7" destOrd="0" presId="urn:microsoft.com/office/officeart/2005/8/layout/radial5"/>
    <dgm:cxn modelId="{47838DEC-307C-425C-828F-E8B287D1B1D3}" type="presParOf" srcId="{053A8A7D-D7ED-4F81-9590-DBAC8D1933DB}" destId="{B9912718-CECA-4FB2-AE50-BBBB12E52717}" srcOrd="0" destOrd="0" presId="urn:microsoft.com/office/officeart/2005/8/layout/radial5"/>
    <dgm:cxn modelId="{5F80AD70-38A1-4027-A6A0-830DB97658E2}" type="presParOf" srcId="{E74F46CA-65EC-4B36-A6ED-7F6366C1590F}" destId="{9529E160-0D37-4EDB-B43B-7B4BFBF07FAE}" srcOrd="8" destOrd="0" presId="urn:microsoft.com/office/officeart/2005/8/layout/radial5"/>
    <dgm:cxn modelId="{CFB10C0D-5FA3-4BA0-8B70-CD47BF3DCB6F}" type="presParOf" srcId="{E74F46CA-65EC-4B36-A6ED-7F6366C1590F}" destId="{867C17E7-6924-49E9-9C54-B7E7CE5E4784}" srcOrd="9" destOrd="0" presId="urn:microsoft.com/office/officeart/2005/8/layout/radial5"/>
    <dgm:cxn modelId="{84D740E0-9595-42F5-8545-F14EA6B5237A}" type="presParOf" srcId="{867C17E7-6924-49E9-9C54-B7E7CE5E4784}" destId="{1A002637-0827-4B78-B808-DF902CEF202A}" srcOrd="0" destOrd="0" presId="urn:microsoft.com/office/officeart/2005/8/layout/radial5"/>
    <dgm:cxn modelId="{CD7560C2-0EEB-41F3-AE32-BF7A71719075}" type="presParOf" srcId="{E74F46CA-65EC-4B36-A6ED-7F6366C1590F}" destId="{3AD872AA-DA23-47EF-886F-F1901DBBAA04}" srcOrd="10" destOrd="0" presId="urn:microsoft.com/office/officeart/2005/8/layout/radial5"/>
    <dgm:cxn modelId="{44295CF2-F4B5-4EF0-9546-1DC57BFD33F0}" type="presParOf" srcId="{E74F46CA-65EC-4B36-A6ED-7F6366C1590F}" destId="{A34C1CE4-DBE8-46DD-895F-28523CF62DF8}" srcOrd="11" destOrd="0" presId="urn:microsoft.com/office/officeart/2005/8/layout/radial5"/>
    <dgm:cxn modelId="{4D1D6813-32B1-4D51-8759-E759FDE9D71F}" type="presParOf" srcId="{A34C1CE4-DBE8-46DD-895F-28523CF62DF8}" destId="{F275DD01-5938-420B-9CA0-543677DDD2C4}" srcOrd="0" destOrd="0" presId="urn:microsoft.com/office/officeart/2005/8/layout/radial5"/>
    <dgm:cxn modelId="{4F6D7D26-255F-4F09-87EC-BD2B7C8B7DB1}" type="presParOf" srcId="{E74F46CA-65EC-4B36-A6ED-7F6366C1590F}" destId="{A0A74CF4-EB89-4C83-A845-84BCB84210D2}" srcOrd="12" destOrd="0" presId="urn:microsoft.com/office/officeart/2005/8/layout/radial5"/>
    <dgm:cxn modelId="{E957485D-6983-4C9C-B0CF-BA1D22F457CE}" type="presParOf" srcId="{E74F46CA-65EC-4B36-A6ED-7F6366C1590F}" destId="{CD6FB4DF-2B11-4967-BF02-BAF47AE53626}" srcOrd="13" destOrd="0" presId="urn:microsoft.com/office/officeart/2005/8/layout/radial5"/>
    <dgm:cxn modelId="{D93FF13A-C482-473E-8B57-D1A345423304}" type="presParOf" srcId="{CD6FB4DF-2B11-4967-BF02-BAF47AE53626}" destId="{90393B64-93E4-415C-898E-A67DCA339B37}" srcOrd="0" destOrd="0" presId="urn:microsoft.com/office/officeart/2005/8/layout/radial5"/>
    <dgm:cxn modelId="{550734D2-790E-46B1-A1C1-D46595A5595F}" type="presParOf" srcId="{E74F46CA-65EC-4B36-A6ED-7F6366C1590F}" destId="{44AC2495-7E64-4480-B9A1-D2CE34B072EB}"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002424-985F-45EE-A0C2-8826B97576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24EB3FBD-E4B3-4C0A-8156-B02F40493B12}">
      <dgm:prSet phldrT="[Text]" custT="1"/>
      <dgm:spPr/>
      <dgm:t>
        <a:bodyPr/>
        <a:lstStyle/>
        <a:p>
          <a:r>
            <a:rPr lang="en-IN" sz="1600" dirty="0"/>
            <a:t>IS 456:2000, IS 3370, IS 1904:2021.</a:t>
          </a:r>
        </a:p>
      </dgm:t>
    </dgm:pt>
    <dgm:pt modelId="{2F526485-7F84-4CEB-912A-A467519802B2}" type="parTrans" cxnId="{D6A30A8E-1A25-4FC9-B87F-2B29174038E9}">
      <dgm:prSet/>
      <dgm:spPr/>
      <dgm:t>
        <a:bodyPr/>
        <a:lstStyle/>
        <a:p>
          <a:endParaRPr lang="en-IN"/>
        </a:p>
      </dgm:t>
    </dgm:pt>
    <dgm:pt modelId="{BBF00B1A-7C8F-4428-BDEA-A962C07D403A}" type="sibTrans" cxnId="{D6A30A8E-1A25-4FC9-B87F-2B29174038E9}">
      <dgm:prSet/>
      <dgm:spPr/>
      <dgm:t>
        <a:bodyPr/>
        <a:lstStyle/>
        <a:p>
          <a:endParaRPr lang="en-IN"/>
        </a:p>
      </dgm:t>
    </dgm:pt>
    <dgm:pt modelId="{9DCB46E1-0C4F-4609-A592-D1C72A6243C2}">
      <dgm:prSet phldrT="[Text]" custT="1"/>
      <dgm:spPr/>
      <dgm:t>
        <a:bodyPr/>
        <a:lstStyle/>
        <a:p>
          <a:r>
            <a:rPr lang="en-IN" sz="1600" b="1" dirty="0"/>
            <a:t>Economic and Practical Efficiency , Cost-Effective Design</a:t>
          </a:r>
          <a:endParaRPr lang="en-IN" sz="1600" dirty="0"/>
        </a:p>
      </dgm:t>
    </dgm:pt>
    <dgm:pt modelId="{A68E472B-92DA-4DDE-876A-C959ECB1C8E1}" type="parTrans" cxnId="{FAEC5785-E76B-4BAA-AB6B-62A2AFF07989}">
      <dgm:prSet/>
      <dgm:spPr/>
      <dgm:t>
        <a:bodyPr/>
        <a:lstStyle/>
        <a:p>
          <a:endParaRPr lang="en-IN"/>
        </a:p>
      </dgm:t>
    </dgm:pt>
    <dgm:pt modelId="{0E2D278D-EC1D-4653-8B98-16A058845A18}" type="sibTrans" cxnId="{FAEC5785-E76B-4BAA-AB6B-62A2AFF07989}">
      <dgm:prSet/>
      <dgm:spPr/>
      <dgm:t>
        <a:bodyPr/>
        <a:lstStyle/>
        <a:p>
          <a:endParaRPr lang="en-IN"/>
        </a:p>
      </dgm:t>
    </dgm:pt>
    <dgm:pt modelId="{1E17A395-761D-4D2C-A7CA-182592968E8B}">
      <dgm:prSet phldrT="[Text]" custT="1"/>
      <dgm:spPr/>
      <dgm:t>
        <a:bodyPr/>
        <a:lstStyle/>
        <a:p>
          <a:r>
            <a:rPr lang="en-IN" sz="1600" b="1" dirty="0"/>
            <a:t>Impact:</a:t>
          </a:r>
          <a:r>
            <a:rPr lang="en-IN" sz="1600" dirty="0"/>
            <a:t> Promotes cost-effective and efficient foundation design by specifying practical methods and materials, reducing unnecessary expenditure while ensuring safety and performance.</a:t>
          </a:r>
        </a:p>
      </dgm:t>
    </dgm:pt>
    <dgm:pt modelId="{41A483F6-DDED-422E-A831-CFD17553F8F9}" type="parTrans" cxnId="{E7EC9974-ADF2-41C2-9690-783062BA8160}">
      <dgm:prSet/>
      <dgm:spPr/>
      <dgm:t>
        <a:bodyPr/>
        <a:lstStyle/>
        <a:p>
          <a:endParaRPr lang="en-IN"/>
        </a:p>
      </dgm:t>
    </dgm:pt>
    <dgm:pt modelId="{10186419-0A9D-4A7A-AE30-5C35A3B22F7C}" type="sibTrans" cxnId="{E7EC9974-ADF2-41C2-9690-783062BA8160}">
      <dgm:prSet/>
      <dgm:spPr/>
      <dgm:t>
        <a:bodyPr/>
        <a:lstStyle/>
        <a:p>
          <a:endParaRPr lang="en-IN"/>
        </a:p>
      </dgm:t>
    </dgm:pt>
    <dgm:pt modelId="{8250AD34-290C-42BB-AE58-74F46B402DC0}">
      <dgm:prSet phldrT="[Text]" custT="1"/>
      <dgm:spPr/>
      <dgm:t>
        <a:bodyPr/>
        <a:lstStyle/>
        <a:p>
          <a:r>
            <a:rPr lang="en-IN" sz="1600" dirty="0"/>
            <a:t>IS 456:2000 and IS 3370.</a:t>
          </a:r>
        </a:p>
      </dgm:t>
    </dgm:pt>
    <dgm:pt modelId="{947FC73F-0AEE-408D-A8F6-77E82FE4644D}" type="parTrans" cxnId="{AF4D7844-BA9D-4193-9A4E-F93069542668}">
      <dgm:prSet/>
      <dgm:spPr/>
      <dgm:t>
        <a:bodyPr/>
        <a:lstStyle/>
        <a:p>
          <a:endParaRPr lang="en-IN"/>
        </a:p>
      </dgm:t>
    </dgm:pt>
    <dgm:pt modelId="{61DF795A-A3AE-492A-B923-7902C78DBFC3}" type="sibTrans" cxnId="{AF4D7844-BA9D-4193-9A4E-F93069542668}">
      <dgm:prSet/>
      <dgm:spPr/>
      <dgm:t>
        <a:bodyPr/>
        <a:lstStyle/>
        <a:p>
          <a:endParaRPr lang="en-IN"/>
        </a:p>
      </dgm:t>
    </dgm:pt>
    <dgm:pt modelId="{FB4F8F89-F77A-4D3D-98E9-D6C9F181C211}">
      <dgm:prSet phldrT="[Text]" custT="1"/>
      <dgm:spPr/>
      <dgm:t>
        <a:bodyPr/>
        <a:lstStyle/>
        <a:p>
          <a:pPr>
            <a:buSzPts val="1000"/>
            <a:buFont typeface="Symbol" panose="05050102010706020507" pitchFamily="18" charset="2"/>
            <a:buChar char=""/>
          </a:pPr>
          <a:r>
            <a:rPr lang="en-IN" sz="1600" b="1" dirty="0"/>
            <a:t>Construction Practices:</a:t>
          </a:r>
          <a:endParaRPr lang="en-IN" sz="1600" dirty="0"/>
        </a:p>
      </dgm:t>
    </dgm:pt>
    <dgm:pt modelId="{FEBBD0AF-A932-4920-8AB8-2F3831E67057}" type="parTrans" cxnId="{962792E0-E7C5-41EE-8BDB-85003E3C2CC7}">
      <dgm:prSet/>
      <dgm:spPr/>
      <dgm:t>
        <a:bodyPr/>
        <a:lstStyle/>
        <a:p>
          <a:endParaRPr lang="en-IN"/>
        </a:p>
      </dgm:t>
    </dgm:pt>
    <dgm:pt modelId="{44449431-F329-4191-B174-654F24CBFF1F}" type="sibTrans" cxnId="{962792E0-E7C5-41EE-8BDB-85003E3C2CC7}">
      <dgm:prSet/>
      <dgm:spPr/>
      <dgm:t>
        <a:bodyPr/>
        <a:lstStyle/>
        <a:p>
          <a:endParaRPr lang="en-IN"/>
        </a:p>
      </dgm:t>
    </dgm:pt>
    <dgm:pt modelId="{9BE0597A-3ED3-4425-AD9E-CD0213EC0DD3}">
      <dgm:prSet phldrT="[Text]" custT="1"/>
      <dgm:spPr/>
      <dgm:t>
        <a:bodyPr/>
        <a:lstStyle/>
        <a:p>
          <a:r>
            <a:rPr lang="en-IN" sz="1600" b="1" dirty="0"/>
            <a:t>Impact:</a:t>
          </a:r>
          <a:r>
            <a:rPr lang="en-IN" sz="1600" dirty="0"/>
            <a:t> Standardizes construction practices, leading to more efficient construction processes, reducing errors, and ensuring that foundations are built to the specified design parameters.</a:t>
          </a:r>
        </a:p>
      </dgm:t>
    </dgm:pt>
    <dgm:pt modelId="{175DF921-5CE1-42BC-99E4-6C82EBF53333}" type="parTrans" cxnId="{22D8FF65-E5A4-4D2F-9B5D-38C2644B372B}">
      <dgm:prSet/>
      <dgm:spPr/>
      <dgm:t>
        <a:bodyPr/>
        <a:lstStyle/>
        <a:p>
          <a:endParaRPr lang="en-IN"/>
        </a:p>
      </dgm:t>
    </dgm:pt>
    <dgm:pt modelId="{1DF8FB27-963E-49BF-BCC6-EC6EBC49D534}" type="sibTrans" cxnId="{22D8FF65-E5A4-4D2F-9B5D-38C2644B372B}">
      <dgm:prSet/>
      <dgm:spPr/>
      <dgm:t>
        <a:bodyPr/>
        <a:lstStyle/>
        <a:p>
          <a:endParaRPr lang="en-IN"/>
        </a:p>
      </dgm:t>
    </dgm:pt>
    <dgm:pt modelId="{6A0A2D90-B949-4451-BD1F-7EC7E6876033}">
      <dgm:prSet phldrT="[Text]" custT="1"/>
      <dgm:spPr/>
      <dgm:t>
        <a:bodyPr/>
        <a:lstStyle/>
        <a:p>
          <a:r>
            <a:rPr lang="en-IN" sz="1600" b="1" dirty="0"/>
            <a:t>Regulatory and Compliance Aspects</a:t>
          </a:r>
          <a:endParaRPr lang="en-IN" sz="1600" dirty="0"/>
        </a:p>
      </dgm:t>
    </dgm:pt>
    <dgm:pt modelId="{492807CF-634F-4C5D-9B69-8F6DE26D5665}" type="parTrans" cxnId="{A25D6D7E-8A15-4134-BF9E-FE4429D9ACD6}">
      <dgm:prSet/>
      <dgm:spPr/>
      <dgm:t>
        <a:bodyPr/>
        <a:lstStyle/>
        <a:p>
          <a:endParaRPr lang="en-IN"/>
        </a:p>
      </dgm:t>
    </dgm:pt>
    <dgm:pt modelId="{5C6454D8-C0F9-46A4-A594-0BE4BA7B59D0}" type="sibTrans" cxnId="{A25D6D7E-8A15-4134-BF9E-FE4429D9ACD6}">
      <dgm:prSet/>
      <dgm:spPr/>
      <dgm:t>
        <a:bodyPr/>
        <a:lstStyle/>
        <a:p>
          <a:endParaRPr lang="en-IN"/>
        </a:p>
      </dgm:t>
    </dgm:pt>
    <dgm:pt modelId="{DF20EB66-2DBE-481B-96AD-1F953228093F}">
      <dgm:prSet phldrT="[Text]" custT="1"/>
      <dgm:spPr/>
      <dgm:t>
        <a:bodyPr/>
        <a:lstStyle/>
        <a:p>
          <a:r>
            <a:rPr lang="en-IN" sz="1600" dirty="0"/>
            <a:t>Indian Standards, including those mentioned, are often required to comply with National building code and regulations</a:t>
          </a:r>
        </a:p>
      </dgm:t>
    </dgm:pt>
    <dgm:pt modelId="{D3359F9E-F73A-4C29-A06B-6F899FCEBB27}" type="parTrans" cxnId="{4A97EB77-E369-4561-B706-C9509DC5DE21}">
      <dgm:prSet/>
      <dgm:spPr/>
      <dgm:t>
        <a:bodyPr/>
        <a:lstStyle/>
        <a:p>
          <a:endParaRPr lang="en-IN"/>
        </a:p>
      </dgm:t>
    </dgm:pt>
    <dgm:pt modelId="{EE81B2E8-2128-4D43-B14F-7400B4C95E93}" type="sibTrans" cxnId="{4A97EB77-E369-4561-B706-C9509DC5DE21}">
      <dgm:prSet/>
      <dgm:spPr/>
      <dgm:t>
        <a:bodyPr/>
        <a:lstStyle/>
        <a:p>
          <a:endParaRPr lang="en-IN"/>
        </a:p>
      </dgm:t>
    </dgm:pt>
    <dgm:pt modelId="{5BF5B5F7-A7FB-4C93-A98B-E86C2C392417}">
      <dgm:prSet phldrT="[Text]" custT="1"/>
      <dgm:spPr/>
      <dgm:t>
        <a:bodyPr/>
        <a:lstStyle/>
        <a:p>
          <a:r>
            <a:rPr lang="en-IN" sz="1600" b="1" dirty="0"/>
            <a:t>Impact:</a:t>
          </a:r>
          <a:r>
            <a:rPr lang="en-IN" sz="1600" dirty="0"/>
            <a:t> Ensures that designs are legally compliant, avoiding legal issues and ensuring that constructions meet regulatory requirements</a:t>
          </a:r>
        </a:p>
      </dgm:t>
    </dgm:pt>
    <dgm:pt modelId="{C402C71F-63A3-4322-AF8E-CF6A1088377F}" type="parTrans" cxnId="{1D2190AC-BDB3-4948-9B0B-8B1844CBBC95}">
      <dgm:prSet/>
      <dgm:spPr/>
      <dgm:t>
        <a:bodyPr/>
        <a:lstStyle/>
        <a:p>
          <a:endParaRPr lang="en-IN"/>
        </a:p>
      </dgm:t>
    </dgm:pt>
    <dgm:pt modelId="{8B2C9E28-6A78-49A4-9293-32124045EE1B}" type="sibTrans" cxnId="{1D2190AC-BDB3-4948-9B0B-8B1844CBBC95}">
      <dgm:prSet/>
      <dgm:spPr/>
      <dgm:t>
        <a:bodyPr/>
        <a:lstStyle/>
        <a:p>
          <a:endParaRPr lang="en-IN"/>
        </a:p>
      </dgm:t>
    </dgm:pt>
    <dgm:pt modelId="{440B0195-B88C-4BEA-93A3-7E42FEA72314}" type="pres">
      <dgm:prSet presAssocID="{A3002424-985F-45EE-A0C2-8826B97576C0}" presName="Name0" presStyleCnt="0">
        <dgm:presLayoutVars>
          <dgm:dir/>
          <dgm:animLvl val="lvl"/>
          <dgm:resizeHandles val="exact"/>
        </dgm:presLayoutVars>
      </dgm:prSet>
      <dgm:spPr/>
    </dgm:pt>
    <dgm:pt modelId="{96B43823-C073-4064-8097-CB53FA545763}" type="pres">
      <dgm:prSet presAssocID="{24EB3FBD-E4B3-4C0A-8156-B02F40493B12}" presName="linNode" presStyleCnt="0"/>
      <dgm:spPr/>
    </dgm:pt>
    <dgm:pt modelId="{FCCCF8C8-0903-4205-AED5-5B9939C6B12B}" type="pres">
      <dgm:prSet presAssocID="{24EB3FBD-E4B3-4C0A-8156-B02F40493B12}" presName="parentText" presStyleLbl="node1" presStyleIdx="0" presStyleCnt="3">
        <dgm:presLayoutVars>
          <dgm:chMax val="1"/>
          <dgm:bulletEnabled val="1"/>
        </dgm:presLayoutVars>
      </dgm:prSet>
      <dgm:spPr/>
    </dgm:pt>
    <dgm:pt modelId="{A86ABCCC-414B-466A-912A-23755CF49023}" type="pres">
      <dgm:prSet presAssocID="{24EB3FBD-E4B3-4C0A-8156-B02F40493B12}" presName="descendantText" presStyleLbl="alignAccFollowNode1" presStyleIdx="0" presStyleCnt="3" custScaleY="164653">
        <dgm:presLayoutVars>
          <dgm:bulletEnabled val="1"/>
        </dgm:presLayoutVars>
      </dgm:prSet>
      <dgm:spPr/>
    </dgm:pt>
    <dgm:pt modelId="{55E259D0-AB18-4DA8-972B-3BBE97CCAEFA}" type="pres">
      <dgm:prSet presAssocID="{BBF00B1A-7C8F-4428-BDEA-A962C07D403A}" presName="sp" presStyleCnt="0"/>
      <dgm:spPr/>
    </dgm:pt>
    <dgm:pt modelId="{CC71D4BF-142E-4C6D-B696-7C76A98954CC}" type="pres">
      <dgm:prSet presAssocID="{8250AD34-290C-42BB-AE58-74F46B402DC0}" presName="linNode" presStyleCnt="0"/>
      <dgm:spPr/>
    </dgm:pt>
    <dgm:pt modelId="{FADB3C55-8365-4B41-B654-F455EB3F1188}" type="pres">
      <dgm:prSet presAssocID="{8250AD34-290C-42BB-AE58-74F46B402DC0}" presName="parentText" presStyleLbl="node1" presStyleIdx="1" presStyleCnt="3">
        <dgm:presLayoutVars>
          <dgm:chMax val="1"/>
          <dgm:bulletEnabled val="1"/>
        </dgm:presLayoutVars>
      </dgm:prSet>
      <dgm:spPr/>
    </dgm:pt>
    <dgm:pt modelId="{35604152-F292-4161-BADB-D1B53172293F}" type="pres">
      <dgm:prSet presAssocID="{8250AD34-290C-42BB-AE58-74F46B402DC0}" presName="descendantText" presStyleLbl="alignAccFollowNode1" presStyleIdx="1" presStyleCnt="3" custScaleY="167139">
        <dgm:presLayoutVars>
          <dgm:bulletEnabled val="1"/>
        </dgm:presLayoutVars>
      </dgm:prSet>
      <dgm:spPr/>
    </dgm:pt>
    <dgm:pt modelId="{89746B4A-8DC2-46DB-B164-928A9C9C2531}" type="pres">
      <dgm:prSet presAssocID="{61DF795A-A3AE-492A-B923-7902C78DBFC3}" presName="sp" presStyleCnt="0"/>
      <dgm:spPr/>
    </dgm:pt>
    <dgm:pt modelId="{D2160EA8-7A64-4409-B67D-A1ECC918471C}" type="pres">
      <dgm:prSet presAssocID="{6A0A2D90-B949-4451-BD1F-7EC7E6876033}" presName="linNode" presStyleCnt="0"/>
      <dgm:spPr/>
    </dgm:pt>
    <dgm:pt modelId="{4E5A64D0-679A-4926-8BE6-926C21D760CE}" type="pres">
      <dgm:prSet presAssocID="{6A0A2D90-B949-4451-BD1F-7EC7E6876033}" presName="parentText" presStyleLbl="node1" presStyleIdx="2" presStyleCnt="3">
        <dgm:presLayoutVars>
          <dgm:chMax val="1"/>
          <dgm:bulletEnabled val="1"/>
        </dgm:presLayoutVars>
      </dgm:prSet>
      <dgm:spPr/>
    </dgm:pt>
    <dgm:pt modelId="{FFAFF096-6FDE-4D1C-84B1-A1EB6A7CDA5C}" type="pres">
      <dgm:prSet presAssocID="{6A0A2D90-B949-4451-BD1F-7EC7E6876033}" presName="descendantText" presStyleLbl="alignAccFollowNode1" presStyleIdx="2" presStyleCnt="3">
        <dgm:presLayoutVars>
          <dgm:bulletEnabled val="1"/>
        </dgm:presLayoutVars>
      </dgm:prSet>
      <dgm:spPr/>
    </dgm:pt>
  </dgm:ptLst>
  <dgm:cxnLst>
    <dgm:cxn modelId="{AF4D7844-BA9D-4193-9A4E-F93069542668}" srcId="{A3002424-985F-45EE-A0C2-8826B97576C0}" destId="{8250AD34-290C-42BB-AE58-74F46B402DC0}" srcOrd="1" destOrd="0" parTransId="{947FC73F-0AEE-408D-A8F6-77E82FE4644D}" sibTransId="{61DF795A-A3AE-492A-B923-7902C78DBFC3}"/>
    <dgm:cxn modelId="{22D8FF65-E5A4-4D2F-9B5D-38C2644B372B}" srcId="{8250AD34-290C-42BB-AE58-74F46B402DC0}" destId="{9BE0597A-3ED3-4425-AD9E-CD0213EC0DD3}" srcOrd="1" destOrd="0" parTransId="{175DF921-5CE1-42BC-99E4-6C82EBF53333}" sibTransId="{1DF8FB27-963E-49BF-BCC6-EC6EBC49D534}"/>
    <dgm:cxn modelId="{FD70A14B-EF30-4FC8-8477-E67CFCF3C254}" type="presOf" srcId="{A3002424-985F-45EE-A0C2-8826B97576C0}" destId="{440B0195-B88C-4BEA-93A3-7E42FEA72314}" srcOrd="0" destOrd="0" presId="urn:microsoft.com/office/officeart/2005/8/layout/vList5"/>
    <dgm:cxn modelId="{8402D570-7742-4B80-8567-2784FAAA01AC}" type="presOf" srcId="{DF20EB66-2DBE-481B-96AD-1F953228093F}" destId="{FFAFF096-6FDE-4D1C-84B1-A1EB6A7CDA5C}" srcOrd="0" destOrd="0" presId="urn:microsoft.com/office/officeart/2005/8/layout/vList5"/>
    <dgm:cxn modelId="{808DDD70-5D66-45AD-9A81-2206D24AFFCE}" type="presOf" srcId="{FB4F8F89-F77A-4D3D-98E9-D6C9F181C211}" destId="{35604152-F292-4161-BADB-D1B53172293F}" srcOrd="0" destOrd="0" presId="urn:microsoft.com/office/officeart/2005/8/layout/vList5"/>
    <dgm:cxn modelId="{E7EC9974-ADF2-41C2-9690-783062BA8160}" srcId="{24EB3FBD-E4B3-4C0A-8156-B02F40493B12}" destId="{1E17A395-761D-4D2C-A7CA-182592968E8B}" srcOrd="1" destOrd="0" parTransId="{41A483F6-DDED-422E-A831-CFD17553F8F9}" sibTransId="{10186419-0A9D-4A7A-AE30-5C35A3B22F7C}"/>
    <dgm:cxn modelId="{4A97EB77-E369-4561-B706-C9509DC5DE21}" srcId="{6A0A2D90-B949-4451-BD1F-7EC7E6876033}" destId="{DF20EB66-2DBE-481B-96AD-1F953228093F}" srcOrd="0" destOrd="0" parTransId="{D3359F9E-F73A-4C29-A06B-6F899FCEBB27}" sibTransId="{EE81B2E8-2128-4D43-B14F-7400B4C95E93}"/>
    <dgm:cxn modelId="{1649C078-4CD4-45E1-8832-015E9BB4A8B9}" type="presOf" srcId="{8250AD34-290C-42BB-AE58-74F46B402DC0}" destId="{FADB3C55-8365-4B41-B654-F455EB3F1188}" srcOrd="0" destOrd="0" presId="urn:microsoft.com/office/officeart/2005/8/layout/vList5"/>
    <dgm:cxn modelId="{A25D6D7E-8A15-4134-BF9E-FE4429D9ACD6}" srcId="{A3002424-985F-45EE-A0C2-8826B97576C0}" destId="{6A0A2D90-B949-4451-BD1F-7EC7E6876033}" srcOrd="2" destOrd="0" parTransId="{492807CF-634F-4C5D-9B69-8F6DE26D5665}" sibTransId="{5C6454D8-C0F9-46A4-A594-0BE4BA7B59D0}"/>
    <dgm:cxn modelId="{9CDD6182-4190-4AC6-AA7E-040600055DC8}" type="presOf" srcId="{5BF5B5F7-A7FB-4C93-A98B-E86C2C392417}" destId="{FFAFF096-6FDE-4D1C-84B1-A1EB6A7CDA5C}" srcOrd="0" destOrd="1" presId="urn:microsoft.com/office/officeart/2005/8/layout/vList5"/>
    <dgm:cxn modelId="{FAEC5785-E76B-4BAA-AB6B-62A2AFF07989}" srcId="{24EB3FBD-E4B3-4C0A-8156-B02F40493B12}" destId="{9DCB46E1-0C4F-4609-A592-D1C72A6243C2}" srcOrd="0" destOrd="0" parTransId="{A68E472B-92DA-4DDE-876A-C959ECB1C8E1}" sibTransId="{0E2D278D-EC1D-4653-8B98-16A058845A18}"/>
    <dgm:cxn modelId="{D6A30A8E-1A25-4FC9-B87F-2B29174038E9}" srcId="{A3002424-985F-45EE-A0C2-8826B97576C0}" destId="{24EB3FBD-E4B3-4C0A-8156-B02F40493B12}" srcOrd="0" destOrd="0" parTransId="{2F526485-7F84-4CEB-912A-A467519802B2}" sibTransId="{BBF00B1A-7C8F-4428-BDEA-A962C07D403A}"/>
    <dgm:cxn modelId="{3010349A-DBA9-4D43-86BB-63880465E948}" type="presOf" srcId="{9BE0597A-3ED3-4425-AD9E-CD0213EC0DD3}" destId="{35604152-F292-4161-BADB-D1B53172293F}" srcOrd="0" destOrd="1" presId="urn:microsoft.com/office/officeart/2005/8/layout/vList5"/>
    <dgm:cxn modelId="{1D2190AC-BDB3-4948-9B0B-8B1844CBBC95}" srcId="{6A0A2D90-B949-4451-BD1F-7EC7E6876033}" destId="{5BF5B5F7-A7FB-4C93-A98B-E86C2C392417}" srcOrd="1" destOrd="0" parTransId="{C402C71F-63A3-4322-AF8E-CF6A1088377F}" sibTransId="{8B2C9E28-6A78-49A4-9293-32124045EE1B}"/>
    <dgm:cxn modelId="{3A812DD4-6405-4587-8A7D-32FF6C212C6B}" type="presOf" srcId="{1E17A395-761D-4D2C-A7CA-182592968E8B}" destId="{A86ABCCC-414B-466A-912A-23755CF49023}" srcOrd="0" destOrd="1" presId="urn:microsoft.com/office/officeart/2005/8/layout/vList5"/>
    <dgm:cxn modelId="{962792E0-E7C5-41EE-8BDB-85003E3C2CC7}" srcId="{8250AD34-290C-42BB-AE58-74F46B402DC0}" destId="{FB4F8F89-F77A-4D3D-98E9-D6C9F181C211}" srcOrd="0" destOrd="0" parTransId="{FEBBD0AF-A932-4920-8AB8-2F3831E67057}" sibTransId="{44449431-F329-4191-B174-654F24CBFF1F}"/>
    <dgm:cxn modelId="{A66CAEE5-A21D-4F69-9E62-FE00BC41FF43}" type="presOf" srcId="{24EB3FBD-E4B3-4C0A-8156-B02F40493B12}" destId="{FCCCF8C8-0903-4205-AED5-5B9939C6B12B}" srcOrd="0" destOrd="0" presId="urn:microsoft.com/office/officeart/2005/8/layout/vList5"/>
    <dgm:cxn modelId="{06E5F3F2-F756-45D7-9F90-30CDC4799CF9}" type="presOf" srcId="{9DCB46E1-0C4F-4609-A592-D1C72A6243C2}" destId="{A86ABCCC-414B-466A-912A-23755CF49023}" srcOrd="0" destOrd="0" presId="urn:microsoft.com/office/officeart/2005/8/layout/vList5"/>
    <dgm:cxn modelId="{3142A3F6-437E-44D9-8E20-3BF27A7C2CC9}" type="presOf" srcId="{6A0A2D90-B949-4451-BD1F-7EC7E6876033}" destId="{4E5A64D0-679A-4926-8BE6-926C21D760CE}" srcOrd="0" destOrd="0" presId="urn:microsoft.com/office/officeart/2005/8/layout/vList5"/>
    <dgm:cxn modelId="{5AC9015E-39FF-46F0-9FB7-95053C5410C1}" type="presParOf" srcId="{440B0195-B88C-4BEA-93A3-7E42FEA72314}" destId="{96B43823-C073-4064-8097-CB53FA545763}" srcOrd="0" destOrd="0" presId="urn:microsoft.com/office/officeart/2005/8/layout/vList5"/>
    <dgm:cxn modelId="{A1EDB2C5-AD92-42BF-BA15-45EC5DBA5213}" type="presParOf" srcId="{96B43823-C073-4064-8097-CB53FA545763}" destId="{FCCCF8C8-0903-4205-AED5-5B9939C6B12B}" srcOrd="0" destOrd="0" presId="urn:microsoft.com/office/officeart/2005/8/layout/vList5"/>
    <dgm:cxn modelId="{7D336A49-912C-4826-8C42-DF6655F3EA69}" type="presParOf" srcId="{96B43823-C073-4064-8097-CB53FA545763}" destId="{A86ABCCC-414B-466A-912A-23755CF49023}" srcOrd="1" destOrd="0" presId="urn:microsoft.com/office/officeart/2005/8/layout/vList5"/>
    <dgm:cxn modelId="{42D9FC72-A6EA-40AE-A9AE-FFF0422CA97C}" type="presParOf" srcId="{440B0195-B88C-4BEA-93A3-7E42FEA72314}" destId="{55E259D0-AB18-4DA8-972B-3BBE97CCAEFA}" srcOrd="1" destOrd="0" presId="urn:microsoft.com/office/officeart/2005/8/layout/vList5"/>
    <dgm:cxn modelId="{6183F3B4-8B15-4D89-BE8B-0F5C7E6150BE}" type="presParOf" srcId="{440B0195-B88C-4BEA-93A3-7E42FEA72314}" destId="{CC71D4BF-142E-4C6D-B696-7C76A98954CC}" srcOrd="2" destOrd="0" presId="urn:microsoft.com/office/officeart/2005/8/layout/vList5"/>
    <dgm:cxn modelId="{AC1EFBF3-2FA6-4A55-907E-6564B4D40804}" type="presParOf" srcId="{CC71D4BF-142E-4C6D-B696-7C76A98954CC}" destId="{FADB3C55-8365-4B41-B654-F455EB3F1188}" srcOrd="0" destOrd="0" presId="urn:microsoft.com/office/officeart/2005/8/layout/vList5"/>
    <dgm:cxn modelId="{ADD20C60-6346-4BEC-975F-A322E12DCB3B}" type="presParOf" srcId="{CC71D4BF-142E-4C6D-B696-7C76A98954CC}" destId="{35604152-F292-4161-BADB-D1B53172293F}" srcOrd="1" destOrd="0" presId="urn:microsoft.com/office/officeart/2005/8/layout/vList5"/>
    <dgm:cxn modelId="{789E0B50-12AB-43F4-AA0A-09D58FD13223}" type="presParOf" srcId="{440B0195-B88C-4BEA-93A3-7E42FEA72314}" destId="{89746B4A-8DC2-46DB-B164-928A9C9C2531}" srcOrd="3" destOrd="0" presId="urn:microsoft.com/office/officeart/2005/8/layout/vList5"/>
    <dgm:cxn modelId="{881C8155-E683-4716-AA55-1D0AEE202D4F}" type="presParOf" srcId="{440B0195-B88C-4BEA-93A3-7E42FEA72314}" destId="{D2160EA8-7A64-4409-B67D-A1ECC918471C}" srcOrd="4" destOrd="0" presId="urn:microsoft.com/office/officeart/2005/8/layout/vList5"/>
    <dgm:cxn modelId="{537A6DAB-6A32-42A1-A574-9D7A54D48355}" type="presParOf" srcId="{D2160EA8-7A64-4409-B67D-A1ECC918471C}" destId="{4E5A64D0-679A-4926-8BE6-926C21D760CE}" srcOrd="0" destOrd="0" presId="urn:microsoft.com/office/officeart/2005/8/layout/vList5"/>
    <dgm:cxn modelId="{33F53D60-B41D-4792-9DE1-FE0056C5C7C9}" type="presParOf" srcId="{D2160EA8-7A64-4409-B67D-A1ECC918471C}" destId="{FFAFF096-6FDE-4D1C-84B1-A1EB6A7CDA5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3EF289-B53A-41AB-B579-7989FBEF79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43CFD2CB-A2E3-413B-B0AD-A66412FBC7FF}">
      <dgm:prSet phldrT="[Text]" custT="1"/>
      <dgm:spPr/>
      <dgm:t>
        <a:bodyPr/>
        <a:lstStyle/>
        <a:p>
          <a:r>
            <a:rPr lang="en-IN" sz="1400" b="1" dirty="0"/>
            <a:t>Materials:</a:t>
          </a:r>
          <a:endParaRPr lang="en-IN" sz="1400" dirty="0"/>
        </a:p>
        <a:p>
          <a:r>
            <a:rPr lang="en-IN" sz="1200" b="1" dirty="0"/>
            <a:t>Concrete:</a:t>
          </a:r>
          <a:r>
            <a:rPr lang="en-IN" sz="1200" dirty="0"/>
            <a:t> IS 456:2000, IS 10262:2019</a:t>
          </a:r>
        </a:p>
        <a:p>
          <a:r>
            <a:rPr lang="en-IN" sz="1200" b="1" dirty="0"/>
            <a:t>Steel:</a:t>
          </a:r>
          <a:r>
            <a:rPr lang="en-IN" sz="1200" dirty="0"/>
            <a:t> IS 1786:2008, IS 432:1982</a:t>
          </a:r>
        </a:p>
        <a:p>
          <a:r>
            <a:rPr lang="en-IN" sz="1200" b="1" dirty="0"/>
            <a:t>Design:</a:t>
          </a:r>
          <a:endParaRPr lang="en-IN" sz="1200" dirty="0"/>
        </a:p>
        <a:p>
          <a:r>
            <a:rPr lang="en-IN" sz="1200" b="1" dirty="0"/>
            <a:t>Foundations:</a:t>
          </a:r>
          <a:r>
            <a:rPr lang="en-IN" sz="1200" dirty="0"/>
            <a:t> IS 1904:2021, IS 6403:1981</a:t>
          </a:r>
        </a:p>
        <a:p>
          <a:r>
            <a:rPr lang="en-IN" sz="1200" b="1" dirty="0"/>
            <a:t>Concrete Mix Design:</a:t>
          </a:r>
          <a:r>
            <a:rPr lang="en-IN" sz="1200" dirty="0"/>
            <a:t> IS 10262:2019</a:t>
          </a:r>
        </a:p>
        <a:p>
          <a:r>
            <a:rPr lang="en-IN" sz="1200" b="1" dirty="0"/>
            <a:t>Soil Mechanics:</a:t>
          </a:r>
          <a:r>
            <a:rPr lang="en-IN" sz="1200" dirty="0"/>
            <a:t> IS 1498:1970</a:t>
          </a:r>
        </a:p>
        <a:p>
          <a:r>
            <a:rPr lang="en-IN" sz="1200" b="1" dirty="0"/>
            <a:t>Construction Practices:</a:t>
          </a:r>
          <a:endParaRPr lang="en-IN" sz="1200" dirty="0"/>
        </a:p>
        <a:p>
          <a:r>
            <a:rPr lang="en-IN" sz="1200" b="1" dirty="0"/>
            <a:t>Concrete Construction:</a:t>
          </a:r>
          <a:r>
            <a:rPr lang="en-IN" sz="1200" dirty="0"/>
            <a:t> IS 456:2000, IS 3370</a:t>
          </a:r>
        </a:p>
        <a:p>
          <a:r>
            <a:rPr lang="en-IN" sz="1200" b="1" dirty="0"/>
            <a:t>Soil Testing:</a:t>
          </a:r>
          <a:r>
            <a:rPr lang="en-IN" sz="1200" dirty="0"/>
            <a:t> IS 2720</a:t>
          </a:r>
        </a:p>
        <a:p>
          <a:endParaRPr lang="en-IN" sz="1400" dirty="0"/>
        </a:p>
      </dgm:t>
    </dgm:pt>
    <dgm:pt modelId="{01F9712F-03C8-41C2-8907-8DEFF1E8913F}" type="parTrans" cxnId="{368873C8-F771-4123-B160-52F22FE6B125}">
      <dgm:prSet/>
      <dgm:spPr/>
      <dgm:t>
        <a:bodyPr/>
        <a:lstStyle/>
        <a:p>
          <a:endParaRPr lang="en-IN"/>
        </a:p>
      </dgm:t>
    </dgm:pt>
    <dgm:pt modelId="{F83572C3-AA3D-49F2-9B23-E9DC0EE0083C}" type="sibTrans" cxnId="{368873C8-F771-4123-B160-52F22FE6B125}">
      <dgm:prSet/>
      <dgm:spPr/>
      <dgm:t>
        <a:bodyPr/>
        <a:lstStyle/>
        <a:p>
          <a:endParaRPr lang="en-IN"/>
        </a:p>
      </dgm:t>
    </dgm:pt>
    <dgm:pt modelId="{74E467D5-C867-4C07-9511-CABFFF46ED1E}">
      <dgm:prSet phldrT="[Text]" custT="1"/>
      <dgm:spPr/>
      <dgm:t>
        <a:bodyPr/>
        <a:lstStyle/>
        <a:p>
          <a:r>
            <a:rPr lang="en-IN" sz="1600" b="1" dirty="0"/>
            <a:t>Quality Assurance  </a:t>
          </a:r>
          <a:r>
            <a:rPr lang="en-IN" sz="1600" dirty="0"/>
            <a:t>Various Indian Standards for materials, design, and construction practices</a:t>
          </a:r>
        </a:p>
      </dgm:t>
    </dgm:pt>
    <dgm:pt modelId="{93510F37-52DF-4BAB-BFAA-2FE7F292B205}" type="parTrans" cxnId="{52AF9F35-799B-450B-B316-67631CB84879}">
      <dgm:prSet/>
      <dgm:spPr/>
      <dgm:t>
        <a:bodyPr/>
        <a:lstStyle/>
        <a:p>
          <a:endParaRPr lang="en-IN"/>
        </a:p>
      </dgm:t>
    </dgm:pt>
    <dgm:pt modelId="{078F3767-5B7F-40CC-8247-DCBBB8972249}" type="sibTrans" cxnId="{52AF9F35-799B-450B-B316-67631CB84879}">
      <dgm:prSet/>
      <dgm:spPr/>
      <dgm:t>
        <a:bodyPr/>
        <a:lstStyle/>
        <a:p>
          <a:endParaRPr lang="en-IN"/>
        </a:p>
      </dgm:t>
    </dgm:pt>
    <dgm:pt modelId="{5D4F1385-575D-445D-A4AE-7A1D6E3D5CA7}">
      <dgm:prSet phldrT="[Text]" custT="1"/>
      <dgm:spPr/>
      <dgm:t>
        <a:bodyPr/>
        <a:lstStyle/>
        <a:p>
          <a:r>
            <a:rPr lang="en-IN" sz="1600" b="1" dirty="0"/>
            <a:t>Impact:</a:t>
          </a:r>
          <a:r>
            <a:rPr lang="en-IN" sz="1600" dirty="0"/>
            <a:t> Provides a framework for quality assurance and control, helping to maintain high standards throughout the design and construction phases.</a:t>
          </a:r>
        </a:p>
      </dgm:t>
    </dgm:pt>
    <dgm:pt modelId="{AB2CBCCF-46A2-452E-9E5B-C468F50123D3}" type="parTrans" cxnId="{2E632903-D5D3-48E9-9F63-AF2AC0EC9A5B}">
      <dgm:prSet/>
      <dgm:spPr/>
      <dgm:t>
        <a:bodyPr/>
        <a:lstStyle/>
        <a:p>
          <a:endParaRPr lang="en-IN"/>
        </a:p>
      </dgm:t>
    </dgm:pt>
    <dgm:pt modelId="{32B82106-7D74-4A49-94E1-16E49CC568DE}" type="sibTrans" cxnId="{2E632903-D5D3-48E9-9F63-AF2AC0EC9A5B}">
      <dgm:prSet/>
      <dgm:spPr/>
      <dgm:t>
        <a:bodyPr/>
        <a:lstStyle/>
        <a:p>
          <a:endParaRPr lang="en-IN"/>
        </a:p>
      </dgm:t>
    </dgm:pt>
    <dgm:pt modelId="{2127EAAC-0751-438F-A45F-778900F8311D}">
      <dgm:prSet phldrT="[Text]" custT="1"/>
      <dgm:spPr/>
      <dgm:t>
        <a:bodyPr/>
        <a:lstStyle/>
        <a:p>
          <a:r>
            <a:rPr lang="en-IN" sz="1600" b="1" dirty="0"/>
            <a:t>Standards Applied:</a:t>
          </a:r>
          <a:r>
            <a:rPr lang="en-IN" sz="1600" dirty="0"/>
            <a:t> IS 456:2000, IS 3370</a:t>
          </a:r>
        </a:p>
      </dgm:t>
    </dgm:pt>
    <dgm:pt modelId="{E010C0C0-4C98-483E-B69B-D4B0B76411A3}" type="parTrans" cxnId="{87D2BEA8-9650-444A-9B87-84C2F65C0B9C}">
      <dgm:prSet/>
      <dgm:spPr/>
      <dgm:t>
        <a:bodyPr/>
        <a:lstStyle/>
        <a:p>
          <a:endParaRPr lang="en-IN"/>
        </a:p>
      </dgm:t>
    </dgm:pt>
    <dgm:pt modelId="{4E6D2F4B-B017-4BAB-AA82-F19D03879640}" type="sibTrans" cxnId="{87D2BEA8-9650-444A-9B87-84C2F65C0B9C}">
      <dgm:prSet/>
      <dgm:spPr/>
      <dgm:t>
        <a:bodyPr/>
        <a:lstStyle/>
        <a:p>
          <a:endParaRPr lang="en-IN"/>
        </a:p>
      </dgm:t>
    </dgm:pt>
    <dgm:pt modelId="{1FAFC02F-5A66-459F-90A8-A07A564B86BC}">
      <dgm:prSet phldrT="[Text]" custT="1"/>
      <dgm:spPr/>
      <dgm:t>
        <a:bodyPr/>
        <a:lstStyle/>
        <a:p>
          <a:r>
            <a:rPr lang="en-IN" sz="1600" b="1" dirty="0"/>
            <a:t>Sustainability and Future-Proofing, Long term Performance</a:t>
          </a:r>
          <a:endParaRPr lang="en-IN" sz="1600" dirty="0"/>
        </a:p>
      </dgm:t>
    </dgm:pt>
    <dgm:pt modelId="{DE315602-04BF-4AD1-A56D-7B494571EE13}" type="parTrans" cxnId="{564F49F8-19E9-4B40-8273-FE1A71E813C4}">
      <dgm:prSet/>
      <dgm:spPr/>
      <dgm:t>
        <a:bodyPr/>
        <a:lstStyle/>
        <a:p>
          <a:endParaRPr lang="en-IN"/>
        </a:p>
      </dgm:t>
    </dgm:pt>
    <dgm:pt modelId="{BB541580-B360-4F2F-8D88-F52A2AA0C12E}" type="sibTrans" cxnId="{564F49F8-19E9-4B40-8273-FE1A71E813C4}">
      <dgm:prSet/>
      <dgm:spPr/>
      <dgm:t>
        <a:bodyPr/>
        <a:lstStyle/>
        <a:p>
          <a:endParaRPr lang="en-IN"/>
        </a:p>
      </dgm:t>
    </dgm:pt>
    <dgm:pt modelId="{28C8BCB5-AABB-4367-ABB4-62985ED369C1}">
      <dgm:prSet phldrT="[Text]" custT="1"/>
      <dgm:spPr/>
      <dgm:t>
        <a:bodyPr/>
        <a:lstStyle/>
        <a:p>
          <a:r>
            <a:rPr lang="en-IN" sz="1600" b="1" dirty="0"/>
            <a:t>Impact:</a:t>
          </a:r>
          <a:r>
            <a:rPr lang="en-IN" sz="1600" dirty="0"/>
            <a:t> Emphasizes durability and long-term performance, ensuring that foundations remain stable and functional throughout their intended lifespan, contributing to sustainable construction practices.</a:t>
          </a:r>
        </a:p>
      </dgm:t>
    </dgm:pt>
    <dgm:pt modelId="{8E543482-6355-4D8D-82D7-FEDB678218FF}" type="parTrans" cxnId="{B2AEAB79-0D1A-4F12-9CCD-4CE1AFB13ABA}">
      <dgm:prSet/>
      <dgm:spPr/>
      <dgm:t>
        <a:bodyPr/>
        <a:lstStyle/>
        <a:p>
          <a:endParaRPr lang="en-IN"/>
        </a:p>
      </dgm:t>
    </dgm:pt>
    <dgm:pt modelId="{36796D42-7164-4B9D-A779-3C4F6F2E13C0}" type="sibTrans" cxnId="{B2AEAB79-0D1A-4F12-9CCD-4CE1AFB13ABA}">
      <dgm:prSet/>
      <dgm:spPr/>
      <dgm:t>
        <a:bodyPr/>
        <a:lstStyle/>
        <a:p>
          <a:endParaRPr lang="en-IN"/>
        </a:p>
      </dgm:t>
    </dgm:pt>
    <dgm:pt modelId="{A1ECCC29-60AB-4F82-8EDB-E184EF43CE41}">
      <dgm:prSet phldrT="[Text]" custT="1"/>
      <dgm:spPr/>
      <dgm:t>
        <a:bodyPr/>
        <a:lstStyle/>
        <a:p>
          <a:r>
            <a:rPr lang="en-IN" sz="1600" b="1" dirty="0"/>
            <a:t>Standards Applied:</a:t>
          </a:r>
          <a:r>
            <a:rPr lang="en-IN" sz="1600" dirty="0"/>
            <a:t> IS 1904:2021 and other related standards</a:t>
          </a:r>
        </a:p>
      </dgm:t>
    </dgm:pt>
    <dgm:pt modelId="{70C22293-0EBA-49CC-AB04-7374ED3D9811}" type="parTrans" cxnId="{AD61E951-631C-4871-8262-3D7E673BD6B1}">
      <dgm:prSet/>
      <dgm:spPr/>
      <dgm:t>
        <a:bodyPr/>
        <a:lstStyle/>
        <a:p>
          <a:endParaRPr lang="en-IN"/>
        </a:p>
      </dgm:t>
    </dgm:pt>
    <dgm:pt modelId="{F5B56407-FAFC-4291-94E4-098E3A2F0941}" type="sibTrans" cxnId="{AD61E951-631C-4871-8262-3D7E673BD6B1}">
      <dgm:prSet/>
      <dgm:spPr/>
      <dgm:t>
        <a:bodyPr/>
        <a:lstStyle/>
        <a:p>
          <a:endParaRPr lang="en-IN"/>
        </a:p>
      </dgm:t>
    </dgm:pt>
    <dgm:pt modelId="{7811CB58-9E48-40D0-9A67-C79B810C74A6}">
      <dgm:prSet phldrT="[Text]" custT="1"/>
      <dgm:spPr/>
      <dgm:t>
        <a:bodyPr/>
        <a:lstStyle/>
        <a:p>
          <a:r>
            <a:rPr lang="en-IN" sz="1600" b="1" dirty="0"/>
            <a:t>Adaptability</a:t>
          </a:r>
          <a:endParaRPr lang="en-IN" sz="1600" dirty="0"/>
        </a:p>
      </dgm:t>
    </dgm:pt>
    <dgm:pt modelId="{5F7513F1-A3C7-4267-9342-6D26EB4FA479}" type="parTrans" cxnId="{D3EB3EB3-B8AA-451D-BDE4-5A6E1B97EFCB}">
      <dgm:prSet/>
      <dgm:spPr/>
      <dgm:t>
        <a:bodyPr/>
        <a:lstStyle/>
        <a:p>
          <a:endParaRPr lang="en-IN"/>
        </a:p>
      </dgm:t>
    </dgm:pt>
    <dgm:pt modelId="{443DDC88-2F87-49CC-BA75-76F153317A4A}" type="sibTrans" cxnId="{D3EB3EB3-B8AA-451D-BDE4-5A6E1B97EFCB}">
      <dgm:prSet/>
      <dgm:spPr/>
      <dgm:t>
        <a:bodyPr/>
        <a:lstStyle/>
        <a:p>
          <a:endParaRPr lang="en-IN"/>
        </a:p>
      </dgm:t>
    </dgm:pt>
    <dgm:pt modelId="{8E6A1C29-8FF6-4FDE-9B29-E77E7AB6E6FD}">
      <dgm:prSet phldrT="[Text]" custT="1"/>
      <dgm:spPr/>
      <dgm:t>
        <a:bodyPr/>
        <a:lstStyle/>
        <a:p>
          <a:r>
            <a:rPr lang="en-IN" sz="1600" b="1" dirty="0"/>
            <a:t>Impact:</a:t>
          </a:r>
          <a:r>
            <a:rPr lang="en-IN" sz="1600" dirty="0"/>
            <a:t> Facilitates adaptability to different site conditions and construction needs, allowing for adjustments and modifications as required by changing conditions or new findings.</a:t>
          </a:r>
        </a:p>
      </dgm:t>
    </dgm:pt>
    <dgm:pt modelId="{D3DA75A9-6D9B-43EB-8029-B100C54EC5EF}" type="parTrans" cxnId="{04C9ED88-9B98-4B91-B049-B007283D5E1D}">
      <dgm:prSet/>
      <dgm:spPr/>
      <dgm:t>
        <a:bodyPr/>
        <a:lstStyle/>
        <a:p>
          <a:endParaRPr lang="en-IN"/>
        </a:p>
      </dgm:t>
    </dgm:pt>
    <dgm:pt modelId="{9CBB35DC-B874-453A-ACEE-5C73ED90077A}" type="sibTrans" cxnId="{04C9ED88-9B98-4B91-B049-B007283D5E1D}">
      <dgm:prSet/>
      <dgm:spPr/>
      <dgm:t>
        <a:bodyPr/>
        <a:lstStyle/>
        <a:p>
          <a:endParaRPr lang="en-IN"/>
        </a:p>
      </dgm:t>
    </dgm:pt>
    <dgm:pt modelId="{09D184F9-991A-47A4-A6AD-26AED5FA0A00}" type="pres">
      <dgm:prSet presAssocID="{CD3EF289-B53A-41AB-B579-7989FBEF7988}" presName="Name0" presStyleCnt="0">
        <dgm:presLayoutVars>
          <dgm:dir/>
          <dgm:animLvl val="lvl"/>
          <dgm:resizeHandles val="exact"/>
        </dgm:presLayoutVars>
      </dgm:prSet>
      <dgm:spPr/>
    </dgm:pt>
    <dgm:pt modelId="{1DBD8626-2601-4A64-BC27-5231CDA0A849}" type="pres">
      <dgm:prSet presAssocID="{43CFD2CB-A2E3-413B-B0AD-A66412FBC7FF}" presName="linNode" presStyleCnt="0"/>
      <dgm:spPr/>
    </dgm:pt>
    <dgm:pt modelId="{3411EEAF-FA63-4DBE-B832-3F3BD0FE9ADB}" type="pres">
      <dgm:prSet presAssocID="{43CFD2CB-A2E3-413B-B0AD-A66412FBC7FF}" presName="parentText" presStyleLbl="node1" presStyleIdx="0" presStyleCnt="3" custScaleY="2000000">
        <dgm:presLayoutVars>
          <dgm:chMax val="1"/>
          <dgm:bulletEnabled val="1"/>
        </dgm:presLayoutVars>
      </dgm:prSet>
      <dgm:spPr/>
    </dgm:pt>
    <dgm:pt modelId="{02D26DB5-A5F0-420E-BD9A-31C8DF93849E}" type="pres">
      <dgm:prSet presAssocID="{43CFD2CB-A2E3-413B-B0AD-A66412FBC7FF}" presName="descendantText" presStyleLbl="alignAccFollowNode1" presStyleIdx="0" presStyleCnt="3" custScaleY="1256486">
        <dgm:presLayoutVars>
          <dgm:bulletEnabled val="1"/>
        </dgm:presLayoutVars>
      </dgm:prSet>
      <dgm:spPr/>
    </dgm:pt>
    <dgm:pt modelId="{9DEC33A8-95AA-413D-9920-A6A745AC24C0}" type="pres">
      <dgm:prSet presAssocID="{F83572C3-AA3D-49F2-9B23-E9DC0EE0083C}" presName="sp" presStyleCnt="0"/>
      <dgm:spPr/>
    </dgm:pt>
    <dgm:pt modelId="{973F925B-9377-4A4F-9F20-9A5B5C2E0038}" type="pres">
      <dgm:prSet presAssocID="{2127EAAC-0751-438F-A45F-778900F8311D}" presName="linNode" presStyleCnt="0"/>
      <dgm:spPr/>
    </dgm:pt>
    <dgm:pt modelId="{85ABD643-3DDD-4DE5-BB86-98B56473F5DB}" type="pres">
      <dgm:prSet presAssocID="{2127EAAC-0751-438F-A45F-778900F8311D}" presName="parentText" presStyleLbl="node1" presStyleIdx="1" presStyleCnt="3" custScaleY="518675">
        <dgm:presLayoutVars>
          <dgm:chMax val="1"/>
          <dgm:bulletEnabled val="1"/>
        </dgm:presLayoutVars>
      </dgm:prSet>
      <dgm:spPr/>
    </dgm:pt>
    <dgm:pt modelId="{2E3C0DEF-151D-4708-8DB9-0294AD01CE1E}" type="pres">
      <dgm:prSet presAssocID="{2127EAAC-0751-438F-A45F-778900F8311D}" presName="descendantText" presStyleLbl="alignAccFollowNode1" presStyleIdx="1" presStyleCnt="3" custScaleY="1179554">
        <dgm:presLayoutVars>
          <dgm:bulletEnabled val="1"/>
        </dgm:presLayoutVars>
      </dgm:prSet>
      <dgm:spPr/>
    </dgm:pt>
    <dgm:pt modelId="{1F72506E-C4B7-4D83-A80F-DC86C54C6CAF}" type="pres">
      <dgm:prSet presAssocID="{4E6D2F4B-B017-4BAB-AA82-F19D03879640}" presName="sp" presStyleCnt="0"/>
      <dgm:spPr/>
    </dgm:pt>
    <dgm:pt modelId="{7EBDCBF2-CDBB-4C3F-B5F7-2D67DB19D5EF}" type="pres">
      <dgm:prSet presAssocID="{A1ECCC29-60AB-4F82-8EDB-E184EF43CE41}" presName="linNode" presStyleCnt="0"/>
      <dgm:spPr/>
    </dgm:pt>
    <dgm:pt modelId="{D7AB1A43-9D78-4C68-BB51-E77B5BB146A6}" type="pres">
      <dgm:prSet presAssocID="{A1ECCC29-60AB-4F82-8EDB-E184EF43CE41}" presName="parentText" presStyleLbl="node1" presStyleIdx="2" presStyleCnt="3" custScaleY="795282">
        <dgm:presLayoutVars>
          <dgm:chMax val="1"/>
          <dgm:bulletEnabled val="1"/>
        </dgm:presLayoutVars>
      </dgm:prSet>
      <dgm:spPr/>
    </dgm:pt>
    <dgm:pt modelId="{C5679A46-73D3-42CF-BAEE-420B4F6B5057}" type="pres">
      <dgm:prSet presAssocID="{A1ECCC29-60AB-4F82-8EDB-E184EF43CE41}" presName="descendantText" presStyleLbl="alignAccFollowNode1" presStyleIdx="2" presStyleCnt="3" custScaleY="1385228">
        <dgm:presLayoutVars>
          <dgm:bulletEnabled val="1"/>
        </dgm:presLayoutVars>
      </dgm:prSet>
      <dgm:spPr/>
    </dgm:pt>
  </dgm:ptLst>
  <dgm:cxnLst>
    <dgm:cxn modelId="{2E632903-D5D3-48E9-9F63-AF2AC0EC9A5B}" srcId="{43CFD2CB-A2E3-413B-B0AD-A66412FBC7FF}" destId="{5D4F1385-575D-445D-A4AE-7A1D6E3D5CA7}" srcOrd="1" destOrd="0" parTransId="{AB2CBCCF-46A2-452E-9E5B-C468F50123D3}" sibTransId="{32B82106-7D74-4A49-94E1-16E49CC568DE}"/>
    <dgm:cxn modelId="{52AF9F35-799B-450B-B316-67631CB84879}" srcId="{43CFD2CB-A2E3-413B-B0AD-A66412FBC7FF}" destId="{74E467D5-C867-4C07-9511-CABFFF46ED1E}" srcOrd="0" destOrd="0" parTransId="{93510F37-52DF-4BAB-BFAA-2FE7F292B205}" sibTransId="{078F3767-5B7F-40CC-8247-DCBBB8972249}"/>
    <dgm:cxn modelId="{187C0261-8E78-4D81-AA43-53F57DAE4599}" type="presOf" srcId="{74E467D5-C867-4C07-9511-CABFFF46ED1E}" destId="{02D26DB5-A5F0-420E-BD9A-31C8DF93849E}" srcOrd="0" destOrd="0" presId="urn:microsoft.com/office/officeart/2005/8/layout/vList5"/>
    <dgm:cxn modelId="{13FF824A-BBA3-4E90-A7DD-366EC488E9D5}" type="presOf" srcId="{43CFD2CB-A2E3-413B-B0AD-A66412FBC7FF}" destId="{3411EEAF-FA63-4DBE-B832-3F3BD0FE9ADB}" srcOrd="0" destOrd="0" presId="urn:microsoft.com/office/officeart/2005/8/layout/vList5"/>
    <dgm:cxn modelId="{54A8AB71-272F-4749-9E84-822A9CD41FAC}" type="presOf" srcId="{CD3EF289-B53A-41AB-B579-7989FBEF7988}" destId="{09D184F9-991A-47A4-A6AD-26AED5FA0A00}" srcOrd="0" destOrd="0" presId="urn:microsoft.com/office/officeart/2005/8/layout/vList5"/>
    <dgm:cxn modelId="{AD61E951-631C-4871-8262-3D7E673BD6B1}" srcId="{CD3EF289-B53A-41AB-B579-7989FBEF7988}" destId="{A1ECCC29-60AB-4F82-8EDB-E184EF43CE41}" srcOrd="2" destOrd="0" parTransId="{70C22293-0EBA-49CC-AB04-7374ED3D9811}" sibTransId="{F5B56407-FAFC-4291-94E4-098E3A2F0941}"/>
    <dgm:cxn modelId="{B2AEAB79-0D1A-4F12-9CCD-4CE1AFB13ABA}" srcId="{2127EAAC-0751-438F-A45F-778900F8311D}" destId="{28C8BCB5-AABB-4367-ABB4-62985ED369C1}" srcOrd="1" destOrd="0" parTransId="{8E543482-6355-4D8D-82D7-FEDB678218FF}" sibTransId="{36796D42-7164-4B9D-A779-3C4F6F2E13C0}"/>
    <dgm:cxn modelId="{E3D0CB7E-74F4-4FAF-B632-A9895D5CB7E9}" type="presOf" srcId="{5D4F1385-575D-445D-A4AE-7A1D6E3D5CA7}" destId="{02D26DB5-A5F0-420E-BD9A-31C8DF93849E}" srcOrd="0" destOrd="1" presId="urn:microsoft.com/office/officeart/2005/8/layout/vList5"/>
    <dgm:cxn modelId="{04C9ED88-9B98-4B91-B049-B007283D5E1D}" srcId="{A1ECCC29-60AB-4F82-8EDB-E184EF43CE41}" destId="{8E6A1C29-8FF6-4FDE-9B29-E77E7AB6E6FD}" srcOrd="1" destOrd="0" parTransId="{D3DA75A9-6D9B-43EB-8029-B100C54EC5EF}" sibTransId="{9CBB35DC-B874-453A-ACEE-5C73ED90077A}"/>
    <dgm:cxn modelId="{4471E89A-97E3-4B55-AF40-13FB5E2793ED}" type="presOf" srcId="{8E6A1C29-8FF6-4FDE-9B29-E77E7AB6E6FD}" destId="{C5679A46-73D3-42CF-BAEE-420B4F6B5057}" srcOrd="0" destOrd="1" presId="urn:microsoft.com/office/officeart/2005/8/layout/vList5"/>
    <dgm:cxn modelId="{D6BD679C-9DEB-42AE-AF14-3B80FA61DD26}" type="presOf" srcId="{2127EAAC-0751-438F-A45F-778900F8311D}" destId="{85ABD643-3DDD-4DE5-BB86-98B56473F5DB}" srcOrd="0" destOrd="0" presId="urn:microsoft.com/office/officeart/2005/8/layout/vList5"/>
    <dgm:cxn modelId="{87D2BEA8-9650-444A-9B87-84C2F65C0B9C}" srcId="{CD3EF289-B53A-41AB-B579-7989FBEF7988}" destId="{2127EAAC-0751-438F-A45F-778900F8311D}" srcOrd="1" destOrd="0" parTransId="{E010C0C0-4C98-483E-B69B-D4B0B76411A3}" sibTransId="{4E6D2F4B-B017-4BAB-AA82-F19D03879640}"/>
    <dgm:cxn modelId="{D3EB3EB3-B8AA-451D-BDE4-5A6E1B97EFCB}" srcId="{A1ECCC29-60AB-4F82-8EDB-E184EF43CE41}" destId="{7811CB58-9E48-40D0-9A67-C79B810C74A6}" srcOrd="0" destOrd="0" parTransId="{5F7513F1-A3C7-4267-9342-6D26EB4FA479}" sibTransId="{443DDC88-2F87-49CC-BA75-76F153317A4A}"/>
    <dgm:cxn modelId="{A26095B5-F4F1-4E45-BE9F-06BBD5C0625C}" type="presOf" srcId="{1FAFC02F-5A66-459F-90A8-A07A564B86BC}" destId="{2E3C0DEF-151D-4708-8DB9-0294AD01CE1E}" srcOrd="0" destOrd="0" presId="urn:microsoft.com/office/officeart/2005/8/layout/vList5"/>
    <dgm:cxn modelId="{368873C8-F771-4123-B160-52F22FE6B125}" srcId="{CD3EF289-B53A-41AB-B579-7989FBEF7988}" destId="{43CFD2CB-A2E3-413B-B0AD-A66412FBC7FF}" srcOrd="0" destOrd="0" parTransId="{01F9712F-03C8-41C2-8907-8DEFF1E8913F}" sibTransId="{F83572C3-AA3D-49F2-9B23-E9DC0EE0083C}"/>
    <dgm:cxn modelId="{A36AD9C9-A21B-4D0F-91FA-EFFF9E005958}" type="presOf" srcId="{A1ECCC29-60AB-4F82-8EDB-E184EF43CE41}" destId="{D7AB1A43-9D78-4C68-BB51-E77B5BB146A6}" srcOrd="0" destOrd="0" presId="urn:microsoft.com/office/officeart/2005/8/layout/vList5"/>
    <dgm:cxn modelId="{3AFFA3E1-F95C-447C-826F-F4EA2121D1CD}" type="presOf" srcId="{28C8BCB5-AABB-4367-ABB4-62985ED369C1}" destId="{2E3C0DEF-151D-4708-8DB9-0294AD01CE1E}" srcOrd="0" destOrd="1" presId="urn:microsoft.com/office/officeart/2005/8/layout/vList5"/>
    <dgm:cxn modelId="{2E7B5DE9-7672-4B3E-BC07-401E9A7BEEC0}" type="presOf" srcId="{7811CB58-9E48-40D0-9A67-C79B810C74A6}" destId="{C5679A46-73D3-42CF-BAEE-420B4F6B5057}" srcOrd="0" destOrd="0" presId="urn:microsoft.com/office/officeart/2005/8/layout/vList5"/>
    <dgm:cxn modelId="{564F49F8-19E9-4B40-8273-FE1A71E813C4}" srcId="{2127EAAC-0751-438F-A45F-778900F8311D}" destId="{1FAFC02F-5A66-459F-90A8-A07A564B86BC}" srcOrd="0" destOrd="0" parTransId="{DE315602-04BF-4AD1-A56D-7B494571EE13}" sibTransId="{BB541580-B360-4F2F-8D88-F52A2AA0C12E}"/>
    <dgm:cxn modelId="{8C7AD443-BEFF-471A-961F-8A697E0BFFB0}" type="presParOf" srcId="{09D184F9-991A-47A4-A6AD-26AED5FA0A00}" destId="{1DBD8626-2601-4A64-BC27-5231CDA0A849}" srcOrd="0" destOrd="0" presId="urn:microsoft.com/office/officeart/2005/8/layout/vList5"/>
    <dgm:cxn modelId="{DA4EC4E2-D0F2-4332-B1A8-B25653CCB514}" type="presParOf" srcId="{1DBD8626-2601-4A64-BC27-5231CDA0A849}" destId="{3411EEAF-FA63-4DBE-B832-3F3BD0FE9ADB}" srcOrd="0" destOrd="0" presId="urn:microsoft.com/office/officeart/2005/8/layout/vList5"/>
    <dgm:cxn modelId="{D48805F4-3F65-4944-A154-EE4F26648A7A}" type="presParOf" srcId="{1DBD8626-2601-4A64-BC27-5231CDA0A849}" destId="{02D26DB5-A5F0-420E-BD9A-31C8DF93849E}" srcOrd="1" destOrd="0" presId="urn:microsoft.com/office/officeart/2005/8/layout/vList5"/>
    <dgm:cxn modelId="{39058F70-1B58-4D7D-9835-B5B842B2FC9C}" type="presParOf" srcId="{09D184F9-991A-47A4-A6AD-26AED5FA0A00}" destId="{9DEC33A8-95AA-413D-9920-A6A745AC24C0}" srcOrd="1" destOrd="0" presId="urn:microsoft.com/office/officeart/2005/8/layout/vList5"/>
    <dgm:cxn modelId="{DA410C48-61E2-4C8D-9840-9A2FD8788E6F}" type="presParOf" srcId="{09D184F9-991A-47A4-A6AD-26AED5FA0A00}" destId="{973F925B-9377-4A4F-9F20-9A5B5C2E0038}" srcOrd="2" destOrd="0" presId="urn:microsoft.com/office/officeart/2005/8/layout/vList5"/>
    <dgm:cxn modelId="{2A4CFAF9-4565-4076-A76F-9901BEFF7CA1}" type="presParOf" srcId="{973F925B-9377-4A4F-9F20-9A5B5C2E0038}" destId="{85ABD643-3DDD-4DE5-BB86-98B56473F5DB}" srcOrd="0" destOrd="0" presId="urn:microsoft.com/office/officeart/2005/8/layout/vList5"/>
    <dgm:cxn modelId="{9A6139B4-C618-4385-B8B3-FECF0C6FF29C}" type="presParOf" srcId="{973F925B-9377-4A4F-9F20-9A5B5C2E0038}" destId="{2E3C0DEF-151D-4708-8DB9-0294AD01CE1E}" srcOrd="1" destOrd="0" presId="urn:microsoft.com/office/officeart/2005/8/layout/vList5"/>
    <dgm:cxn modelId="{FD89ABAB-2B0E-44AF-A71D-2E3BB7132BCB}" type="presParOf" srcId="{09D184F9-991A-47A4-A6AD-26AED5FA0A00}" destId="{1F72506E-C4B7-4D83-A80F-DC86C54C6CAF}" srcOrd="3" destOrd="0" presId="urn:microsoft.com/office/officeart/2005/8/layout/vList5"/>
    <dgm:cxn modelId="{9155E653-D3E5-453B-880D-601B52C7BB8B}" type="presParOf" srcId="{09D184F9-991A-47A4-A6AD-26AED5FA0A00}" destId="{7EBDCBF2-CDBB-4C3F-B5F7-2D67DB19D5EF}" srcOrd="4" destOrd="0" presId="urn:microsoft.com/office/officeart/2005/8/layout/vList5"/>
    <dgm:cxn modelId="{2B58C02E-8E44-45C2-9A00-9F54B5F734BB}" type="presParOf" srcId="{7EBDCBF2-CDBB-4C3F-B5F7-2D67DB19D5EF}" destId="{D7AB1A43-9D78-4C68-BB51-E77B5BB146A6}" srcOrd="0" destOrd="0" presId="urn:microsoft.com/office/officeart/2005/8/layout/vList5"/>
    <dgm:cxn modelId="{3D1F7F19-1F05-4876-A1D4-5E2EBEEC1856}" type="presParOf" srcId="{7EBDCBF2-CDBB-4C3F-B5F7-2D67DB19D5EF}" destId="{C5679A46-73D3-42CF-BAEE-420B4F6B50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C0F486-A6E8-4C9B-8321-1D3124A9DC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9176B733-31DC-411E-BDD3-8414389FAA58}">
      <dgm:prSet phldrT="[Text]" custT="1"/>
      <dgm:spPr/>
      <dgm:t>
        <a:bodyPr/>
        <a:lstStyle/>
        <a:p>
          <a:pPr>
            <a:buSzPts val="1000"/>
            <a:buFont typeface="Courier New" panose="02070309020205020404" pitchFamily="49" charset="0"/>
            <a:buChar char="o"/>
          </a:pPr>
          <a:r>
            <a:rPr lang="en-IN" sz="1600" b="1" dirty="0"/>
            <a:t>Standards for Design:</a:t>
          </a:r>
          <a:endParaRPr lang="en-IN" sz="1600" dirty="0"/>
        </a:p>
        <a:p>
          <a:pPr>
            <a:buSzPts val="1000"/>
            <a:buFont typeface="Courier New" panose="02070309020205020404" pitchFamily="49" charset="0"/>
            <a:buChar char="o"/>
          </a:pPr>
          <a:r>
            <a:rPr lang="en-IN" sz="1600" b="1" dirty="0"/>
            <a:t>IS 2911 – Code of Practice for Design and Construction of Pile Foundations</a:t>
          </a:r>
          <a:endParaRPr lang="en-IN" sz="1600" dirty="0"/>
        </a:p>
        <a:p>
          <a:pPr>
            <a:buSzPts val="1000"/>
            <a:buFont typeface="Courier New" panose="02070309020205020404" pitchFamily="49" charset="0"/>
            <a:buChar char="o"/>
          </a:pPr>
          <a:r>
            <a:rPr lang="en-IN" sz="1600" b="1" dirty="0"/>
            <a:t>Part 1: Concrete piles-Bored cast/Driven cast In-situ concrete piles</a:t>
          </a:r>
          <a:endParaRPr lang="en-IN" sz="1600" dirty="0"/>
        </a:p>
        <a:p>
          <a:pPr>
            <a:buSzPts val="1000"/>
            <a:buFont typeface="Courier New" panose="02070309020205020404" pitchFamily="49" charset="0"/>
            <a:buChar char="o"/>
          </a:pPr>
          <a:r>
            <a:rPr lang="en-IN" sz="1600" b="1" dirty="0"/>
            <a:t>Part 2: Timber piles</a:t>
          </a:r>
          <a:endParaRPr lang="en-IN" sz="1600" dirty="0"/>
        </a:p>
      </dgm:t>
    </dgm:pt>
    <dgm:pt modelId="{C3E71E2A-F024-4BEF-A3E8-C412D963F41D}" type="parTrans" cxnId="{66D461AB-6142-42BB-B92F-440C0432D158}">
      <dgm:prSet/>
      <dgm:spPr/>
      <dgm:t>
        <a:bodyPr/>
        <a:lstStyle/>
        <a:p>
          <a:endParaRPr lang="en-IN"/>
        </a:p>
      </dgm:t>
    </dgm:pt>
    <dgm:pt modelId="{B84090D2-FCF5-4F43-8E6A-7B50386B8E6F}" type="sibTrans" cxnId="{66D461AB-6142-42BB-B92F-440C0432D158}">
      <dgm:prSet/>
      <dgm:spPr/>
      <dgm:t>
        <a:bodyPr/>
        <a:lstStyle/>
        <a:p>
          <a:endParaRPr lang="en-IN"/>
        </a:p>
      </dgm:t>
    </dgm:pt>
    <dgm:pt modelId="{DFD8B677-1E01-4515-AF3E-BD2E5BCADC21}">
      <dgm:prSet phldrT="[Text]" custT="1"/>
      <dgm:spPr/>
      <dgm:t>
        <a:bodyPr/>
        <a:lstStyle/>
        <a:p>
          <a:r>
            <a:rPr lang="en-IN" sz="1400" b="1" dirty="0"/>
            <a:t>Ensuring Safety and Reliability</a:t>
          </a:r>
          <a:endParaRPr lang="en-IN" sz="1400" dirty="0"/>
        </a:p>
      </dgm:t>
    </dgm:pt>
    <dgm:pt modelId="{0B5AFFFB-1DD6-4A20-99A9-9817CBF3DC0B}" type="parTrans" cxnId="{DB68C97D-1CFE-491D-A2C7-7855399EF550}">
      <dgm:prSet/>
      <dgm:spPr/>
      <dgm:t>
        <a:bodyPr/>
        <a:lstStyle/>
        <a:p>
          <a:endParaRPr lang="en-IN"/>
        </a:p>
      </dgm:t>
    </dgm:pt>
    <dgm:pt modelId="{A142FB05-C966-45C6-8A63-CC2852772BAB}" type="sibTrans" cxnId="{DB68C97D-1CFE-491D-A2C7-7855399EF550}">
      <dgm:prSet/>
      <dgm:spPr/>
      <dgm:t>
        <a:bodyPr/>
        <a:lstStyle/>
        <a:p>
          <a:endParaRPr lang="en-IN"/>
        </a:p>
      </dgm:t>
    </dgm:pt>
    <dgm:pt modelId="{67ADB627-076B-4898-B8DE-A0DAF2435F06}">
      <dgm:prSet phldrT="[Text]" custT="1"/>
      <dgm:spPr/>
      <dgm:t>
        <a:bodyPr/>
        <a:lstStyle/>
        <a:p>
          <a:r>
            <a:rPr lang="en-IN" sz="1400" b="1" dirty="0"/>
            <a:t>Impact:</a:t>
          </a:r>
          <a:r>
            <a:rPr lang="en-IN" sz="1400" dirty="0"/>
            <a:t> Ensures that pile foundations are designed to safely support loads, with guidelines for assessing the load-carrying capacity and conducting load tests to validate design assumptions.</a:t>
          </a:r>
          <a:endParaRPr lang="en-IN" sz="1200" dirty="0"/>
        </a:p>
      </dgm:t>
    </dgm:pt>
    <dgm:pt modelId="{D266E915-E55F-48EA-BAEB-14628B020BC9}" type="parTrans" cxnId="{2A04852B-78C2-446C-9F41-E54D6DA485C8}">
      <dgm:prSet/>
      <dgm:spPr/>
      <dgm:t>
        <a:bodyPr/>
        <a:lstStyle/>
        <a:p>
          <a:endParaRPr lang="en-IN"/>
        </a:p>
      </dgm:t>
    </dgm:pt>
    <dgm:pt modelId="{06B08514-568A-4CDA-9BEC-C7147C4256F5}" type="sibTrans" cxnId="{2A04852B-78C2-446C-9F41-E54D6DA485C8}">
      <dgm:prSet/>
      <dgm:spPr/>
      <dgm:t>
        <a:bodyPr/>
        <a:lstStyle/>
        <a:p>
          <a:endParaRPr lang="en-IN"/>
        </a:p>
      </dgm:t>
    </dgm:pt>
    <dgm:pt modelId="{9893CDE6-C5DA-4DB1-8530-9C93028A04DE}">
      <dgm:prSet phldrT="[Text]" custT="1"/>
      <dgm:spPr/>
      <dgm:t>
        <a:bodyPr/>
        <a:lstStyle/>
        <a:p>
          <a:r>
            <a:rPr lang="en-IN" sz="1600" b="1" dirty="0"/>
            <a:t>IS 1786:2008 – High Strength Deformed Steel Bars and Wires for Concrete Reinforcement</a:t>
          </a:r>
        </a:p>
        <a:p>
          <a:r>
            <a:rPr lang="en-IN" sz="1600" b="1" dirty="0"/>
            <a:t>IS 456:2000 – Code of Practice for Plain and Reinforced Concrete</a:t>
          </a:r>
          <a:endParaRPr lang="en-IN" sz="1600" dirty="0"/>
        </a:p>
        <a:p>
          <a:r>
            <a:rPr lang="en-IN" sz="1600" b="1" dirty="0"/>
            <a:t>O</a:t>
          </a:r>
          <a:endParaRPr lang="en-IN" sz="1600" dirty="0"/>
        </a:p>
      </dgm:t>
    </dgm:pt>
    <dgm:pt modelId="{583ADC40-FD62-4D10-928E-11397B92E101}" type="parTrans" cxnId="{BBD8897C-C168-49A7-B393-C6A85D3A0D94}">
      <dgm:prSet/>
      <dgm:spPr/>
      <dgm:t>
        <a:bodyPr/>
        <a:lstStyle/>
        <a:p>
          <a:endParaRPr lang="en-IN"/>
        </a:p>
      </dgm:t>
    </dgm:pt>
    <dgm:pt modelId="{5E603386-53AB-4407-9FE4-F4E5E6E8D98A}" type="sibTrans" cxnId="{BBD8897C-C168-49A7-B393-C6A85D3A0D94}">
      <dgm:prSet/>
      <dgm:spPr/>
      <dgm:t>
        <a:bodyPr/>
        <a:lstStyle/>
        <a:p>
          <a:endParaRPr lang="en-IN"/>
        </a:p>
      </dgm:t>
    </dgm:pt>
    <dgm:pt modelId="{C198A946-F5D2-4A98-ACF6-5C4A6934E08F}">
      <dgm:prSet phldrT="[Text]" custT="1"/>
      <dgm:spPr/>
      <dgm:t>
        <a:bodyPr/>
        <a:lstStyle/>
        <a:p>
          <a:r>
            <a:rPr lang="en-IN" sz="1400" b="1" dirty="0"/>
            <a:t>Standards for Material Quality</a:t>
          </a:r>
          <a:endParaRPr lang="en-IN" sz="1400" dirty="0"/>
        </a:p>
      </dgm:t>
    </dgm:pt>
    <dgm:pt modelId="{C8A6DE7C-F77F-4EFE-9845-27D035993EAA}" type="parTrans" cxnId="{19B5ED3D-6A71-48C7-928B-FDC65E8326A1}">
      <dgm:prSet/>
      <dgm:spPr/>
      <dgm:t>
        <a:bodyPr/>
        <a:lstStyle/>
        <a:p>
          <a:endParaRPr lang="en-IN"/>
        </a:p>
      </dgm:t>
    </dgm:pt>
    <dgm:pt modelId="{7D8AE226-1634-40C7-BB61-5F40EAFA3898}" type="sibTrans" cxnId="{19B5ED3D-6A71-48C7-928B-FDC65E8326A1}">
      <dgm:prSet/>
      <dgm:spPr/>
      <dgm:t>
        <a:bodyPr/>
        <a:lstStyle/>
        <a:p>
          <a:endParaRPr lang="en-IN"/>
        </a:p>
      </dgm:t>
    </dgm:pt>
    <dgm:pt modelId="{66521505-0112-4CF3-940C-B54A11F33C8E}">
      <dgm:prSet phldrT="[Text]" custT="1"/>
      <dgm:spPr/>
      <dgm:t>
        <a:bodyPr/>
        <a:lstStyle/>
        <a:p>
          <a:r>
            <a:rPr lang="en-IN" sz="1400" b="1" dirty="0"/>
            <a:t>Impact:</a:t>
          </a:r>
          <a:r>
            <a:rPr lang="en-IN" sz="1400" dirty="0"/>
            <a:t> Ensures that the steel used in deep foundations meets strength and durability requirements, enhancing the structural integrity of the piles.</a:t>
          </a:r>
        </a:p>
      </dgm:t>
    </dgm:pt>
    <dgm:pt modelId="{E542A0D1-AD7C-470C-89AA-5C2C2CBF5A07}" type="parTrans" cxnId="{0E0E91FC-8F44-4962-BFB8-6E08504FCAD1}">
      <dgm:prSet/>
      <dgm:spPr/>
      <dgm:t>
        <a:bodyPr/>
        <a:lstStyle/>
        <a:p>
          <a:endParaRPr lang="en-IN"/>
        </a:p>
      </dgm:t>
    </dgm:pt>
    <dgm:pt modelId="{414307FD-7C9D-434A-B4D8-EB31F9A39713}" type="sibTrans" cxnId="{0E0E91FC-8F44-4962-BFB8-6E08504FCAD1}">
      <dgm:prSet/>
      <dgm:spPr/>
      <dgm:t>
        <a:bodyPr/>
        <a:lstStyle/>
        <a:p>
          <a:endParaRPr lang="en-IN"/>
        </a:p>
      </dgm:t>
    </dgm:pt>
    <dgm:pt modelId="{1CE646E2-A6AD-4742-A3DF-179EB38F9F87}">
      <dgm:prSet phldrT="[Text]" custT="1"/>
      <dgm:spPr/>
      <dgm:t>
        <a:bodyPr/>
        <a:lstStyle/>
        <a:p>
          <a:r>
            <a:rPr lang="en-IN" sz="1400" b="1" dirty="0"/>
            <a:t>IS 2911 – Code of Practice for Design and Construction of Pile Foundations</a:t>
          </a:r>
          <a:endParaRPr lang="en-IN" sz="1400" dirty="0"/>
        </a:p>
        <a:p>
          <a:r>
            <a:rPr lang="en-IN" sz="1400" b="1" dirty="0"/>
            <a:t>Overview:</a:t>
          </a:r>
          <a:r>
            <a:rPr lang="en-IN" sz="1400" dirty="0"/>
            <a:t> Provides standardized procedures for the design and construction of piles.</a:t>
          </a:r>
        </a:p>
      </dgm:t>
    </dgm:pt>
    <dgm:pt modelId="{4E74D790-D7EB-44AB-BD26-4D83768BA4E8}" type="parTrans" cxnId="{0D83344A-2793-4083-92E5-C8CAC7BEC6F1}">
      <dgm:prSet/>
      <dgm:spPr/>
      <dgm:t>
        <a:bodyPr/>
        <a:lstStyle/>
        <a:p>
          <a:endParaRPr lang="en-IN"/>
        </a:p>
      </dgm:t>
    </dgm:pt>
    <dgm:pt modelId="{8934D861-06B0-4792-96AF-FA914814CE74}" type="sibTrans" cxnId="{0D83344A-2793-4083-92E5-C8CAC7BEC6F1}">
      <dgm:prSet/>
      <dgm:spPr/>
      <dgm:t>
        <a:bodyPr/>
        <a:lstStyle/>
        <a:p>
          <a:endParaRPr lang="en-IN"/>
        </a:p>
      </dgm:t>
    </dgm:pt>
    <dgm:pt modelId="{A7A5ACA3-1154-48CC-B547-B62E6AC25BF9}">
      <dgm:prSet phldrT="[Text]" custT="1"/>
      <dgm:spPr/>
      <dgm:t>
        <a:bodyPr/>
        <a:lstStyle/>
        <a:p>
          <a:pPr marL="114300" lvl="1" indent="0" defTabSz="622300">
            <a:lnSpc>
              <a:spcPct val="90000"/>
            </a:lnSpc>
            <a:spcBef>
              <a:spcPct val="0"/>
            </a:spcBef>
            <a:spcAft>
              <a:spcPct val="15000"/>
            </a:spcAft>
          </a:pPr>
          <a:r>
            <a:rPr lang="en-IN" sz="1600" b="1" dirty="0"/>
            <a:t>Improving Design Consistency and Efficiency  , Standardised Design      Procedures</a:t>
          </a:r>
          <a:r>
            <a:rPr lang="en-IN" sz="1200" b="1" dirty="0"/>
            <a:t> </a:t>
          </a:r>
          <a:endParaRPr lang="en-IN" sz="1200" dirty="0"/>
        </a:p>
      </dgm:t>
    </dgm:pt>
    <dgm:pt modelId="{CEB20436-4584-444B-BA1B-EF5C2D68432D}" type="parTrans" cxnId="{BE282851-73CB-4B80-B952-A33EA4CD8463}">
      <dgm:prSet/>
      <dgm:spPr/>
      <dgm:t>
        <a:bodyPr/>
        <a:lstStyle/>
        <a:p>
          <a:endParaRPr lang="en-IN"/>
        </a:p>
      </dgm:t>
    </dgm:pt>
    <dgm:pt modelId="{42AA7DB2-C705-48F8-A6BB-BFEB114E8BC9}" type="sibTrans" cxnId="{BE282851-73CB-4B80-B952-A33EA4CD8463}">
      <dgm:prSet/>
      <dgm:spPr/>
      <dgm:t>
        <a:bodyPr/>
        <a:lstStyle/>
        <a:p>
          <a:endParaRPr lang="en-IN"/>
        </a:p>
      </dgm:t>
    </dgm:pt>
    <dgm:pt modelId="{F08C730E-3D37-498D-B325-D07FB3A48823}">
      <dgm:prSet phldrT="[Text]" custT="1"/>
      <dgm:spPr/>
      <dgm:t>
        <a:bodyPr/>
        <a:lstStyle/>
        <a:p>
          <a:endParaRPr lang="en-IN" sz="1400" dirty="0"/>
        </a:p>
      </dgm:t>
    </dgm:pt>
    <dgm:pt modelId="{AE1C5655-B25B-4756-95FC-2520F457DCB9}" type="parTrans" cxnId="{6A8814F1-FF8A-4107-9D2F-9558F05FDC67}">
      <dgm:prSet/>
      <dgm:spPr/>
      <dgm:t>
        <a:bodyPr/>
        <a:lstStyle/>
        <a:p>
          <a:endParaRPr lang="en-IN"/>
        </a:p>
      </dgm:t>
    </dgm:pt>
    <dgm:pt modelId="{9E1E32BA-92A5-42B7-A6E1-19F2CC4B95AE}" type="sibTrans" cxnId="{6A8814F1-FF8A-4107-9D2F-9558F05FDC67}">
      <dgm:prSet/>
      <dgm:spPr/>
      <dgm:t>
        <a:bodyPr/>
        <a:lstStyle/>
        <a:p>
          <a:endParaRPr lang="en-IN"/>
        </a:p>
      </dgm:t>
    </dgm:pt>
    <dgm:pt modelId="{2B815E85-26D3-47C0-A1A2-89AFAF061749}">
      <dgm:prSet custT="1"/>
      <dgm:spPr/>
      <dgm:t>
        <a:bodyPr/>
        <a:lstStyle/>
        <a:p>
          <a:pPr>
            <a:buSzPts val="1000"/>
            <a:buFont typeface="Courier New" panose="02070309020205020404" pitchFamily="49" charset="0"/>
            <a:buChar char="o"/>
          </a:pPr>
          <a:r>
            <a:rPr lang="en-IN" sz="1400" b="1" dirty="0"/>
            <a:t>Impact:</a:t>
          </a:r>
          <a:r>
            <a:rPr lang="en-IN" sz="1400" dirty="0"/>
            <a:t> Guarantees that the concrete used in pile foundations has the required strength and durability, contributing to the overall safety and longevity of the structure.</a:t>
          </a:r>
        </a:p>
      </dgm:t>
    </dgm:pt>
    <dgm:pt modelId="{308AD9DB-83F6-4EEF-AC65-E2B046D2BDF8}" type="parTrans" cxnId="{23B9ADA2-AFC3-45C3-AEFB-8ED0B30E6922}">
      <dgm:prSet/>
      <dgm:spPr/>
      <dgm:t>
        <a:bodyPr/>
        <a:lstStyle/>
        <a:p>
          <a:endParaRPr lang="en-IN"/>
        </a:p>
      </dgm:t>
    </dgm:pt>
    <dgm:pt modelId="{2CB3465E-8003-4B76-8656-86275F652FB6}" type="sibTrans" cxnId="{23B9ADA2-AFC3-45C3-AEFB-8ED0B30E6922}">
      <dgm:prSet/>
      <dgm:spPr/>
      <dgm:t>
        <a:bodyPr/>
        <a:lstStyle/>
        <a:p>
          <a:endParaRPr lang="en-IN"/>
        </a:p>
      </dgm:t>
    </dgm:pt>
    <dgm:pt modelId="{2AAC0CC0-48F0-45D6-A0B4-1AE13EA4D38F}">
      <dgm:prSet custT="1"/>
      <dgm:spPr/>
      <dgm:t>
        <a:bodyPr/>
        <a:lstStyle/>
        <a:p>
          <a:pPr>
            <a:buSzPts val="1000"/>
            <a:buFont typeface="Courier New" panose="02070309020205020404" pitchFamily="49" charset="0"/>
            <a:buChar char="o"/>
          </a:pPr>
          <a:r>
            <a:rPr lang="en-IN" sz="1400" b="1" dirty="0"/>
            <a:t>Impact:</a:t>
          </a:r>
          <a:r>
            <a:rPr lang="en-IN" sz="1400" dirty="0"/>
            <a:t> Ensures consistency in design practices, reducing variability and improving reliability in pile foundation design.</a:t>
          </a:r>
        </a:p>
      </dgm:t>
    </dgm:pt>
    <dgm:pt modelId="{DE03B3B5-1D55-4E8C-B9E2-E2AA3181684C}" type="parTrans" cxnId="{A27A6D64-FA6C-4EB8-8128-03502A80128C}">
      <dgm:prSet/>
      <dgm:spPr/>
      <dgm:t>
        <a:bodyPr/>
        <a:lstStyle/>
        <a:p>
          <a:endParaRPr lang="en-IN"/>
        </a:p>
      </dgm:t>
    </dgm:pt>
    <dgm:pt modelId="{F60DCE1D-6E2D-44AC-AF2B-8203B3DDFC27}" type="sibTrans" cxnId="{A27A6D64-FA6C-4EB8-8128-03502A80128C}">
      <dgm:prSet/>
      <dgm:spPr/>
      <dgm:t>
        <a:bodyPr/>
        <a:lstStyle/>
        <a:p>
          <a:endParaRPr lang="en-IN"/>
        </a:p>
      </dgm:t>
    </dgm:pt>
    <dgm:pt modelId="{69F05179-0D6D-430E-A163-36F1B7F1D715}">
      <dgm:prSet custT="1"/>
      <dgm:spPr/>
      <dgm:t>
        <a:bodyPr/>
        <a:lstStyle/>
        <a:p>
          <a:pPr marL="114300" lvl="1" indent="0" defTabSz="622300">
            <a:lnSpc>
              <a:spcPct val="90000"/>
            </a:lnSpc>
            <a:spcBef>
              <a:spcPct val="0"/>
            </a:spcBef>
            <a:spcAft>
              <a:spcPct val="15000"/>
            </a:spcAft>
          </a:pPr>
          <a:endParaRPr lang="en-IN" sz="1400" dirty="0"/>
        </a:p>
      </dgm:t>
    </dgm:pt>
    <dgm:pt modelId="{C9D058E4-9228-4C05-8DEE-A19BBCE04E55}" type="parTrans" cxnId="{EB6A43E3-98BB-4F0C-996E-464725A69B69}">
      <dgm:prSet/>
      <dgm:spPr/>
      <dgm:t>
        <a:bodyPr/>
        <a:lstStyle/>
        <a:p>
          <a:endParaRPr lang="en-IN"/>
        </a:p>
      </dgm:t>
    </dgm:pt>
    <dgm:pt modelId="{C966C2E7-8466-4B32-81D5-7980686D3A84}" type="sibTrans" cxnId="{EB6A43E3-98BB-4F0C-996E-464725A69B69}">
      <dgm:prSet/>
      <dgm:spPr/>
      <dgm:t>
        <a:bodyPr/>
        <a:lstStyle/>
        <a:p>
          <a:endParaRPr lang="en-IN"/>
        </a:p>
      </dgm:t>
    </dgm:pt>
    <dgm:pt modelId="{B1F51B6A-20A5-4F68-868A-3522FACC9C9F}" type="pres">
      <dgm:prSet presAssocID="{1DC0F486-A6E8-4C9B-8321-1D3124A9DC18}" presName="Name0" presStyleCnt="0">
        <dgm:presLayoutVars>
          <dgm:dir/>
          <dgm:animLvl val="lvl"/>
          <dgm:resizeHandles val="exact"/>
        </dgm:presLayoutVars>
      </dgm:prSet>
      <dgm:spPr/>
    </dgm:pt>
    <dgm:pt modelId="{BD4F57F0-5BC7-418F-AD42-30CCCE276DD9}" type="pres">
      <dgm:prSet presAssocID="{9176B733-31DC-411E-BDD3-8414389FAA58}" presName="linNode" presStyleCnt="0"/>
      <dgm:spPr/>
    </dgm:pt>
    <dgm:pt modelId="{EBFB5AB0-09A5-4235-9B24-8FD0DCD8A1F4}" type="pres">
      <dgm:prSet presAssocID="{9176B733-31DC-411E-BDD3-8414389FAA58}" presName="parentText" presStyleLbl="node1" presStyleIdx="0" presStyleCnt="3" custScaleY="223316">
        <dgm:presLayoutVars>
          <dgm:chMax val="1"/>
          <dgm:bulletEnabled val="1"/>
        </dgm:presLayoutVars>
      </dgm:prSet>
      <dgm:spPr/>
    </dgm:pt>
    <dgm:pt modelId="{BA098592-9A18-452E-9432-5E45B1807740}" type="pres">
      <dgm:prSet presAssocID="{9176B733-31DC-411E-BDD3-8414389FAA58}" presName="descendantText" presStyleLbl="alignAccFollowNode1" presStyleIdx="0" presStyleCnt="3" custScaleY="166105">
        <dgm:presLayoutVars>
          <dgm:bulletEnabled val="1"/>
        </dgm:presLayoutVars>
      </dgm:prSet>
      <dgm:spPr/>
    </dgm:pt>
    <dgm:pt modelId="{AF07BE22-A9FE-4FE5-AAC6-78965DC1153B}" type="pres">
      <dgm:prSet presAssocID="{B84090D2-FCF5-4F43-8E6A-7B50386B8E6F}" presName="sp" presStyleCnt="0"/>
      <dgm:spPr/>
    </dgm:pt>
    <dgm:pt modelId="{47937C2E-2E01-4181-9531-067624EBE3FF}" type="pres">
      <dgm:prSet presAssocID="{9893CDE6-C5DA-4DB1-8530-9C93028A04DE}" presName="linNode" presStyleCnt="0"/>
      <dgm:spPr/>
    </dgm:pt>
    <dgm:pt modelId="{658FFB12-D8C3-4032-94AD-B8E64CE8EFAF}" type="pres">
      <dgm:prSet presAssocID="{9893CDE6-C5DA-4DB1-8530-9C93028A04DE}" presName="parentText" presStyleLbl="node1" presStyleIdx="1" presStyleCnt="3" custScaleY="160236">
        <dgm:presLayoutVars>
          <dgm:chMax val="1"/>
          <dgm:bulletEnabled val="1"/>
        </dgm:presLayoutVars>
      </dgm:prSet>
      <dgm:spPr/>
    </dgm:pt>
    <dgm:pt modelId="{8A435F14-5FDF-449E-B8A7-804751F447F6}" type="pres">
      <dgm:prSet presAssocID="{9893CDE6-C5DA-4DB1-8530-9C93028A04DE}" presName="descendantText" presStyleLbl="alignAccFollowNode1" presStyleIdx="1" presStyleCnt="3" custScaleY="191582">
        <dgm:presLayoutVars>
          <dgm:bulletEnabled val="1"/>
        </dgm:presLayoutVars>
      </dgm:prSet>
      <dgm:spPr/>
    </dgm:pt>
    <dgm:pt modelId="{0CF855C9-85DD-4E5E-A256-75ED952B65D6}" type="pres">
      <dgm:prSet presAssocID="{5E603386-53AB-4407-9FE4-F4E5E6E8D98A}" presName="sp" presStyleCnt="0"/>
      <dgm:spPr/>
    </dgm:pt>
    <dgm:pt modelId="{1762C841-F648-4253-9D2E-9ACBCEDFDD59}" type="pres">
      <dgm:prSet presAssocID="{1CE646E2-A6AD-4742-A3DF-179EB38F9F87}" presName="linNode" presStyleCnt="0"/>
      <dgm:spPr/>
    </dgm:pt>
    <dgm:pt modelId="{4A43A36B-3D04-44A6-A709-4F5E3AA1916C}" type="pres">
      <dgm:prSet presAssocID="{1CE646E2-A6AD-4742-A3DF-179EB38F9F87}" presName="parentText" presStyleLbl="node1" presStyleIdx="2" presStyleCnt="3">
        <dgm:presLayoutVars>
          <dgm:chMax val="1"/>
          <dgm:bulletEnabled val="1"/>
        </dgm:presLayoutVars>
      </dgm:prSet>
      <dgm:spPr/>
    </dgm:pt>
    <dgm:pt modelId="{423D0BDC-D4B1-4381-B3DB-34F2EF489C3A}" type="pres">
      <dgm:prSet presAssocID="{1CE646E2-A6AD-4742-A3DF-179EB38F9F87}" presName="descendantText" presStyleLbl="alignAccFollowNode1" presStyleIdx="2" presStyleCnt="3" custScaleY="166975">
        <dgm:presLayoutVars>
          <dgm:bulletEnabled val="1"/>
        </dgm:presLayoutVars>
      </dgm:prSet>
      <dgm:spPr/>
    </dgm:pt>
  </dgm:ptLst>
  <dgm:cxnLst>
    <dgm:cxn modelId="{3270DF06-935C-43E9-9EBB-621ABE883063}" type="presOf" srcId="{A7A5ACA3-1154-48CC-B547-B62E6AC25BF9}" destId="{423D0BDC-D4B1-4381-B3DB-34F2EF489C3A}" srcOrd="0" destOrd="0" presId="urn:microsoft.com/office/officeart/2005/8/layout/vList5"/>
    <dgm:cxn modelId="{0F9E7C28-721E-46EA-8F51-89512A73A406}" type="presOf" srcId="{DFD8B677-1E01-4515-AF3E-BD2E5BCADC21}" destId="{BA098592-9A18-452E-9432-5E45B1807740}" srcOrd="0" destOrd="0" presId="urn:microsoft.com/office/officeart/2005/8/layout/vList5"/>
    <dgm:cxn modelId="{2A04852B-78C2-446C-9F41-E54D6DA485C8}" srcId="{9176B733-31DC-411E-BDD3-8414389FAA58}" destId="{67ADB627-076B-4898-B8DE-A0DAF2435F06}" srcOrd="1" destOrd="0" parTransId="{D266E915-E55F-48EA-BAEB-14628B020BC9}" sibTransId="{06B08514-568A-4CDA-9BEC-C7147C4256F5}"/>
    <dgm:cxn modelId="{19B5ED3D-6A71-48C7-928B-FDC65E8326A1}" srcId="{9893CDE6-C5DA-4DB1-8530-9C93028A04DE}" destId="{C198A946-F5D2-4A98-ACF6-5C4A6934E08F}" srcOrd="0" destOrd="0" parTransId="{C8A6DE7C-F77F-4EFE-9845-27D035993EAA}" sibTransId="{7D8AE226-1634-40C7-BB61-5F40EAFA3898}"/>
    <dgm:cxn modelId="{A27A6D64-FA6C-4EB8-8128-03502A80128C}" srcId="{A7A5ACA3-1154-48CC-B547-B62E6AC25BF9}" destId="{2AAC0CC0-48F0-45D6-A0B4-1AE13EA4D38F}" srcOrd="0" destOrd="0" parTransId="{DE03B3B5-1D55-4E8C-B9E2-E2AA3181684C}" sibTransId="{F60DCE1D-6E2D-44AC-AF2B-8203B3DDFC27}"/>
    <dgm:cxn modelId="{0D83344A-2793-4083-92E5-C8CAC7BEC6F1}" srcId="{1DC0F486-A6E8-4C9B-8321-1D3124A9DC18}" destId="{1CE646E2-A6AD-4742-A3DF-179EB38F9F87}" srcOrd="2" destOrd="0" parTransId="{4E74D790-D7EB-44AB-BD26-4D83768BA4E8}" sibTransId="{8934D861-06B0-4792-96AF-FA914814CE74}"/>
    <dgm:cxn modelId="{6A61614F-CD4F-42D8-8C81-99DDFC236039}" type="presOf" srcId="{9176B733-31DC-411E-BDD3-8414389FAA58}" destId="{EBFB5AB0-09A5-4235-9B24-8FD0DCD8A1F4}" srcOrd="0" destOrd="0" presId="urn:microsoft.com/office/officeart/2005/8/layout/vList5"/>
    <dgm:cxn modelId="{BE282851-73CB-4B80-B952-A33EA4CD8463}" srcId="{1CE646E2-A6AD-4742-A3DF-179EB38F9F87}" destId="{A7A5ACA3-1154-48CC-B547-B62E6AC25BF9}" srcOrd="0" destOrd="0" parTransId="{CEB20436-4584-444B-BA1B-EF5C2D68432D}" sibTransId="{42AA7DB2-C705-48F8-A6BB-BFEB114E8BC9}"/>
    <dgm:cxn modelId="{BBD8897C-C168-49A7-B393-C6A85D3A0D94}" srcId="{1DC0F486-A6E8-4C9B-8321-1D3124A9DC18}" destId="{9893CDE6-C5DA-4DB1-8530-9C93028A04DE}" srcOrd="1" destOrd="0" parTransId="{583ADC40-FD62-4D10-928E-11397B92E101}" sibTransId="{5E603386-53AB-4407-9FE4-F4E5E6E8D98A}"/>
    <dgm:cxn modelId="{DB68C97D-1CFE-491D-A2C7-7855399EF550}" srcId="{9176B733-31DC-411E-BDD3-8414389FAA58}" destId="{DFD8B677-1E01-4515-AF3E-BD2E5BCADC21}" srcOrd="0" destOrd="0" parTransId="{0B5AFFFB-1DD6-4A20-99A9-9817CBF3DC0B}" sibTransId="{A142FB05-C966-45C6-8A63-CC2852772BAB}"/>
    <dgm:cxn modelId="{15AD5F8E-BB6A-4472-93DE-168BDC0F9BF1}" type="presOf" srcId="{2B815E85-26D3-47C0-A1A2-89AFAF061749}" destId="{8A435F14-5FDF-449E-B8A7-804751F447F6}" srcOrd="0" destOrd="3" presId="urn:microsoft.com/office/officeart/2005/8/layout/vList5"/>
    <dgm:cxn modelId="{2E07D991-2F61-426B-A79E-BEE3526C31D3}" type="presOf" srcId="{1CE646E2-A6AD-4742-A3DF-179EB38F9F87}" destId="{4A43A36B-3D04-44A6-A709-4F5E3AA1916C}" srcOrd="0" destOrd="0" presId="urn:microsoft.com/office/officeart/2005/8/layout/vList5"/>
    <dgm:cxn modelId="{23B9ADA2-AFC3-45C3-AEFB-8ED0B30E6922}" srcId="{F08C730E-3D37-498D-B325-D07FB3A48823}" destId="{2B815E85-26D3-47C0-A1A2-89AFAF061749}" srcOrd="0" destOrd="0" parTransId="{308AD9DB-83F6-4EEF-AC65-E2B046D2BDF8}" sibTransId="{2CB3465E-8003-4B76-8656-86275F652FB6}"/>
    <dgm:cxn modelId="{BC8B06A3-FB26-4544-B1A0-4BF5DD85F605}" type="presOf" srcId="{C198A946-F5D2-4A98-ACF6-5C4A6934E08F}" destId="{8A435F14-5FDF-449E-B8A7-804751F447F6}" srcOrd="0" destOrd="0" presId="urn:microsoft.com/office/officeart/2005/8/layout/vList5"/>
    <dgm:cxn modelId="{3EFC94A8-6CBA-443E-B58F-578F1C3CA226}" type="presOf" srcId="{F08C730E-3D37-498D-B325-D07FB3A48823}" destId="{8A435F14-5FDF-449E-B8A7-804751F447F6}" srcOrd="0" destOrd="2" presId="urn:microsoft.com/office/officeart/2005/8/layout/vList5"/>
    <dgm:cxn modelId="{66D461AB-6142-42BB-B92F-440C0432D158}" srcId="{1DC0F486-A6E8-4C9B-8321-1D3124A9DC18}" destId="{9176B733-31DC-411E-BDD3-8414389FAA58}" srcOrd="0" destOrd="0" parTransId="{C3E71E2A-F024-4BEF-A3E8-C412D963F41D}" sibTransId="{B84090D2-FCF5-4F43-8E6A-7B50386B8E6F}"/>
    <dgm:cxn modelId="{2EC3DCB0-8BFB-4593-B87E-1A0F13F9530F}" type="presOf" srcId="{67ADB627-076B-4898-B8DE-A0DAF2435F06}" destId="{BA098592-9A18-452E-9432-5E45B1807740}" srcOrd="0" destOrd="1" presId="urn:microsoft.com/office/officeart/2005/8/layout/vList5"/>
    <dgm:cxn modelId="{3C7864B2-1BC3-4E63-962E-18AEAE29F3F8}" type="presOf" srcId="{66521505-0112-4CF3-940C-B54A11F33C8E}" destId="{8A435F14-5FDF-449E-B8A7-804751F447F6}" srcOrd="0" destOrd="1" presId="urn:microsoft.com/office/officeart/2005/8/layout/vList5"/>
    <dgm:cxn modelId="{01C65FB6-2406-45C8-B605-A6ACFC0EE104}" type="presOf" srcId="{9893CDE6-C5DA-4DB1-8530-9C93028A04DE}" destId="{658FFB12-D8C3-4032-94AD-B8E64CE8EFAF}" srcOrd="0" destOrd="0" presId="urn:microsoft.com/office/officeart/2005/8/layout/vList5"/>
    <dgm:cxn modelId="{E34CCEB6-4BE8-41AA-B309-D48FB20824D7}" type="presOf" srcId="{1DC0F486-A6E8-4C9B-8321-1D3124A9DC18}" destId="{B1F51B6A-20A5-4F68-868A-3522FACC9C9F}" srcOrd="0" destOrd="0" presId="urn:microsoft.com/office/officeart/2005/8/layout/vList5"/>
    <dgm:cxn modelId="{E61E8AC5-8086-49D6-9260-D57630604BF4}" type="presOf" srcId="{2AAC0CC0-48F0-45D6-A0B4-1AE13EA4D38F}" destId="{423D0BDC-D4B1-4381-B3DB-34F2EF489C3A}" srcOrd="0" destOrd="1" presId="urn:microsoft.com/office/officeart/2005/8/layout/vList5"/>
    <dgm:cxn modelId="{5297ABCB-AA0C-476D-B78B-2830A1831544}" type="presOf" srcId="{69F05179-0D6D-430E-A163-36F1B7F1D715}" destId="{423D0BDC-D4B1-4381-B3DB-34F2EF489C3A}" srcOrd="0" destOrd="2" presId="urn:microsoft.com/office/officeart/2005/8/layout/vList5"/>
    <dgm:cxn modelId="{EB6A43E3-98BB-4F0C-996E-464725A69B69}" srcId="{1CE646E2-A6AD-4742-A3DF-179EB38F9F87}" destId="{69F05179-0D6D-430E-A163-36F1B7F1D715}" srcOrd="1" destOrd="0" parTransId="{C9D058E4-9228-4C05-8DEE-A19BBCE04E55}" sibTransId="{C966C2E7-8466-4B32-81D5-7980686D3A84}"/>
    <dgm:cxn modelId="{6A8814F1-FF8A-4107-9D2F-9558F05FDC67}" srcId="{9893CDE6-C5DA-4DB1-8530-9C93028A04DE}" destId="{F08C730E-3D37-498D-B325-D07FB3A48823}" srcOrd="2" destOrd="0" parTransId="{AE1C5655-B25B-4756-95FC-2520F457DCB9}" sibTransId="{9E1E32BA-92A5-42B7-A6E1-19F2CC4B95AE}"/>
    <dgm:cxn modelId="{0E0E91FC-8F44-4962-BFB8-6E08504FCAD1}" srcId="{9893CDE6-C5DA-4DB1-8530-9C93028A04DE}" destId="{66521505-0112-4CF3-940C-B54A11F33C8E}" srcOrd="1" destOrd="0" parTransId="{E542A0D1-AD7C-470C-89AA-5C2C2CBF5A07}" sibTransId="{414307FD-7C9D-434A-B4D8-EB31F9A39713}"/>
    <dgm:cxn modelId="{E9BAF89F-E990-461B-B36C-E748E6150308}" type="presParOf" srcId="{B1F51B6A-20A5-4F68-868A-3522FACC9C9F}" destId="{BD4F57F0-5BC7-418F-AD42-30CCCE276DD9}" srcOrd="0" destOrd="0" presId="urn:microsoft.com/office/officeart/2005/8/layout/vList5"/>
    <dgm:cxn modelId="{F3F14134-4145-409C-81A5-3C4A01DB3959}" type="presParOf" srcId="{BD4F57F0-5BC7-418F-AD42-30CCCE276DD9}" destId="{EBFB5AB0-09A5-4235-9B24-8FD0DCD8A1F4}" srcOrd="0" destOrd="0" presId="urn:microsoft.com/office/officeart/2005/8/layout/vList5"/>
    <dgm:cxn modelId="{BE66AEEC-5740-48AE-BBBE-8F0162AFCC99}" type="presParOf" srcId="{BD4F57F0-5BC7-418F-AD42-30CCCE276DD9}" destId="{BA098592-9A18-452E-9432-5E45B1807740}" srcOrd="1" destOrd="0" presId="urn:microsoft.com/office/officeart/2005/8/layout/vList5"/>
    <dgm:cxn modelId="{966A1A36-39A7-4FB3-94A4-6F5606F1C830}" type="presParOf" srcId="{B1F51B6A-20A5-4F68-868A-3522FACC9C9F}" destId="{AF07BE22-A9FE-4FE5-AAC6-78965DC1153B}" srcOrd="1" destOrd="0" presId="urn:microsoft.com/office/officeart/2005/8/layout/vList5"/>
    <dgm:cxn modelId="{05CDEFA1-9A03-4E7D-8519-4C8C126FF6CC}" type="presParOf" srcId="{B1F51B6A-20A5-4F68-868A-3522FACC9C9F}" destId="{47937C2E-2E01-4181-9531-067624EBE3FF}" srcOrd="2" destOrd="0" presId="urn:microsoft.com/office/officeart/2005/8/layout/vList5"/>
    <dgm:cxn modelId="{B82D5197-FBE4-4880-8333-0BFED0354BB0}" type="presParOf" srcId="{47937C2E-2E01-4181-9531-067624EBE3FF}" destId="{658FFB12-D8C3-4032-94AD-B8E64CE8EFAF}" srcOrd="0" destOrd="0" presId="urn:microsoft.com/office/officeart/2005/8/layout/vList5"/>
    <dgm:cxn modelId="{3DFEA1B9-33FA-41DF-9994-A877A1293B31}" type="presParOf" srcId="{47937C2E-2E01-4181-9531-067624EBE3FF}" destId="{8A435F14-5FDF-449E-B8A7-804751F447F6}" srcOrd="1" destOrd="0" presId="urn:microsoft.com/office/officeart/2005/8/layout/vList5"/>
    <dgm:cxn modelId="{82BDC9FD-69CC-4275-A78D-C932FB63DEB0}" type="presParOf" srcId="{B1F51B6A-20A5-4F68-868A-3522FACC9C9F}" destId="{0CF855C9-85DD-4E5E-A256-75ED952B65D6}" srcOrd="3" destOrd="0" presId="urn:microsoft.com/office/officeart/2005/8/layout/vList5"/>
    <dgm:cxn modelId="{0BEA6869-9F70-4D07-B135-3940BF4B9311}" type="presParOf" srcId="{B1F51B6A-20A5-4F68-868A-3522FACC9C9F}" destId="{1762C841-F648-4253-9D2E-9ACBCEDFDD59}" srcOrd="4" destOrd="0" presId="urn:microsoft.com/office/officeart/2005/8/layout/vList5"/>
    <dgm:cxn modelId="{C01AA7F5-731E-4C37-8EC2-79BC508BDDC2}" type="presParOf" srcId="{1762C841-F648-4253-9D2E-9ACBCEDFDD59}" destId="{4A43A36B-3D04-44A6-A709-4F5E3AA1916C}" srcOrd="0" destOrd="0" presId="urn:microsoft.com/office/officeart/2005/8/layout/vList5"/>
    <dgm:cxn modelId="{48F948BD-3ED6-415B-81FF-5DBD61861E15}" type="presParOf" srcId="{1762C841-F648-4253-9D2E-9ACBCEDFDD59}" destId="{423D0BDC-D4B1-4381-B3DB-34F2EF489C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91378D-A42E-4C91-A9A5-6DF4D0AA72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47238E17-2E0D-40E9-B696-8C16D995F954}">
      <dgm:prSet phldrT="[Text]" custT="1"/>
      <dgm:spPr/>
      <dgm:t>
        <a:bodyPr/>
        <a:lstStyle/>
        <a:p>
          <a:pPr>
            <a:buSzPts val="1000"/>
            <a:buFont typeface="Courier New" panose="02070309020205020404" pitchFamily="49" charset="0"/>
            <a:buChar char="o"/>
          </a:pPr>
          <a:r>
            <a:rPr lang="en-IN" sz="1400" b="1" dirty="0"/>
            <a:t>IS 2911 – Code of Practice for Design and Construction of Pile Foundations-  Bored cast in situ and driven  cast in situ concrete Piles</a:t>
          </a:r>
          <a:endParaRPr lang="en-IN" sz="1400" dirty="0"/>
        </a:p>
        <a:p>
          <a:pPr>
            <a:buSzPts val="1000"/>
            <a:buFont typeface="Courier New" panose="02070309020205020404" pitchFamily="49" charset="0"/>
            <a:buChar char="o"/>
          </a:pPr>
          <a:r>
            <a:rPr lang="en-IN" sz="1400" b="1" dirty="0"/>
            <a:t>Part 1 Sec 1 &amp; 2: General Requirements (2010)</a:t>
          </a:r>
          <a:endParaRPr lang="en-IN" sz="1400" dirty="0"/>
        </a:p>
      </dgm:t>
    </dgm:pt>
    <dgm:pt modelId="{B6F359EB-FFF1-4C83-8B8E-8B9638457A18}" type="parTrans" cxnId="{7AA554C0-9BDC-41B4-867E-4A987E7AC6C3}">
      <dgm:prSet/>
      <dgm:spPr/>
      <dgm:t>
        <a:bodyPr/>
        <a:lstStyle/>
        <a:p>
          <a:endParaRPr lang="en-IN"/>
        </a:p>
      </dgm:t>
    </dgm:pt>
    <dgm:pt modelId="{3E2F3386-68DD-4DDD-9354-1147105FA4B2}" type="sibTrans" cxnId="{7AA554C0-9BDC-41B4-867E-4A987E7AC6C3}">
      <dgm:prSet/>
      <dgm:spPr/>
      <dgm:t>
        <a:bodyPr/>
        <a:lstStyle/>
        <a:p>
          <a:endParaRPr lang="en-IN"/>
        </a:p>
      </dgm:t>
    </dgm:pt>
    <dgm:pt modelId="{F1885E93-93DB-43BD-927A-D2397DBA0773}">
      <dgm:prSet phldrT="[Text]" custT="1"/>
      <dgm:spPr/>
      <dgm:t>
        <a:bodyPr/>
        <a:lstStyle/>
        <a:p>
          <a:pPr algn="just"/>
          <a:r>
            <a:rPr lang="en-IN" sz="1400" b="1" dirty="0"/>
            <a:t>Efficient Load Distribution, Enhancing Construction Quality and Practices</a:t>
          </a:r>
          <a:endParaRPr lang="en-IN" sz="1400" dirty="0"/>
        </a:p>
      </dgm:t>
    </dgm:pt>
    <dgm:pt modelId="{BEB6871E-69D9-42D6-9A20-05C77BF63D1B}" type="parTrans" cxnId="{BE9CC32D-FFD4-4695-993C-7B59B097B50E}">
      <dgm:prSet/>
      <dgm:spPr/>
      <dgm:t>
        <a:bodyPr/>
        <a:lstStyle/>
        <a:p>
          <a:endParaRPr lang="en-IN"/>
        </a:p>
      </dgm:t>
    </dgm:pt>
    <dgm:pt modelId="{54EF99A7-5574-4ECC-B7C7-679B2D871173}" type="sibTrans" cxnId="{BE9CC32D-FFD4-4695-993C-7B59B097B50E}">
      <dgm:prSet/>
      <dgm:spPr/>
      <dgm:t>
        <a:bodyPr/>
        <a:lstStyle/>
        <a:p>
          <a:endParaRPr lang="en-IN"/>
        </a:p>
      </dgm:t>
    </dgm:pt>
    <dgm:pt modelId="{45DF3374-9038-44CC-8EE5-AC34DFCC643D}">
      <dgm:prSet phldrT="[Text]" custT="1"/>
      <dgm:spPr/>
      <dgm:t>
        <a:bodyPr/>
        <a:lstStyle/>
        <a:p>
          <a:pPr algn="just"/>
          <a:r>
            <a:rPr lang="en-IN" sz="1400" b="1" dirty="0"/>
            <a:t>Impact:</a:t>
          </a:r>
          <a:r>
            <a:rPr lang="en-IN" sz="1400" dirty="0"/>
            <a:t> Provides guidelines for distributing loads effectively through pile foundations, which helps in optimizing design and construction costs. Outlines best practices for pile installation, including driving methods, boring techniques, and grouting, ensuring high construction quality and performance</a:t>
          </a:r>
        </a:p>
      </dgm:t>
    </dgm:pt>
    <dgm:pt modelId="{0B04D3B0-4C0E-4BB7-94ED-DE7BBD7E522C}" type="parTrans" cxnId="{51DBB6B1-6698-4E1C-B637-F12C02705E5B}">
      <dgm:prSet/>
      <dgm:spPr/>
      <dgm:t>
        <a:bodyPr/>
        <a:lstStyle/>
        <a:p>
          <a:endParaRPr lang="en-IN"/>
        </a:p>
      </dgm:t>
    </dgm:pt>
    <dgm:pt modelId="{5E69C645-BA7C-4012-B549-84CEAD979C3F}" type="sibTrans" cxnId="{51DBB6B1-6698-4E1C-B637-F12C02705E5B}">
      <dgm:prSet/>
      <dgm:spPr/>
      <dgm:t>
        <a:bodyPr/>
        <a:lstStyle/>
        <a:p>
          <a:endParaRPr lang="en-IN"/>
        </a:p>
      </dgm:t>
    </dgm:pt>
    <dgm:pt modelId="{F60DE819-B893-44DF-B278-7B4FE80D9AC5}">
      <dgm:prSet phldrT="[Text]" custT="1"/>
      <dgm:spPr/>
      <dgm:t>
        <a:bodyPr/>
        <a:lstStyle/>
        <a:p>
          <a:r>
            <a:rPr lang="en-IN" sz="1400" b="1" dirty="0"/>
            <a:t>IS 456:2000 – Code of Practice for Plain and Reinforced Concrete</a:t>
          </a:r>
        </a:p>
        <a:p>
          <a:r>
            <a:rPr lang="en-IN" sz="1400" b="1" dirty="0"/>
            <a:t>IS 2911 – Part 4: 2013 Design and construction of Piles  foundations – Load test on Piles </a:t>
          </a:r>
          <a:endParaRPr lang="en-IN" sz="1400" dirty="0"/>
        </a:p>
      </dgm:t>
    </dgm:pt>
    <dgm:pt modelId="{A138C2F9-AAA3-4A7C-9E40-1097C162F3D1}" type="parTrans" cxnId="{07A9DE3F-953F-4070-B2B2-0C183CD4DA9C}">
      <dgm:prSet/>
      <dgm:spPr/>
      <dgm:t>
        <a:bodyPr/>
        <a:lstStyle/>
        <a:p>
          <a:endParaRPr lang="en-IN"/>
        </a:p>
      </dgm:t>
    </dgm:pt>
    <dgm:pt modelId="{3C6C0E0F-C7F3-4EC8-A771-91C59C82C3DE}" type="sibTrans" cxnId="{07A9DE3F-953F-4070-B2B2-0C183CD4DA9C}">
      <dgm:prSet/>
      <dgm:spPr/>
      <dgm:t>
        <a:bodyPr/>
        <a:lstStyle/>
        <a:p>
          <a:endParaRPr lang="en-IN"/>
        </a:p>
      </dgm:t>
    </dgm:pt>
    <dgm:pt modelId="{20544E93-57F4-4FC9-9EA6-C482FF007F0A}">
      <dgm:prSet phldrT="[Text]" custT="1"/>
      <dgm:spPr/>
      <dgm:t>
        <a:bodyPr/>
        <a:lstStyle/>
        <a:p>
          <a:r>
            <a:rPr lang="en-IN" sz="1600" b="1" dirty="0"/>
            <a:t>Quality Control, Inspection &amp; Testing</a:t>
          </a:r>
          <a:endParaRPr lang="en-IN" sz="1600" dirty="0"/>
        </a:p>
      </dgm:t>
    </dgm:pt>
    <dgm:pt modelId="{5E233A35-F330-42BA-8D22-26FB09205A2D}" type="parTrans" cxnId="{0C94CD58-4E91-453D-9277-A532DC6DD2BE}">
      <dgm:prSet/>
      <dgm:spPr/>
      <dgm:t>
        <a:bodyPr/>
        <a:lstStyle/>
        <a:p>
          <a:endParaRPr lang="en-IN"/>
        </a:p>
      </dgm:t>
    </dgm:pt>
    <dgm:pt modelId="{810B7B9E-3DF7-45AC-A97B-BC292856CE32}" type="sibTrans" cxnId="{0C94CD58-4E91-453D-9277-A532DC6DD2BE}">
      <dgm:prSet/>
      <dgm:spPr/>
      <dgm:t>
        <a:bodyPr/>
        <a:lstStyle/>
        <a:p>
          <a:endParaRPr lang="en-IN"/>
        </a:p>
      </dgm:t>
    </dgm:pt>
    <dgm:pt modelId="{253AA17A-A7FE-4ACE-BE53-A26D5F3510E6}">
      <dgm:prSet phldrT="[Text]" custT="1"/>
      <dgm:spPr/>
      <dgm:t>
        <a:bodyPr/>
        <a:lstStyle/>
        <a:p>
          <a:r>
            <a:rPr lang="en-IN" sz="1600" b="1" dirty="0"/>
            <a:t>Impact:</a:t>
          </a:r>
          <a:r>
            <a:rPr lang="en-IN" sz="1600" dirty="0"/>
            <a:t> Emphasizes quality control in the production and placement of concrete for piles, reducing defects and enhancing durability. Specifies methods for load testing to verify the performance of pile foundations, ensuring that they meet design specifications and perform as expected.</a:t>
          </a:r>
        </a:p>
      </dgm:t>
    </dgm:pt>
    <dgm:pt modelId="{245DB912-B0DB-4A90-9376-70D5E6B54400}" type="parTrans" cxnId="{F9AC35AC-5520-4C63-ADDD-CBA20DAE2E77}">
      <dgm:prSet/>
      <dgm:spPr/>
      <dgm:t>
        <a:bodyPr/>
        <a:lstStyle/>
        <a:p>
          <a:endParaRPr lang="en-IN"/>
        </a:p>
      </dgm:t>
    </dgm:pt>
    <dgm:pt modelId="{9BC7AFF1-03C5-4E30-8DB4-083901E457EC}" type="sibTrans" cxnId="{F9AC35AC-5520-4C63-ADDD-CBA20DAE2E77}">
      <dgm:prSet/>
      <dgm:spPr/>
      <dgm:t>
        <a:bodyPr/>
        <a:lstStyle/>
        <a:p>
          <a:endParaRPr lang="en-IN"/>
        </a:p>
      </dgm:t>
    </dgm:pt>
    <dgm:pt modelId="{38E48653-A4D2-41C4-93E7-9F5888923C05}">
      <dgm:prSet phldrT="[Text]" custT="1"/>
      <dgm:spPr/>
      <dgm:t>
        <a:bodyPr/>
        <a:lstStyle/>
        <a:p>
          <a:r>
            <a:rPr lang="en-IN" sz="1400" b="1" dirty="0"/>
            <a:t>IS 1498:1970 – Classification and Identification of Soils for General Engineering Purposes</a:t>
          </a:r>
          <a:endParaRPr lang="en-IN" sz="1400" dirty="0"/>
        </a:p>
        <a:p>
          <a:r>
            <a:rPr lang="en-IN" sz="1400" b="1" dirty="0"/>
            <a:t>Overview:</a:t>
          </a:r>
          <a:r>
            <a:rPr lang="en-IN" sz="1400" dirty="0"/>
            <a:t> Provides guidelines for classifying and identifying soils, which is crucial for designing deep foundations</a:t>
          </a:r>
        </a:p>
        <a:p>
          <a:r>
            <a:rPr lang="en-IN" sz="1400" b="1" dirty="0"/>
            <a:t>IS 2720 – Methods of Test for Soils</a:t>
          </a:r>
          <a:endParaRPr lang="en-IN" sz="1400" dirty="0"/>
        </a:p>
      </dgm:t>
    </dgm:pt>
    <dgm:pt modelId="{2A9BEF36-8612-4C83-85C9-D25D6DDD4408}" type="parTrans" cxnId="{7F3CD99B-5B8D-49C4-B200-A097752C2BBB}">
      <dgm:prSet/>
      <dgm:spPr/>
      <dgm:t>
        <a:bodyPr/>
        <a:lstStyle/>
        <a:p>
          <a:endParaRPr lang="en-IN"/>
        </a:p>
      </dgm:t>
    </dgm:pt>
    <dgm:pt modelId="{0A9C7B12-A047-45AD-A832-2A5EB5459F15}" type="sibTrans" cxnId="{7F3CD99B-5B8D-49C4-B200-A097752C2BBB}">
      <dgm:prSet/>
      <dgm:spPr/>
      <dgm:t>
        <a:bodyPr/>
        <a:lstStyle/>
        <a:p>
          <a:endParaRPr lang="en-IN"/>
        </a:p>
      </dgm:t>
    </dgm:pt>
    <dgm:pt modelId="{A32ED1B4-FCB1-4B71-BDCA-A726F8EA3F40}">
      <dgm:prSet phldrT="[Text]" custT="1"/>
      <dgm:spPr/>
      <dgm:t>
        <a:bodyPr/>
        <a:lstStyle/>
        <a:p>
          <a:pPr algn="just"/>
          <a:r>
            <a:rPr lang="en-IN" sz="1400" b="1" dirty="0"/>
            <a:t>Addressing Environmental and Site-Specific Conditions, Soil &amp; Site conditions</a:t>
          </a:r>
          <a:endParaRPr lang="en-IN" sz="1400" dirty="0"/>
        </a:p>
      </dgm:t>
    </dgm:pt>
    <dgm:pt modelId="{A0511D27-5053-4500-91FC-76AA53AF04BA}" type="parTrans" cxnId="{8FF640AE-6D16-417B-846D-293D8B1FE3B7}">
      <dgm:prSet/>
      <dgm:spPr/>
      <dgm:t>
        <a:bodyPr/>
        <a:lstStyle/>
        <a:p>
          <a:endParaRPr lang="en-IN"/>
        </a:p>
      </dgm:t>
    </dgm:pt>
    <dgm:pt modelId="{C424A46C-3C42-489C-8D82-B3DD1715457F}" type="sibTrans" cxnId="{8FF640AE-6D16-417B-846D-293D8B1FE3B7}">
      <dgm:prSet/>
      <dgm:spPr/>
      <dgm:t>
        <a:bodyPr/>
        <a:lstStyle/>
        <a:p>
          <a:endParaRPr lang="en-IN"/>
        </a:p>
      </dgm:t>
    </dgm:pt>
    <dgm:pt modelId="{3FB1727D-E7DC-40B0-ADD3-64910EFA7EF7}">
      <dgm:prSet phldrT="[Text]" custT="1"/>
      <dgm:spPr/>
      <dgm:t>
        <a:bodyPr/>
        <a:lstStyle/>
        <a:p>
          <a:pPr algn="just"/>
          <a:r>
            <a:rPr lang="en-IN" sz="1400" b="1" dirty="0"/>
            <a:t>Impact:</a:t>
          </a:r>
          <a:r>
            <a:rPr lang="en-IN" sz="1400" dirty="0"/>
            <a:t> Helps in selecting appropriate foundation types and designing piles that can effectively transfer loads to deeper, more stable soil or rock layers. </a:t>
          </a:r>
        </a:p>
      </dgm:t>
    </dgm:pt>
    <dgm:pt modelId="{90C1867E-C8BE-488D-A313-0AD59E59A748}" type="parTrans" cxnId="{AD10CDA9-DFC2-467B-87CD-FCF4773B8E1E}">
      <dgm:prSet/>
      <dgm:spPr/>
      <dgm:t>
        <a:bodyPr/>
        <a:lstStyle/>
        <a:p>
          <a:endParaRPr lang="en-IN"/>
        </a:p>
      </dgm:t>
    </dgm:pt>
    <dgm:pt modelId="{AFB21D82-21BE-477B-8B9C-77A7701EFB88}" type="sibTrans" cxnId="{AD10CDA9-DFC2-467B-87CD-FCF4773B8E1E}">
      <dgm:prSet/>
      <dgm:spPr/>
      <dgm:t>
        <a:bodyPr/>
        <a:lstStyle/>
        <a:p>
          <a:endParaRPr lang="en-IN"/>
        </a:p>
      </dgm:t>
    </dgm:pt>
    <dgm:pt modelId="{2385C5E1-F78D-4B71-98C5-720972EF1450}">
      <dgm:prSet custT="1"/>
      <dgm:spPr/>
      <dgm:t>
        <a:bodyPr/>
        <a:lstStyle/>
        <a:p>
          <a:pPr algn="just">
            <a:buSzPts val="1000"/>
            <a:buFont typeface="Courier New" panose="02070309020205020404" pitchFamily="49" charset="0"/>
            <a:buChar char="o"/>
          </a:pPr>
          <a:r>
            <a:rPr lang="en-IN" sz="1400" dirty="0"/>
            <a:t>Ensures accurate soil testing and analysis, which is essential for determining the appropriate design parameters for deep foundations.</a:t>
          </a:r>
        </a:p>
      </dgm:t>
    </dgm:pt>
    <dgm:pt modelId="{0F515251-CAF1-4C35-8D36-254EDCEA8BE0}" type="parTrans" cxnId="{85C3F26A-7357-492E-8FB9-50F47303FD24}">
      <dgm:prSet/>
      <dgm:spPr/>
      <dgm:t>
        <a:bodyPr/>
        <a:lstStyle/>
        <a:p>
          <a:endParaRPr lang="en-IN"/>
        </a:p>
      </dgm:t>
    </dgm:pt>
    <dgm:pt modelId="{6309E1C2-E399-4E23-9B73-B256EBD76282}" type="sibTrans" cxnId="{85C3F26A-7357-492E-8FB9-50F47303FD24}">
      <dgm:prSet/>
      <dgm:spPr/>
      <dgm:t>
        <a:bodyPr/>
        <a:lstStyle/>
        <a:p>
          <a:endParaRPr lang="en-IN"/>
        </a:p>
      </dgm:t>
    </dgm:pt>
    <dgm:pt modelId="{ED21EAF4-7B14-41BE-965C-0C8C3D6B230C}">
      <dgm:prSet custT="1"/>
      <dgm:spPr/>
      <dgm:t>
        <a:bodyPr/>
        <a:lstStyle/>
        <a:p>
          <a:pPr algn="l">
            <a:buSzPts val="1000"/>
            <a:buFont typeface="Courier New" panose="02070309020205020404" pitchFamily="49" charset="0"/>
            <a:buChar char="o"/>
          </a:pPr>
          <a:endParaRPr lang="en-IN" sz="1200" dirty="0"/>
        </a:p>
      </dgm:t>
    </dgm:pt>
    <dgm:pt modelId="{3B69CAA7-CC5E-46C1-9DF4-AD84CBB3B58A}" type="parTrans" cxnId="{0168F2CB-CDBF-4665-853A-A4133B9D1D72}">
      <dgm:prSet/>
      <dgm:spPr/>
      <dgm:t>
        <a:bodyPr/>
        <a:lstStyle/>
        <a:p>
          <a:endParaRPr lang="en-IN"/>
        </a:p>
      </dgm:t>
    </dgm:pt>
    <dgm:pt modelId="{1AA7DD95-6362-47BF-80BB-35BEFFA23AE5}" type="sibTrans" cxnId="{0168F2CB-CDBF-4665-853A-A4133B9D1D72}">
      <dgm:prSet/>
      <dgm:spPr/>
      <dgm:t>
        <a:bodyPr/>
        <a:lstStyle/>
        <a:p>
          <a:endParaRPr lang="en-IN"/>
        </a:p>
      </dgm:t>
    </dgm:pt>
    <dgm:pt modelId="{D78CD799-E57D-4363-81EA-7A1F9CB6A2A8}" type="pres">
      <dgm:prSet presAssocID="{4B91378D-A42E-4C91-A9A5-6DF4D0AA7206}" presName="Name0" presStyleCnt="0">
        <dgm:presLayoutVars>
          <dgm:dir/>
          <dgm:animLvl val="lvl"/>
          <dgm:resizeHandles val="exact"/>
        </dgm:presLayoutVars>
      </dgm:prSet>
      <dgm:spPr/>
    </dgm:pt>
    <dgm:pt modelId="{C0159103-10EB-451C-8D79-2FB813569A42}" type="pres">
      <dgm:prSet presAssocID="{47238E17-2E0D-40E9-B696-8C16D995F954}" presName="linNode" presStyleCnt="0"/>
      <dgm:spPr/>
    </dgm:pt>
    <dgm:pt modelId="{35815F91-53F2-4244-B5BA-C1C182F89520}" type="pres">
      <dgm:prSet presAssocID="{47238E17-2E0D-40E9-B696-8C16D995F954}" presName="parentText" presStyleLbl="node1" presStyleIdx="0" presStyleCnt="3">
        <dgm:presLayoutVars>
          <dgm:chMax val="1"/>
          <dgm:bulletEnabled val="1"/>
        </dgm:presLayoutVars>
      </dgm:prSet>
      <dgm:spPr/>
    </dgm:pt>
    <dgm:pt modelId="{730A6A27-183E-44DC-B47D-9C4071776969}" type="pres">
      <dgm:prSet presAssocID="{47238E17-2E0D-40E9-B696-8C16D995F954}" presName="descendantText" presStyleLbl="alignAccFollowNode1" presStyleIdx="0" presStyleCnt="3">
        <dgm:presLayoutVars>
          <dgm:bulletEnabled val="1"/>
        </dgm:presLayoutVars>
      </dgm:prSet>
      <dgm:spPr/>
    </dgm:pt>
    <dgm:pt modelId="{63C09B88-2CAD-4491-8DD5-0E502C27AE8F}" type="pres">
      <dgm:prSet presAssocID="{3E2F3386-68DD-4DDD-9354-1147105FA4B2}" presName="sp" presStyleCnt="0"/>
      <dgm:spPr/>
    </dgm:pt>
    <dgm:pt modelId="{8A853697-A81F-4E54-AD42-29A19CA627CE}" type="pres">
      <dgm:prSet presAssocID="{F60DE819-B893-44DF-B278-7B4FE80D9AC5}" presName="linNode" presStyleCnt="0"/>
      <dgm:spPr/>
    </dgm:pt>
    <dgm:pt modelId="{9315B578-AACD-4A02-A19A-89868BEBFA78}" type="pres">
      <dgm:prSet presAssocID="{F60DE819-B893-44DF-B278-7B4FE80D9AC5}" presName="parentText" presStyleLbl="node1" presStyleIdx="1" presStyleCnt="3">
        <dgm:presLayoutVars>
          <dgm:chMax val="1"/>
          <dgm:bulletEnabled val="1"/>
        </dgm:presLayoutVars>
      </dgm:prSet>
      <dgm:spPr/>
    </dgm:pt>
    <dgm:pt modelId="{393AB7D6-5F72-4FD1-9EE7-1BCA447A537A}" type="pres">
      <dgm:prSet presAssocID="{F60DE819-B893-44DF-B278-7B4FE80D9AC5}" presName="descendantText" presStyleLbl="alignAccFollowNode1" presStyleIdx="1" presStyleCnt="3" custScaleY="145003">
        <dgm:presLayoutVars>
          <dgm:bulletEnabled val="1"/>
        </dgm:presLayoutVars>
      </dgm:prSet>
      <dgm:spPr/>
    </dgm:pt>
    <dgm:pt modelId="{B693C710-17E8-437E-A2AC-7A03B190DF61}" type="pres">
      <dgm:prSet presAssocID="{3C6C0E0F-C7F3-4EC8-A771-91C59C82C3DE}" presName="sp" presStyleCnt="0"/>
      <dgm:spPr/>
    </dgm:pt>
    <dgm:pt modelId="{2BB96E14-6CB0-4060-AE02-8B33D83765BC}" type="pres">
      <dgm:prSet presAssocID="{38E48653-A4D2-41C4-93E7-9F5888923C05}" presName="linNode" presStyleCnt="0"/>
      <dgm:spPr/>
    </dgm:pt>
    <dgm:pt modelId="{94F4F4E5-F40B-421C-8B0F-50649B302AC9}" type="pres">
      <dgm:prSet presAssocID="{38E48653-A4D2-41C4-93E7-9F5888923C05}" presName="parentText" presStyleLbl="node1" presStyleIdx="2" presStyleCnt="3">
        <dgm:presLayoutVars>
          <dgm:chMax val="1"/>
          <dgm:bulletEnabled val="1"/>
        </dgm:presLayoutVars>
      </dgm:prSet>
      <dgm:spPr/>
    </dgm:pt>
    <dgm:pt modelId="{DA5F1482-E63E-4AB0-9CBC-54A6E5D61F8C}" type="pres">
      <dgm:prSet presAssocID="{38E48653-A4D2-41C4-93E7-9F5888923C05}" presName="descendantText" presStyleLbl="alignAccFollowNode1" presStyleIdx="2" presStyleCnt="3" custScaleY="132308">
        <dgm:presLayoutVars>
          <dgm:bulletEnabled val="1"/>
        </dgm:presLayoutVars>
      </dgm:prSet>
      <dgm:spPr/>
    </dgm:pt>
  </dgm:ptLst>
  <dgm:cxnLst>
    <dgm:cxn modelId="{8015DA14-6B29-4279-9030-14924D9675FB}" type="presOf" srcId="{38E48653-A4D2-41C4-93E7-9F5888923C05}" destId="{94F4F4E5-F40B-421C-8B0F-50649B302AC9}" srcOrd="0" destOrd="0" presId="urn:microsoft.com/office/officeart/2005/8/layout/vList5"/>
    <dgm:cxn modelId="{860D8026-8382-4726-AF6E-E0FCEE594383}" type="presOf" srcId="{20544E93-57F4-4FC9-9EA6-C482FF007F0A}" destId="{393AB7D6-5F72-4FD1-9EE7-1BCA447A537A}" srcOrd="0" destOrd="0" presId="urn:microsoft.com/office/officeart/2005/8/layout/vList5"/>
    <dgm:cxn modelId="{50DD8527-22F2-4D85-843E-8F61ADF95409}" type="presOf" srcId="{45DF3374-9038-44CC-8EE5-AC34DFCC643D}" destId="{730A6A27-183E-44DC-B47D-9C4071776969}" srcOrd="0" destOrd="1" presId="urn:microsoft.com/office/officeart/2005/8/layout/vList5"/>
    <dgm:cxn modelId="{BE9CC32D-FFD4-4695-993C-7B59B097B50E}" srcId="{47238E17-2E0D-40E9-B696-8C16D995F954}" destId="{F1885E93-93DB-43BD-927A-D2397DBA0773}" srcOrd="0" destOrd="0" parTransId="{BEB6871E-69D9-42D6-9A20-05C77BF63D1B}" sibTransId="{54EF99A7-5574-4ECC-B7C7-679B2D871173}"/>
    <dgm:cxn modelId="{37CD9137-2FB1-4193-9E59-F67DD0287283}" type="presOf" srcId="{3FB1727D-E7DC-40B0-ADD3-64910EFA7EF7}" destId="{DA5F1482-E63E-4AB0-9CBC-54A6E5D61F8C}" srcOrd="0" destOrd="1" presId="urn:microsoft.com/office/officeart/2005/8/layout/vList5"/>
    <dgm:cxn modelId="{10FA7E3A-FEC0-444F-80DB-7D19218EBDE0}" type="presOf" srcId="{ED21EAF4-7B14-41BE-965C-0C8C3D6B230C}" destId="{DA5F1482-E63E-4AB0-9CBC-54A6E5D61F8C}" srcOrd="0" destOrd="3" presId="urn:microsoft.com/office/officeart/2005/8/layout/vList5"/>
    <dgm:cxn modelId="{07A9DE3F-953F-4070-B2B2-0C183CD4DA9C}" srcId="{4B91378D-A42E-4C91-A9A5-6DF4D0AA7206}" destId="{F60DE819-B893-44DF-B278-7B4FE80D9AC5}" srcOrd="1" destOrd="0" parTransId="{A138C2F9-AAA3-4A7C-9E40-1097C162F3D1}" sibTransId="{3C6C0E0F-C7F3-4EC8-A771-91C59C82C3DE}"/>
    <dgm:cxn modelId="{560D1364-E9DA-4B7A-9586-FD6036730A81}" type="presOf" srcId="{F1885E93-93DB-43BD-927A-D2397DBA0773}" destId="{730A6A27-183E-44DC-B47D-9C4071776969}" srcOrd="0" destOrd="0" presId="urn:microsoft.com/office/officeart/2005/8/layout/vList5"/>
    <dgm:cxn modelId="{BBCF9266-8246-4C5B-B8D0-1703909897D5}" type="presOf" srcId="{253AA17A-A7FE-4ACE-BE53-A26D5F3510E6}" destId="{393AB7D6-5F72-4FD1-9EE7-1BCA447A537A}" srcOrd="0" destOrd="1" presId="urn:microsoft.com/office/officeart/2005/8/layout/vList5"/>
    <dgm:cxn modelId="{85C3F26A-7357-492E-8FB9-50F47303FD24}" srcId="{3FB1727D-E7DC-40B0-ADD3-64910EFA7EF7}" destId="{2385C5E1-F78D-4B71-98C5-720972EF1450}" srcOrd="0" destOrd="0" parTransId="{0F515251-CAF1-4C35-8D36-254EDCEA8BE0}" sibTransId="{6309E1C2-E399-4E23-9B73-B256EBD76282}"/>
    <dgm:cxn modelId="{F9BD3E71-156F-4D67-AF81-3994E2ECF428}" type="presOf" srcId="{47238E17-2E0D-40E9-B696-8C16D995F954}" destId="{35815F91-53F2-4244-B5BA-C1C182F89520}" srcOrd="0" destOrd="0" presId="urn:microsoft.com/office/officeart/2005/8/layout/vList5"/>
    <dgm:cxn modelId="{0C94CD58-4E91-453D-9277-A532DC6DD2BE}" srcId="{F60DE819-B893-44DF-B278-7B4FE80D9AC5}" destId="{20544E93-57F4-4FC9-9EA6-C482FF007F0A}" srcOrd="0" destOrd="0" parTransId="{5E233A35-F330-42BA-8D22-26FB09205A2D}" sibTransId="{810B7B9E-3DF7-45AC-A97B-BC292856CE32}"/>
    <dgm:cxn modelId="{6A181D7D-C965-410F-83CE-F554CA16F79F}" type="presOf" srcId="{4B91378D-A42E-4C91-A9A5-6DF4D0AA7206}" destId="{D78CD799-E57D-4363-81EA-7A1F9CB6A2A8}" srcOrd="0" destOrd="0" presId="urn:microsoft.com/office/officeart/2005/8/layout/vList5"/>
    <dgm:cxn modelId="{7F3CD99B-5B8D-49C4-B200-A097752C2BBB}" srcId="{4B91378D-A42E-4C91-A9A5-6DF4D0AA7206}" destId="{38E48653-A4D2-41C4-93E7-9F5888923C05}" srcOrd="2" destOrd="0" parTransId="{2A9BEF36-8612-4C83-85C9-D25D6DDD4408}" sibTransId="{0A9C7B12-A047-45AD-A832-2A5EB5459F15}"/>
    <dgm:cxn modelId="{AD10CDA9-DFC2-467B-87CD-FCF4773B8E1E}" srcId="{38E48653-A4D2-41C4-93E7-9F5888923C05}" destId="{3FB1727D-E7DC-40B0-ADD3-64910EFA7EF7}" srcOrd="1" destOrd="0" parTransId="{90C1867E-C8BE-488D-A313-0AD59E59A748}" sibTransId="{AFB21D82-21BE-477B-8B9C-77A7701EFB88}"/>
    <dgm:cxn modelId="{F9AC35AC-5520-4C63-ADDD-CBA20DAE2E77}" srcId="{F60DE819-B893-44DF-B278-7B4FE80D9AC5}" destId="{253AA17A-A7FE-4ACE-BE53-A26D5F3510E6}" srcOrd="1" destOrd="0" parTransId="{245DB912-B0DB-4A90-9376-70D5E6B54400}" sibTransId="{9BC7AFF1-03C5-4E30-8DB4-083901E457EC}"/>
    <dgm:cxn modelId="{8FF640AE-6D16-417B-846D-293D8B1FE3B7}" srcId="{38E48653-A4D2-41C4-93E7-9F5888923C05}" destId="{A32ED1B4-FCB1-4B71-BDCA-A726F8EA3F40}" srcOrd="0" destOrd="0" parTransId="{A0511D27-5053-4500-91FC-76AA53AF04BA}" sibTransId="{C424A46C-3C42-489C-8D82-B3DD1715457F}"/>
    <dgm:cxn modelId="{D0C392AE-57D5-43B4-A410-B78C3B1AC15B}" type="presOf" srcId="{F60DE819-B893-44DF-B278-7B4FE80D9AC5}" destId="{9315B578-AACD-4A02-A19A-89868BEBFA78}" srcOrd="0" destOrd="0" presId="urn:microsoft.com/office/officeart/2005/8/layout/vList5"/>
    <dgm:cxn modelId="{51DBB6B1-6698-4E1C-B637-F12C02705E5B}" srcId="{47238E17-2E0D-40E9-B696-8C16D995F954}" destId="{45DF3374-9038-44CC-8EE5-AC34DFCC643D}" srcOrd="1" destOrd="0" parTransId="{0B04D3B0-4C0E-4BB7-94ED-DE7BBD7E522C}" sibTransId="{5E69C645-BA7C-4012-B549-84CEAD979C3F}"/>
    <dgm:cxn modelId="{7AA554C0-9BDC-41B4-867E-4A987E7AC6C3}" srcId="{4B91378D-A42E-4C91-A9A5-6DF4D0AA7206}" destId="{47238E17-2E0D-40E9-B696-8C16D995F954}" srcOrd="0" destOrd="0" parTransId="{B6F359EB-FFF1-4C83-8B8E-8B9638457A18}" sibTransId="{3E2F3386-68DD-4DDD-9354-1147105FA4B2}"/>
    <dgm:cxn modelId="{4A0628C6-D33D-4BEB-B8E7-500F2368CC91}" type="presOf" srcId="{2385C5E1-F78D-4B71-98C5-720972EF1450}" destId="{DA5F1482-E63E-4AB0-9CBC-54A6E5D61F8C}" srcOrd="0" destOrd="2" presId="urn:microsoft.com/office/officeart/2005/8/layout/vList5"/>
    <dgm:cxn modelId="{0168F2CB-CDBF-4665-853A-A4133B9D1D72}" srcId="{3FB1727D-E7DC-40B0-ADD3-64910EFA7EF7}" destId="{ED21EAF4-7B14-41BE-965C-0C8C3D6B230C}" srcOrd="1" destOrd="0" parTransId="{3B69CAA7-CC5E-46C1-9DF4-AD84CBB3B58A}" sibTransId="{1AA7DD95-6362-47BF-80BB-35BEFFA23AE5}"/>
    <dgm:cxn modelId="{4DE395FE-2D62-419F-876D-4C74E779E47B}" type="presOf" srcId="{A32ED1B4-FCB1-4B71-BDCA-A726F8EA3F40}" destId="{DA5F1482-E63E-4AB0-9CBC-54A6E5D61F8C}" srcOrd="0" destOrd="0" presId="urn:microsoft.com/office/officeart/2005/8/layout/vList5"/>
    <dgm:cxn modelId="{E8A8BBB1-6FDA-4628-8986-DDDE2D6D13A5}" type="presParOf" srcId="{D78CD799-E57D-4363-81EA-7A1F9CB6A2A8}" destId="{C0159103-10EB-451C-8D79-2FB813569A42}" srcOrd="0" destOrd="0" presId="urn:microsoft.com/office/officeart/2005/8/layout/vList5"/>
    <dgm:cxn modelId="{7A407012-D2DE-495D-A6D2-652E2508385D}" type="presParOf" srcId="{C0159103-10EB-451C-8D79-2FB813569A42}" destId="{35815F91-53F2-4244-B5BA-C1C182F89520}" srcOrd="0" destOrd="0" presId="urn:microsoft.com/office/officeart/2005/8/layout/vList5"/>
    <dgm:cxn modelId="{D88E48D2-5114-46CE-99B2-47AAB67490FB}" type="presParOf" srcId="{C0159103-10EB-451C-8D79-2FB813569A42}" destId="{730A6A27-183E-44DC-B47D-9C4071776969}" srcOrd="1" destOrd="0" presId="urn:microsoft.com/office/officeart/2005/8/layout/vList5"/>
    <dgm:cxn modelId="{0D175768-A309-4BF0-902A-5D889BA10AF5}" type="presParOf" srcId="{D78CD799-E57D-4363-81EA-7A1F9CB6A2A8}" destId="{63C09B88-2CAD-4491-8DD5-0E502C27AE8F}" srcOrd="1" destOrd="0" presId="urn:microsoft.com/office/officeart/2005/8/layout/vList5"/>
    <dgm:cxn modelId="{B26C5B2B-D9D5-4E84-A86A-8A97877E90E1}" type="presParOf" srcId="{D78CD799-E57D-4363-81EA-7A1F9CB6A2A8}" destId="{8A853697-A81F-4E54-AD42-29A19CA627CE}" srcOrd="2" destOrd="0" presId="urn:microsoft.com/office/officeart/2005/8/layout/vList5"/>
    <dgm:cxn modelId="{DB06C89A-0350-467B-B49C-68B3420FF3F1}" type="presParOf" srcId="{8A853697-A81F-4E54-AD42-29A19CA627CE}" destId="{9315B578-AACD-4A02-A19A-89868BEBFA78}" srcOrd="0" destOrd="0" presId="urn:microsoft.com/office/officeart/2005/8/layout/vList5"/>
    <dgm:cxn modelId="{A6ABF77C-4D81-4AF9-9730-92F6C9669689}" type="presParOf" srcId="{8A853697-A81F-4E54-AD42-29A19CA627CE}" destId="{393AB7D6-5F72-4FD1-9EE7-1BCA447A537A}" srcOrd="1" destOrd="0" presId="urn:microsoft.com/office/officeart/2005/8/layout/vList5"/>
    <dgm:cxn modelId="{13B9A326-E003-4DF2-A906-C262E7B960F2}" type="presParOf" srcId="{D78CD799-E57D-4363-81EA-7A1F9CB6A2A8}" destId="{B693C710-17E8-437E-A2AC-7A03B190DF61}" srcOrd="3" destOrd="0" presId="urn:microsoft.com/office/officeart/2005/8/layout/vList5"/>
    <dgm:cxn modelId="{0EBA0351-3847-46C4-AC95-0DE3A1DDC083}" type="presParOf" srcId="{D78CD799-E57D-4363-81EA-7A1F9CB6A2A8}" destId="{2BB96E14-6CB0-4060-AE02-8B33D83765BC}" srcOrd="4" destOrd="0" presId="urn:microsoft.com/office/officeart/2005/8/layout/vList5"/>
    <dgm:cxn modelId="{904A2D59-2C3C-484B-A07A-36E90347D1C3}" type="presParOf" srcId="{2BB96E14-6CB0-4060-AE02-8B33D83765BC}" destId="{94F4F4E5-F40B-421C-8B0F-50649B302AC9}" srcOrd="0" destOrd="0" presId="urn:microsoft.com/office/officeart/2005/8/layout/vList5"/>
    <dgm:cxn modelId="{5EFBE1D8-4ECD-4E69-BA4B-F38A67B7CAAE}" type="presParOf" srcId="{2BB96E14-6CB0-4060-AE02-8B33D83765BC}" destId="{DA5F1482-E63E-4AB0-9CBC-54A6E5D61F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22F31-DF48-4043-851F-CA8233CE11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142EBE9F-521D-4D82-83BC-197C320C71C9}">
      <dgm:prSet phldrT="[Text]" custT="1"/>
      <dgm:spPr/>
      <dgm:t>
        <a:bodyPr/>
        <a:lstStyle/>
        <a:p>
          <a:endParaRPr lang="en-IN" sz="1400" dirty="0"/>
        </a:p>
        <a:p>
          <a:r>
            <a:rPr lang="en-IN" sz="1400" dirty="0"/>
            <a:t>Indian Standards provide a framework for compliance with National building code and regulations.</a:t>
          </a:r>
        </a:p>
        <a:p>
          <a:r>
            <a:rPr lang="en-IN" sz="1400" b="1" dirty="0"/>
            <a:t>IIS 2911 – Code of Practice for Design and Construction of Pile Foundations</a:t>
          </a:r>
          <a:endParaRPr lang="en-IN" sz="1400" dirty="0"/>
        </a:p>
        <a:p>
          <a:r>
            <a:rPr lang="en-IN" sz="1400" b="1" dirty="0"/>
            <a:t>I</a:t>
          </a:r>
          <a:endParaRPr lang="en-IN" sz="1400" dirty="0"/>
        </a:p>
      </dgm:t>
    </dgm:pt>
    <dgm:pt modelId="{6FD1004E-872F-4B11-B1BB-4FAC2C163143}" type="parTrans" cxnId="{6E2CC7B1-8DD9-41FE-9D2A-FF0E0900FB01}">
      <dgm:prSet/>
      <dgm:spPr/>
      <dgm:t>
        <a:bodyPr/>
        <a:lstStyle/>
        <a:p>
          <a:endParaRPr lang="en-IN"/>
        </a:p>
      </dgm:t>
    </dgm:pt>
    <dgm:pt modelId="{1C61EF7B-6E75-4E53-AE58-6519DC3B3313}" type="sibTrans" cxnId="{6E2CC7B1-8DD9-41FE-9D2A-FF0E0900FB01}">
      <dgm:prSet/>
      <dgm:spPr/>
      <dgm:t>
        <a:bodyPr/>
        <a:lstStyle/>
        <a:p>
          <a:endParaRPr lang="en-IN"/>
        </a:p>
      </dgm:t>
    </dgm:pt>
    <dgm:pt modelId="{56637250-847B-4A81-9CAB-1F2FB3C43638}">
      <dgm:prSet phldrT="[Text]" custT="1"/>
      <dgm:spPr/>
      <dgm:t>
        <a:bodyPr/>
        <a:lstStyle/>
        <a:p>
          <a:pPr algn="just"/>
          <a:r>
            <a:rPr lang="en-IN" sz="1600" b="1" dirty="0"/>
            <a:t>Regulatory and Compliance Benefits. Legal and Regulatory Compliance, Documentation and Reporting</a:t>
          </a:r>
          <a:endParaRPr lang="en-IN" sz="1600" dirty="0"/>
        </a:p>
      </dgm:t>
    </dgm:pt>
    <dgm:pt modelId="{EC4957BA-54EA-4593-ABE8-660F1EE3F79C}" type="parTrans" cxnId="{F9F158AC-ED62-4295-A28D-466F0B1BE33C}">
      <dgm:prSet/>
      <dgm:spPr/>
      <dgm:t>
        <a:bodyPr/>
        <a:lstStyle/>
        <a:p>
          <a:endParaRPr lang="en-IN"/>
        </a:p>
      </dgm:t>
    </dgm:pt>
    <dgm:pt modelId="{49C98709-8CE6-4BD1-8081-E28A45E764D2}" type="sibTrans" cxnId="{F9F158AC-ED62-4295-A28D-466F0B1BE33C}">
      <dgm:prSet/>
      <dgm:spPr/>
      <dgm:t>
        <a:bodyPr/>
        <a:lstStyle/>
        <a:p>
          <a:endParaRPr lang="en-IN"/>
        </a:p>
      </dgm:t>
    </dgm:pt>
    <dgm:pt modelId="{C6256F8F-1966-4E1C-BEFC-2DC98C322032}">
      <dgm:prSet phldrT="[Text]" custT="1"/>
      <dgm:spPr/>
      <dgm:t>
        <a:bodyPr/>
        <a:lstStyle/>
        <a:p>
          <a:pPr algn="just"/>
          <a:r>
            <a:rPr lang="en-IN" sz="1600" b="1" dirty="0"/>
            <a:t>Impact:</a:t>
          </a:r>
          <a:r>
            <a:rPr lang="en-IN" sz="1600" dirty="0"/>
            <a:t> Ensures that deep foundation designs adhere to legal and regulatory requirements, reducing the risk of legal issues and ensuring safety and performance.. Provides standardized documentation and reporting procedures for deep foundation projects, facilitating clear communication and record-keeping</a:t>
          </a:r>
        </a:p>
      </dgm:t>
    </dgm:pt>
    <dgm:pt modelId="{DF89CE41-BF69-4FE2-AFA2-8EA25A4C00C6}" type="parTrans" cxnId="{31CA975C-F479-48CA-A684-A41131CCE9D8}">
      <dgm:prSet/>
      <dgm:spPr/>
      <dgm:t>
        <a:bodyPr/>
        <a:lstStyle/>
        <a:p>
          <a:endParaRPr lang="en-IN"/>
        </a:p>
      </dgm:t>
    </dgm:pt>
    <dgm:pt modelId="{C54E00EB-055A-4049-B35D-7197973F4F78}" type="sibTrans" cxnId="{31CA975C-F479-48CA-A684-A41131CCE9D8}">
      <dgm:prSet/>
      <dgm:spPr/>
      <dgm:t>
        <a:bodyPr/>
        <a:lstStyle/>
        <a:p>
          <a:endParaRPr lang="en-IN"/>
        </a:p>
      </dgm:t>
    </dgm:pt>
    <dgm:pt modelId="{8CA10DE8-D183-4D3D-BBAF-0D18D15B0C91}">
      <dgm:prSet phldrT="[Text]" custT="1"/>
      <dgm:spPr/>
      <dgm:t>
        <a:bodyPr/>
        <a:lstStyle/>
        <a:p>
          <a:pPr>
            <a:buSzPts val="1000"/>
            <a:buFont typeface="Symbol" panose="05050102010706020507" pitchFamily="18" charset="2"/>
            <a:buChar char=""/>
          </a:pPr>
          <a:r>
            <a:rPr lang="en-IN" sz="1400" b="1" dirty="0"/>
            <a:t>IS 456:2000 – Code of Practice for Plain and Reinforced Concrete</a:t>
          </a:r>
          <a:endParaRPr lang="en-IN" sz="1400" dirty="0"/>
        </a:p>
      </dgm:t>
    </dgm:pt>
    <dgm:pt modelId="{575279AF-4FEF-453F-B950-56C7B4C0F6B4}" type="parTrans" cxnId="{6FA13052-176D-4489-9CA0-3595FBA5E0CC}">
      <dgm:prSet/>
      <dgm:spPr/>
      <dgm:t>
        <a:bodyPr/>
        <a:lstStyle/>
        <a:p>
          <a:endParaRPr lang="en-IN"/>
        </a:p>
      </dgm:t>
    </dgm:pt>
    <dgm:pt modelId="{2474E9DB-3703-493B-B504-383ABCC20212}" type="sibTrans" cxnId="{6FA13052-176D-4489-9CA0-3595FBA5E0CC}">
      <dgm:prSet/>
      <dgm:spPr/>
      <dgm:t>
        <a:bodyPr/>
        <a:lstStyle/>
        <a:p>
          <a:endParaRPr lang="en-IN"/>
        </a:p>
      </dgm:t>
    </dgm:pt>
    <dgm:pt modelId="{5303CEF4-5FE7-48FD-A12E-DB23A145B8CC}">
      <dgm:prSet phldrT="[Text]" custT="1"/>
      <dgm:spPr/>
      <dgm:t>
        <a:bodyPr/>
        <a:lstStyle/>
        <a:p>
          <a:pPr algn="just"/>
          <a:r>
            <a:rPr lang="en-IN" sz="1600" b="1" dirty="0"/>
            <a:t>Long-Term Performance and Sustainability. Durability &amp; Maintenance</a:t>
          </a:r>
          <a:endParaRPr lang="en-IN" sz="1600" dirty="0"/>
        </a:p>
      </dgm:t>
    </dgm:pt>
    <dgm:pt modelId="{F17EC144-7E55-4DAC-90DB-A5F79C5ED427}" type="parTrans" cxnId="{E6873853-C3CC-4B2B-BD47-8FEA143748DC}">
      <dgm:prSet/>
      <dgm:spPr/>
      <dgm:t>
        <a:bodyPr/>
        <a:lstStyle/>
        <a:p>
          <a:endParaRPr lang="en-IN"/>
        </a:p>
      </dgm:t>
    </dgm:pt>
    <dgm:pt modelId="{35962405-3278-48A8-A3FC-10F12B3AFE46}" type="sibTrans" cxnId="{E6873853-C3CC-4B2B-BD47-8FEA143748DC}">
      <dgm:prSet/>
      <dgm:spPr/>
      <dgm:t>
        <a:bodyPr/>
        <a:lstStyle/>
        <a:p>
          <a:endParaRPr lang="en-IN"/>
        </a:p>
      </dgm:t>
    </dgm:pt>
    <dgm:pt modelId="{1509209C-1F04-47D6-A6D9-75B1E252CEBC}">
      <dgm:prSet phldrT="[Text]" custT="1"/>
      <dgm:spPr/>
      <dgm:t>
        <a:bodyPr/>
        <a:lstStyle/>
        <a:p>
          <a:pPr algn="just"/>
          <a:r>
            <a:rPr lang="en-IN" sz="1600" b="1" dirty="0"/>
            <a:t>Impact:</a:t>
          </a:r>
          <a:r>
            <a:rPr lang="en-IN" sz="1600" dirty="0"/>
            <a:t> Ensures that concrete used in deep foundations is durable and resistant to environmental factors, contributing to the long-term performance and sustainability of the foundation.</a:t>
          </a:r>
        </a:p>
      </dgm:t>
    </dgm:pt>
    <dgm:pt modelId="{57A6ADCA-6A67-4520-8D0C-B32472ED142E}" type="parTrans" cxnId="{4F186E7B-E5A2-455E-8BD9-04BFAB5961ED}">
      <dgm:prSet/>
      <dgm:spPr/>
      <dgm:t>
        <a:bodyPr/>
        <a:lstStyle/>
        <a:p>
          <a:endParaRPr lang="en-IN"/>
        </a:p>
      </dgm:t>
    </dgm:pt>
    <dgm:pt modelId="{39169B8A-5419-4E32-B516-D6DA53B7E7D0}" type="sibTrans" cxnId="{4F186E7B-E5A2-455E-8BD9-04BFAB5961ED}">
      <dgm:prSet/>
      <dgm:spPr/>
      <dgm:t>
        <a:bodyPr/>
        <a:lstStyle/>
        <a:p>
          <a:endParaRPr lang="en-IN"/>
        </a:p>
      </dgm:t>
    </dgm:pt>
    <dgm:pt modelId="{796DBDE2-3471-46E3-B3FA-5C2F7BC813CD}">
      <dgm:prSet phldrT="[Text]" custT="1"/>
      <dgm:spPr/>
      <dgm:t>
        <a:bodyPr/>
        <a:lstStyle/>
        <a:p>
          <a:r>
            <a:rPr lang="en-IN" sz="1400" b="1" dirty="0"/>
            <a:t>IS 2911 – Code of Practice for Design and Construction of Pile Foundations</a:t>
          </a:r>
          <a:endParaRPr lang="en-IN" sz="1400" dirty="0"/>
        </a:p>
        <a:p>
          <a:r>
            <a:rPr lang="en-IN" sz="1400" b="1" dirty="0"/>
            <a:t>I</a:t>
          </a:r>
          <a:endParaRPr lang="en-IN" sz="1400" dirty="0"/>
        </a:p>
      </dgm:t>
    </dgm:pt>
    <dgm:pt modelId="{AEA59320-160F-47D5-B6BF-0E5E1FB22E51}" type="parTrans" cxnId="{8FB21AEA-1383-49AD-88FD-BD44CB0766B8}">
      <dgm:prSet/>
      <dgm:spPr/>
      <dgm:t>
        <a:bodyPr/>
        <a:lstStyle/>
        <a:p>
          <a:endParaRPr lang="en-IN"/>
        </a:p>
      </dgm:t>
    </dgm:pt>
    <dgm:pt modelId="{4FCD5F09-FAFB-4BC9-B918-CD27401D96EA}" type="sibTrans" cxnId="{8FB21AEA-1383-49AD-88FD-BD44CB0766B8}">
      <dgm:prSet/>
      <dgm:spPr/>
      <dgm:t>
        <a:bodyPr/>
        <a:lstStyle/>
        <a:p>
          <a:endParaRPr lang="en-IN"/>
        </a:p>
      </dgm:t>
    </dgm:pt>
    <dgm:pt modelId="{557CC0CB-DEBD-4B7D-8CF1-C17223D1A0C4}">
      <dgm:prSet phldrT="[Text]" custT="1"/>
      <dgm:spPr/>
      <dgm:t>
        <a:bodyPr/>
        <a:lstStyle/>
        <a:p>
          <a:pPr algn="just"/>
          <a:r>
            <a:rPr lang="en-US" sz="1800" dirty="0"/>
            <a:t>Adaptability</a:t>
          </a:r>
          <a:endParaRPr lang="en-IN" sz="1800" dirty="0"/>
        </a:p>
      </dgm:t>
    </dgm:pt>
    <dgm:pt modelId="{4BBFD8EF-9E77-48BC-9CFA-214E54C9B9A5}" type="parTrans" cxnId="{815E8B6B-A762-4A19-845A-720A00DC858B}">
      <dgm:prSet/>
      <dgm:spPr/>
      <dgm:t>
        <a:bodyPr/>
        <a:lstStyle/>
        <a:p>
          <a:endParaRPr lang="en-IN"/>
        </a:p>
      </dgm:t>
    </dgm:pt>
    <dgm:pt modelId="{08A864EC-E08F-4F9E-8764-5CA1DB71B424}" type="sibTrans" cxnId="{815E8B6B-A762-4A19-845A-720A00DC858B}">
      <dgm:prSet/>
      <dgm:spPr/>
      <dgm:t>
        <a:bodyPr/>
        <a:lstStyle/>
        <a:p>
          <a:endParaRPr lang="en-IN"/>
        </a:p>
      </dgm:t>
    </dgm:pt>
    <dgm:pt modelId="{7A9349ED-7EE1-410E-AB56-84B17E2DF518}">
      <dgm:prSet phldrT="[Text]" custT="1"/>
      <dgm:spPr/>
      <dgm:t>
        <a:bodyPr/>
        <a:lstStyle/>
        <a:p>
          <a:pPr algn="just"/>
          <a:r>
            <a:rPr lang="en-IN" sz="1800" b="1" dirty="0"/>
            <a:t>Impact:</a:t>
          </a:r>
          <a:r>
            <a:rPr lang="en-IN" sz="1800" dirty="0"/>
            <a:t> Allows for adaptability in design and construction methods based on site-specific conditions and load requirements, supporting sustainable practices.</a:t>
          </a:r>
        </a:p>
      </dgm:t>
    </dgm:pt>
    <dgm:pt modelId="{29B1B639-3F88-454D-A62F-4C507C7D4512}" type="parTrans" cxnId="{EB2DFF1E-4161-4A2B-BE09-E038A2D81079}">
      <dgm:prSet/>
      <dgm:spPr/>
      <dgm:t>
        <a:bodyPr/>
        <a:lstStyle/>
        <a:p>
          <a:endParaRPr lang="en-IN"/>
        </a:p>
      </dgm:t>
    </dgm:pt>
    <dgm:pt modelId="{C556E7F6-7B55-4BA1-B927-9773605AE437}" type="sibTrans" cxnId="{EB2DFF1E-4161-4A2B-BE09-E038A2D81079}">
      <dgm:prSet/>
      <dgm:spPr/>
      <dgm:t>
        <a:bodyPr/>
        <a:lstStyle/>
        <a:p>
          <a:endParaRPr lang="en-IN"/>
        </a:p>
      </dgm:t>
    </dgm:pt>
    <dgm:pt modelId="{79E9FA84-B1FD-4528-8803-F347BC3A6958}" type="pres">
      <dgm:prSet presAssocID="{8E122F31-DF48-4043-851F-CA8233CE11DF}" presName="Name0" presStyleCnt="0">
        <dgm:presLayoutVars>
          <dgm:dir/>
          <dgm:animLvl val="lvl"/>
          <dgm:resizeHandles val="exact"/>
        </dgm:presLayoutVars>
      </dgm:prSet>
      <dgm:spPr/>
    </dgm:pt>
    <dgm:pt modelId="{180CAF46-AD29-46C1-B33A-D09006A0E493}" type="pres">
      <dgm:prSet presAssocID="{142EBE9F-521D-4D82-83BC-197C320C71C9}" presName="linNode" presStyleCnt="0"/>
      <dgm:spPr/>
    </dgm:pt>
    <dgm:pt modelId="{A8279414-B061-4512-9105-F1A5DD1D201E}" type="pres">
      <dgm:prSet presAssocID="{142EBE9F-521D-4D82-83BC-197C320C71C9}" presName="parentText" presStyleLbl="node1" presStyleIdx="0" presStyleCnt="3">
        <dgm:presLayoutVars>
          <dgm:chMax val="1"/>
          <dgm:bulletEnabled val="1"/>
        </dgm:presLayoutVars>
      </dgm:prSet>
      <dgm:spPr/>
    </dgm:pt>
    <dgm:pt modelId="{4447EC15-01AA-4425-8909-10E2948DA2C6}" type="pres">
      <dgm:prSet presAssocID="{142EBE9F-521D-4D82-83BC-197C320C71C9}" presName="descendantText" presStyleLbl="alignAccFollowNode1" presStyleIdx="0" presStyleCnt="3" custScaleY="146915">
        <dgm:presLayoutVars>
          <dgm:bulletEnabled val="1"/>
        </dgm:presLayoutVars>
      </dgm:prSet>
      <dgm:spPr/>
    </dgm:pt>
    <dgm:pt modelId="{948249B7-514B-4E34-9EE4-3173C1245165}" type="pres">
      <dgm:prSet presAssocID="{1C61EF7B-6E75-4E53-AE58-6519DC3B3313}" presName="sp" presStyleCnt="0"/>
      <dgm:spPr/>
    </dgm:pt>
    <dgm:pt modelId="{EBE95D48-0BCD-45BE-BE4F-BA7FA4CE1A02}" type="pres">
      <dgm:prSet presAssocID="{8CA10DE8-D183-4D3D-BBAF-0D18D15B0C91}" presName="linNode" presStyleCnt="0"/>
      <dgm:spPr/>
    </dgm:pt>
    <dgm:pt modelId="{A6452F49-8769-4362-B353-F94C9B5E86F7}" type="pres">
      <dgm:prSet presAssocID="{8CA10DE8-D183-4D3D-BBAF-0D18D15B0C91}" presName="parentText" presStyleLbl="node1" presStyleIdx="1" presStyleCnt="3">
        <dgm:presLayoutVars>
          <dgm:chMax val="1"/>
          <dgm:bulletEnabled val="1"/>
        </dgm:presLayoutVars>
      </dgm:prSet>
      <dgm:spPr/>
    </dgm:pt>
    <dgm:pt modelId="{CF43A0DC-0F60-401B-98E1-421D3395A0FC}" type="pres">
      <dgm:prSet presAssocID="{8CA10DE8-D183-4D3D-BBAF-0D18D15B0C91}" presName="descendantText" presStyleLbl="alignAccFollowNode1" presStyleIdx="1" presStyleCnt="3">
        <dgm:presLayoutVars>
          <dgm:bulletEnabled val="1"/>
        </dgm:presLayoutVars>
      </dgm:prSet>
      <dgm:spPr/>
    </dgm:pt>
    <dgm:pt modelId="{54CABD16-FBC2-4B20-BD13-31F9615096C6}" type="pres">
      <dgm:prSet presAssocID="{2474E9DB-3703-493B-B504-383ABCC20212}" presName="sp" presStyleCnt="0"/>
      <dgm:spPr/>
    </dgm:pt>
    <dgm:pt modelId="{4296D9B1-8C09-403A-8059-5A705F74DA3D}" type="pres">
      <dgm:prSet presAssocID="{796DBDE2-3471-46E3-B3FA-5C2F7BC813CD}" presName="linNode" presStyleCnt="0"/>
      <dgm:spPr/>
    </dgm:pt>
    <dgm:pt modelId="{9D3FDEBE-2F60-4165-90A0-63D41CD57243}" type="pres">
      <dgm:prSet presAssocID="{796DBDE2-3471-46E3-B3FA-5C2F7BC813CD}" presName="parentText" presStyleLbl="node1" presStyleIdx="2" presStyleCnt="3">
        <dgm:presLayoutVars>
          <dgm:chMax val="1"/>
          <dgm:bulletEnabled val="1"/>
        </dgm:presLayoutVars>
      </dgm:prSet>
      <dgm:spPr/>
    </dgm:pt>
    <dgm:pt modelId="{AD00FDF2-6CD4-4623-8E76-D45A00CE3528}" type="pres">
      <dgm:prSet presAssocID="{796DBDE2-3471-46E3-B3FA-5C2F7BC813CD}" presName="descendantText" presStyleLbl="alignAccFollowNode1" presStyleIdx="2" presStyleCnt="3">
        <dgm:presLayoutVars>
          <dgm:bulletEnabled val="1"/>
        </dgm:presLayoutVars>
      </dgm:prSet>
      <dgm:spPr/>
    </dgm:pt>
  </dgm:ptLst>
  <dgm:cxnLst>
    <dgm:cxn modelId="{0A65100B-5BB9-43CA-B654-E234E7054824}" type="presOf" srcId="{1509209C-1F04-47D6-A6D9-75B1E252CEBC}" destId="{CF43A0DC-0F60-401B-98E1-421D3395A0FC}" srcOrd="0" destOrd="1" presId="urn:microsoft.com/office/officeart/2005/8/layout/vList5"/>
    <dgm:cxn modelId="{EB2DFF1E-4161-4A2B-BE09-E038A2D81079}" srcId="{796DBDE2-3471-46E3-B3FA-5C2F7BC813CD}" destId="{7A9349ED-7EE1-410E-AB56-84B17E2DF518}" srcOrd="1" destOrd="0" parTransId="{29B1B639-3F88-454D-A62F-4C507C7D4512}" sibTransId="{C556E7F6-7B55-4BA1-B927-9773605AE437}"/>
    <dgm:cxn modelId="{9EE95B2B-8DE7-4387-A789-7CF4DB5824D1}" type="presOf" srcId="{557CC0CB-DEBD-4B7D-8CF1-C17223D1A0C4}" destId="{AD00FDF2-6CD4-4623-8E76-D45A00CE3528}" srcOrd="0" destOrd="0" presId="urn:microsoft.com/office/officeart/2005/8/layout/vList5"/>
    <dgm:cxn modelId="{CB436231-BE44-41AD-B26F-32F02D6C1434}" type="presOf" srcId="{7A9349ED-7EE1-410E-AB56-84B17E2DF518}" destId="{AD00FDF2-6CD4-4623-8E76-D45A00CE3528}" srcOrd="0" destOrd="1" presId="urn:microsoft.com/office/officeart/2005/8/layout/vList5"/>
    <dgm:cxn modelId="{C870DB37-B277-4166-BBD0-2E494C315EB7}" type="presOf" srcId="{8E122F31-DF48-4043-851F-CA8233CE11DF}" destId="{79E9FA84-B1FD-4528-8803-F347BC3A6958}" srcOrd="0" destOrd="0" presId="urn:microsoft.com/office/officeart/2005/8/layout/vList5"/>
    <dgm:cxn modelId="{B527783E-9FF1-4AB9-A4F8-F5435331EDD2}" type="presOf" srcId="{5303CEF4-5FE7-48FD-A12E-DB23A145B8CC}" destId="{CF43A0DC-0F60-401B-98E1-421D3395A0FC}" srcOrd="0" destOrd="0" presId="urn:microsoft.com/office/officeart/2005/8/layout/vList5"/>
    <dgm:cxn modelId="{31CA975C-F479-48CA-A684-A41131CCE9D8}" srcId="{142EBE9F-521D-4D82-83BC-197C320C71C9}" destId="{C6256F8F-1966-4E1C-BEFC-2DC98C322032}" srcOrd="1" destOrd="0" parTransId="{DF89CE41-BF69-4FE2-AFA2-8EA25A4C00C6}" sibTransId="{C54E00EB-055A-4049-B35D-7197973F4F78}"/>
    <dgm:cxn modelId="{815E8B6B-A762-4A19-845A-720A00DC858B}" srcId="{796DBDE2-3471-46E3-B3FA-5C2F7BC813CD}" destId="{557CC0CB-DEBD-4B7D-8CF1-C17223D1A0C4}" srcOrd="0" destOrd="0" parTransId="{4BBFD8EF-9E77-48BC-9CFA-214E54C9B9A5}" sibTransId="{08A864EC-E08F-4F9E-8764-5CA1DB71B424}"/>
    <dgm:cxn modelId="{6FA13052-176D-4489-9CA0-3595FBA5E0CC}" srcId="{8E122F31-DF48-4043-851F-CA8233CE11DF}" destId="{8CA10DE8-D183-4D3D-BBAF-0D18D15B0C91}" srcOrd="1" destOrd="0" parTransId="{575279AF-4FEF-453F-B950-56C7B4C0F6B4}" sibTransId="{2474E9DB-3703-493B-B504-383ABCC20212}"/>
    <dgm:cxn modelId="{E6873853-C3CC-4B2B-BD47-8FEA143748DC}" srcId="{8CA10DE8-D183-4D3D-BBAF-0D18D15B0C91}" destId="{5303CEF4-5FE7-48FD-A12E-DB23A145B8CC}" srcOrd="0" destOrd="0" parTransId="{F17EC144-7E55-4DAC-90DB-A5F79C5ED427}" sibTransId="{35962405-3278-48A8-A3FC-10F12B3AFE46}"/>
    <dgm:cxn modelId="{4F186E7B-E5A2-455E-8BD9-04BFAB5961ED}" srcId="{8CA10DE8-D183-4D3D-BBAF-0D18D15B0C91}" destId="{1509209C-1F04-47D6-A6D9-75B1E252CEBC}" srcOrd="1" destOrd="0" parTransId="{57A6ADCA-6A67-4520-8D0C-B32472ED142E}" sibTransId="{39169B8A-5419-4E32-B516-D6DA53B7E7D0}"/>
    <dgm:cxn modelId="{AEC9E17E-691B-447F-860A-541033551717}" type="presOf" srcId="{C6256F8F-1966-4E1C-BEFC-2DC98C322032}" destId="{4447EC15-01AA-4425-8909-10E2948DA2C6}" srcOrd="0" destOrd="1" presId="urn:microsoft.com/office/officeart/2005/8/layout/vList5"/>
    <dgm:cxn modelId="{D98C6984-0BCD-4F1D-8C69-A980C29AE6CF}" type="presOf" srcId="{56637250-847B-4A81-9CAB-1F2FB3C43638}" destId="{4447EC15-01AA-4425-8909-10E2948DA2C6}" srcOrd="0" destOrd="0" presId="urn:microsoft.com/office/officeart/2005/8/layout/vList5"/>
    <dgm:cxn modelId="{F9F158AC-ED62-4295-A28D-466F0B1BE33C}" srcId="{142EBE9F-521D-4D82-83BC-197C320C71C9}" destId="{56637250-847B-4A81-9CAB-1F2FB3C43638}" srcOrd="0" destOrd="0" parTransId="{EC4957BA-54EA-4593-ABE8-660F1EE3F79C}" sibTransId="{49C98709-8CE6-4BD1-8081-E28A45E764D2}"/>
    <dgm:cxn modelId="{6E2CC7B1-8DD9-41FE-9D2A-FF0E0900FB01}" srcId="{8E122F31-DF48-4043-851F-CA8233CE11DF}" destId="{142EBE9F-521D-4D82-83BC-197C320C71C9}" srcOrd="0" destOrd="0" parTransId="{6FD1004E-872F-4B11-B1BB-4FAC2C163143}" sibTransId="{1C61EF7B-6E75-4E53-AE58-6519DC3B3313}"/>
    <dgm:cxn modelId="{BB048DC2-FB7C-4339-9EFB-A4CE0EBE7B35}" type="presOf" srcId="{142EBE9F-521D-4D82-83BC-197C320C71C9}" destId="{A8279414-B061-4512-9105-F1A5DD1D201E}" srcOrd="0" destOrd="0" presId="urn:microsoft.com/office/officeart/2005/8/layout/vList5"/>
    <dgm:cxn modelId="{7FDDD2E9-A55F-4AFD-9B44-F3BC2E879663}" type="presOf" srcId="{8CA10DE8-D183-4D3D-BBAF-0D18D15B0C91}" destId="{A6452F49-8769-4362-B353-F94C9B5E86F7}" srcOrd="0" destOrd="0" presId="urn:microsoft.com/office/officeart/2005/8/layout/vList5"/>
    <dgm:cxn modelId="{8FB21AEA-1383-49AD-88FD-BD44CB0766B8}" srcId="{8E122F31-DF48-4043-851F-CA8233CE11DF}" destId="{796DBDE2-3471-46E3-B3FA-5C2F7BC813CD}" srcOrd="2" destOrd="0" parTransId="{AEA59320-160F-47D5-B6BF-0E5E1FB22E51}" sibTransId="{4FCD5F09-FAFB-4BC9-B918-CD27401D96EA}"/>
    <dgm:cxn modelId="{BD8B96F5-D32C-4353-B467-E425FBFA76BD}" type="presOf" srcId="{796DBDE2-3471-46E3-B3FA-5C2F7BC813CD}" destId="{9D3FDEBE-2F60-4165-90A0-63D41CD57243}" srcOrd="0" destOrd="0" presId="urn:microsoft.com/office/officeart/2005/8/layout/vList5"/>
    <dgm:cxn modelId="{EC8CB833-65FC-4197-9E74-138641A9AC6A}" type="presParOf" srcId="{79E9FA84-B1FD-4528-8803-F347BC3A6958}" destId="{180CAF46-AD29-46C1-B33A-D09006A0E493}" srcOrd="0" destOrd="0" presId="urn:microsoft.com/office/officeart/2005/8/layout/vList5"/>
    <dgm:cxn modelId="{C24D899E-731F-4CDF-855C-FD27907077BD}" type="presParOf" srcId="{180CAF46-AD29-46C1-B33A-D09006A0E493}" destId="{A8279414-B061-4512-9105-F1A5DD1D201E}" srcOrd="0" destOrd="0" presId="urn:microsoft.com/office/officeart/2005/8/layout/vList5"/>
    <dgm:cxn modelId="{6B299EDA-D1F2-45B8-B09F-185ABAE114B3}" type="presParOf" srcId="{180CAF46-AD29-46C1-B33A-D09006A0E493}" destId="{4447EC15-01AA-4425-8909-10E2948DA2C6}" srcOrd="1" destOrd="0" presId="urn:microsoft.com/office/officeart/2005/8/layout/vList5"/>
    <dgm:cxn modelId="{FF40D0FA-C176-471D-8F47-111E3F566262}" type="presParOf" srcId="{79E9FA84-B1FD-4528-8803-F347BC3A6958}" destId="{948249B7-514B-4E34-9EE4-3173C1245165}" srcOrd="1" destOrd="0" presId="urn:microsoft.com/office/officeart/2005/8/layout/vList5"/>
    <dgm:cxn modelId="{8634C791-A3D3-4A9D-9656-76CE395476D7}" type="presParOf" srcId="{79E9FA84-B1FD-4528-8803-F347BC3A6958}" destId="{EBE95D48-0BCD-45BE-BE4F-BA7FA4CE1A02}" srcOrd="2" destOrd="0" presId="urn:microsoft.com/office/officeart/2005/8/layout/vList5"/>
    <dgm:cxn modelId="{04156572-3C48-4C8C-866E-64BC14C0272E}" type="presParOf" srcId="{EBE95D48-0BCD-45BE-BE4F-BA7FA4CE1A02}" destId="{A6452F49-8769-4362-B353-F94C9B5E86F7}" srcOrd="0" destOrd="0" presId="urn:microsoft.com/office/officeart/2005/8/layout/vList5"/>
    <dgm:cxn modelId="{2333D0C3-EC48-497F-B89E-AA6B2A852F64}" type="presParOf" srcId="{EBE95D48-0BCD-45BE-BE4F-BA7FA4CE1A02}" destId="{CF43A0DC-0F60-401B-98E1-421D3395A0FC}" srcOrd="1" destOrd="0" presId="urn:microsoft.com/office/officeart/2005/8/layout/vList5"/>
    <dgm:cxn modelId="{44D72FA9-C558-4D48-B7B1-9E8F1094B292}" type="presParOf" srcId="{79E9FA84-B1FD-4528-8803-F347BC3A6958}" destId="{54CABD16-FBC2-4B20-BD13-31F9615096C6}" srcOrd="3" destOrd="0" presId="urn:microsoft.com/office/officeart/2005/8/layout/vList5"/>
    <dgm:cxn modelId="{AC55C31C-F3EB-4CFD-940C-AD9E7A288945}" type="presParOf" srcId="{79E9FA84-B1FD-4528-8803-F347BC3A6958}" destId="{4296D9B1-8C09-403A-8059-5A705F74DA3D}" srcOrd="4" destOrd="0" presId="urn:microsoft.com/office/officeart/2005/8/layout/vList5"/>
    <dgm:cxn modelId="{7E1C98DC-205A-493A-8340-A893A4B2AB4F}" type="presParOf" srcId="{4296D9B1-8C09-403A-8059-5A705F74DA3D}" destId="{9D3FDEBE-2F60-4165-90A0-63D41CD57243}" srcOrd="0" destOrd="0" presId="urn:microsoft.com/office/officeart/2005/8/layout/vList5"/>
    <dgm:cxn modelId="{17A0415E-6D05-49FC-AF81-04BDB12B15B8}" type="presParOf" srcId="{4296D9B1-8C09-403A-8059-5A705F74DA3D}" destId="{AD00FDF2-6CD4-4623-8E76-D45A00CE35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027040-F49E-4C0C-9682-981422D3C27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IN"/>
        </a:p>
      </dgm:t>
    </dgm:pt>
    <dgm:pt modelId="{FCAA2B1A-61C3-4135-80A2-637CFF44B760}">
      <dgm:prSet phldrT="[Text]" custT="1"/>
      <dgm:spPr/>
      <dgm:t>
        <a:bodyPr/>
        <a:lstStyle/>
        <a:p>
          <a:r>
            <a:rPr lang="en-US" sz="1800" dirty="0"/>
            <a:t>Significance of Ground Improvement</a:t>
          </a:r>
          <a:endParaRPr lang="en-IN" sz="1800" dirty="0"/>
        </a:p>
      </dgm:t>
    </dgm:pt>
    <dgm:pt modelId="{91EDBD60-C279-4843-8109-3859C3AE8FC2}" type="parTrans" cxnId="{B85E36D7-9BE3-4345-8F9A-8E533BBDFC4D}">
      <dgm:prSet/>
      <dgm:spPr/>
      <dgm:t>
        <a:bodyPr/>
        <a:lstStyle/>
        <a:p>
          <a:endParaRPr lang="en-IN"/>
        </a:p>
      </dgm:t>
    </dgm:pt>
    <dgm:pt modelId="{B3E27BD9-8BD6-496A-840A-039E3253262E}" type="sibTrans" cxnId="{B85E36D7-9BE3-4345-8F9A-8E533BBDFC4D}">
      <dgm:prSet/>
      <dgm:spPr/>
      <dgm:t>
        <a:bodyPr/>
        <a:lstStyle/>
        <a:p>
          <a:endParaRPr lang="en-IN"/>
        </a:p>
      </dgm:t>
    </dgm:pt>
    <dgm:pt modelId="{76E91D2A-D44C-41F4-9B33-11C598A288BB}">
      <dgm:prSet phldrT="[Text]" custT="1"/>
      <dgm:spPr/>
      <dgm:t>
        <a:bodyPr/>
        <a:lstStyle/>
        <a:p>
          <a:r>
            <a:rPr lang="en-US" sz="1600" dirty="0"/>
            <a:t>Foundation Stability</a:t>
          </a:r>
          <a:endParaRPr lang="en-IN" sz="1600" dirty="0"/>
        </a:p>
      </dgm:t>
    </dgm:pt>
    <dgm:pt modelId="{E97E1003-781B-4605-B165-BF5165D5EFDE}" type="parTrans" cxnId="{1D11DA04-B3B9-407E-B8FD-71D5BB7FC326}">
      <dgm:prSet/>
      <dgm:spPr/>
      <dgm:t>
        <a:bodyPr/>
        <a:lstStyle/>
        <a:p>
          <a:endParaRPr lang="en-IN"/>
        </a:p>
      </dgm:t>
    </dgm:pt>
    <dgm:pt modelId="{BDBF88D9-46D3-4D3A-AE2D-456438E3A70A}" type="sibTrans" cxnId="{1D11DA04-B3B9-407E-B8FD-71D5BB7FC326}">
      <dgm:prSet/>
      <dgm:spPr/>
      <dgm:t>
        <a:bodyPr/>
        <a:lstStyle/>
        <a:p>
          <a:endParaRPr lang="en-IN"/>
        </a:p>
      </dgm:t>
    </dgm:pt>
    <dgm:pt modelId="{613F52E7-978B-4B15-8D68-371B438A42E1}">
      <dgm:prSet phldrT="[Text]" custT="1"/>
      <dgm:spPr/>
      <dgm:t>
        <a:bodyPr/>
        <a:lstStyle/>
        <a:p>
          <a:r>
            <a:rPr lang="en-US" sz="1600" dirty="0"/>
            <a:t>Safety &amp; Cost Efficiency</a:t>
          </a:r>
          <a:endParaRPr lang="en-IN" sz="1600" dirty="0"/>
        </a:p>
      </dgm:t>
    </dgm:pt>
    <dgm:pt modelId="{F1BF2A1D-AB7A-479F-A94F-0999F825BFD2}" type="parTrans" cxnId="{6D8BBF0A-3FF6-46D9-A772-540774778CF4}">
      <dgm:prSet/>
      <dgm:spPr/>
      <dgm:t>
        <a:bodyPr/>
        <a:lstStyle/>
        <a:p>
          <a:endParaRPr lang="en-IN"/>
        </a:p>
      </dgm:t>
    </dgm:pt>
    <dgm:pt modelId="{DEE03B3A-9CC7-41A9-A0E9-6DFE82551D94}" type="sibTrans" cxnId="{6D8BBF0A-3FF6-46D9-A772-540774778CF4}">
      <dgm:prSet/>
      <dgm:spPr/>
      <dgm:t>
        <a:bodyPr/>
        <a:lstStyle/>
        <a:p>
          <a:endParaRPr lang="en-IN"/>
        </a:p>
      </dgm:t>
    </dgm:pt>
    <dgm:pt modelId="{D3C1F86A-429A-4D2C-99C3-D5E15CC75E05}">
      <dgm:prSet phldrT="[Text]" custT="1"/>
      <dgm:spPr/>
      <dgm:t>
        <a:bodyPr/>
        <a:lstStyle/>
        <a:p>
          <a:r>
            <a:rPr lang="en-US" sz="1600" dirty="0"/>
            <a:t>Longevity of Structures</a:t>
          </a:r>
          <a:endParaRPr lang="en-IN" sz="1600" dirty="0"/>
        </a:p>
      </dgm:t>
    </dgm:pt>
    <dgm:pt modelId="{E1B051FF-7D6F-4E03-B99E-B3143E3AF00D}" type="parTrans" cxnId="{4ED3B911-E88E-4631-8271-9E0E037FF60F}">
      <dgm:prSet/>
      <dgm:spPr/>
      <dgm:t>
        <a:bodyPr/>
        <a:lstStyle/>
        <a:p>
          <a:endParaRPr lang="en-IN"/>
        </a:p>
      </dgm:t>
    </dgm:pt>
    <dgm:pt modelId="{4841E803-42D1-4EE0-B9A0-6B83E7766E4C}" type="sibTrans" cxnId="{4ED3B911-E88E-4631-8271-9E0E037FF60F}">
      <dgm:prSet/>
      <dgm:spPr/>
      <dgm:t>
        <a:bodyPr/>
        <a:lstStyle/>
        <a:p>
          <a:endParaRPr lang="en-IN"/>
        </a:p>
      </dgm:t>
    </dgm:pt>
    <dgm:pt modelId="{00D7058C-392C-406B-9E74-DB06DB0F868A}">
      <dgm:prSet phldrT="[Text]" custT="1"/>
      <dgm:spPr/>
      <dgm:t>
        <a:bodyPr/>
        <a:lstStyle/>
        <a:p>
          <a:r>
            <a:rPr lang="en-US" sz="1400" dirty="0"/>
            <a:t>Environmental Impact</a:t>
          </a:r>
          <a:endParaRPr lang="en-IN" sz="1400" dirty="0"/>
        </a:p>
      </dgm:t>
    </dgm:pt>
    <dgm:pt modelId="{70BFC111-9383-422D-BDAC-EB74D6D0FE02}" type="parTrans" cxnId="{6E32A197-4173-48FC-80DF-488B8E7A233F}">
      <dgm:prSet/>
      <dgm:spPr/>
      <dgm:t>
        <a:bodyPr/>
        <a:lstStyle/>
        <a:p>
          <a:endParaRPr lang="en-IN"/>
        </a:p>
      </dgm:t>
    </dgm:pt>
    <dgm:pt modelId="{BF099565-7B47-4365-9C11-0E860A1B3E59}" type="sibTrans" cxnId="{6E32A197-4173-48FC-80DF-488B8E7A233F}">
      <dgm:prSet/>
      <dgm:spPr/>
      <dgm:t>
        <a:bodyPr/>
        <a:lstStyle/>
        <a:p>
          <a:endParaRPr lang="en-IN"/>
        </a:p>
      </dgm:t>
    </dgm:pt>
    <dgm:pt modelId="{94781219-BC58-462B-A3DC-26020711725C}">
      <dgm:prSet custT="1"/>
      <dgm:spPr/>
      <dgm:t>
        <a:bodyPr/>
        <a:lstStyle/>
        <a:p>
          <a:r>
            <a:rPr lang="en-US" sz="1600" dirty="0"/>
            <a:t>Construction Feasibility</a:t>
          </a:r>
          <a:endParaRPr lang="en-IN" sz="1600" dirty="0"/>
        </a:p>
      </dgm:t>
    </dgm:pt>
    <dgm:pt modelId="{17B34AC1-CD23-4BC3-938C-56874F4FB358}" type="parTrans" cxnId="{62726895-DC31-4713-AA14-B7C1A366B549}">
      <dgm:prSet/>
      <dgm:spPr/>
      <dgm:t>
        <a:bodyPr/>
        <a:lstStyle/>
        <a:p>
          <a:endParaRPr lang="en-IN"/>
        </a:p>
      </dgm:t>
    </dgm:pt>
    <dgm:pt modelId="{15CCE393-CE15-4696-84AA-DB1141062D9D}" type="sibTrans" cxnId="{62726895-DC31-4713-AA14-B7C1A366B549}">
      <dgm:prSet/>
      <dgm:spPr/>
      <dgm:t>
        <a:bodyPr/>
        <a:lstStyle/>
        <a:p>
          <a:endParaRPr lang="en-IN"/>
        </a:p>
      </dgm:t>
    </dgm:pt>
    <dgm:pt modelId="{D2FB16F3-D3E7-4148-8A9C-AC57291C750B}">
      <dgm:prSet custT="1"/>
      <dgm:spPr/>
      <dgm:t>
        <a:bodyPr/>
        <a:lstStyle/>
        <a:p>
          <a:r>
            <a:rPr lang="en-US" sz="1600" dirty="0"/>
            <a:t>Mitigating Natural Hazards</a:t>
          </a:r>
          <a:endParaRPr lang="en-IN" sz="1600" dirty="0"/>
        </a:p>
      </dgm:t>
    </dgm:pt>
    <dgm:pt modelId="{A57FBBC3-37E1-4C3C-B4E9-5F1FD3A0D7D0}" type="parTrans" cxnId="{51809487-8C24-48CF-9870-51651BE2F5E4}">
      <dgm:prSet/>
      <dgm:spPr/>
      <dgm:t>
        <a:bodyPr/>
        <a:lstStyle/>
        <a:p>
          <a:endParaRPr lang="en-IN"/>
        </a:p>
      </dgm:t>
    </dgm:pt>
    <dgm:pt modelId="{B8E20602-D72F-44AF-B9CD-DA083CD999D7}" type="sibTrans" cxnId="{51809487-8C24-48CF-9870-51651BE2F5E4}">
      <dgm:prSet/>
      <dgm:spPr/>
      <dgm:t>
        <a:bodyPr/>
        <a:lstStyle/>
        <a:p>
          <a:endParaRPr lang="en-IN"/>
        </a:p>
      </dgm:t>
    </dgm:pt>
    <dgm:pt modelId="{4371AE61-C8EE-4F6E-903E-8075F5E4672A}" type="pres">
      <dgm:prSet presAssocID="{0F027040-F49E-4C0C-9682-981422D3C270}" presName="composite" presStyleCnt="0">
        <dgm:presLayoutVars>
          <dgm:chMax val="1"/>
          <dgm:dir/>
          <dgm:resizeHandles val="exact"/>
        </dgm:presLayoutVars>
      </dgm:prSet>
      <dgm:spPr/>
    </dgm:pt>
    <dgm:pt modelId="{D2821463-A816-4CCC-B3A6-7208AC549329}" type="pres">
      <dgm:prSet presAssocID="{0F027040-F49E-4C0C-9682-981422D3C270}" presName="radial" presStyleCnt="0">
        <dgm:presLayoutVars>
          <dgm:animLvl val="ctr"/>
        </dgm:presLayoutVars>
      </dgm:prSet>
      <dgm:spPr/>
    </dgm:pt>
    <dgm:pt modelId="{C6703116-8BB1-41A0-BA31-5065FAC6716A}" type="pres">
      <dgm:prSet presAssocID="{FCAA2B1A-61C3-4135-80A2-637CFF44B760}" presName="centerShape" presStyleLbl="vennNode1" presStyleIdx="0" presStyleCnt="7"/>
      <dgm:spPr/>
    </dgm:pt>
    <dgm:pt modelId="{9505C355-7993-4EE1-B376-DE0E88D77F91}" type="pres">
      <dgm:prSet presAssocID="{76E91D2A-D44C-41F4-9B33-11C598A288BB}" presName="node" presStyleLbl="vennNode1" presStyleIdx="1" presStyleCnt="7" custScaleX="126775">
        <dgm:presLayoutVars>
          <dgm:bulletEnabled val="1"/>
        </dgm:presLayoutVars>
      </dgm:prSet>
      <dgm:spPr/>
    </dgm:pt>
    <dgm:pt modelId="{B2FB2028-E58F-47EE-B346-65F94CD0ADE7}" type="pres">
      <dgm:prSet presAssocID="{613F52E7-978B-4B15-8D68-371B438A42E1}" presName="node" presStyleLbl="vennNode1" presStyleIdx="2" presStyleCnt="7">
        <dgm:presLayoutVars>
          <dgm:bulletEnabled val="1"/>
        </dgm:presLayoutVars>
      </dgm:prSet>
      <dgm:spPr/>
    </dgm:pt>
    <dgm:pt modelId="{B89150DF-ED46-45A6-967F-223BE38A342D}" type="pres">
      <dgm:prSet presAssocID="{D3C1F86A-429A-4D2C-99C3-D5E15CC75E05}" presName="node" presStyleLbl="vennNode1" presStyleIdx="3" presStyleCnt="7">
        <dgm:presLayoutVars>
          <dgm:bulletEnabled val="1"/>
        </dgm:presLayoutVars>
      </dgm:prSet>
      <dgm:spPr/>
    </dgm:pt>
    <dgm:pt modelId="{D093F1A5-3E2B-459B-889F-0735B5CDD83D}" type="pres">
      <dgm:prSet presAssocID="{00D7058C-392C-406B-9E74-DB06DB0F868A}" presName="node" presStyleLbl="vennNode1" presStyleIdx="4" presStyleCnt="7" custScaleX="129259">
        <dgm:presLayoutVars>
          <dgm:bulletEnabled val="1"/>
        </dgm:presLayoutVars>
      </dgm:prSet>
      <dgm:spPr/>
    </dgm:pt>
    <dgm:pt modelId="{EDA10304-24B4-4318-AD61-8984CAA9D6C9}" type="pres">
      <dgm:prSet presAssocID="{94781219-BC58-462B-A3DC-26020711725C}" presName="node" presStyleLbl="vennNode1" presStyleIdx="5" presStyleCnt="7" custScaleX="141248">
        <dgm:presLayoutVars>
          <dgm:bulletEnabled val="1"/>
        </dgm:presLayoutVars>
      </dgm:prSet>
      <dgm:spPr/>
    </dgm:pt>
    <dgm:pt modelId="{2BB2ED6E-650B-4A6D-9864-5A8DCA59E9C8}" type="pres">
      <dgm:prSet presAssocID="{D2FB16F3-D3E7-4148-8A9C-AC57291C750B}" presName="node" presStyleLbl="vennNode1" presStyleIdx="6" presStyleCnt="7" custScaleX="132061">
        <dgm:presLayoutVars>
          <dgm:bulletEnabled val="1"/>
        </dgm:presLayoutVars>
      </dgm:prSet>
      <dgm:spPr/>
    </dgm:pt>
  </dgm:ptLst>
  <dgm:cxnLst>
    <dgm:cxn modelId="{1D11DA04-B3B9-407E-B8FD-71D5BB7FC326}" srcId="{FCAA2B1A-61C3-4135-80A2-637CFF44B760}" destId="{76E91D2A-D44C-41F4-9B33-11C598A288BB}" srcOrd="0" destOrd="0" parTransId="{E97E1003-781B-4605-B165-BF5165D5EFDE}" sibTransId="{BDBF88D9-46D3-4D3A-AE2D-456438E3A70A}"/>
    <dgm:cxn modelId="{6D8BBF0A-3FF6-46D9-A772-540774778CF4}" srcId="{FCAA2B1A-61C3-4135-80A2-637CFF44B760}" destId="{613F52E7-978B-4B15-8D68-371B438A42E1}" srcOrd="1" destOrd="0" parTransId="{F1BF2A1D-AB7A-479F-A94F-0999F825BFD2}" sibTransId="{DEE03B3A-9CC7-41A9-A0E9-6DFE82551D94}"/>
    <dgm:cxn modelId="{4ED3B911-E88E-4631-8271-9E0E037FF60F}" srcId="{FCAA2B1A-61C3-4135-80A2-637CFF44B760}" destId="{D3C1F86A-429A-4D2C-99C3-D5E15CC75E05}" srcOrd="2" destOrd="0" parTransId="{E1B051FF-7D6F-4E03-B99E-B3143E3AF00D}" sibTransId="{4841E803-42D1-4EE0-B9A0-6B83E7766E4C}"/>
    <dgm:cxn modelId="{6EC3C12A-FC21-483E-A22F-CB0AC074BCB2}" type="presOf" srcId="{76E91D2A-D44C-41F4-9B33-11C598A288BB}" destId="{9505C355-7993-4EE1-B376-DE0E88D77F91}" srcOrd="0" destOrd="0" presId="urn:microsoft.com/office/officeart/2005/8/layout/radial3"/>
    <dgm:cxn modelId="{1E6FDA2D-026C-4F5D-AFBC-D5F2C8511110}" type="presOf" srcId="{FCAA2B1A-61C3-4135-80A2-637CFF44B760}" destId="{C6703116-8BB1-41A0-BA31-5065FAC6716A}" srcOrd="0" destOrd="0" presId="urn:microsoft.com/office/officeart/2005/8/layout/radial3"/>
    <dgm:cxn modelId="{BB2E4C3E-502D-4484-90FD-F7A3E6A16465}" type="presOf" srcId="{00D7058C-392C-406B-9E74-DB06DB0F868A}" destId="{D093F1A5-3E2B-459B-889F-0735B5CDD83D}" srcOrd="0" destOrd="0" presId="urn:microsoft.com/office/officeart/2005/8/layout/radial3"/>
    <dgm:cxn modelId="{51809487-8C24-48CF-9870-51651BE2F5E4}" srcId="{FCAA2B1A-61C3-4135-80A2-637CFF44B760}" destId="{D2FB16F3-D3E7-4148-8A9C-AC57291C750B}" srcOrd="5" destOrd="0" parTransId="{A57FBBC3-37E1-4C3C-B4E9-5F1FD3A0D7D0}" sibTransId="{B8E20602-D72F-44AF-B9CD-DA083CD999D7}"/>
    <dgm:cxn modelId="{5B79968B-2757-471E-9E78-79355E0E028E}" type="presOf" srcId="{D2FB16F3-D3E7-4148-8A9C-AC57291C750B}" destId="{2BB2ED6E-650B-4A6D-9864-5A8DCA59E9C8}" srcOrd="0" destOrd="0" presId="urn:microsoft.com/office/officeart/2005/8/layout/radial3"/>
    <dgm:cxn modelId="{62726895-DC31-4713-AA14-B7C1A366B549}" srcId="{FCAA2B1A-61C3-4135-80A2-637CFF44B760}" destId="{94781219-BC58-462B-A3DC-26020711725C}" srcOrd="4" destOrd="0" parTransId="{17B34AC1-CD23-4BC3-938C-56874F4FB358}" sibTransId="{15CCE393-CE15-4696-84AA-DB1141062D9D}"/>
    <dgm:cxn modelId="{6E32A197-4173-48FC-80DF-488B8E7A233F}" srcId="{FCAA2B1A-61C3-4135-80A2-637CFF44B760}" destId="{00D7058C-392C-406B-9E74-DB06DB0F868A}" srcOrd="3" destOrd="0" parTransId="{70BFC111-9383-422D-BDAC-EB74D6D0FE02}" sibTransId="{BF099565-7B47-4365-9C11-0E860A1B3E59}"/>
    <dgm:cxn modelId="{DA35EF9D-E3EA-4164-85A1-9D5B90122F41}" type="presOf" srcId="{0F027040-F49E-4C0C-9682-981422D3C270}" destId="{4371AE61-C8EE-4F6E-903E-8075F5E4672A}" srcOrd="0" destOrd="0" presId="urn:microsoft.com/office/officeart/2005/8/layout/radial3"/>
    <dgm:cxn modelId="{C18351C7-1B5F-41E6-80C4-4A7AC939950D}" type="presOf" srcId="{613F52E7-978B-4B15-8D68-371B438A42E1}" destId="{B2FB2028-E58F-47EE-B346-65F94CD0ADE7}" srcOrd="0" destOrd="0" presId="urn:microsoft.com/office/officeart/2005/8/layout/radial3"/>
    <dgm:cxn modelId="{B85E36D7-9BE3-4345-8F9A-8E533BBDFC4D}" srcId="{0F027040-F49E-4C0C-9682-981422D3C270}" destId="{FCAA2B1A-61C3-4135-80A2-637CFF44B760}" srcOrd="0" destOrd="0" parTransId="{91EDBD60-C279-4843-8109-3859C3AE8FC2}" sibTransId="{B3E27BD9-8BD6-496A-840A-039E3253262E}"/>
    <dgm:cxn modelId="{5AB650E0-EE85-4141-B477-3E558ED92FFA}" type="presOf" srcId="{D3C1F86A-429A-4D2C-99C3-D5E15CC75E05}" destId="{B89150DF-ED46-45A6-967F-223BE38A342D}" srcOrd="0" destOrd="0" presId="urn:microsoft.com/office/officeart/2005/8/layout/radial3"/>
    <dgm:cxn modelId="{CEFBA0F6-0599-458D-BDF9-DAB3ED9821FF}" type="presOf" srcId="{94781219-BC58-462B-A3DC-26020711725C}" destId="{EDA10304-24B4-4318-AD61-8984CAA9D6C9}" srcOrd="0" destOrd="0" presId="urn:microsoft.com/office/officeart/2005/8/layout/radial3"/>
    <dgm:cxn modelId="{67918908-D309-466D-AF87-F95771123218}" type="presParOf" srcId="{4371AE61-C8EE-4F6E-903E-8075F5E4672A}" destId="{D2821463-A816-4CCC-B3A6-7208AC549329}" srcOrd="0" destOrd="0" presId="urn:microsoft.com/office/officeart/2005/8/layout/radial3"/>
    <dgm:cxn modelId="{24D7C7F9-FF91-4F63-B998-4F5601E5EA23}" type="presParOf" srcId="{D2821463-A816-4CCC-B3A6-7208AC549329}" destId="{C6703116-8BB1-41A0-BA31-5065FAC6716A}" srcOrd="0" destOrd="0" presId="urn:microsoft.com/office/officeart/2005/8/layout/radial3"/>
    <dgm:cxn modelId="{4668F2AA-507A-4A69-B23D-BA73A17349F1}" type="presParOf" srcId="{D2821463-A816-4CCC-B3A6-7208AC549329}" destId="{9505C355-7993-4EE1-B376-DE0E88D77F91}" srcOrd="1" destOrd="0" presId="urn:microsoft.com/office/officeart/2005/8/layout/radial3"/>
    <dgm:cxn modelId="{CC519B78-1AD0-4263-924A-0214CF57778C}" type="presParOf" srcId="{D2821463-A816-4CCC-B3A6-7208AC549329}" destId="{B2FB2028-E58F-47EE-B346-65F94CD0ADE7}" srcOrd="2" destOrd="0" presId="urn:microsoft.com/office/officeart/2005/8/layout/radial3"/>
    <dgm:cxn modelId="{DE6906EC-7318-4E58-8AFA-30256FC729E5}" type="presParOf" srcId="{D2821463-A816-4CCC-B3A6-7208AC549329}" destId="{B89150DF-ED46-45A6-967F-223BE38A342D}" srcOrd="3" destOrd="0" presId="urn:microsoft.com/office/officeart/2005/8/layout/radial3"/>
    <dgm:cxn modelId="{F2D5CB6C-2149-4652-8EAC-E547875CF4C5}" type="presParOf" srcId="{D2821463-A816-4CCC-B3A6-7208AC549329}" destId="{D093F1A5-3E2B-459B-889F-0735B5CDD83D}" srcOrd="4" destOrd="0" presId="urn:microsoft.com/office/officeart/2005/8/layout/radial3"/>
    <dgm:cxn modelId="{9DF3C3CB-4D7E-437A-8631-859A6286F0FF}" type="presParOf" srcId="{D2821463-A816-4CCC-B3A6-7208AC549329}" destId="{EDA10304-24B4-4318-AD61-8984CAA9D6C9}" srcOrd="5" destOrd="0" presId="urn:microsoft.com/office/officeart/2005/8/layout/radial3"/>
    <dgm:cxn modelId="{C58D334D-1807-44CF-9EF1-63D963E6EED7}" type="presParOf" srcId="{D2821463-A816-4CCC-B3A6-7208AC549329}" destId="{2BB2ED6E-650B-4A6D-9864-5A8DCA59E9C8}"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B7EF6A-77EB-45DF-A08D-DBC75E05E7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EFDD4429-C270-4268-A381-6D185039A838}">
      <dgm:prSet phldrT="[Text]" custT="1"/>
      <dgm:spPr/>
      <dgm:t>
        <a:bodyPr/>
        <a:lstStyle/>
        <a:p>
          <a:r>
            <a:rPr lang="en-IN" sz="1600" b="1" dirty="0"/>
            <a:t>IS 6403:1981 - Code of Practice for Determination of Bearing Capacity of Shallow Foundations</a:t>
          </a:r>
          <a:endParaRPr lang="en-IN" sz="1600" dirty="0"/>
        </a:p>
      </dgm:t>
    </dgm:pt>
    <dgm:pt modelId="{35E87017-FD89-4E4D-8B5C-7EB04398F332}" type="parTrans" cxnId="{E7AF17C1-A1CF-4906-94F1-25FA1C509CB2}">
      <dgm:prSet/>
      <dgm:spPr/>
      <dgm:t>
        <a:bodyPr/>
        <a:lstStyle/>
        <a:p>
          <a:endParaRPr lang="en-IN"/>
        </a:p>
      </dgm:t>
    </dgm:pt>
    <dgm:pt modelId="{93BC2ACA-80DD-49E6-9AC4-C25FE401189D}" type="sibTrans" cxnId="{E7AF17C1-A1CF-4906-94F1-25FA1C509CB2}">
      <dgm:prSet/>
      <dgm:spPr/>
      <dgm:t>
        <a:bodyPr/>
        <a:lstStyle/>
        <a:p>
          <a:endParaRPr lang="en-IN"/>
        </a:p>
      </dgm:t>
    </dgm:pt>
    <dgm:pt modelId="{428B29F0-1A26-4760-988A-5B8CDD08B6F9}">
      <dgm:prSet phldrT="[Text]" custT="1"/>
      <dgm:spPr/>
      <dgm:t>
        <a:bodyPr/>
        <a:lstStyle/>
        <a:p>
          <a:pPr>
            <a:buSzPts val="1000"/>
            <a:buFont typeface="Symbol" panose="05050102010706020507" pitchFamily="18" charset="2"/>
            <a:buChar char=""/>
          </a:pPr>
          <a:r>
            <a:rPr lang="en-IN" sz="1600" b="1" dirty="0"/>
            <a:t>Impact:</a:t>
          </a:r>
          <a:r>
            <a:rPr lang="en-IN" sz="1600" dirty="0"/>
            <a:t> Provides guidelines for evaluating the bearing capacity of foundations. Ground improvement methods like soil stabilization and reinforcement are often designed to enhance the soil's bearing capacity to meet these standards.</a:t>
          </a:r>
        </a:p>
      </dgm:t>
    </dgm:pt>
    <dgm:pt modelId="{4A97E503-2D81-47D3-8A07-9E24ADE1C960}" type="parTrans" cxnId="{7CE72FC3-BE90-45B8-B106-1D76EBE978FC}">
      <dgm:prSet/>
      <dgm:spPr/>
      <dgm:t>
        <a:bodyPr/>
        <a:lstStyle/>
        <a:p>
          <a:endParaRPr lang="en-IN"/>
        </a:p>
      </dgm:t>
    </dgm:pt>
    <dgm:pt modelId="{0D05C83E-ADDB-4122-86D7-C1CAFB0C1CC7}" type="sibTrans" cxnId="{7CE72FC3-BE90-45B8-B106-1D76EBE978FC}">
      <dgm:prSet/>
      <dgm:spPr/>
      <dgm:t>
        <a:bodyPr/>
        <a:lstStyle/>
        <a:p>
          <a:endParaRPr lang="en-IN"/>
        </a:p>
      </dgm:t>
    </dgm:pt>
    <dgm:pt modelId="{576916C8-4A99-411E-B853-F693056030E4}">
      <dgm:prSet phldrT="[Text]" custT="1"/>
      <dgm:spPr/>
      <dgm:t>
        <a:bodyPr/>
        <a:lstStyle/>
        <a:p>
          <a:r>
            <a:rPr lang="en-IN" sz="1600" b="1" dirty="0"/>
            <a:t>IS 1498:1970 - Classification and Identification of Soils for General Engineering Purposes</a:t>
          </a:r>
          <a:endParaRPr lang="en-IN" sz="1600" dirty="0"/>
        </a:p>
      </dgm:t>
    </dgm:pt>
    <dgm:pt modelId="{CBD889B8-F163-4F98-B7B0-73CCD7F724DB}" type="parTrans" cxnId="{F110DBFD-DDCC-4418-AEDD-45EB48FC0A18}">
      <dgm:prSet/>
      <dgm:spPr/>
      <dgm:t>
        <a:bodyPr/>
        <a:lstStyle/>
        <a:p>
          <a:endParaRPr lang="en-IN"/>
        </a:p>
      </dgm:t>
    </dgm:pt>
    <dgm:pt modelId="{47C4C6E0-9568-497E-BD0C-1B792591C935}" type="sibTrans" cxnId="{F110DBFD-DDCC-4418-AEDD-45EB48FC0A18}">
      <dgm:prSet/>
      <dgm:spPr/>
      <dgm:t>
        <a:bodyPr/>
        <a:lstStyle/>
        <a:p>
          <a:endParaRPr lang="en-IN"/>
        </a:p>
      </dgm:t>
    </dgm:pt>
    <dgm:pt modelId="{49837863-ABF3-4275-81B1-532C6ECFA072}">
      <dgm:prSet phldrT="[Text]" custT="1"/>
      <dgm:spPr/>
      <dgm:t>
        <a:bodyPr/>
        <a:lstStyle/>
        <a:p>
          <a:pPr>
            <a:buSzPts val="1000"/>
            <a:buFont typeface="Symbol" panose="05050102010706020507" pitchFamily="18" charset="2"/>
            <a:buChar char=""/>
          </a:pPr>
          <a:r>
            <a:rPr lang="en-IN" sz="1600" b="1" dirty="0"/>
            <a:t>Impact:</a:t>
          </a:r>
          <a:r>
            <a:rPr lang="en-IN" sz="1600" dirty="0"/>
            <a:t> Helps in soil classification, which is crucial for selecting appropriate ground improvement techniques. For example, clayey soils may require different stabilization methods compared to sandy soils.</a:t>
          </a:r>
        </a:p>
      </dgm:t>
    </dgm:pt>
    <dgm:pt modelId="{DADFFA75-858A-4423-992E-63824EF48B42}" type="parTrans" cxnId="{FBFFB35D-F82D-465B-A8F1-CDCFFA7588CF}">
      <dgm:prSet/>
      <dgm:spPr/>
      <dgm:t>
        <a:bodyPr/>
        <a:lstStyle/>
        <a:p>
          <a:endParaRPr lang="en-IN"/>
        </a:p>
      </dgm:t>
    </dgm:pt>
    <dgm:pt modelId="{CF6A2528-797E-4B56-82E2-64B30B4EB79C}" type="sibTrans" cxnId="{FBFFB35D-F82D-465B-A8F1-CDCFFA7588CF}">
      <dgm:prSet/>
      <dgm:spPr/>
      <dgm:t>
        <a:bodyPr/>
        <a:lstStyle/>
        <a:p>
          <a:endParaRPr lang="en-IN"/>
        </a:p>
      </dgm:t>
    </dgm:pt>
    <dgm:pt modelId="{48249FB9-399E-4B41-8E87-3BFCE98B5562}">
      <dgm:prSet phldrT="[Text]" custT="1"/>
      <dgm:spPr/>
      <dgm:t>
        <a:bodyPr/>
        <a:lstStyle/>
        <a:p>
          <a:r>
            <a:rPr lang="en-IN" sz="1600" b="1" dirty="0"/>
            <a:t>IS 15284 (Part 1):2003 - Code of Practice for Design and construction for ground improvement- Stone columns</a:t>
          </a:r>
          <a:endParaRPr lang="en-IN" sz="1600" dirty="0"/>
        </a:p>
      </dgm:t>
    </dgm:pt>
    <dgm:pt modelId="{0B3C19BA-B04B-44B8-92A4-DDCF49C719C3}" type="parTrans" cxnId="{B7A31C44-486C-467A-BB5D-BB622C01A106}">
      <dgm:prSet/>
      <dgm:spPr/>
      <dgm:t>
        <a:bodyPr/>
        <a:lstStyle/>
        <a:p>
          <a:endParaRPr lang="en-IN"/>
        </a:p>
      </dgm:t>
    </dgm:pt>
    <dgm:pt modelId="{987BE747-193D-4A4D-8047-697FACDB1B2C}" type="sibTrans" cxnId="{B7A31C44-486C-467A-BB5D-BB622C01A106}">
      <dgm:prSet/>
      <dgm:spPr/>
      <dgm:t>
        <a:bodyPr/>
        <a:lstStyle/>
        <a:p>
          <a:endParaRPr lang="en-IN"/>
        </a:p>
      </dgm:t>
    </dgm:pt>
    <dgm:pt modelId="{AF6C6C01-A761-4684-B371-22A06DB374AE}">
      <dgm:prSet phldrT="[Text]" custT="1"/>
      <dgm:spPr/>
      <dgm:t>
        <a:bodyPr/>
        <a:lstStyle/>
        <a:p>
          <a:pPr>
            <a:buSzPts val="1000"/>
            <a:buFont typeface="Symbol" panose="05050102010706020507" pitchFamily="18" charset="2"/>
            <a:buChar char=""/>
          </a:pPr>
          <a:r>
            <a:rPr lang="en-IN" sz="1600" b="1" dirty="0"/>
            <a:t>Impact:</a:t>
          </a:r>
          <a:r>
            <a:rPr lang="en-IN" sz="1600" dirty="0"/>
            <a:t> Provides guidelines for the design and construction of ground improvement  by stone columns, a common ground improvement technique used to increase load-bearing capacity and stability of foundations.			</a:t>
          </a:r>
        </a:p>
      </dgm:t>
    </dgm:pt>
    <dgm:pt modelId="{59C41868-8924-4DBD-BD97-B8967E83B3C2}" type="parTrans" cxnId="{5EB503E2-109E-4C2B-AAAC-75555A330968}">
      <dgm:prSet/>
      <dgm:spPr/>
      <dgm:t>
        <a:bodyPr/>
        <a:lstStyle/>
        <a:p>
          <a:endParaRPr lang="en-IN"/>
        </a:p>
      </dgm:t>
    </dgm:pt>
    <dgm:pt modelId="{ACCED2DC-6138-4E6B-869A-DE7F43129795}" type="sibTrans" cxnId="{5EB503E2-109E-4C2B-AAAC-75555A330968}">
      <dgm:prSet/>
      <dgm:spPr/>
      <dgm:t>
        <a:bodyPr/>
        <a:lstStyle/>
        <a:p>
          <a:endParaRPr lang="en-IN"/>
        </a:p>
      </dgm:t>
    </dgm:pt>
    <dgm:pt modelId="{75D06A3E-1CF2-4B1A-BC40-9B8A831B6F55}" type="pres">
      <dgm:prSet presAssocID="{FFB7EF6A-77EB-45DF-A08D-DBC75E05E729}" presName="Name0" presStyleCnt="0">
        <dgm:presLayoutVars>
          <dgm:dir/>
          <dgm:animLvl val="lvl"/>
          <dgm:resizeHandles val="exact"/>
        </dgm:presLayoutVars>
      </dgm:prSet>
      <dgm:spPr/>
    </dgm:pt>
    <dgm:pt modelId="{35A838CD-B2F0-49DE-91D8-54A5D3AD5BA2}" type="pres">
      <dgm:prSet presAssocID="{EFDD4429-C270-4268-A381-6D185039A838}" presName="linNode" presStyleCnt="0"/>
      <dgm:spPr/>
    </dgm:pt>
    <dgm:pt modelId="{2DC5804E-C066-4B71-B3D1-5589DAB894B7}" type="pres">
      <dgm:prSet presAssocID="{EFDD4429-C270-4268-A381-6D185039A838}" presName="parentText" presStyleLbl="node1" presStyleIdx="0" presStyleCnt="3">
        <dgm:presLayoutVars>
          <dgm:chMax val="1"/>
          <dgm:bulletEnabled val="1"/>
        </dgm:presLayoutVars>
      </dgm:prSet>
      <dgm:spPr/>
    </dgm:pt>
    <dgm:pt modelId="{B1A2EC9D-614C-4960-B24E-275CDF243D5C}" type="pres">
      <dgm:prSet presAssocID="{EFDD4429-C270-4268-A381-6D185039A838}" presName="descendantText" presStyleLbl="alignAccFollowNode1" presStyleIdx="0" presStyleCnt="3" custScaleY="132772">
        <dgm:presLayoutVars>
          <dgm:bulletEnabled val="1"/>
        </dgm:presLayoutVars>
      </dgm:prSet>
      <dgm:spPr/>
    </dgm:pt>
    <dgm:pt modelId="{F070BF7A-51DA-40B2-A5C3-5373822D2EC0}" type="pres">
      <dgm:prSet presAssocID="{93BC2ACA-80DD-49E6-9AC4-C25FE401189D}" presName="sp" presStyleCnt="0"/>
      <dgm:spPr/>
    </dgm:pt>
    <dgm:pt modelId="{1F989D80-7726-44C2-AEEC-4E1639281290}" type="pres">
      <dgm:prSet presAssocID="{576916C8-4A99-411E-B853-F693056030E4}" presName="linNode" presStyleCnt="0"/>
      <dgm:spPr/>
    </dgm:pt>
    <dgm:pt modelId="{F92A4C08-FC53-4961-B876-39C9B346E776}" type="pres">
      <dgm:prSet presAssocID="{576916C8-4A99-411E-B853-F693056030E4}" presName="parentText" presStyleLbl="node1" presStyleIdx="1" presStyleCnt="3">
        <dgm:presLayoutVars>
          <dgm:chMax val="1"/>
          <dgm:bulletEnabled val="1"/>
        </dgm:presLayoutVars>
      </dgm:prSet>
      <dgm:spPr/>
    </dgm:pt>
    <dgm:pt modelId="{1CC52C9F-569B-40C8-B21A-6AFA4A6300BD}" type="pres">
      <dgm:prSet presAssocID="{576916C8-4A99-411E-B853-F693056030E4}" presName="descendantText" presStyleLbl="alignAccFollowNode1" presStyleIdx="1" presStyleCnt="3">
        <dgm:presLayoutVars>
          <dgm:bulletEnabled val="1"/>
        </dgm:presLayoutVars>
      </dgm:prSet>
      <dgm:spPr/>
    </dgm:pt>
    <dgm:pt modelId="{94B6238A-314A-4C72-A9BA-F67C044A045E}" type="pres">
      <dgm:prSet presAssocID="{47C4C6E0-9568-497E-BD0C-1B792591C935}" presName="sp" presStyleCnt="0"/>
      <dgm:spPr/>
    </dgm:pt>
    <dgm:pt modelId="{F0998C83-56E9-44D5-A5DF-10E0BA7DCA69}" type="pres">
      <dgm:prSet presAssocID="{48249FB9-399E-4B41-8E87-3BFCE98B5562}" presName="linNode" presStyleCnt="0"/>
      <dgm:spPr/>
    </dgm:pt>
    <dgm:pt modelId="{511767F5-2728-413F-8076-116B0B4AC0E4}" type="pres">
      <dgm:prSet presAssocID="{48249FB9-399E-4B41-8E87-3BFCE98B5562}" presName="parentText" presStyleLbl="node1" presStyleIdx="2" presStyleCnt="3">
        <dgm:presLayoutVars>
          <dgm:chMax val="1"/>
          <dgm:bulletEnabled val="1"/>
        </dgm:presLayoutVars>
      </dgm:prSet>
      <dgm:spPr/>
    </dgm:pt>
    <dgm:pt modelId="{8A7FBA42-FCD7-4648-B27C-40E3BD88D3F8}" type="pres">
      <dgm:prSet presAssocID="{48249FB9-399E-4B41-8E87-3BFCE98B5562}" presName="descendantText" presStyleLbl="alignAccFollowNode1" presStyleIdx="2" presStyleCnt="3">
        <dgm:presLayoutVars>
          <dgm:bulletEnabled val="1"/>
        </dgm:presLayoutVars>
      </dgm:prSet>
      <dgm:spPr/>
    </dgm:pt>
  </dgm:ptLst>
  <dgm:cxnLst>
    <dgm:cxn modelId="{E4B89C24-EBD4-4912-A2EF-BDCFB3B52C11}" type="presOf" srcId="{FFB7EF6A-77EB-45DF-A08D-DBC75E05E729}" destId="{75D06A3E-1CF2-4B1A-BC40-9B8A831B6F55}" srcOrd="0" destOrd="0" presId="urn:microsoft.com/office/officeart/2005/8/layout/vList5"/>
    <dgm:cxn modelId="{FBFFB35D-F82D-465B-A8F1-CDCFFA7588CF}" srcId="{576916C8-4A99-411E-B853-F693056030E4}" destId="{49837863-ABF3-4275-81B1-532C6ECFA072}" srcOrd="0" destOrd="0" parTransId="{DADFFA75-858A-4423-992E-63824EF48B42}" sibTransId="{CF6A2528-797E-4B56-82E2-64B30B4EB79C}"/>
    <dgm:cxn modelId="{B7A31C44-486C-467A-BB5D-BB622C01A106}" srcId="{FFB7EF6A-77EB-45DF-A08D-DBC75E05E729}" destId="{48249FB9-399E-4B41-8E87-3BFCE98B5562}" srcOrd="2" destOrd="0" parTransId="{0B3C19BA-B04B-44B8-92A4-DDCF49C719C3}" sibTransId="{987BE747-193D-4A4D-8047-697FACDB1B2C}"/>
    <dgm:cxn modelId="{829B9B44-3F39-4236-A346-B6005B02A6F9}" type="presOf" srcId="{AF6C6C01-A761-4684-B371-22A06DB374AE}" destId="{8A7FBA42-FCD7-4648-B27C-40E3BD88D3F8}" srcOrd="0" destOrd="0" presId="urn:microsoft.com/office/officeart/2005/8/layout/vList5"/>
    <dgm:cxn modelId="{999B0868-2651-4B35-A553-450064C48A15}" type="presOf" srcId="{576916C8-4A99-411E-B853-F693056030E4}" destId="{F92A4C08-FC53-4961-B876-39C9B346E776}" srcOrd="0" destOrd="0" presId="urn:microsoft.com/office/officeart/2005/8/layout/vList5"/>
    <dgm:cxn modelId="{4E906985-4C08-40DA-A99C-22B3D150C15F}" type="presOf" srcId="{48249FB9-399E-4B41-8E87-3BFCE98B5562}" destId="{511767F5-2728-413F-8076-116B0B4AC0E4}" srcOrd="0" destOrd="0" presId="urn:microsoft.com/office/officeart/2005/8/layout/vList5"/>
    <dgm:cxn modelId="{7E8CA38C-47B4-4923-A46B-86DD88892950}" type="presOf" srcId="{49837863-ABF3-4275-81B1-532C6ECFA072}" destId="{1CC52C9F-569B-40C8-B21A-6AFA4A6300BD}" srcOrd="0" destOrd="0" presId="urn:microsoft.com/office/officeart/2005/8/layout/vList5"/>
    <dgm:cxn modelId="{ED78D38D-9483-41C7-A595-DFC7E4C48889}" type="presOf" srcId="{EFDD4429-C270-4268-A381-6D185039A838}" destId="{2DC5804E-C066-4B71-B3D1-5589DAB894B7}" srcOrd="0" destOrd="0" presId="urn:microsoft.com/office/officeart/2005/8/layout/vList5"/>
    <dgm:cxn modelId="{E7AF17C1-A1CF-4906-94F1-25FA1C509CB2}" srcId="{FFB7EF6A-77EB-45DF-A08D-DBC75E05E729}" destId="{EFDD4429-C270-4268-A381-6D185039A838}" srcOrd="0" destOrd="0" parTransId="{35E87017-FD89-4E4D-8B5C-7EB04398F332}" sibTransId="{93BC2ACA-80DD-49E6-9AC4-C25FE401189D}"/>
    <dgm:cxn modelId="{7CE72FC3-BE90-45B8-B106-1D76EBE978FC}" srcId="{EFDD4429-C270-4268-A381-6D185039A838}" destId="{428B29F0-1A26-4760-988A-5B8CDD08B6F9}" srcOrd="0" destOrd="0" parTransId="{4A97E503-2D81-47D3-8A07-9E24ADE1C960}" sibTransId="{0D05C83E-ADDB-4122-86D7-C1CAFB0C1CC7}"/>
    <dgm:cxn modelId="{1BD9C7D5-72EB-4F5A-A7F1-D37E2393E64D}" type="presOf" srcId="{428B29F0-1A26-4760-988A-5B8CDD08B6F9}" destId="{B1A2EC9D-614C-4960-B24E-275CDF243D5C}" srcOrd="0" destOrd="0" presId="urn:microsoft.com/office/officeart/2005/8/layout/vList5"/>
    <dgm:cxn modelId="{5EB503E2-109E-4C2B-AAAC-75555A330968}" srcId="{48249FB9-399E-4B41-8E87-3BFCE98B5562}" destId="{AF6C6C01-A761-4684-B371-22A06DB374AE}" srcOrd="0" destOrd="0" parTransId="{59C41868-8924-4DBD-BD97-B8967E83B3C2}" sibTransId="{ACCED2DC-6138-4E6B-869A-DE7F43129795}"/>
    <dgm:cxn modelId="{F110DBFD-DDCC-4418-AEDD-45EB48FC0A18}" srcId="{FFB7EF6A-77EB-45DF-A08D-DBC75E05E729}" destId="{576916C8-4A99-411E-B853-F693056030E4}" srcOrd="1" destOrd="0" parTransId="{CBD889B8-F163-4F98-B7B0-73CCD7F724DB}" sibTransId="{47C4C6E0-9568-497E-BD0C-1B792591C935}"/>
    <dgm:cxn modelId="{C9076E80-5A95-4915-8693-77F7782B6340}" type="presParOf" srcId="{75D06A3E-1CF2-4B1A-BC40-9B8A831B6F55}" destId="{35A838CD-B2F0-49DE-91D8-54A5D3AD5BA2}" srcOrd="0" destOrd="0" presId="urn:microsoft.com/office/officeart/2005/8/layout/vList5"/>
    <dgm:cxn modelId="{A0DACFB0-8A34-4ADE-A151-8B5D618B9804}" type="presParOf" srcId="{35A838CD-B2F0-49DE-91D8-54A5D3AD5BA2}" destId="{2DC5804E-C066-4B71-B3D1-5589DAB894B7}" srcOrd="0" destOrd="0" presId="urn:microsoft.com/office/officeart/2005/8/layout/vList5"/>
    <dgm:cxn modelId="{51EA91F3-5D5A-468C-8D3E-1FE35035FFA7}" type="presParOf" srcId="{35A838CD-B2F0-49DE-91D8-54A5D3AD5BA2}" destId="{B1A2EC9D-614C-4960-B24E-275CDF243D5C}" srcOrd="1" destOrd="0" presId="urn:microsoft.com/office/officeart/2005/8/layout/vList5"/>
    <dgm:cxn modelId="{93172074-FF96-46F0-94AE-6F9C212AE7C8}" type="presParOf" srcId="{75D06A3E-1CF2-4B1A-BC40-9B8A831B6F55}" destId="{F070BF7A-51DA-40B2-A5C3-5373822D2EC0}" srcOrd="1" destOrd="0" presId="urn:microsoft.com/office/officeart/2005/8/layout/vList5"/>
    <dgm:cxn modelId="{1F04FBAA-1783-4403-820F-D5753D4EE637}" type="presParOf" srcId="{75D06A3E-1CF2-4B1A-BC40-9B8A831B6F55}" destId="{1F989D80-7726-44C2-AEEC-4E1639281290}" srcOrd="2" destOrd="0" presId="urn:microsoft.com/office/officeart/2005/8/layout/vList5"/>
    <dgm:cxn modelId="{363E789D-D4CC-4C67-9C97-E270AAA0CA77}" type="presParOf" srcId="{1F989D80-7726-44C2-AEEC-4E1639281290}" destId="{F92A4C08-FC53-4961-B876-39C9B346E776}" srcOrd="0" destOrd="0" presId="urn:microsoft.com/office/officeart/2005/8/layout/vList5"/>
    <dgm:cxn modelId="{6FAE07B1-0042-44A5-AF44-3260B5523898}" type="presParOf" srcId="{1F989D80-7726-44C2-AEEC-4E1639281290}" destId="{1CC52C9F-569B-40C8-B21A-6AFA4A6300BD}" srcOrd="1" destOrd="0" presId="urn:microsoft.com/office/officeart/2005/8/layout/vList5"/>
    <dgm:cxn modelId="{15AE0CC5-751D-4170-BF39-1F052D542A12}" type="presParOf" srcId="{75D06A3E-1CF2-4B1A-BC40-9B8A831B6F55}" destId="{94B6238A-314A-4C72-A9BA-F67C044A045E}" srcOrd="3" destOrd="0" presId="urn:microsoft.com/office/officeart/2005/8/layout/vList5"/>
    <dgm:cxn modelId="{576C5B91-AABA-4EA8-A894-1805C263A736}" type="presParOf" srcId="{75D06A3E-1CF2-4B1A-BC40-9B8A831B6F55}" destId="{F0998C83-56E9-44D5-A5DF-10E0BA7DCA69}" srcOrd="4" destOrd="0" presId="urn:microsoft.com/office/officeart/2005/8/layout/vList5"/>
    <dgm:cxn modelId="{59A79EA3-65DF-452E-985C-C50E0E713FB3}" type="presParOf" srcId="{F0998C83-56E9-44D5-A5DF-10E0BA7DCA69}" destId="{511767F5-2728-413F-8076-116B0B4AC0E4}" srcOrd="0" destOrd="0" presId="urn:microsoft.com/office/officeart/2005/8/layout/vList5"/>
    <dgm:cxn modelId="{A832185F-6A40-4174-9973-563D14BAF1B0}" type="presParOf" srcId="{F0998C83-56E9-44D5-A5DF-10E0BA7DCA69}" destId="{8A7FBA42-FCD7-4648-B27C-40E3BD88D3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643D01-18E4-4929-8F80-4D270ADC3E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0BA1F679-30EF-4C05-89EB-D0BEBCE9DFC1}">
      <dgm:prSet phldrT="[Text]" custT="1"/>
      <dgm:spPr/>
      <dgm:t>
        <a:bodyPr/>
        <a:lstStyle/>
        <a:p>
          <a:r>
            <a:rPr lang="en-IN" sz="1600" b="1" dirty="0"/>
            <a:t>IS 2911 (Part 1/Sec 1):2010 - Code of Practice for Design and Construction of Pile Foundations: Part 1 – Driven cast in-situ concrete piles</a:t>
          </a:r>
          <a:endParaRPr lang="en-IN" sz="1600" dirty="0"/>
        </a:p>
      </dgm:t>
    </dgm:pt>
    <dgm:pt modelId="{112215B2-471A-4E24-8834-0C043B795D6D}" type="parTrans" cxnId="{3FCA1257-5A5D-40B1-8A35-178B49247ACF}">
      <dgm:prSet/>
      <dgm:spPr/>
      <dgm:t>
        <a:bodyPr/>
        <a:lstStyle/>
        <a:p>
          <a:endParaRPr lang="en-IN"/>
        </a:p>
      </dgm:t>
    </dgm:pt>
    <dgm:pt modelId="{46BE0390-0480-45DB-AE3D-303E65D703B4}" type="sibTrans" cxnId="{3FCA1257-5A5D-40B1-8A35-178B49247ACF}">
      <dgm:prSet/>
      <dgm:spPr/>
      <dgm:t>
        <a:bodyPr/>
        <a:lstStyle/>
        <a:p>
          <a:endParaRPr lang="en-IN"/>
        </a:p>
      </dgm:t>
    </dgm:pt>
    <dgm:pt modelId="{FF7F89BE-7858-4D12-AD99-68BD29B1FBB9}">
      <dgm:prSet phldrT="[Text]" custT="1"/>
      <dgm:spPr/>
      <dgm:t>
        <a:bodyPr/>
        <a:lstStyle/>
        <a:p>
          <a:pPr>
            <a:buSzPts val="1000"/>
            <a:buFont typeface="Symbol" panose="05050102010706020507" pitchFamily="18" charset="2"/>
            <a:buChar char=""/>
          </a:pPr>
          <a:r>
            <a:rPr lang="en-IN" sz="1800" b="1" dirty="0"/>
            <a:t>Impact:</a:t>
          </a:r>
          <a:r>
            <a:rPr lang="en-IN" sz="1800" dirty="0"/>
            <a:t> Specifies procedures for the construction of bored piles, impacting techniques like ground improvement through pile foundation methods, including grouting and pile reinforcement.</a:t>
          </a:r>
        </a:p>
      </dgm:t>
    </dgm:pt>
    <dgm:pt modelId="{95C6714C-CBBF-4F6E-AAD4-0DE693FD4D95}" type="parTrans" cxnId="{42B8A4AA-76F9-457A-A0D1-D7AC5E5F18CA}">
      <dgm:prSet/>
      <dgm:spPr/>
      <dgm:t>
        <a:bodyPr/>
        <a:lstStyle/>
        <a:p>
          <a:endParaRPr lang="en-IN"/>
        </a:p>
      </dgm:t>
    </dgm:pt>
    <dgm:pt modelId="{D307E60A-FBF8-42C7-80DF-6A8BDC79E801}" type="sibTrans" cxnId="{42B8A4AA-76F9-457A-A0D1-D7AC5E5F18CA}">
      <dgm:prSet/>
      <dgm:spPr/>
      <dgm:t>
        <a:bodyPr/>
        <a:lstStyle/>
        <a:p>
          <a:endParaRPr lang="en-IN"/>
        </a:p>
      </dgm:t>
    </dgm:pt>
    <dgm:pt modelId="{34758FCC-1308-44CF-AC23-893BB3EFF51B}">
      <dgm:prSet phldrT="[Text]" custT="1"/>
      <dgm:spPr/>
      <dgm:t>
        <a:bodyPr/>
        <a:lstStyle/>
        <a:p>
          <a:r>
            <a:rPr lang="en-IN" sz="1800" b="1" dirty="0"/>
            <a:t>IS 456:2000 - Code of Practice for Plain and Reinforced Concrete</a:t>
          </a:r>
          <a:endParaRPr lang="en-IN" sz="1800" dirty="0"/>
        </a:p>
      </dgm:t>
    </dgm:pt>
    <dgm:pt modelId="{1EA8816C-FBC5-4DC9-849C-B3DE7EF97330}" type="parTrans" cxnId="{1B6B9FD8-2C22-4A07-8DD2-B5A80E9E9AAD}">
      <dgm:prSet/>
      <dgm:spPr/>
      <dgm:t>
        <a:bodyPr/>
        <a:lstStyle/>
        <a:p>
          <a:endParaRPr lang="en-IN"/>
        </a:p>
      </dgm:t>
    </dgm:pt>
    <dgm:pt modelId="{42B3888C-B3BD-43B9-A497-D412D3401579}" type="sibTrans" cxnId="{1B6B9FD8-2C22-4A07-8DD2-B5A80E9E9AAD}">
      <dgm:prSet/>
      <dgm:spPr/>
      <dgm:t>
        <a:bodyPr/>
        <a:lstStyle/>
        <a:p>
          <a:endParaRPr lang="en-IN"/>
        </a:p>
      </dgm:t>
    </dgm:pt>
    <dgm:pt modelId="{A0FD0890-3D54-40E3-ADD1-FD35645E6788}">
      <dgm:prSet phldrT="[Text]" custT="1"/>
      <dgm:spPr/>
      <dgm:t>
        <a:bodyPr/>
        <a:lstStyle/>
        <a:p>
          <a:pPr>
            <a:buSzPts val="1000"/>
            <a:buFont typeface="Symbol" panose="05050102010706020507" pitchFamily="18" charset="2"/>
            <a:buChar char=""/>
          </a:pPr>
          <a:r>
            <a:rPr lang="en-IN" sz="1800" b="1" dirty="0"/>
            <a:t>Impact:</a:t>
          </a:r>
          <a:r>
            <a:rPr lang="en-IN" sz="1800" dirty="0"/>
            <a:t> While primarily for concrete, this standard influences ground improvement by ensuring that concrete used in foundation elements and ground improvement techniques (like underpinning) meets strength and durability requirements.</a:t>
          </a:r>
        </a:p>
      </dgm:t>
    </dgm:pt>
    <dgm:pt modelId="{52BDF879-9FE8-4368-8402-6AEE02BFCB50}" type="parTrans" cxnId="{0BCA0A74-5245-40B7-9CE0-DC4C3B73B7CC}">
      <dgm:prSet/>
      <dgm:spPr/>
      <dgm:t>
        <a:bodyPr/>
        <a:lstStyle/>
        <a:p>
          <a:endParaRPr lang="en-IN"/>
        </a:p>
      </dgm:t>
    </dgm:pt>
    <dgm:pt modelId="{9A54FD04-6290-44F7-A923-7A43FF59EF1E}" type="sibTrans" cxnId="{0BCA0A74-5245-40B7-9CE0-DC4C3B73B7CC}">
      <dgm:prSet/>
      <dgm:spPr/>
      <dgm:t>
        <a:bodyPr/>
        <a:lstStyle/>
        <a:p>
          <a:endParaRPr lang="en-IN"/>
        </a:p>
      </dgm:t>
    </dgm:pt>
    <dgm:pt modelId="{698A0004-BE62-40A7-9351-E5891EC0A0AF}">
      <dgm:prSet phldrT="[Text]" custT="1"/>
      <dgm:spPr/>
      <dgm:t>
        <a:bodyPr/>
        <a:lstStyle/>
        <a:p>
          <a:r>
            <a:rPr lang="en-IN" sz="1800" b="1" dirty="0"/>
            <a:t>IS 6403:1981 - Code of Practice for Determination of Bearing Capacity of Shallow Foundations</a:t>
          </a:r>
          <a:endParaRPr lang="en-IN" sz="1800" dirty="0"/>
        </a:p>
      </dgm:t>
    </dgm:pt>
    <dgm:pt modelId="{23C58EDF-8692-481B-ABEE-E8C0C9943D88}" type="parTrans" cxnId="{79EAF393-6CF9-4562-A5B5-C7FE7E4B1544}">
      <dgm:prSet/>
      <dgm:spPr/>
      <dgm:t>
        <a:bodyPr/>
        <a:lstStyle/>
        <a:p>
          <a:endParaRPr lang="en-IN"/>
        </a:p>
      </dgm:t>
    </dgm:pt>
    <dgm:pt modelId="{41CC95A2-4DA5-43FA-B0BA-A57128C6FF49}" type="sibTrans" cxnId="{79EAF393-6CF9-4562-A5B5-C7FE7E4B1544}">
      <dgm:prSet/>
      <dgm:spPr/>
      <dgm:t>
        <a:bodyPr/>
        <a:lstStyle/>
        <a:p>
          <a:endParaRPr lang="en-IN"/>
        </a:p>
      </dgm:t>
    </dgm:pt>
    <dgm:pt modelId="{EA18CDD5-45CF-4C6C-83A6-CA1E6B7285CF}">
      <dgm:prSet phldrT="[Text]" custT="1"/>
      <dgm:spPr/>
      <dgm:t>
        <a:bodyPr/>
        <a:lstStyle/>
        <a:p>
          <a:pPr>
            <a:buSzPts val="1000"/>
            <a:buFont typeface="Symbol" panose="05050102010706020507" pitchFamily="18" charset="2"/>
            <a:buChar char=""/>
          </a:pPr>
          <a:r>
            <a:rPr lang="en-IN" sz="1600" b="1" dirty="0"/>
            <a:t>Impact:</a:t>
          </a:r>
          <a:r>
            <a:rPr lang="en-IN" sz="1600" dirty="0"/>
            <a:t> Ensures that the bearing capacity of soils, after ground improvement, meets required safety and design criteria for shallow foundations.</a:t>
          </a:r>
        </a:p>
      </dgm:t>
    </dgm:pt>
    <dgm:pt modelId="{742C7918-5B73-4EB8-A882-D221D34BE017}" type="parTrans" cxnId="{4047D80C-E7E1-4DB4-AC3F-9078F9647EF1}">
      <dgm:prSet/>
      <dgm:spPr/>
      <dgm:t>
        <a:bodyPr/>
        <a:lstStyle/>
        <a:p>
          <a:endParaRPr lang="en-IN"/>
        </a:p>
      </dgm:t>
    </dgm:pt>
    <dgm:pt modelId="{11F6622E-A301-47E6-A64F-CA2798F95987}" type="sibTrans" cxnId="{4047D80C-E7E1-4DB4-AC3F-9078F9647EF1}">
      <dgm:prSet/>
      <dgm:spPr/>
      <dgm:t>
        <a:bodyPr/>
        <a:lstStyle/>
        <a:p>
          <a:endParaRPr lang="en-IN"/>
        </a:p>
      </dgm:t>
    </dgm:pt>
    <dgm:pt modelId="{97325EE3-B6F9-4ADF-B932-B1951A75942A}" type="pres">
      <dgm:prSet presAssocID="{2B643D01-18E4-4929-8F80-4D270ADC3ED0}" presName="Name0" presStyleCnt="0">
        <dgm:presLayoutVars>
          <dgm:dir/>
          <dgm:animLvl val="lvl"/>
          <dgm:resizeHandles val="exact"/>
        </dgm:presLayoutVars>
      </dgm:prSet>
      <dgm:spPr/>
    </dgm:pt>
    <dgm:pt modelId="{1A95D979-60B6-42D8-B567-0ADF3A3537D0}" type="pres">
      <dgm:prSet presAssocID="{0BA1F679-30EF-4C05-89EB-D0BEBCE9DFC1}" presName="linNode" presStyleCnt="0"/>
      <dgm:spPr/>
    </dgm:pt>
    <dgm:pt modelId="{93F386B8-DB36-4C9B-9188-5DAB2DEBECB3}" type="pres">
      <dgm:prSet presAssocID="{0BA1F679-30EF-4C05-89EB-D0BEBCE9DFC1}" presName="parentText" presStyleLbl="node1" presStyleIdx="0" presStyleCnt="3">
        <dgm:presLayoutVars>
          <dgm:chMax val="1"/>
          <dgm:bulletEnabled val="1"/>
        </dgm:presLayoutVars>
      </dgm:prSet>
      <dgm:spPr/>
    </dgm:pt>
    <dgm:pt modelId="{B8929047-1EF4-4923-849B-5D3DC489E188}" type="pres">
      <dgm:prSet presAssocID="{0BA1F679-30EF-4C05-89EB-D0BEBCE9DFC1}" presName="descendantText" presStyleLbl="alignAccFollowNode1" presStyleIdx="0" presStyleCnt="3">
        <dgm:presLayoutVars>
          <dgm:bulletEnabled val="1"/>
        </dgm:presLayoutVars>
      </dgm:prSet>
      <dgm:spPr/>
    </dgm:pt>
    <dgm:pt modelId="{D4C23EA8-22BB-4F28-B668-2AC84962E113}" type="pres">
      <dgm:prSet presAssocID="{46BE0390-0480-45DB-AE3D-303E65D703B4}" presName="sp" presStyleCnt="0"/>
      <dgm:spPr/>
    </dgm:pt>
    <dgm:pt modelId="{5DA49279-F533-4338-8365-653346639556}" type="pres">
      <dgm:prSet presAssocID="{34758FCC-1308-44CF-AC23-893BB3EFF51B}" presName="linNode" presStyleCnt="0"/>
      <dgm:spPr/>
    </dgm:pt>
    <dgm:pt modelId="{D77EC63D-E0FA-4016-BFA4-5A9EDED762F1}" type="pres">
      <dgm:prSet presAssocID="{34758FCC-1308-44CF-AC23-893BB3EFF51B}" presName="parentText" presStyleLbl="node1" presStyleIdx="1" presStyleCnt="3">
        <dgm:presLayoutVars>
          <dgm:chMax val="1"/>
          <dgm:bulletEnabled val="1"/>
        </dgm:presLayoutVars>
      </dgm:prSet>
      <dgm:spPr/>
    </dgm:pt>
    <dgm:pt modelId="{0446FB21-C82A-4529-807B-64E56AE91B5A}" type="pres">
      <dgm:prSet presAssocID="{34758FCC-1308-44CF-AC23-893BB3EFF51B}" presName="descendantText" presStyleLbl="alignAccFollowNode1" presStyleIdx="1" presStyleCnt="3">
        <dgm:presLayoutVars>
          <dgm:bulletEnabled val="1"/>
        </dgm:presLayoutVars>
      </dgm:prSet>
      <dgm:spPr/>
    </dgm:pt>
    <dgm:pt modelId="{8D88DBDF-F9DA-4C4F-BA05-C31EFB39777F}" type="pres">
      <dgm:prSet presAssocID="{42B3888C-B3BD-43B9-A497-D412D3401579}" presName="sp" presStyleCnt="0"/>
      <dgm:spPr/>
    </dgm:pt>
    <dgm:pt modelId="{E067B270-0DDF-4650-A1C2-6618674AB56B}" type="pres">
      <dgm:prSet presAssocID="{698A0004-BE62-40A7-9351-E5891EC0A0AF}" presName="linNode" presStyleCnt="0"/>
      <dgm:spPr/>
    </dgm:pt>
    <dgm:pt modelId="{7CD42A6E-B60B-4AB9-ADD1-64A6225708B1}" type="pres">
      <dgm:prSet presAssocID="{698A0004-BE62-40A7-9351-E5891EC0A0AF}" presName="parentText" presStyleLbl="node1" presStyleIdx="2" presStyleCnt="3">
        <dgm:presLayoutVars>
          <dgm:chMax val="1"/>
          <dgm:bulletEnabled val="1"/>
        </dgm:presLayoutVars>
      </dgm:prSet>
      <dgm:spPr/>
    </dgm:pt>
    <dgm:pt modelId="{95FD15D7-B022-42D9-95FE-F7DFC390705E}" type="pres">
      <dgm:prSet presAssocID="{698A0004-BE62-40A7-9351-E5891EC0A0AF}" presName="descendantText" presStyleLbl="alignAccFollowNode1" presStyleIdx="2" presStyleCnt="3">
        <dgm:presLayoutVars>
          <dgm:bulletEnabled val="1"/>
        </dgm:presLayoutVars>
      </dgm:prSet>
      <dgm:spPr/>
    </dgm:pt>
  </dgm:ptLst>
  <dgm:cxnLst>
    <dgm:cxn modelId="{4047D80C-E7E1-4DB4-AC3F-9078F9647EF1}" srcId="{698A0004-BE62-40A7-9351-E5891EC0A0AF}" destId="{EA18CDD5-45CF-4C6C-83A6-CA1E6B7285CF}" srcOrd="0" destOrd="0" parTransId="{742C7918-5B73-4EB8-A882-D221D34BE017}" sibTransId="{11F6622E-A301-47E6-A64F-CA2798F95987}"/>
    <dgm:cxn modelId="{43CBDF22-F73A-47A2-B3EF-6F51F79DA95E}" type="presOf" srcId="{FF7F89BE-7858-4D12-AD99-68BD29B1FBB9}" destId="{B8929047-1EF4-4923-849B-5D3DC489E188}" srcOrd="0" destOrd="0" presId="urn:microsoft.com/office/officeart/2005/8/layout/vList5"/>
    <dgm:cxn modelId="{85500C29-6067-46C6-A3E5-57B09A76AA59}" type="presOf" srcId="{2B643D01-18E4-4929-8F80-4D270ADC3ED0}" destId="{97325EE3-B6F9-4ADF-B932-B1951A75942A}" srcOrd="0" destOrd="0" presId="urn:microsoft.com/office/officeart/2005/8/layout/vList5"/>
    <dgm:cxn modelId="{0BB4896B-EAAD-4243-9F89-4B30A8ACDD66}" type="presOf" srcId="{34758FCC-1308-44CF-AC23-893BB3EFF51B}" destId="{D77EC63D-E0FA-4016-BFA4-5A9EDED762F1}" srcOrd="0" destOrd="0" presId="urn:microsoft.com/office/officeart/2005/8/layout/vList5"/>
    <dgm:cxn modelId="{9A0B7B4D-C4AC-4644-8348-7E70B2D65757}" type="presOf" srcId="{A0FD0890-3D54-40E3-ADD1-FD35645E6788}" destId="{0446FB21-C82A-4529-807B-64E56AE91B5A}" srcOrd="0" destOrd="0" presId="urn:microsoft.com/office/officeart/2005/8/layout/vList5"/>
    <dgm:cxn modelId="{0BCA0A74-5245-40B7-9CE0-DC4C3B73B7CC}" srcId="{34758FCC-1308-44CF-AC23-893BB3EFF51B}" destId="{A0FD0890-3D54-40E3-ADD1-FD35645E6788}" srcOrd="0" destOrd="0" parTransId="{52BDF879-9FE8-4368-8402-6AEE02BFCB50}" sibTransId="{9A54FD04-6290-44F7-A923-7A43FF59EF1E}"/>
    <dgm:cxn modelId="{3FCA1257-5A5D-40B1-8A35-178B49247ACF}" srcId="{2B643D01-18E4-4929-8F80-4D270ADC3ED0}" destId="{0BA1F679-30EF-4C05-89EB-D0BEBCE9DFC1}" srcOrd="0" destOrd="0" parTransId="{112215B2-471A-4E24-8834-0C043B795D6D}" sibTransId="{46BE0390-0480-45DB-AE3D-303E65D703B4}"/>
    <dgm:cxn modelId="{960FBA84-3A4C-407E-A5A4-A5AE805DA2CB}" type="presOf" srcId="{EA18CDD5-45CF-4C6C-83A6-CA1E6B7285CF}" destId="{95FD15D7-B022-42D9-95FE-F7DFC390705E}" srcOrd="0" destOrd="0" presId="urn:microsoft.com/office/officeart/2005/8/layout/vList5"/>
    <dgm:cxn modelId="{79EAF393-6CF9-4562-A5B5-C7FE7E4B1544}" srcId="{2B643D01-18E4-4929-8F80-4D270ADC3ED0}" destId="{698A0004-BE62-40A7-9351-E5891EC0A0AF}" srcOrd="2" destOrd="0" parTransId="{23C58EDF-8692-481B-ABEE-E8C0C9943D88}" sibTransId="{41CC95A2-4DA5-43FA-B0BA-A57128C6FF49}"/>
    <dgm:cxn modelId="{42B8A4AA-76F9-457A-A0D1-D7AC5E5F18CA}" srcId="{0BA1F679-30EF-4C05-89EB-D0BEBCE9DFC1}" destId="{FF7F89BE-7858-4D12-AD99-68BD29B1FBB9}" srcOrd="0" destOrd="0" parTransId="{95C6714C-CBBF-4F6E-AAD4-0DE693FD4D95}" sibTransId="{D307E60A-FBF8-42C7-80DF-6A8BDC79E801}"/>
    <dgm:cxn modelId="{2ABBDFC6-5784-4B9B-8B1D-98C9E78CAEEA}" type="presOf" srcId="{0BA1F679-30EF-4C05-89EB-D0BEBCE9DFC1}" destId="{93F386B8-DB36-4C9B-9188-5DAB2DEBECB3}" srcOrd="0" destOrd="0" presId="urn:microsoft.com/office/officeart/2005/8/layout/vList5"/>
    <dgm:cxn modelId="{5F91CED2-27B1-4BE1-9869-7A0ADC184966}" type="presOf" srcId="{698A0004-BE62-40A7-9351-E5891EC0A0AF}" destId="{7CD42A6E-B60B-4AB9-ADD1-64A6225708B1}" srcOrd="0" destOrd="0" presId="urn:microsoft.com/office/officeart/2005/8/layout/vList5"/>
    <dgm:cxn modelId="{1B6B9FD8-2C22-4A07-8DD2-B5A80E9E9AAD}" srcId="{2B643D01-18E4-4929-8F80-4D270ADC3ED0}" destId="{34758FCC-1308-44CF-AC23-893BB3EFF51B}" srcOrd="1" destOrd="0" parTransId="{1EA8816C-FBC5-4DC9-849C-B3DE7EF97330}" sibTransId="{42B3888C-B3BD-43B9-A497-D412D3401579}"/>
    <dgm:cxn modelId="{AA9EC77E-F77E-4D96-9F51-4C3C30B80FAF}" type="presParOf" srcId="{97325EE3-B6F9-4ADF-B932-B1951A75942A}" destId="{1A95D979-60B6-42D8-B567-0ADF3A3537D0}" srcOrd="0" destOrd="0" presId="urn:microsoft.com/office/officeart/2005/8/layout/vList5"/>
    <dgm:cxn modelId="{48070832-BF4C-4E0B-8E34-FBC41B996A6F}" type="presParOf" srcId="{1A95D979-60B6-42D8-B567-0ADF3A3537D0}" destId="{93F386B8-DB36-4C9B-9188-5DAB2DEBECB3}" srcOrd="0" destOrd="0" presId="urn:microsoft.com/office/officeart/2005/8/layout/vList5"/>
    <dgm:cxn modelId="{895096B8-71AF-463E-88FD-AF03AE594E04}" type="presParOf" srcId="{1A95D979-60B6-42D8-B567-0ADF3A3537D0}" destId="{B8929047-1EF4-4923-849B-5D3DC489E188}" srcOrd="1" destOrd="0" presId="urn:microsoft.com/office/officeart/2005/8/layout/vList5"/>
    <dgm:cxn modelId="{D9DF9410-FCB2-4814-8946-8CCA4428ABDB}" type="presParOf" srcId="{97325EE3-B6F9-4ADF-B932-B1951A75942A}" destId="{D4C23EA8-22BB-4F28-B668-2AC84962E113}" srcOrd="1" destOrd="0" presId="urn:microsoft.com/office/officeart/2005/8/layout/vList5"/>
    <dgm:cxn modelId="{9D5999D9-2854-4392-9262-B44B437B3843}" type="presParOf" srcId="{97325EE3-B6F9-4ADF-B932-B1951A75942A}" destId="{5DA49279-F533-4338-8365-653346639556}" srcOrd="2" destOrd="0" presId="urn:microsoft.com/office/officeart/2005/8/layout/vList5"/>
    <dgm:cxn modelId="{D65F0034-6F59-471C-BDE6-F9CAED891ABF}" type="presParOf" srcId="{5DA49279-F533-4338-8365-653346639556}" destId="{D77EC63D-E0FA-4016-BFA4-5A9EDED762F1}" srcOrd="0" destOrd="0" presId="urn:microsoft.com/office/officeart/2005/8/layout/vList5"/>
    <dgm:cxn modelId="{300C3E82-6165-41FA-871F-CA7865C21643}" type="presParOf" srcId="{5DA49279-F533-4338-8365-653346639556}" destId="{0446FB21-C82A-4529-807B-64E56AE91B5A}" srcOrd="1" destOrd="0" presId="urn:microsoft.com/office/officeart/2005/8/layout/vList5"/>
    <dgm:cxn modelId="{7CA0436E-472D-43CB-B7AB-2ECB99D5E4D7}" type="presParOf" srcId="{97325EE3-B6F9-4ADF-B932-B1951A75942A}" destId="{8D88DBDF-F9DA-4C4F-BA05-C31EFB39777F}" srcOrd="3" destOrd="0" presId="urn:microsoft.com/office/officeart/2005/8/layout/vList5"/>
    <dgm:cxn modelId="{55630C99-3192-4FAE-B979-405BEB63372A}" type="presParOf" srcId="{97325EE3-B6F9-4ADF-B932-B1951A75942A}" destId="{E067B270-0DDF-4650-A1C2-6618674AB56B}" srcOrd="4" destOrd="0" presId="urn:microsoft.com/office/officeart/2005/8/layout/vList5"/>
    <dgm:cxn modelId="{2EDB3579-85A4-4D2F-A4E3-841B103837AF}" type="presParOf" srcId="{E067B270-0DDF-4650-A1C2-6618674AB56B}" destId="{7CD42A6E-B60B-4AB9-ADD1-64A6225708B1}" srcOrd="0" destOrd="0" presId="urn:microsoft.com/office/officeart/2005/8/layout/vList5"/>
    <dgm:cxn modelId="{8C709D20-F06A-4937-948F-2753E43B8D13}" type="presParOf" srcId="{E067B270-0DDF-4650-A1C2-6618674AB56B}" destId="{95FD15D7-B022-42D9-95FE-F7DFC39070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BA3CDF-510B-4EF0-92ED-4A096E47E4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E7332725-752B-4786-8E27-6D8A3DA4827B}">
      <dgm:prSet phldrT="[Text]" custT="1"/>
      <dgm:spPr/>
      <dgm:t>
        <a:bodyPr/>
        <a:lstStyle/>
        <a:p>
          <a:r>
            <a:rPr lang="en-IN" sz="1800" b="1" dirty="0"/>
            <a:t>IS 6066:1994 – Pressure Grouting on Rock foundations for River valley projects - Code of Practice for Grouting of Foundations</a:t>
          </a:r>
          <a:endParaRPr lang="en-IN" sz="1800" dirty="0"/>
        </a:p>
      </dgm:t>
    </dgm:pt>
    <dgm:pt modelId="{70AF2CAB-6607-4D48-8A80-1E4FF1D1D4F6}" type="parTrans" cxnId="{0716962B-B73B-418A-AC77-582E904C476C}">
      <dgm:prSet/>
      <dgm:spPr/>
      <dgm:t>
        <a:bodyPr/>
        <a:lstStyle/>
        <a:p>
          <a:endParaRPr lang="en-IN"/>
        </a:p>
      </dgm:t>
    </dgm:pt>
    <dgm:pt modelId="{E5DA220D-28F3-44DD-BADE-BD17D3E2DBE2}" type="sibTrans" cxnId="{0716962B-B73B-418A-AC77-582E904C476C}">
      <dgm:prSet/>
      <dgm:spPr/>
      <dgm:t>
        <a:bodyPr/>
        <a:lstStyle/>
        <a:p>
          <a:endParaRPr lang="en-IN"/>
        </a:p>
      </dgm:t>
    </dgm:pt>
    <dgm:pt modelId="{C278F7A1-69E2-41F0-B993-6020648A450F}">
      <dgm:prSet phldrT="[Text]" custT="1"/>
      <dgm:spPr/>
      <dgm:t>
        <a:bodyPr/>
        <a:lstStyle/>
        <a:p>
          <a:pPr algn="just">
            <a:buSzPts val="1000"/>
            <a:buFont typeface="Symbol" panose="05050102010706020507" pitchFamily="18" charset="2"/>
            <a:buChar char=""/>
          </a:pPr>
          <a:r>
            <a:rPr lang="en-IN" sz="1800" b="1" dirty="0"/>
            <a:t>Impact:</a:t>
          </a:r>
          <a:r>
            <a:rPr lang="en-IN" sz="1800" dirty="0"/>
            <a:t> Provides guidelines for grouting, a common ground improvement technique used to enhance soil properties and fill voids.</a:t>
          </a:r>
        </a:p>
      </dgm:t>
    </dgm:pt>
    <dgm:pt modelId="{A7ACAD8F-2545-449B-9AB7-0CDFA96D8E2E}" type="parTrans" cxnId="{71445268-A057-42E2-8367-38AEEB7B681D}">
      <dgm:prSet/>
      <dgm:spPr/>
      <dgm:t>
        <a:bodyPr/>
        <a:lstStyle/>
        <a:p>
          <a:endParaRPr lang="en-IN"/>
        </a:p>
      </dgm:t>
    </dgm:pt>
    <dgm:pt modelId="{80E7A2A7-DADC-40AA-A227-6BA08E505DC9}" type="sibTrans" cxnId="{71445268-A057-42E2-8367-38AEEB7B681D}">
      <dgm:prSet/>
      <dgm:spPr/>
      <dgm:t>
        <a:bodyPr/>
        <a:lstStyle/>
        <a:p>
          <a:endParaRPr lang="en-IN"/>
        </a:p>
      </dgm:t>
    </dgm:pt>
    <dgm:pt modelId="{BBEBD500-5327-4167-A4E5-871C188425E5}">
      <dgm:prSet phldrT="[Text]" custT="1"/>
      <dgm:spPr/>
      <dgm:t>
        <a:bodyPr/>
        <a:lstStyle/>
        <a:p>
          <a:r>
            <a:rPr lang="en-IN" sz="2000" b="1" dirty="0"/>
            <a:t>IS 3370 (Part 2):2021 - Code of Practice for Concrete Structures for the Storage of Liquids</a:t>
          </a:r>
          <a:endParaRPr lang="en-IN" sz="2000" dirty="0"/>
        </a:p>
      </dgm:t>
    </dgm:pt>
    <dgm:pt modelId="{880BD080-418F-40AF-B014-2AA2A56A1E02}" type="parTrans" cxnId="{89FD9148-EF8F-47F9-9458-9FA1D4BD7592}">
      <dgm:prSet/>
      <dgm:spPr/>
      <dgm:t>
        <a:bodyPr/>
        <a:lstStyle/>
        <a:p>
          <a:endParaRPr lang="en-IN"/>
        </a:p>
      </dgm:t>
    </dgm:pt>
    <dgm:pt modelId="{33CE468D-8CD0-4172-8F39-CE3BB302B731}" type="sibTrans" cxnId="{89FD9148-EF8F-47F9-9458-9FA1D4BD7592}">
      <dgm:prSet/>
      <dgm:spPr/>
      <dgm:t>
        <a:bodyPr/>
        <a:lstStyle/>
        <a:p>
          <a:endParaRPr lang="en-IN"/>
        </a:p>
      </dgm:t>
    </dgm:pt>
    <dgm:pt modelId="{E4506D7C-FE79-46C8-BA0B-E5EA4C91D3A4}">
      <dgm:prSet phldrT="[Text]" custT="1"/>
      <dgm:spPr/>
      <dgm:t>
        <a:bodyPr/>
        <a:lstStyle/>
        <a:p>
          <a:pPr algn="just">
            <a:buSzPts val="1000"/>
            <a:buFont typeface="Symbol" panose="05050102010706020507" pitchFamily="18" charset="2"/>
            <a:buChar char=""/>
          </a:pPr>
          <a:r>
            <a:rPr lang="en-IN" sz="2000" b="1" dirty="0"/>
            <a:t>Impact:</a:t>
          </a:r>
          <a:r>
            <a:rPr lang="en-IN" sz="2000" dirty="0"/>
            <a:t> Influences ground improvement techniques related to the construction of liquid storage tanks and structures, including soil stabilization and foundation design.</a:t>
          </a:r>
        </a:p>
      </dgm:t>
    </dgm:pt>
    <dgm:pt modelId="{452FDD37-C0BC-4D59-89A6-BE52092591F7}" type="parTrans" cxnId="{EBDBBC9F-46EE-466C-B976-386938BFA342}">
      <dgm:prSet/>
      <dgm:spPr/>
      <dgm:t>
        <a:bodyPr/>
        <a:lstStyle/>
        <a:p>
          <a:endParaRPr lang="en-IN"/>
        </a:p>
      </dgm:t>
    </dgm:pt>
    <dgm:pt modelId="{CFDEAB14-4BAE-4958-B327-93D007848078}" type="sibTrans" cxnId="{EBDBBC9F-46EE-466C-B976-386938BFA342}">
      <dgm:prSet/>
      <dgm:spPr/>
      <dgm:t>
        <a:bodyPr/>
        <a:lstStyle/>
        <a:p>
          <a:endParaRPr lang="en-IN"/>
        </a:p>
      </dgm:t>
    </dgm:pt>
    <dgm:pt modelId="{E4DA1EBC-195A-4F50-8C40-F144AD273046}">
      <dgm:prSet phldrT="[Text]" custT="1"/>
      <dgm:spPr/>
      <dgm:t>
        <a:bodyPr/>
        <a:lstStyle/>
        <a:p>
          <a:r>
            <a:rPr lang="en-IN" sz="1800" b="1" dirty="0">
              <a:solidFill>
                <a:schemeClr val="bg1"/>
              </a:solidFill>
            </a:rPr>
            <a:t>IS 4332 – Method of tests for Stabilized Soils</a:t>
          </a:r>
          <a:endParaRPr lang="en-IN" sz="1800" dirty="0">
            <a:solidFill>
              <a:schemeClr val="bg1"/>
            </a:solidFill>
          </a:endParaRPr>
        </a:p>
      </dgm:t>
    </dgm:pt>
    <dgm:pt modelId="{373F01C2-B1BF-427F-80BA-58647CB278E6}" type="parTrans" cxnId="{5D3A7FAF-7FFB-49A7-B5E0-754F7D1E54E2}">
      <dgm:prSet/>
      <dgm:spPr/>
      <dgm:t>
        <a:bodyPr/>
        <a:lstStyle/>
        <a:p>
          <a:endParaRPr lang="en-IN"/>
        </a:p>
      </dgm:t>
    </dgm:pt>
    <dgm:pt modelId="{13945A22-B1F9-48A5-9C27-C7740D2498D2}" type="sibTrans" cxnId="{5D3A7FAF-7FFB-49A7-B5E0-754F7D1E54E2}">
      <dgm:prSet/>
      <dgm:spPr/>
      <dgm:t>
        <a:bodyPr/>
        <a:lstStyle/>
        <a:p>
          <a:endParaRPr lang="en-IN"/>
        </a:p>
      </dgm:t>
    </dgm:pt>
    <dgm:pt modelId="{F4FFB6C2-0E12-47BB-8506-92D455109F7E}">
      <dgm:prSet phldrT="[Text]" custT="1"/>
      <dgm:spPr/>
      <dgm:t>
        <a:bodyPr/>
        <a:lstStyle/>
        <a:p>
          <a:pPr algn="just">
            <a:buSzPts val="1000"/>
            <a:buFont typeface="Symbol" panose="05050102010706020507" pitchFamily="18" charset="2"/>
            <a:buChar char=""/>
          </a:pPr>
          <a:r>
            <a:rPr lang="en-IN" sz="1800" b="1" dirty="0">
              <a:solidFill>
                <a:schemeClr val="tx1"/>
              </a:solidFill>
            </a:rPr>
            <a:t>Impact:</a:t>
          </a:r>
          <a:r>
            <a:rPr lang="en-IN" sz="1800" dirty="0">
              <a:solidFill>
                <a:schemeClr val="tx1"/>
              </a:solidFill>
            </a:rPr>
            <a:t> Specifically addresses  methods of tests for soil stabilization thus, significantly impacting effectiveness of various ground improvement techniques </a:t>
          </a:r>
        </a:p>
      </dgm:t>
    </dgm:pt>
    <dgm:pt modelId="{3D430290-4C2D-4588-9763-E2DD05DA6EEE}" type="parTrans" cxnId="{133A324B-551C-4060-89B4-8C606341A65E}">
      <dgm:prSet/>
      <dgm:spPr/>
      <dgm:t>
        <a:bodyPr/>
        <a:lstStyle/>
        <a:p>
          <a:endParaRPr lang="en-IN"/>
        </a:p>
      </dgm:t>
    </dgm:pt>
    <dgm:pt modelId="{986BD88C-55BB-458F-80D1-9EFF2111F4D5}" type="sibTrans" cxnId="{133A324B-551C-4060-89B4-8C606341A65E}">
      <dgm:prSet/>
      <dgm:spPr/>
      <dgm:t>
        <a:bodyPr/>
        <a:lstStyle/>
        <a:p>
          <a:endParaRPr lang="en-IN"/>
        </a:p>
      </dgm:t>
    </dgm:pt>
    <dgm:pt modelId="{793C098D-99DC-4AF4-A5FF-984A0527611B}" type="pres">
      <dgm:prSet presAssocID="{1BBA3CDF-510B-4EF0-92ED-4A096E47E46E}" presName="Name0" presStyleCnt="0">
        <dgm:presLayoutVars>
          <dgm:dir/>
          <dgm:animLvl val="lvl"/>
          <dgm:resizeHandles val="exact"/>
        </dgm:presLayoutVars>
      </dgm:prSet>
      <dgm:spPr/>
    </dgm:pt>
    <dgm:pt modelId="{015B162F-3B1F-40A9-AE6E-ED4D4D920B07}" type="pres">
      <dgm:prSet presAssocID="{E7332725-752B-4786-8E27-6D8A3DA4827B}" presName="linNode" presStyleCnt="0"/>
      <dgm:spPr/>
    </dgm:pt>
    <dgm:pt modelId="{E137FB2B-FE5B-4A72-810C-0DD5B0AFDA20}" type="pres">
      <dgm:prSet presAssocID="{E7332725-752B-4786-8E27-6D8A3DA4827B}" presName="parentText" presStyleLbl="node1" presStyleIdx="0" presStyleCnt="3">
        <dgm:presLayoutVars>
          <dgm:chMax val="1"/>
          <dgm:bulletEnabled val="1"/>
        </dgm:presLayoutVars>
      </dgm:prSet>
      <dgm:spPr/>
    </dgm:pt>
    <dgm:pt modelId="{4649B607-E779-49C2-8E14-59281B5658AE}" type="pres">
      <dgm:prSet presAssocID="{E7332725-752B-4786-8E27-6D8A3DA4827B}" presName="descendantText" presStyleLbl="alignAccFollowNode1" presStyleIdx="0" presStyleCnt="3">
        <dgm:presLayoutVars>
          <dgm:bulletEnabled val="1"/>
        </dgm:presLayoutVars>
      </dgm:prSet>
      <dgm:spPr/>
    </dgm:pt>
    <dgm:pt modelId="{A918FBA5-0623-4BF4-9962-6152808EEEDF}" type="pres">
      <dgm:prSet presAssocID="{E5DA220D-28F3-44DD-BADE-BD17D3E2DBE2}" presName="sp" presStyleCnt="0"/>
      <dgm:spPr/>
    </dgm:pt>
    <dgm:pt modelId="{6135AF06-FCB8-4FE6-9DC5-40FBB37314CB}" type="pres">
      <dgm:prSet presAssocID="{BBEBD500-5327-4167-A4E5-871C188425E5}" presName="linNode" presStyleCnt="0"/>
      <dgm:spPr/>
    </dgm:pt>
    <dgm:pt modelId="{F7E802CF-3BDB-4D23-873D-2F6C360927D7}" type="pres">
      <dgm:prSet presAssocID="{BBEBD500-5327-4167-A4E5-871C188425E5}" presName="parentText" presStyleLbl="node1" presStyleIdx="1" presStyleCnt="3">
        <dgm:presLayoutVars>
          <dgm:chMax val="1"/>
          <dgm:bulletEnabled val="1"/>
        </dgm:presLayoutVars>
      </dgm:prSet>
      <dgm:spPr/>
    </dgm:pt>
    <dgm:pt modelId="{731B0DFE-0AE5-4512-AD38-2F0167BA1067}" type="pres">
      <dgm:prSet presAssocID="{BBEBD500-5327-4167-A4E5-871C188425E5}" presName="descendantText" presStyleLbl="alignAccFollowNode1" presStyleIdx="1" presStyleCnt="3">
        <dgm:presLayoutVars>
          <dgm:bulletEnabled val="1"/>
        </dgm:presLayoutVars>
      </dgm:prSet>
      <dgm:spPr/>
    </dgm:pt>
    <dgm:pt modelId="{1375AF5A-B3A4-477A-81B0-F1402779545E}" type="pres">
      <dgm:prSet presAssocID="{33CE468D-8CD0-4172-8F39-CE3BB302B731}" presName="sp" presStyleCnt="0"/>
      <dgm:spPr/>
    </dgm:pt>
    <dgm:pt modelId="{73AD41E5-C0F9-4EFB-9FBA-C38ABAB92526}" type="pres">
      <dgm:prSet presAssocID="{E4DA1EBC-195A-4F50-8C40-F144AD273046}" presName="linNode" presStyleCnt="0"/>
      <dgm:spPr/>
    </dgm:pt>
    <dgm:pt modelId="{5CA49CF6-6E8B-494C-902D-442358B7FF98}" type="pres">
      <dgm:prSet presAssocID="{E4DA1EBC-195A-4F50-8C40-F144AD273046}" presName="parentText" presStyleLbl="node1" presStyleIdx="2" presStyleCnt="3">
        <dgm:presLayoutVars>
          <dgm:chMax val="1"/>
          <dgm:bulletEnabled val="1"/>
        </dgm:presLayoutVars>
      </dgm:prSet>
      <dgm:spPr/>
    </dgm:pt>
    <dgm:pt modelId="{57B9DA5F-108A-44BB-80FB-7319496ED22B}" type="pres">
      <dgm:prSet presAssocID="{E4DA1EBC-195A-4F50-8C40-F144AD273046}" presName="descendantText" presStyleLbl="alignAccFollowNode1" presStyleIdx="2" presStyleCnt="3">
        <dgm:presLayoutVars>
          <dgm:bulletEnabled val="1"/>
        </dgm:presLayoutVars>
      </dgm:prSet>
      <dgm:spPr/>
    </dgm:pt>
  </dgm:ptLst>
  <dgm:cxnLst>
    <dgm:cxn modelId="{0716962B-B73B-418A-AC77-582E904C476C}" srcId="{1BBA3CDF-510B-4EF0-92ED-4A096E47E46E}" destId="{E7332725-752B-4786-8E27-6D8A3DA4827B}" srcOrd="0" destOrd="0" parTransId="{70AF2CAB-6607-4D48-8A80-1E4FF1D1D4F6}" sibTransId="{E5DA220D-28F3-44DD-BADE-BD17D3E2DBE2}"/>
    <dgm:cxn modelId="{C428725B-6BB6-437E-9612-0E3D873B2062}" type="presOf" srcId="{F4FFB6C2-0E12-47BB-8506-92D455109F7E}" destId="{57B9DA5F-108A-44BB-80FB-7319496ED22B}" srcOrd="0" destOrd="0" presId="urn:microsoft.com/office/officeart/2005/8/layout/vList5"/>
    <dgm:cxn modelId="{71445268-A057-42E2-8367-38AEEB7B681D}" srcId="{E7332725-752B-4786-8E27-6D8A3DA4827B}" destId="{C278F7A1-69E2-41F0-B993-6020648A450F}" srcOrd="0" destOrd="0" parTransId="{A7ACAD8F-2545-449B-9AB7-0CDFA96D8E2E}" sibTransId="{80E7A2A7-DADC-40AA-A227-6BA08E505DC9}"/>
    <dgm:cxn modelId="{89FD9148-EF8F-47F9-9458-9FA1D4BD7592}" srcId="{1BBA3CDF-510B-4EF0-92ED-4A096E47E46E}" destId="{BBEBD500-5327-4167-A4E5-871C188425E5}" srcOrd="1" destOrd="0" parTransId="{880BD080-418F-40AF-B014-2AA2A56A1E02}" sibTransId="{33CE468D-8CD0-4172-8F39-CE3BB302B731}"/>
    <dgm:cxn modelId="{133A324B-551C-4060-89B4-8C606341A65E}" srcId="{E4DA1EBC-195A-4F50-8C40-F144AD273046}" destId="{F4FFB6C2-0E12-47BB-8506-92D455109F7E}" srcOrd="0" destOrd="0" parTransId="{3D430290-4C2D-4588-9763-E2DD05DA6EEE}" sibTransId="{986BD88C-55BB-458F-80D1-9EFF2111F4D5}"/>
    <dgm:cxn modelId="{357D0758-D451-45AF-9E13-5E7F8E814683}" type="presOf" srcId="{BBEBD500-5327-4167-A4E5-871C188425E5}" destId="{F7E802CF-3BDB-4D23-873D-2F6C360927D7}" srcOrd="0" destOrd="0" presId="urn:microsoft.com/office/officeart/2005/8/layout/vList5"/>
    <dgm:cxn modelId="{7F009785-8856-4F0E-B9AF-330BFC100EB4}" type="presOf" srcId="{E4DA1EBC-195A-4F50-8C40-F144AD273046}" destId="{5CA49CF6-6E8B-494C-902D-442358B7FF98}" srcOrd="0" destOrd="0" presId="urn:microsoft.com/office/officeart/2005/8/layout/vList5"/>
    <dgm:cxn modelId="{C0BDA391-E3E5-4648-B456-F544B442D566}" type="presOf" srcId="{C278F7A1-69E2-41F0-B993-6020648A450F}" destId="{4649B607-E779-49C2-8E14-59281B5658AE}" srcOrd="0" destOrd="0" presId="urn:microsoft.com/office/officeart/2005/8/layout/vList5"/>
    <dgm:cxn modelId="{6D9BFB93-4C49-4B4A-B3F7-2BE1218AB194}" type="presOf" srcId="{1BBA3CDF-510B-4EF0-92ED-4A096E47E46E}" destId="{793C098D-99DC-4AF4-A5FF-984A0527611B}" srcOrd="0" destOrd="0" presId="urn:microsoft.com/office/officeart/2005/8/layout/vList5"/>
    <dgm:cxn modelId="{EBDBBC9F-46EE-466C-B976-386938BFA342}" srcId="{BBEBD500-5327-4167-A4E5-871C188425E5}" destId="{E4506D7C-FE79-46C8-BA0B-E5EA4C91D3A4}" srcOrd="0" destOrd="0" parTransId="{452FDD37-C0BC-4D59-89A6-BE52092591F7}" sibTransId="{CFDEAB14-4BAE-4958-B327-93D007848078}"/>
    <dgm:cxn modelId="{5D3A7FAF-7FFB-49A7-B5E0-754F7D1E54E2}" srcId="{1BBA3CDF-510B-4EF0-92ED-4A096E47E46E}" destId="{E4DA1EBC-195A-4F50-8C40-F144AD273046}" srcOrd="2" destOrd="0" parTransId="{373F01C2-B1BF-427F-80BA-58647CB278E6}" sibTransId="{13945A22-B1F9-48A5-9C27-C7740D2498D2}"/>
    <dgm:cxn modelId="{0C92D2BC-9D68-449B-9FF5-CC4FF2112FA3}" type="presOf" srcId="{E4506D7C-FE79-46C8-BA0B-E5EA4C91D3A4}" destId="{731B0DFE-0AE5-4512-AD38-2F0167BA1067}" srcOrd="0" destOrd="0" presId="urn:microsoft.com/office/officeart/2005/8/layout/vList5"/>
    <dgm:cxn modelId="{DAAA3DC4-D021-4E75-AE3A-09BB7F46D724}" type="presOf" srcId="{E7332725-752B-4786-8E27-6D8A3DA4827B}" destId="{E137FB2B-FE5B-4A72-810C-0DD5B0AFDA20}" srcOrd="0" destOrd="0" presId="urn:microsoft.com/office/officeart/2005/8/layout/vList5"/>
    <dgm:cxn modelId="{7F6F6040-5B0F-44C2-AC04-DD172226A1BF}" type="presParOf" srcId="{793C098D-99DC-4AF4-A5FF-984A0527611B}" destId="{015B162F-3B1F-40A9-AE6E-ED4D4D920B07}" srcOrd="0" destOrd="0" presId="urn:microsoft.com/office/officeart/2005/8/layout/vList5"/>
    <dgm:cxn modelId="{E21B7510-32BA-4426-A514-A766C1DAC442}" type="presParOf" srcId="{015B162F-3B1F-40A9-AE6E-ED4D4D920B07}" destId="{E137FB2B-FE5B-4A72-810C-0DD5B0AFDA20}" srcOrd="0" destOrd="0" presId="urn:microsoft.com/office/officeart/2005/8/layout/vList5"/>
    <dgm:cxn modelId="{C0162FF0-96DF-48F1-B214-5B3CDF71C229}" type="presParOf" srcId="{015B162F-3B1F-40A9-AE6E-ED4D4D920B07}" destId="{4649B607-E779-49C2-8E14-59281B5658AE}" srcOrd="1" destOrd="0" presId="urn:microsoft.com/office/officeart/2005/8/layout/vList5"/>
    <dgm:cxn modelId="{3FADBF68-0359-4B36-A922-6DD48A0131CE}" type="presParOf" srcId="{793C098D-99DC-4AF4-A5FF-984A0527611B}" destId="{A918FBA5-0623-4BF4-9962-6152808EEEDF}" srcOrd="1" destOrd="0" presId="urn:microsoft.com/office/officeart/2005/8/layout/vList5"/>
    <dgm:cxn modelId="{5D22FEE2-DA81-4C19-BC14-732539AC1AC6}" type="presParOf" srcId="{793C098D-99DC-4AF4-A5FF-984A0527611B}" destId="{6135AF06-FCB8-4FE6-9DC5-40FBB37314CB}" srcOrd="2" destOrd="0" presId="urn:microsoft.com/office/officeart/2005/8/layout/vList5"/>
    <dgm:cxn modelId="{296918D7-0FB8-4C0B-A6D5-B075D2C85CF6}" type="presParOf" srcId="{6135AF06-FCB8-4FE6-9DC5-40FBB37314CB}" destId="{F7E802CF-3BDB-4D23-873D-2F6C360927D7}" srcOrd="0" destOrd="0" presId="urn:microsoft.com/office/officeart/2005/8/layout/vList5"/>
    <dgm:cxn modelId="{24456D60-446E-4705-AD77-5CE497E30706}" type="presParOf" srcId="{6135AF06-FCB8-4FE6-9DC5-40FBB37314CB}" destId="{731B0DFE-0AE5-4512-AD38-2F0167BA1067}" srcOrd="1" destOrd="0" presId="urn:microsoft.com/office/officeart/2005/8/layout/vList5"/>
    <dgm:cxn modelId="{A8AC14C0-6203-4211-9599-979421961301}" type="presParOf" srcId="{793C098D-99DC-4AF4-A5FF-984A0527611B}" destId="{1375AF5A-B3A4-477A-81B0-F1402779545E}" srcOrd="3" destOrd="0" presId="urn:microsoft.com/office/officeart/2005/8/layout/vList5"/>
    <dgm:cxn modelId="{BBAD8BE0-3176-460C-A244-30612AC185BD}" type="presParOf" srcId="{793C098D-99DC-4AF4-A5FF-984A0527611B}" destId="{73AD41E5-C0F9-4EFB-9FBA-C38ABAB92526}" srcOrd="4" destOrd="0" presId="urn:microsoft.com/office/officeart/2005/8/layout/vList5"/>
    <dgm:cxn modelId="{E890E051-E759-4D08-81EA-99C2E32C7DC1}" type="presParOf" srcId="{73AD41E5-C0F9-4EFB-9FBA-C38ABAB92526}" destId="{5CA49CF6-6E8B-494C-902D-442358B7FF98}" srcOrd="0" destOrd="0" presId="urn:microsoft.com/office/officeart/2005/8/layout/vList5"/>
    <dgm:cxn modelId="{A48C0911-D1C3-4A88-9C53-7D0C4DF8AB6B}" type="presParOf" srcId="{73AD41E5-C0F9-4EFB-9FBA-C38ABAB92526}" destId="{57B9DA5F-108A-44BB-80FB-7319496ED2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D07599-D883-4248-BFDE-FECEE7ED187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4433971C-FAEA-4401-A8D1-A4C227B333B3}">
      <dgm:prSet phldrT="[Text]" custT="1"/>
      <dgm:spPr/>
      <dgm:t>
        <a:bodyPr/>
        <a:lstStyle/>
        <a:p>
          <a:r>
            <a:rPr lang="en-IN" sz="1800" b="1" dirty="0">
              <a:solidFill>
                <a:schemeClr val="bg1"/>
              </a:solidFill>
            </a:rPr>
            <a:t>IS 13094:2021– Selection of ground improvement techniques for foundations in weak soils</a:t>
          </a:r>
          <a:endParaRPr lang="en-IN" sz="1800" dirty="0">
            <a:solidFill>
              <a:schemeClr val="bg1"/>
            </a:solidFill>
          </a:endParaRPr>
        </a:p>
      </dgm:t>
    </dgm:pt>
    <dgm:pt modelId="{8919C342-6BF7-4528-925E-10929676B92A}" type="parTrans" cxnId="{C6F063D7-AD03-4AA6-8826-98150A95A2E1}">
      <dgm:prSet/>
      <dgm:spPr/>
      <dgm:t>
        <a:bodyPr/>
        <a:lstStyle/>
        <a:p>
          <a:endParaRPr lang="en-IN"/>
        </a:p>
      </dgm:t>
    </dgm:pt>
    <dgm:pt modelId="{B5F7721D-105D-4101-A1F1-B31AAF5B9E5D}" type="sibTrans" cxnId="{C6F063D7-AD03-4AA6-8826-98150A95A2E1}">
      <dgm:prSet/>
      <dgm:spPr/>
      <dgm:t>
        <a:bodyPr/>
        <a:lstStyle/>
        <a:p>
          <a:endParaRPr lang="en-IN"/>
        </a:p>
      </dgm:t>
    </dgm:pt>
    <dgm:pt modelId="{0326A40D-86BA-4391-8DB0-80F4AB541C3A}">
      <dgm:prSet phldrT="[Text]" custT="1"/>
      <dgm:spPr/>
      <dgm:t>
        <a:bodyPr/>
        <a:lstStyle/>
        <a:p>
          <a:pPr>
            <a:buSzPts val="1000"/>
            <a:buFont typeface="Symbol" panose="05050102010706020507" pitchFamily="18" charset="2"/>
            <a:buChar char=""/>
          </a:pPr>
          <a:r>
            <a:rPr lang="en-IN" sz="1800" b="1" dirty="0"/>
            <a:t>Impact:</a:t>
          </a:r>
          <a:r>
            <a:rPr lang="en-IN" sz="1800" dirty="0"/>
            <a:t> Provides guidelines for ground improvement technique used for stabilizing and reinforcing soil. This is critical for slopes, embankments, and excavation support.</a:t>
          </a:r>
        </a:p>
      </dgm:t>
    </dgm:pt>
    <dgm:pt modelId="{578683D9-8F33-41D8-B81F-E606D145E1B8}" type="parTrans" cxnId="{CE7027D0-F374-4C2A-8760-AD7FF7C1FF5E}">
      <dgm:prSet/>
      <dgm:spPr/>
      <dgm:t>
        <a:bodyPr/>
        <a:lstStyle/>
        <a:p>
          <a:endParaRPr lang="en-IN"/>
        </a:p>
      </dgm:t>
    </dgm:pt>
    <dgm:pt modelId="{FC278360-656E-4E8A-B4AE-55E09EEAC902}" type="sibTrans" cxnId="{CE7027D0-F374-4C2A-8760-AD7FF7C1FF5E}">
      <dgm:prSet/>
      <dgm:spPr/>
      <dgm:t>
        <a:bodyPr/>
        <a:lstStyle/>
        <a:p>
          <a:endParaRPr lang="en-IN"/>
        </a:p>
      </dgm:t>
    </dgm:pt>
    <dgm:pt modelId="{974E11E4-7795-49CA-A991-5164FFCE1A0B}">
      <dgm:prSet phldrT="[Text]" custT="1"/>
      <dgm:spPr/>
      <dgm:t>
        <a:bodyPr/>
        <a:lstStyle/>
        <a:p>
          <a:r>
            <a:rPr lang="en-IN" sz="1800" b="1" dirty="0"/>
            <a:t>IS 3370 (Part 1):2021 - Code of Practice for the Design and Construction of Reinforced Concrete Structures for the Storage of Liquids</a:t>
          </a:r>
          <a:endParaRPr lang="en-IN" sz="1800" dirty="0"/>
        </a:p>
        <a:p>
          <a:r>
            <a:rPr lang="en-IN" sz="1800" b="1" dirty="0"/>
            <a:t>I</a:t>
          </a:r>
          <a:endParaRPr lang="en-IN" sz="1800" dirty="0"/>
        </a:p>
      </dgm:t>
    </dgm:pt>
    <dgm:pt modelId="{C05F86C3-9639-4A11-997D-F6D6F6D1EA97}" type="parTrans" cxnId="{A72E43A7-901A-41B3-A7F5-C3551F5C7B48}">
      <dgm:prSet/>
      <dgm:spPr/>
      <dgm:t>
        <a:bodyPr/>
        <a:lstStyle/>
        <a:p>
          <a:endParaRPr lang="en-IN"/>
        </a:p>
      </dgm:t>
    </dgm:pt>
    <dgm:pt modelId="{91F32D4C-1265-4F30-B476-DA0906600FF0}" type="sibTrans" cxnId="{A72E43A7-901A-41B3-A7F5-C3551F5C7B48}">
      <dgm:prSet/>
      <dgm:spPr/>
      <dgm:t>
        <a:bodyPr/>
        <a:lstStyle/>
        <a:p>
          <a:endParaRPr lang="en-IN"/>
        </a:p>
      </dgm:t>
    </dgm:pt>
    <dgm:pt modelId="{1600DAC3-F030-4873-81F8-4F51E838CD37}">
      <dgm:prSet phldrT="[Text]" custT="1"/>
      <dgm:spPr/>
      <dgm:t>
        <a:bodyPr/>
        <a:lstStyle/>
        <a:p>
          <a:pPr>
            <a:buSzPts val="1000"/>
            <a:buFont typeface="Symbol" panose="05050102010706020507" pitchFamily="18" charset="2"/>
            <a:buChar char=""/>
          </a:pPr>
          <a:r>
            <a:rPr lang="en-IN" sz="1800" b="1" dirty="0"/>
            <a:t>Impact:</a:t>
          </a:r>
          <a:r>
            <a:rPr lang="en-IN" sz="1800" dirty="0"/>
            <a:t> Although primarily for liquid storage structures, it impacts ground improvement related to these structures, including the design and reinforcement of foundation elements.</a:t>
          </a:r>
        </a:p>
      </dgm:t>
    </dgm:pt>
    <dgm:pt modelId="{6804B6FC-E5E4-4851-8FA1-FA67DAFF8281}" type="parTrans" cxnId="{E34D3C95-3DEF-4581-99D2-38397A6F8E80}">
      <dgm:prSet/>
      <dgm:spPr/>
      <dgm:t>
        <a:bodyPr/>
        <a:lstStyle/>
        <a:p>
          <a:endParaRPr lang="en-IN"/>
        </a:p>
      </dgm:t>
    </dgm:pt>
    <dgm:pt modelId="{A4233171-06A4-4C5F-A65B-200491B8297D}" type="sibTrans" cxnId="{E34D3C95-3DEF-4581-99D2-38397A6F8E80}">
      <dgm:prSet/>
      <dgm:spPr/>
      <dgm:t>
        <a:bodyPr/>
        <a:lstStyle/>
        <a:p>
          <a:endParaRPr lang="en-IN"/>
        </a:p>
      </dgm:t>
    </dgm:pt>
    <dgm:pt modelId="{DEDEAE05-B535-452A-9874-346D0532070B}">
      <dgm:prSet phldrT="[Text]" custT="1"/>
      <dgm:spPr/>
      <dgm:t>
        <a:bodyPr/>
        <a:lstStyle/>
        <a:p>
          <a:r>
            <a:rPr lang="en-IN" sz="1800" b="1" dirty="0"/>
            <a:t>IS 9103:1999 - Specification for Admixtures for Concrete</a:t>
          </a:r>
          <a:endParaRPr lang="en-IN" sz="1800" dirty="0"/>
        </a:p>
      </dgm:t>
    </dgm:pt>
    <dgm:pt modelId="{15418791-C75D-48D0-A0F8-3F610E76BD99}" type="parTrans" cxnId="{EC26642C-CCEE-49DB-BE33-80AC252FBA46}">
      <dgm:prSet/>
      <dgm:spPr/>
      <dgm:t>
        <a:bodyPr/>
        <a:lstStyle/>
        <a:p>
          <a:endParaRPr lang="en-IN"/>
        </a:p>
      </dgm:t>
    </dgm:pt>
    <dgm:pt modelId="{170E249C-68EF-43B4-8B85-899A89782485}" type="sibTrans" cxnId="{EC26642C-CCEE-49DB-BE33-80AC252FBA46}">
      <dgm:prSet/>
      <dgm:spPr/>
      <dgm:t>
        <a:bodyPr/>
        <a:lstStyle/>
        <a:p>
          <a:endParaRPr lang="en-IN"/>
        </a:p>
      </dgm:t>
    </dgm:pt>
    <dgm:pt modelId="{E8B71B9A-1045-4604-8265-DDAF79A127E1}">
      <dgm:prSet phldrT="[Text]" custT="1"/>
      <dgm:spPr/>
      <dgm:t>
        <a:bodyPr/>
        <a:lstStyle/>
        <a:p>
          <a:pPr>
            <a:buSzPts val="1000"/>
            <a:buFont typeface="Symbol" panose="05050102010706020507" pitchFamily="18" charset="2"/>
            <a:buChar char=""/>
          </a:pPr>
          <a:r>
            <a:rPr lang="en-IN" sz="1800" b="1" dirty="0"/>
            <a:t>Impact:</a:t>
          </a:r>
          <a:r>
            <a:rPr lang="en-IN" sz="1800" dirty="0"/>
            <a:t> Defines the requirements for concrete admixtures, influencing ground improvement techniques that involve concrete, such as grout for soil stabilization or foundation underpinning.</a:t>
          </a:r>
        </a:p>
      </dgm:t>
    </dgm:pt>
    <dgm:pt modelId="{A4628150-0866-4FDF-8C19-D8BA904D319F}" type="parTrans" cxnId="{BAA0AD03-5441-4F3A-9916-355BD0047F2C}">
      <dgm:prSet/>
      <dgm:spPr/>
      <dgm:t>
        <a:bodyPr/>
        <a:lstStyle/>
        <a:p>
          <a:endParaRPr lang="en-IN"/>
        </a:p>
      </dgm:t>
    </dgm:pt>
    <dgm:pt modelId="{448173B8-C63A-4FC4-95B0-89B2FF4E56A7}" type="sibTrans" cxnId="{BAA0AD03-5441-4F3A-9916-355BD0047F2C}">
      <dgm:prSet/>
      <dgm:spPr/>
      <dgm:t>
        <a:bodyPr/>
        <a:lstStyle/>
        <a:p>
          <a:endParaRPr lang="en-IN"/>
        </a:p>
      </dgm:t>
    </dgm:pt>
    <dgm:pt modelId="{326D1ED8-90DB-46AD-BAEC-F5CCA10D8C0A}" type="pres">
      <dgm:prSet presAssocID="{78D07599-D883-4248-BFDE-FECEE7ED1874}" presName="Name0" presStyleCnt="0">
        <dgm:presLayoutVars>
          <dgm:dir/>
          <dgm:animLvl val="lvl"/>
          <dgm:resizeHandles val="exact"/>
        </dgm:presLayoutVars>
      </dgm:prSet>
      <dgm:spPr/>
    </dgm:pt>
    <dgm:pt modelId="{A5790386-232E-4D91-BB8A-2BB0E2319EB8}" type="pres">
      <dgm:prSet presAssocID="{4433971C-FAEA-4401-A8D1-A4C227B333B3}" presName="linNode" presStyleCnt="0"/>
      <dgm:spPr/>
    </dgm:pt>
    <dgm:pt modelId="{179C7B55-9E2B-4DDE-B029-1B317CE97B03}" type="pres">
      <dgm:prSet presAssocID="{4433971C-FAEA-4401-A8D1-A4C227B333B3}" presName="parentText" presStyleLbl="node1" presStyleIdx="0" presStyleCnt="3">
        <dgm:presLayoutVars>
          <dgm:chMax val="1"/>
          <dgm:bulletEnabled val="1"/>
        </dgm:presLayoutVars>
      </dgm:prSet>
      <dgm:spPr/>
    </dgm:pt>
    <dgm:pt modelId="{0752315D-7AEB-4E22-9841-04DAB6346A58}" type="pres">
      <dgm:prSet presAssocID="{4433971C-FAEA-4401-A8D1-A4C227B333B3}" presName="descendantText" presStyleLbl="alignAccFollowNode1" presStyleIdx="0" presStyleCnt="3">
        <dgm:presLayoutVars>
          <dgm:bulletEnabled val="1"/>
        </dgm:presLayoutVars>
      </dgm:prSet>
      <dgm:spPr/>
    </dgm:pt>
    <dgm:pt modelId="{E2B3EEC3-9A7B-440D-B3A0-D0AF308F0FF1}" type="pres">
      <dgm:prSet presAssocID="{B5F7721D-105D-4101-A1F1-B31AAF5B9E5D}" presName="sp" presStyleCnt="0"/>
      <dgm:spPr/>
    </dgm:pt>
    <dgm:pt modelId="{3E9C0B84-9CA2-44EE-9CF8-F17DC490482D}" type="pres">
      <dgm:prSet presAssocID="{974E11E4-7795-49CA-A991-5164FFCE1A0B}" presName="linNode" presStyleCnt="0"/>
      <dgm:spPr/>
    </dgm:pt>
    <dgm:pt modelId="{3BF10D27-195C-4774-913C-92C5A9A992E6}" type="pres">
      <dgm:prSet presAssocID="{974E11E4-7795-49CA-A991-5164FFCE1A0B}" presName="parentText" presStyleLbl="node1" presStyleIdx="1" presStyleCnt="3">
        <dgm:presLayoutVars>
          <dgm:chMax val="1"/>
          <dgm:bulletEnabled val="1"/>
        </dgm:presLayoutVars>
      </dgm:prSet>
      <dgm:spPr/>
    </dgm:pt>
    <dgm:pt modelId="{3C4CD3AF-9E5E-463C-80B8-B0710E47008E}" type="pres">
      <dgm:prSet presAssocID="{974E11E4-7795-49CA-A991-5164FFCE1A0B}" presName="descendantText" presStyleLbl="alignAccFollowNode1" presStyleIdx="1" presStyleCnt="3">
        <dgm:presLayoutVars>
          <dgm:bulletEnabled val="1"/>
        </dgm:presLayoutVars>
      </dgm:prSet>
      <dgm:spPr/>
    </dgm:pt>
    <dgm:pt modelId="{4EA65271-DBBE-4707-BF82-72FD60FFAA16}" type="pres">
      <dgm:prSet presAssocID="{91F32D4C-1265-4F30-B476-DA0906600FF0}" presName="sp" presStyleCnt="0"/>
      <dgm:spPr/>
    </dgm:pt>
    <dgm:pt modelId="{B5BA76B4-57EB-46CD-BDD4-7097AC5D0B6C}" type="pres">
      <dgm:prSet presAssocID="{DEDEAE05-B535-452A-9874-346D0532070B}" presName="linNode" presStyleCnt="0"/>
      <dgm:spPr/>
    </dgm:pt>
    <dgm:pt modelId="{A815E78A-B246-4669-A277-D0CC62718FD5}" type="pres">
      <dgm:prSet presAssocID="{DEDEAE05-B535-452A-9874-346D0532070B}" presName="parentText" presStyleLbl="node1" presStyleIdx="2" presStyleCnt="3">
        <dgm:presLayoutVars>
          <dgm:chMax val="1"/>
          <dgm:bulletEnabled val="1"/>
        </dgm:presLayoutVars>
      </dgm:prSet>
      <dgm:spPr/>
    </dgm:pt>
    <dgm:pt modelId="{6888B1AA-9D15-4CEF-99BD-A62B223B6C23}" type="pres">
      <dgm:prSet presAssocID="{DEDEAE05-B535-452A-9874-346D0532070B}" presName="descendantText" presStyleLbl="alignAccFollowNode1" presStyleIdx="2" presStyleCnt="3">
        <dgm:presLayoutVars>
          <dgm:bulletEnabled val="1"/>
        </dgm:presLayoutVars>
      </dgm:prSet>
      <dgm:spPr/>
    </dgm:pt>
  </dgm:ptLst>
  <dgm:cxnLst>
    <dgm:cxn modelId="{BAA0AD03-5441-4F3A-9916-355BD0047F2C}" srcId="{DEDEAE05-B535-452A-9874-346D0532070B}" destId="{E8B71B9A-1045-4604-8265-DDAF79A127E1}" srcOrd="0" destOrd="0" parTransId="{A4628150-0866-4FDF-8C19-D8BA904D319F}" sibTransId="{448173B8-C63A-4FC4-95B0-89B2FF4E56A7}"/>
    <dgm:cxn modelId="{3751F213-73DA-4F52-A60B-FF804601A2AB}" type="presOf" srcId="{E8B71B9A-1045-4604-8265-DDAF79A127E1}" destId="{6888B1AA-9D15-4CEF-99BD-A62B223B6C23}" srcOrd="0" destOrd="0" presId="urn:microsoft.com/office/officeart/2005/8/layout/vList5"/>
    <dgm:cxn modelId="{DBB87F1D-AC54-4017-832C-CA0297C5C199}" type="presOf" srcId="{4433971C-FAEA-4401-A8D1-A4C227B333B3}" destId="{179C7B55-9E2B-4DDE-B029-1B317CE97B03}" srcOrd="0" destOrd="0" presId="urn:microsoft.com/office/officeart/2005/8/layout/vList5"/>
    <dgm:cxn modelId="{EC26642C-CCEE-49DB-BE33-80AC252FBA46}" srcId="{78D07599-D883-4248-BFDE-FECEE7ED1874}" destId="{DEDEAE05-B535-452A-9874-346D0532070B}" srcOrd="2" destOrd="0" parTransId="{15418791-C75D-48D0-A0F8-3F610E76BD99}" sibTransId="{170E249C-68EF-43B4-8B85-899A89782485}"/>
    <dgm:cxn modelId="{69FF852C-B51E-4063-9520-2BA03DACEEF6}" type="presOf" srcId="{78D07599-D883-4248-BFDE-FECEE7ED1874}" destId="{326D1ED8-90DB-46AD-BAEC-F5CCA10D8C0A}" srcOrd="0" destOrd="0" presId="urn:microsoft.com/office/officeart/2005/8/layout/vList5"/>
    <dgm:cxn modelId="{75B9AC34-7138-4587-A969-DF23EF527500}" type="presOf" srcId="{DEDEAE05-B535-452A-9874-346D0532070B}" destId="{A815E78A-B246-4669-A277-D0CC62718FD5}" srcOrd="0" destOrd="0" presId="urn:microsoft.com/office/officeart/2005/8/layout/vList5"/>
    <dgm:cxn modelId="{D9AB5D52-E21B-42C5-A012-96C561227E3B}" type="presOf" srcId="{1600DAC3-F030-4873-81F8-4F51E838CD37}" destId="{3C4CD3AF-9E5E-463C-80B8-B0710E47008E}" srcOrd="0" destOrd="0" presId="urn:microsoft.com/office/officeart/2005/8/layout/vList5"/>
    <dgm:cxn modelId="{7EF5DC75-DDE3-40CF-895E-797D6DBB745F}" type="presOf" srcId="{0326A40D-86BA-4391-8DB0-80F4AB541C3A}" destId="{0752315D-7AEB-4E22-9841-04DAB6346A58}" srcOrd="0" destOrd="0" presId="urn:microsoft.com/office/officeart/2005/8/layout/vList5"/>
    <dgm:cxn modelId="{E34D3C95-3DEF-4581-99D2-38397A6F8E80}" srcId="{974E11E4-7795-49CA-A991-5164FFCE1A0B}" destId="{1600DAC3-F030-4873-81F8-4F51E838CD37}" srcOrd="0" destOrd="0" parTransId="{6804B6FC-E5E4-4851-8FA1-FA67DAFF8281}" sibTransId="{A4233171-06A4-4C5F-A65B-200491B8297D}"/>
    <dgm:cxn modelId="{A72E43A7-901A-41B3-A7F5-C3551F5C7B48}" srcId="{78D07599-D883-4248-BFDE-FECEE7ED1874}" destId="{974E11E4-7795-49CA-A991-5164FFCE1A0B}" srcOrd="1" destOrd="0" parTransId="{C05F86C3-9639-4A11-997D-F6D6F6D1EA97}" sibTransId="{91F32D4C-1265-4F30-B476-DA0906600FF0}"/>
    <dgm:cxn modelId="{8DE361C3-EBAA-49D4-B8A7-ED1ECC005A81}" type="presOf" srcId="{974E11E4-7795-49CA-A991-5164FFCE1A0B}" destId="{3BF10D27-195C-4774-913C-92C5A9A992E6}" srcOrd="0" destOrd="0" presId="urn:microsoft.com/office/officeart/2005/8/layout/vList5"/>
    <dgm:cxn modelId="{CE7027D0-F374-4C2A-8760-AD7FF7C1FF5E}" srcId="{4433971C-FAEA-4401-A8D1-A4C227B333B3}" destId="{0326A40D-86BA-4391-8DB0-80F4AB541C3A}" srcOrd="0" destOrd="0" parTransId="{578683D9-8F33-41D8-B81F-E606D145E1B8}" sibTransId="{FC278360-656E-4E8A-B4AE-55E09EEAC902}"/>
    <dgm:cxn modelId="{C6F063D7-AD03-4AA6-8826-98150A95A2E1}" srcId="{78D07599-D883-4248-BFDE-FECEE7ED1874}" destId="{4433971C-FAEA-4401-A8D1-A4C227B333B3}" srcOrd="0" destOrd="0" parTransId="{8919C342-6BF7-4528-925E-10929676B92A}" sibTransId="{B5F7721D-105D-4101-A1F1-B31AAF5B9E5D}"/>
    <dgm:cxn modelId="{0F276D8A-4DE1-432C-9256-ED99997C3828}" type="presParOf" srcId="{326D1ED8-90DB-46AD-BAEC-F5CCA10D8C0A}" destId="{A5790386-232E-4D91-BB8A-2BB0E2319EB8}" srcOrd="0" destOrd="0" presId="urn:microsoft.com/office/officeart/2005/8/layout/vList5"/>
    <dgm:cxn modelId="{03971B05-FC88-4C9D-981A-D3BB2381E523}" type="presParOf" srcId="{A5790386-232E-4D91-BB8A-2BB0E2319EB8}" destId="{179C7B55-9E2B-4DDE-B029-1B317CE97B03}" srcOrd="0" destOrd="0" presId="urn:microsoft.com/office/officeart/2005/8/layout/vList5"/>
    <dgm:cxn modelId="{5056ACDE-3A57-44CC-9BD7-16646744C428}" type="presParOf" srcId="{A5790386-232E-4D91-BB8A-2BB0E2319EB8}" destId="{0752315D-7AEB-4E22-9841-04DAB6346A58}" srcOrd="1" destOrd="0" presId="urn:microsoft.com/office/officeart/2005/8/layout/vList5"/>
    <dgm:cxn modelId="{C3E14C90-E845-4A6A-BB71-5FC9DB9AB45D}" type="presParOf" srcId="{326D1ED8-90DB-46AD-BAEC-F5CCA10D8C0A}" destId="{E2B3EEC3-9A7B-440D-B3A0-D0AF308F0FF1}" srcOrd="1" destOrd="0" presId="urn:microsoft.com/office/officeart/2005/8/layout/vList5"/>
    <dgm:cxn modelId="{D45E6AFB-A3BE-4B00-9431-0A0DD2160087}" type="presParOf" srcId="{326D1ED8-90DB-46AD-BAEC-F5CCA10D8C0A}" destId="{3E9C0B84-9CA2-44EE-9CF8-F17DC490482D}" srcOrd="2" destOrd="0" presId="urn:microsoft.com/office/officeart/2005/8/layout/vList5"/>
    <dgm:cxn modelId="{4592FB0F-729A-4EDA-97E1-BC24557566AD}" type="presParOf" srcId="{3E9C0B84-9CA2-44EE-9CF8-F17DC490482D}" destId="{3BF10D27-195C-4774-913C-92C5A9A992E6}" srcOrd="0" destOrd="0" presId="urn:microsoft.com/office/officeart/2005/8/layout/vList5"/>
    <dgm:cxn modelId="{9F044779-1528-4C0D-8E3B-BDA4BA9E2C41}" type="presParOf" srcId="{3E9C0B84-9CA2-44EE-9CF8-F17DC490482D}" destId="{3C4CD3AF-9E5E-463C-80B8-B0710E47008E}" srcOrd="1" destOrd="0" presId="urn:microsoft.com/office/officeart/2005/8/layout/vList5"/>
    <dgm:cxn modelId="{A99DEF14-CA27-4B6F-81B3-AFECCDB72954}" type="presParOf" srcId="{326D1ED8-90DB-46AD-BAEC-F5CCA10D8C0A}" destId="{4EA65271-DBBE-4707-BF82-72FD60FFAA16}" srcOrd="3" destOrd="0" presId="urn:microsoft.com/office/officeart/2005/8/layout/vList5"/>
    <dgm:cxn modelId="{FD673141-2C06-4959-9ADE-47BC5D7B4295}" type="presParOf" srcId="{326D1ED8-90DB-46AD-BAEC-F5CCA10D8C0A}" destId="{B5BA76B4-57EB-46CD-BDD4-7097AC5D0B6C}" srcOrd="4" destOrd="0" presId="urn:microsoft.com/office/officeart/2005/8/layout/vList5"/>
    <dgm:cxn modelId="{142072F1-5040-4FFF-8C0A-F11246AD375F}" type="presParOf" srcId="{B5BA76B4-57EB-46CD-BDD4-7097AC5D0B6C}" destId="{A815E78A-B246-4669-A277-D0CC62718FD5}" srcOrd="0" destOrd="0" presId="urn:microsoft.com/office/officeart/2005/8/layout/vList5"/>
    <dgm:cxn modelId="{0AF467AF-0C6D-4F5F-A58D-0EE1B9BBBA6A}" type="presParOf" srcId="{B5BA76B4-57EB-46CD-BDD4-7097AC5D0B6C}" destId="{6888B1AA-9D15-4CEF-99BD-A62B223B6C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45E9C-AFB9-4EE8-AD81-A6D2DDBC06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C41242A2-952E-4A8B-BE04-951346892328}">
      <dgm:prSet phldrT="[Text]" custT="1"/>
      <dgm:spPr/>
      <dgm:t>
        <a:bodyPr/>
        <a:lstStyle/>
        <a:p>
          <a:r>
            <a:rPr lang="en-IN" sz="1800" b="1" dirty="0"/>
            <a:t>IS 1498:1970 - Classification and Identification of Soils for General Engineering Purposes</a:t>
          </a:r>
          <a:endParaRPr lang="en-IN" sz="1800" dirty="0"/>
        </a:p>
      </dgm:t>
    </dgm:pt>
    <dgm:pt modelId="{C0495E72-0875-4632-A16D-78A42EB1FE60}" type="parTrans" cxnId="{A615AEE9-6766-4374-99BA-0B0F91436A5E}">
      <dgm:prSet/>
      <dgm:spPr/>
      <dgm:t>
        <a:bodyPr/>
        <a:lstStyle/>
        <a:p>
          <a:endParaRPr lang="en-IN"/>
        </a:p>
      </dgm:t>
    </dgm:pt>
    <dgm:pt modelId="{89A2528D-AE7A-4BFD-BA67-D21624B6336D}" type="sibTrans" cxnId="{A615AEE9-6766-4374-99BA-0B0F91436A5E}">
      <dgm:prSet/>
      <dgm:spPr/>
      <dgm:t>
        <a:bodyPr/>
        <a:lstStyle/>
        <a:p>
          <a:endParaRPr lang="en-IN"/>
        </a:p>
      </dgm:t>
    </dgm:pt>
    <dgm:pt modelId="{1FBC6FAC-E96A-4538-9F4E-917A6039FC8D}">
      <dgm:prSet phldrT="[Text]" custT="1"/>
      <dgm:spPr/>
      <dgm:t>
        <a:bodyPr/>
        <a:lstStyle/>
        <a:p>
          <a:pPr algn="just">
            <a:buSzPts val="1000"/>
            <a:buFont typeface="Symbol" panose="05050102010706020507" pitchFamily="18" charset="2"/>
            <a:buChar char=""/>
          </a:pPr>
          <a:r>
            <a:rPr lang="en-IN" sz="1600" b="1" dirty="0"/>
            <a:t>Impact</a:t>
          </a:r>
          <a:r>
            <a:rPr lang="en-IN" sz="1600" dirty="0"/>
            <a:t>: This standard outlines the classification system for soils based on grain size distribution and plasticity. It categorizes soils into different groups, such as coarse-grained soils (sands and gravels) and fine-grained soils (silts and clays). This classification helps engineers and builders understand soil behaviour, which is crucial for determining appropriate foundation designs, predicting settlement, and ensuring stability.</a:t>
          </a:r>
        </a:p>
      </dgm:t>
    </dgm:pt>
    <dgm:pt modelId="{CAF4BF91-DD3D-49F6-B058-900E081520DC}" type="parTrans" cxnId="{5F895BF3-F530-442D-8819-22A85AB34D72}">
      <dgm:prSet/>
      <dgm:spPr/>
      <dgm:t>
        <a:bodyPr/>
        <a:lstStyle/>
        <a:p>
          <a:endParaRPr lang="en-IN"/>
        </a:p>
      </dgm:t>
    </dgm:pt>
    <dgm:pt modelId="{07EFE645-5B91-4581-96E5-EEBCE2B39894}" type="sibTrans" cxnId="{5F895BF3-F530-442D-8819-22A85AB34D72}">
      <dgm:prSet/>
      <dgm:spPr/>
      <dgm:t>
        <a:bodyPr/>
        <a:lstStyle/>
        <a:p>
          <a:endParaRPr lang="en-IN"/>
        </a:p>
      </dgm:t>
    </dgm:pt>
    <dgm:pt modelId="{0550A8D2-3C7B-466F-BD7E-702416827355}">
      <dgm:prSet phldrT="[Text]" custT="1"/>
      <dgm:spPr/>
      <dgm:t>
        <a:bodyPr/>
        <a:lstStyle/>
        <a:p>
          <a:r>
            <a:rPr lang="en-IN" sz="1800" b="1" dirty="0"/>
            <a:t>IS 2720 (Part 2):1973 - Methods of Test for Soils: Part 2, Determination of Water Content</a:t>
          </a:r>
          <a:endParaRPr lang="en-IN" sz="1800" dirty="0"/>
        </a:p>
      </dgm:t>
    </dgm:pt>
    <dgm:pt modelId="{4B9136C6-1A01-4207-AC80-DAE1055113B0}" type="parTrans" cxnId="{D5B55506-85E5-4BD1-871B-5EF326C05C55}">
      <dgm:prSet/>
      <dgm:spPr/>
      <dgm:t>
        <a:bodyPr/>
        <a:lstStyle/>
        <a:p>
          <a:endParaRPr lang="en-IN"/>
        </a:p>
      </dgm:t>
    </dgm:pt>
    <dgm:pt modelId="{2599EC21-41B1-4E4B-8861-F433077EE085}" type="sibTrans" cxnId="{D5B55506-85E5-4BD1-871B-5EF326C05C55}">
      <dgm:prSet/>
      <dgm:spPr/>
      <dgm:t>
        <a:bodyPr/>
        <a:lstStyle/>
        <a:p>
          <a:endParaRPr lang="en-IN"/>
        </a:p>
      </dgm:t>
    </dgm:pt>
    <dgm:pt modelId="{B614C322-FA32-4283-997F-6ADD36399DB1}">
      <dgm:prSet phldrT="[Text]" custT="1"/>
      <dgm:spPr/>
      <dgm:t>
        <a:bodyPr/>
        <a:lstStyle/>
        <a:p>
          <a:pPr algn="just">
            <a:buSzPts val="1000"/>
            <a:buFont typeface="Symbol" panose="05050102010706020507" pitchFamily="18" charset="2"/>
            <a:buChar char=""/>
          </a:pPr>
          <a:r>
            <a:rPr lang="en-IN" sz="1600" b="1" dirty="0"/>
            <a:t>Impact</a:t>
          </a:r>
          <a:r>
            <a:rPr lang="en-IN" sz="1600" dirty="0"/>
            <a:t>: This standard specifies the method for determining the moisture content of soil. Accurate measurement of water content is crucial for understanding soil compaction, stability, and strength. It affects decisions related to soil stabilization and the selection of suitable construction materials.</a:t>
          </a:r>
        </a:p>
      </dgm:t>
    </dgm:pt>
    <dgm:pt modelId="{092B90F8-569A-4978-835B-29F5B7351051}" type="parTrans" cxnId="{80BB5700-F9FC-4FDA-A2D3-F742126BCBE1}">
      <dgm:prSet/>
      <dgm:spPr/>
      <dgm:t>
        <a:bodyPr/>
        <a:lstStyle/>
        <a:p>
          <a:endParaRPr lang="en-IN"/>
        </a:p>
      </dgm:t>
    </dgm:pt>
    <dgm:pt modelId="{0A7F8712-9DF8-4FB4-8E3F-EB557ED8E9C0}" type="sibTrans" cxnId="{80BB5700-F9FC-4FDA-A2D3-F742126BCBE1}">
      <dgm:prSet/>
      <dgm:spPr/>
      <dgm:t>
        <a:bodyPr/>
        <a:lstStyle/>
        <a:p>
          <a:endParaRPr lang="en-IN"/>
        </a:p>
      </dgm:t>
    </dgm:pt>
    <dgm:pt modelId="{395DD13A-3A15-48B4-A5A1-945052BC4786}">
      <dgm:prSet phldrT="[Text]" custT="1"/>
      <dgm:spPr/>
      <dgm:t>
        <a:bodyPr/>
        <a:lstStyle/>
        <a:p>
          <a:r>
            <a:rPr lang="en-IN" sz="1800" b="1" dirty="0"/>
            <a:t>IS 2720 (Part 28):1974 - Methods of Test for Soils: Part 28, Determination of Density (By Sand Replacement Method)</a:t>
          </a:r>
          <a:endParaRPr lang="en-IN" sz="1800" dirty="0"/>
        </a:p>
      </dgm:t>
    </dgm:pt>
    <dgm:pt modelId="{60B04C68-6046-424C-B722-3061730F66A7}" type="parTrans" cxnId="{C33D5D26-CB91-4D96-81C1-5B5CABE36DF2}">
      <dgm:prSet/>
      <dgm:spPr/>
      <dgm:t>
        <a:bodyPr/>
        <a:lstStyle/>
        <a:p>
          <a:endParaRPr lang="en-IN"/>
        </a:p>
      </dgm:t>
    </dgm:pt>
    <dgm:pt modelId="{88A8765D-8E71-4C59-BC84-8F5199C810D3}" type="sibTrans" cxnId="{C33D5D26-CB91-4D96-81C1-5B5CABE36DF2}">
      <dgm:prSet/>
      <dgm:spPr/>
      <dgm:t>
        <a:bodyPr/>
        <a:lstStyle/>
        <a:p>
          <a:endParaRPr lang="en-IN"/>
        </a:p>
      </dgm:t>
    </dgm:pt>
    <dgm:pt modelId="{A5D45E56-406F-46EA-BEB7-107473697FD5}">
      <dgm:prSet phldrT="[Text]" custT="1"/>
      <dgm:spPr/>
      <dgm:t>
        <a:bodyPr/>
        <a:lstStyle/>
        <a:p>
          <a:pPr algn="just">
            <a:buSzPts val="1000"/>
            <a:buFont typeface="Symbol" panose="05050102010706020507" pitchFamily="18" charset="2"/>
            <a:buChar char=""/>
          </a:pPr>
          <a:r>
            <a:rPr lang="en-IN" sz="1600" b="1" dirty="0"/>
            <a:t>Impact</a:t>
          </a:r>
          <a:r>
            <a:rPr lang="en-IN" sz="1600" dirty="0"/>
            <a:t>: This method determines the in-situ density of soil, which is essential for assessing soil compaction and understanding its bearing capacity. It helps ensure that soil achieves the required density for supporting structures, reducing the risk of differential settlement.</a:t>
          </a:r>
        </a:p>
      </dgm:t>
    </dgm:pt>
    <dgm:pt modelId="{91FE8B37-E3DE-48A2-B677-FCB1DA6D148A}" type="parTrans" cxnId="{F00304B4-8F7D-4A70-9CB8-40191BBC8BE9}">
      <dgm:prSet/>
      <dgm:spPr/>
      <dgm:t>
        <a:bodyPr/>
        <a:lstStyle/>
        <a:p>
          <a:endParaRPr lang="en-IN"/>
        </a:p>
      </dgm:t>
    </dgm:pt>
    <dgm:pt modelId="{62932025-A68A-4549-8AEB-375BB639338E}" type="sibTrans" cxnId="{F00304B4-8F7D-4A70-9CB8-40191BBC8BE9}">
      <dgm:prSet/>
      <dgm:spPr/>
      <dgm:t>
        <a:bodyPr/>
        <a:lstStyle/>
        <a:p>
          <a:endParaRPr lang="en-IN"/>
        </a:p>
      </dgm:t>
    </dgm:pt>
    <dgm:pt modelId="{83B60043-11D2-4602-A5DB-99EA5BB31435}">
      <dgm:prSet phldrT="[Text]" custT="1"/>
      <dgm:spPr/>
      <dgm:t>
        <a:bodyPr/>
        <a:lstStyle/>
        <a:p>
          <a:pPr algn="l">
            <a:buSzPts val="1000"/>
            <a:buFont typeface="Symbol" panose="05050102010706020507" pitchFamily="18" charset="2"/>
            <a:buChar char=""/>
          </a:pPr>
          <a:endParaRPr lang="en-IN" sz="1600" dirty="0"/>
        </a:p>
      </dgm:t>
    </dgm:pt>
    <dgm:pt modelId="{784D31DE-0C58-4243-85AA-E685501AFCE6}" type="parTrans" cxnId="{1E01D231-33CC-429A-A01B-523291AD38EC}">
      <dgm:prSet/>
      <dgm:spPr/>
    </dgm:pt>
    <dgm:pt modelId="{32B01CB0-5EBA-42DB-AC60-8C50B34C3445}" type="sibTrans" cxnId="{1E01D231-33CC-429A-A01B-523291AD38EC}">
      <dgm:prSet/>
      <dgm:spPr/>
    </dgm:pt>
    <dgm:pt modelId="{4D7411C6-68F8-4037-95CA-01ECC8A6C11C}" type="pres">
      <dgm:prSet presAssocID="{EE145E9C-AFB9-4EE8-AD81-A6D2DDBC0676}" presName="Name0" presStyleCnt="0">
        <dgm:presLayoutVars>
          <dgm:dir/>
          <dgm:animLvl val="lvl"/>
          <dgm:resizeHandles val="exact"/>
        </dgm:presLayoutVars>
      </dgm:prSet>
      <dgm:spPr/>
    </dgm:pt>
    <dgm:pt modelId="{A184CD17-6EE5-4001-BAB4-FBF84733F7BC}" type="pres">
      <dgm:prSet presAssocID="{C41242A2-952E-4A8B-BE04-951346892328}" presName="linNode" presStyleCnt="0"/>
      <dgm:spPr/>
    </dgm:pt>
    <dgm:pt modelId="{8E696532-7B11-4B95-920F-5B581630450C}" type="pres">
      <dgm:prSet presAssocID="{C41242A2-952E-4A8B-BE04-951346892328}" presName="parentText" presStyleLbl="node1" presStyleIdx="0" presStyleCnt="3">
        <dgm:presLayoutVars>
          <dgm:chMax val="1"/>
          <dgm:bulletEnabled val="1"/>
        </dgm:presLayoutVars>
      </dgm:prSet>
      <dgm:spPr/>
    </dgm:pt>
    <dgm:pt modelId="{DE5B4EF6-A8B5-4343-90D7-9BC8493FBA9F}" type="pres">
      <dgm:prSet presAssocID="{C41242A2-952E-4A8B-BE04-951346892328}" presName="descendantText" presStyleLbl="alignAccFollowNode1" presStyleIdx="0" presStyleCnt="3" custScaleY="131056">
        <dgm:presLayoutVars>
          <dgm:bulletEnabled val="1"/>
        </dgm:presLayoutVars>
      </dgm:prSet>
      <dgm:spPr/>
    </dgm:pt>
    <dgm:pt modelId="{B3E7D227-3A9D-4E1B-B60A-206B47A4DED4}" type="pres">
      <dgm:prSet presAssocID="{89A2528D-AE7A-4BFD-BA67-D21624B6336D}" presName="sp" presStyleCnt="0"/>
      <dgm:spPr/>
    </dgm:pt>
    <dgm:pt modelId="{88F9524B-A310-4761-AC97-27921DA6E33B}" type="pres">
      <dgm:prSet presAssocID="{0550A8D2-3C7B-466F-BD7E-702416827355}" presName="linNode" presStyleCnt="0"/>
      <dgm:spPr/>
    </dgm:pt>
    <dgm:pt modelId="{0E513F00-7222-4A24-9A4C-3D7635CD8CA8}" type="pres">
      <dgm:prSet presAssocID="{0550A8D2-3C7B-466F-BD7E-702416827355}" presName="parentText" presStyleLbl="node1" presStyleIdx="1" presStyleCnt="3">
        <dgm:presLayoutVars>
          <dgm:chMax val="1"/>
          <dgm:bulletEnabled val="1"/>
        </dgm:presLayoutVars>
      </dgm:prSet>
      <dgm:spPr/>
    </dgm:pt>
    <dgm:pt modelId="{81604AA2-24DE-4BBA-A2C0-F8B89FB5A5FC}" type="pres">
      <dgm:prSet presAssocID="{0550A8D2-3C7B-466F-BD7E-702416827355}" presName="descendantText" presStyleLbl="alignAccFollowNode1" presStyleIdx="1" presStyleCnt="3" custScaleY="150820">
        <dgm:presLayoutVars>
          <dgm:bulletEnabled val="1"/>
        </dgm:presLayoutVars>
      </dgm:prSet>
      <dgm:spPr/>
    </dgm:pt>
    <dgm:pt modelId="{894CE8DC-E3D6-4207-B953-F78734EFDEE3}" type="pres">
      <dgm:prSet presAssocID="{2599EC21-41B1-4E4B-8861-F433077EE085}" presName="sp" presStyleCnt="0"/>
      <dgm:spPr/>
    </dgm:pt>
    <dgm:pt modelId="{E76DA6E1-13E0-4F90-9CFE-6ADBB860A65F}" type="pres">
      <dgm:prSet presAssocID="{395DD13A-3A15-48B4-A5A1-945052BC4786}" presName="linNode" presStyleCnt="0"/>
      <dgm:spPr/>
    </dgm:pt>
    <dgm:pt modelId="{977019D1-2966-4BDA-B31D-F02FB14FAB7E}" type="pres">
      <dgm:prSet presAssocID="{395DD13A-3A15-48B4-A5A1-945052BC4786}" presName="parentText" presStyleLbl="node1" presStyleIdx="2" presStyleCnt="3">
        <dgm:presLayoutVars>
          <dgm:chMax val="1"/>
          <dgm:bulletEnabled val="1"/>
        </dgm:presLayoutVars>
      </dgm:prSet>
      <dgm:spPr/>
    </dgm:pt>
    <dgm:pt modelId="{B55D71D3-A7F0-4319-BC0A-CEEA6D6425F8}" type="pres">
      <dgm:prSet presAssocID="{395DD13A-3A15-48B4-A5A1-945052BC4786}" presName="descendantText" presStyleLbl="alignAccFollowNode1" presStyleIdx="2" presStyleCnt="3" custScaleY="125502">
        <dgm:presLayoutVars>
          <dgm:bulletEnabled val="1"/>
        </dgm:presLayoutVars>
      </dgm:prSet>
      <dgm:spPr/>
    </dgm:pt>
  </dgm:ptLst>
  <dgm:cxnLst>
    <dgm:cxn modelId="{80BB5700-F9FC-4FDA-A2D3-F742126BCBE1}" srcId="{0550A8D2-3C7B-466F-BD7E-702416827355}" destId="{B614C322-FA32-4283-997F-6ADD36399DB1}" srcOrd="0" destOrd="0" parTransId="{092B90F8-569A-4978-835B-29F5B7351051}" sibTransId="{0A7F8712-9DF8-4FB4-8E3F-EB557ED8E9C0}"/>
    <dgm:cxn modelId="{D5B55506-85E5-4BD1-871B-5EF326C05C55}" srcId="{EE145E9C-AFB9-4EE8-AD81-A6D2DDBC0676}" destId="{0550A8D2-3C7B-466F-BD7E-702416827355}" srcOrd="1" destOrd="0" parTransId="{4B9136C6-1A01-4207-AC80-DAE1055113B0}" sibTransId="{2599EC21-41B1-4E4B-8861-F433077EE085}"/>
    <dgm:cxn modelId="{E2BF060B-5E72-41C1-838E-F9992F071166}" type="presOf" srcId="{395DD13A-3A15-48B4-A5A1-945052BC4786}" destId="{977019D1-2966-4BDA-B31D-F02FB14FAB7E}" srcOrd="0" destOrd="0" presId="urn:microsoft.com/office/officeart/2005/8/layout/vList5"/>
    <dgm:cxn modelId="{93811C1C-3AD4-46E4-8DF8-4C08F929A6F0}" type="presOf" srcId="{C41242A2-952E-4A8B-BE04-951346892328}" destId="{8E696532-7B11-4B95-920F-5B581630450C}" srcOrd="0" destOrd="0" presId="urn:microsoft.com/office/officeart/2005/8/layout/vList5"/>
    <dgm:cxn modelId="{78AC9F1E-45B7-449D-A569-885C528FD347}" type="presOf" srcId="{83B60043-11D2-4602-A5DB-99EA5BB31435}" destId="{81604AA2-24DE-4BBA-A2C0-F8B89FB5A5FC}" srcOrd="0" destOrd="1" presId="urn:microsoft.com/office/officeart/2005/8/layout/vList5"/>
    <dgm:cxn modelId="{5D853426-28C5-42AC-A792-F11D14564B27}" type="presOf" srcId="{EE145E9C-AFB9-4EE8-AD81-A6D2DDBC0676}" destId="{4D7411C6-68F8-4037-95CA-01ECC8A6C11C}" srcOrd="0" destOrd="0" presId="urn:microsoft.com/office/officeart/2005/8/layout/vList5"/>
    <dgm:cxn modelId="{C33D5D26-CB91-4D96-81C1-5B5CABE36DF2}" srcId="{EE145E9C-AFB9-4EE8-AD81-A6D2DDBC0676}" destId="{395DD13A-3A15-48B4-A5A1-945052BC4786}" srcOrd="2" destOrd="0" parTransId="{60B04C68-6046-424C-B722-3061730F66A7}" sibTransId="{88A8765D-8E71-4C59-BC84-8F5199C810D3}"/>
    <dgm:cxn modelId="{1E01D231-33CC-429A-A01B-523291AD38EC}" srcId="{0550A8D2-3C7B-466F-BD7E-702416827355}" destId="{83B60043-11D2-4602-A5DB-99EA5BB31435}" srcOrd="1" destOrd="0" parTransId="{784D31DE-0C58-4243-85AA-E685501AFCE6}" sibTransId="{32B01CB0-5EBA-42DB-AC60-8C50B34C3445}"/>
    <dgm:cxn modelId="{9E115A35-7E12-45CE-B4B1-07BADC22AED1}" type="presOf" srcId="{B614C322-FA32-4283-997F-6ADD36399DB1}" destId="{81604AA2-24DE-4BBA-A2C0-F8B89FB5A5FC}" srcOrd="0" destOrd="0" presId="urn:microsoft.com/office/officeart/2005/8/layout/vList5"/>
    <dgm:cxn modelId="{BED5F457-9255-412A-951B-E8E600728ABF}" type="presOf" srcId="{A5D45E56-406F-46EA-BEB7-107473697FD5}" destId="{B55D71D3-A7F0-4319-BC0A-CEEA6D6425F8}" srcOrd="0" destOrd="0" presId="urn:microsoft.com/office/officeart/2005/8/layout/vList5"/>
    <dgm:cxn modelId="{F48B1D88-B49F-4571-9294-968294B44653}" type="presOf" srcId="{0550A8D2-3C7B-466F-BD7E-702416827355}" destId="{0E513F00-7222-4A24-9A4C-3D7635CD8CA8}" srcOrd="0" destOrd="0" presId="urn:microsoft.com/office/officeart/2005/8/layout/vList5"/>
    <dgm:cxn modelId="{F00304B4-8F7D-4A70-9CB8-40191BBC8BE9}" srcId="{395DD13A-3A15-48B4-A5A1-945052BC4786}" destId="{A5D45E56-406F-46EA-BEB7-107473697FD5}" srcOrd="0" destOrd="0" parTransId="{91FE8B37-E3DE-48A2-B677-FCB1DA6D148A}" sibTransId="{62932025-A68A-4549-8AEB-375BB639338E}"/>
    <dgm:cxn modelId="{A615AEE9-6766-4374-99BA-0B0F91436A5E}" srcId="{EE145E9C-AFB9-4EE8-AD81-A6D2DDBC0676}" destId="{C41242A2-952E-4A8B-BE04-951346892328}" srcOrd="0" destOrd="0" parTransId="{C0495E72-0875-4632-A16D-78A42EB1FE60}" sibTransId="{89A2528D-AE7A-4BFD-BA67-D21624B6336D}"/>
    <dgm:cxn modelId="{1E2AE3F2-5497-438E-9B27-1642B91AF3FB}" type="presOf" srcId="{1FBC6FAC-E96A-4538-9F4E-917A6039FC8D}" destId="{DE5B4EF6-A8B5-4343-90D7-9BC8493FBA9F}" srcOrd="0" destOrd="0" presId="urn:microsoft.com/office/officeart/2005/8/layout/vList5"/>
    <dgm:cxn modelId="{5F895BF3-F530-442D-8819-22A85AB34D72}" srcId="{C41242A2-952E-4A8B-BE04-951346892328}" destId="{1FBC6FAC-E96A-4538-9F4E-917A6039FC8D}" srcOrd="0" destOrd="0" parTransId="{CAF4BF91-DD3D-49F6-B058-900E081520DC}" sibTransId="{07EFE645-5B91-4581-96E5-EEBCE2B39894}"/>
    <dgm:cxn modelId="{A48E701E-C141-462C-B619-64EB94DD3EF8}" type="presParOf" srcId="{4D7411C6-68F8-4037-95CA-01ECC8A6C11C}" destId="{A184CD17-6EE5-4001-BAB4-FBF84733F7BC}" srcOrd="0" destOrd="0" presId="urn:microsoft.com/office/officeart/2005/8/layout/vList5"/>
    <dgm:cxn modelId="{6E5CD054-6D63-4121-94CE-64BB74CB62B6}" type="presParOf" srcId="{A184CD17-6EE5-4001-BAB4-FBF84733F7BC}" destId="{8E696532-7B11-4B95-920F-5B581630450C}" srcOrd="0" destOrd="0" presId="urn:microsoft.com/office/officeart/2005/8/layout/vList5"/>
    <dgm:cxn modelId="{688E5613-94C5-4586-95F8-BDC703A59623}" type="presParOf" srcId="{A184CD17-6EE5-4001-BAB4-FBF84733F7BC}" destId="{DE5B4EF6-A8B5-4343-90D7-9BC8493FBA9F}" srcOrd="1" destOrd="0" presId="urn:microsoft.com/office/officeart/2005/8/layout/vList5"/>
    <dgm:cxn modelId="{0280619E-2B99-4F7B-AC83-FD80A66FB8A2}" type="presParOf" srcId="{4D7411C6-68F8-4037-95CA-01ECC8A6C11C}" destId="{B3E7D227-3A9D-4E1B-B60A-206B47A4DED4}" srcOrd="1" destOrd="0" presId="urn:microsoft.com/office/officeart/2005/8/layout/vList5"/>
    <dgm:cxn modelId="{CD61D123-36D9-4AE5-8D0B-2D57D5F894C3}" type="presParOf" srcId="{4D7411C6-68F8-4037-95CA-01ECC8A6C11C}" destId="{88F9524B-A310-4761-AC97-27921DA6E33B}" srcOrd="2" destOrd="0" presId="urn:microsoft.com/office/officeart/2005/8/layout/vList5"/>
    <dgm:cxn modelId="{ABAB9945-883D-4B6B-9B48-8581D3977C0D}" type="presParOf" srcId="{88F9524B-A310-4761-AC97-27921DA6E33B}" destId="{0E513F00-7222-4A24-9A4C-3D7635CD8CA8}" srcOrd="0" destOrd="0" presId="urn:microsoft.com/office/officeart/2005/8/layout/vList5"/>
    <dgm:cxn modelId="{F5F413AF-E85B-4C7D-81A1-E1755E64FA79}" type="presParOf" srcId="{88F9524B-A310-4761-AC97-27921DA6E33B}" destId="{81604AA2-24DE-4BBA-A2C0-F8B89FB5A5FC}" srcOrd="1" destOrd="0" presId="urn:microsoft.com/office/officeart/2005/8/layout/vList5"/>
    <dgm:cxn modelId="{23D76DEF-1BAB-4A33-AE47-F1DF7892063D}" type="presParOf" srcId="{4D7411C6-68F8-4037-95CA-01ECC8A6C11C}" destId="{894CE8DC-E3D6-4207-B953-F78734EFDEE3}" srcOrd="3" destOrd="0" presId="urn:microsoft.com/office/officeart/2005/8/layout/vList5"/>
    <dgm:cxn modelId="{90ADF903-6DA7-4A1E-A63A-01CB201F1A8C}" type="presParOf" srcId="{4D7411C6-68F8-4037-95CA-01ECC8A6C11C}" destId="{E76DA6E1-13E0-4F90-9CFE-6ADBB860A65F}" srcOrd="4" destOrd="0" presId="urn:microsoft.com/office/officeart/2005/8/layout/vList5"/>
    <dgm:cxn modelId="{7D581EB9-DACC-4FB3-9FE5-85D0EC36A1FB}" type="presParOf" srcId="{E76DA6E1-13E0-4F90-9CFE-6ADBB860A65F}" destId="{977019D1-2966-4BDA-B31D-F02FB14FAB7E}" srcOrd="0" destOrd="0" presId="urn:microsoft.com/office/officeart/2005/8/layout/vList5"/>
    <dgm:cxn modelId="{A29CB954-4D54-48D1-A26F-D3D8C380A230}" type="presParOf" srcId="{E76DA6E1-13E0-4F90-9CFE-6ADBB860A65F}" destId="{B55D71D3-A7F0-4319-BC0A-CEEA6D6425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9C5691-4DC8-4FB9-B533-1BB50E63E7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907C5CAD-A1C9-4CEE-B4E4-DDE7241BDB31}">
      <dgm:prSet phldrT="[Text]" custT="1"/>
      <dgm:spPr/>
      <dgm:t>
        <a:bodyPr/>
        <a:lstStyle/>
        <a:p>
          <a:r>
            <a:rPr lang="en-IN" sz="1800" b="1" dirty="0"/>
            <a:t>IS 2720 (Part 4):1985 - Methods of Test for Soils: Part 4, Determination of Grain Size Distribution</a:t>
          </a:r>
          <a:endParaRPr lang="en-IN" sz="1800" dirty="0"/>
        </a:p>
      </dgm:t>
    </dgm:pt>
    <dgm:pt modelId="{08BF1A63-955D-48F2-8C3D-9EFADA95994C}" type="parTrans" cxnId="{7DF8B1E8-1033-4466-A57C-81612B42DFA6}">
      <dgm:prSet/>
      <dgm:spPr/>
      <dgm:t>
        <a:bodyPr/>
        <a:lstStyle/>
        <a:p>
          <a:endParaRPr lang="en-IN"/>
        </a:p>
      </dgm:t>
    </dgm:pt>
    <dgm:pt modelId="{E4DE1A0F-2159-4DB5-B4DC-7AC272667729}" type="sibTrans" cxnId="{7DF8B1E8-1033-4466-A57C-81612B42DFA6}">
      <dgm:prSet/>
      <dgm:spPr/>
      <dgm:t>
        <a:bodyPr/>
        <a:lstStyle/>
        <a:p>
          <a:endParaRPr lang="en-IN"/>
        </a:p>
      </dgm:t>
    </dgm:pt>
    <dgm:pt modelId="{B3557E7D-3A89-4971-A7C6-17FCE98E63E2}">
      <dgm:prSet phldrT="[Text]" custT="1"/>
      <dgm:spPr/>
      <dgm:t>
        <a:bodyPr/>
        <a:lstStyle/>
        <a:p>
          <a:pPr algn="just">
            <a:buSzPts val="1000"/>
            <a:buFont typeface="Symbol" panose="05050102010706020507" pitchFamily="18" charset="2"/>
            <a:buChar char=""/>
          </a:pPr>
          <a:r>
            <a:rPr lang="en-IN" sz="1600" b="1" dirty="0"/>
            <a:t>Impact</a:t>
          </a:r>
          <a:r>
            <a:rPr lang="en-IN" sz="1600" dirty="0"/>
            <a:t>: This standard provides the procedure for analysing soil grain size distribution. Knowing the grain size distribution helps in determining the soil's permeability, shear strength, and compaction characteristics. This information is critical for designing foundations and drainage systems.</a:t>
          </a:r>
        </a:p>
      </dgm:t>
    </dgm:pt>
    <dgm:pt modelId="{09E738F2-1A56-4AAC-8327-622B6A1676BE}" type="parTrans" cxnId="{F0B10479-0A56-48CC-8AD6-30EA009711DC}">
      <dgm:prSet/>
      <dgm:spPr/>
      <dgm:t>
        <a:bodyPr/>
        <a:lstStyle/>
        <a:p>
          <a:endParaRPr lang="en-IN"/>
        </a:p>
      </dgm:t>
    </dgm:pt>
    <dgm:pt modelId="{75DD0C71-68E9-406E-946B-931B5F6B0CFB}" type="sibTrans" cxnId="{F0B10479-0A56-48CC-8AD6-30EA009711DC}">
      <dgm:prSet/>
      <dgm:spPr/>
      <dgm:t>
        <a:bodyPr/>
        <a:lstStyle/>
        <a:p>
          <a:endParaRPr lang="en-IN"/>
        </a:p>
      </dgm:t>
    </dgm:pt>
    <dgm:pt modelId="{798363F8-83DC-4A25-A48F-6E5836A202DD}">
      <dgm:prSet phldrT="[Text]" custT="1"/>
      <dgm:spPr/>
      <dgm:t>
        <a:bodyPr/>
        <a:lstStyle/>
        <a:p>
          <a:r>
            <a:rPr lang="en-IN" sz="1800" b="1" dirty="0"/>
            <a:t>IS 2720 (Part 5):1985 - Methods of Test for Soils: Part 5, Determination of Liquid and Plastic Limits</a:t>
          </a:r>
          <a:endParaRPr lang="en-IN" sz="1800" dirty="0"/>
        </a:p>
      </dgm:t>
    </dgm:pt>
    <dgm:pt modelId="{F1E78DF9-1041-46DF-8514-097862AAB207}" type="parTrans" cxnId="{A3EA0F0A-CE1D-4848-985E-7CF78A69EDB3}">
      <dgm:prSet/>
      <dgm:spPr/>
      <dgm:t>
        <a:bodyPr/>
        <a:lstStyle/>
        <a:p>
          <a:endParaRPr lang="en-IN"/>
        </a:p>
      </dgm:t>
    </dgm:pt>
    <dgm:pt modelId="{F9494D6E-F3B7-4C42-827B-A5427343CD19}" type="sibTrans" cxnId="{A3EA0F0A-CE1D-4848-985E-7CF78A69EDB3}">
      <dgm:prSet/>
      <dgm:spPr/>
      <dgm:t>
        <a:bodyPr/>
        <a:lstStyle/>
        <a:p>
          <a:endParaRPr lang="en-IN"/>
        </a:p>
      </dgm:t>
    </dgm:pt>
    <dgm:pt modelId="{7CD35BE5-C851-486B-92A8-F38D97C2EA91}">
      <dgm:prSet phldrT="[Text]" custT="1"/>
      <dgm:spPr/>
      <dgm:t>
        <a:bodyPr/>
        <a:lstStyle/>
        <a:p>
          <a:pPr algn="just">
            <a:buSzPts val="1000"/>
            <a:buFont typeface="Symbol" panose="05050102010706020507" pitchFamily="18" charset="2"/>
            <a:buChar char=""/>
          </a:pPr>
          <a:r>
            <a:rPr lang="en-IN" sz="1600" b="1" dirty="0"/>
            <a:t>Impact</a:t>
          </a:r>
          <a:r>
            <a:rPr lang="en-IN" sz="1600" dirty="0"/>
            <a:t>: This standard describes how to determine the plasticity characteristics of soil, such as the liquid limit and plastic limit. These properties are crucial for understanding soil behaviour under varying moisture conditions and for predicting potential problems like soil shrinkage or swelling.</a:t>
          </a:r>
        </a:p>
      </dgm:t>
    </dgm:pt>
    <dgm:pt modelId="{766AA0E8-7ABE-4EFE-AB47-25343AAC2C9A}" type="parTrans" cxnId="{1222296B-E06C-410F-937E-EE353AA4E757}">
      <dgm:prSet/>
      <dgm:spPr/>
      <dgm:t>
        <a:bodyPr/>
        <a:lstStyle/>
        <a:p>
          <a:endParaRPr lang="en-IN"/>
        </a:p>
      </dgm:t>
    </dgm:pt>
    <dgm:pt modelId="{2305208C-6CE8-4BEA-BA40-D0CF6602F7C6}" type="sibTrans" cxnId="{1222296B-E06C-410F-937E-EE353AA4E757}">
      <dgm:prSet/>
      <dgm:spPr/>
      <dgm:t>
        <a:bodyPr/>
        <a:lstStyle/>
        <a:p>
          <a:endParaRPr lang="en-IN"/>
        </a:p>
      </dgm:t>
    </dgm:pt>
    <dgm:pt modelId="{7F2E2124-26D5-4FEF-A6D0-1C2595BEBA4D}">
      <dgm:prSet phldrT="[Text]" custT="1"/>
      <dgm:spPr/>
      <dgm:t>
        <a:bodyPr/>
        <a:lstStyle/>
        <a:p>
          <a:r>
            <a:rPr lang="en-IN" sz="1800" b="1" dirty="0"/>
            <a:t>IS 2720 (Part 10):1991 - Methods of Test for Soils: Part 10, Determination of Unconfined Compressive Strength</a:t>
          </a:r>
          <a:endParaRPr lang="en-IN" sz="1800" dirty="0"/>
        </a:p>
      </dgm:t>
    </dgm:pt>
    <dgm:pt modelId="{D60C84CA-3159-4BB9-9633-D63A7926E2EF}" type="parTrans" cxnId="{EE5CFBC5-8E93-4245-918F-785A66043466}">
      <dgm:prSet/>
      <dgm:spPr/>
      <dgm:t>
        <a:bodyPr/>
        <a:lstStyle/>
        <a:p>
          <a:endParaRPr lang="en-IN"/>
        </a:p>
      </dgm:t>
    </dgm:pt>
    <dgm:pt modelId="{97A24CB0-E821-4DAF-87A5-61C86C6E5024}" type="sibTrans" cxnId="{EE5CFBC5-8E93-4245-918F-785A66043466}">
      <dgm:prSet/>
      <dgm:spPr/>
      <dgm:t>
        <a:bodyPr/>
        <a:lstStyle/>
        <a:p>
          <a:endParaRPr lang="en-IN"/>
        </a:p>
      </dgm:t>
    </dgm:pt>
    <dgm:pt modelId="{CEE846B0-E6EC-4475-B5C0-7D4A3E4D4741}">
      <dgm:prSet phldrT="[Text]" custT="1"/>
      <dgm:spPr/>
      <dgm:t>
        <a:bodyPr/>
        <a:lstStyle/>
        <a:p>
          <a:pPr algn="just">
            <a:buSzPts val="1000"/>
            <a:buFont typeface="Symbol" panose="05050102010706020507" pitchFamily="18" charset="2"/>
            <a:buChar char=""/>
          </a:pPr>
          <a:r>
            <a:rPr lang="en-IN" sz="1600" b="1" dirty="0"/>
            <a:t>Impact</a:t>
          </a:r>
          <a:r>
            <a:rPr lang="en-IN" sz="1600" dirty="0"/>
            <a:t>: This standard provides a method to measure the unconfined compressive strength of soil, which is important for assessing the soil's load-bearing capacity. It helps in evaluating the suitability of soil for supporting structures and can influence decisions on soil improvement or stabilization.</a:t>
          </a:r>
        </a:p>
      </dgm:t>
    </dgm:pt>
    <dgm:pt modelId="{04B39FA3-1047-4B0F-A4DA-12221CC9370B}" type="parTrans" cxnId="{5130E2B6-E12A-4FF5-A94A-3F05820AE025}">
      <dgm:prSet/>
      <dgm:spPr/>
      <dgm:t>
        <a:bodyPr/>
        <a:lstStyle/>
        <a:p>
          <a:endParaRPr lang="en-IN"/>
        </a:p>
      </dgm:t>
    </dgm:pt>
    <dgm:pt modelId="{11D4603F-802A-41FB-8A6D-D40872128FAE}" type="sibTrans" cxnId="{5130E2B6-E12A-4FF5-A94A-3F05820AE025}">
      <dgm:prSet/>
      <dgm:spPr/>
      <dgm:t>
        <a:bodyPr/>
        <a:lstStyle/>
        <a:p>
          <a:endParaRPr lang="en-IN"/>
        </a:p>
      </dgm:t>
    </dgm:pt>
    <dgm:pt modelId="{3D0910A6-6D93-4D47-BC4D-1ED0022038E5}" type="pres">
      <dgm:prSet presAssocID="{E89C5691-4DC8-4FB9-B533-1BB50E63E7A5}" presName="Name0" presStyleCnt="0">
        <dgm:presLayoutVars>
          <dgm:dir/>
          <dgm:animLvl val="lvl"/>
          <dgm:resizeHandles val="exact"/>
        </dgm:presLayoutVars>
      </dgm:prSet>
      <dgm:spPr/>
    </dgm:pt>
    <dgm:pt modelId="{B9CEB03D-80DF-4FC8-B270-608B83C9F51A}" type="pres">
      <dgm:prSet presAssocID="{907C5CAD-A1C9-4CEE-B4E4-DDE7241BDB31}" presName="linNode" presStyleCnt="0"/>
      <dgm:spPr/>
    </dgm:pt>
    <dgm:pt modelId="{8A270505-DD43-4A00-9ACC-F4296F5EF452}" type="pres">
      <dgm:prSet presAssocID="{907C5CAD-A1C9-4CEE-B4E4-DDE7241BDB31}" presName="parentText" presStyleLbl="node1" presStyleIdx="0" presStyleCnt="3">
        <dgm:presLayoutVars>
          <dgm:chMax val="1"/>
          <dgm:bulletEnabled val="1"/>
        </dgm:presLayoutVars>
      </dgm:prSet>
      <dgm:spPr/>
    </dgm:pt>
    <dgm:pt modelId="{A2A5A5DC-C01F-49AB-A8BF-9F53E20A8F39}" type="pres">
      <dgm:prSet presAssocID="{907C5CAD-A1C9-4CEE-B4E4-DDE7241BDB31}" presName="descendantText" presStyleLbl="alignAccFollowNode1" presStyleIdx="0" presStyleCnt="3">
        <dgm:presLayoutVars>
          <dgm:bulletEnabled val="1"/>
        </dgm:presLayoutVars>
      </dgm:prSet>
      <dgm:spPr/>
    </dgm:pt>
    <dgm:pt modelId="{445839A2-BC33-4324-B6D0-F3E41940D0E7}" type="pres">
      <dgm:prSet presAssocID="{E4DE1A0F-2159-4DB5-B4DC-7AC272667729}" presName="sp" presStyleCnt="0"/>
      <dgm:spPr/>
    </dgm:pt>
    <dgm:pt modelId="{1B1A4582-5AA9-481F-A9B4-805CFE8F1C85}" type="pres">
      <dgm:prSet presAssocID="{798363F8-83DC-4A25-A48F-6E5836A202DD}" presName="linNode" presStyleCnt="0"/>
      <dgm:spPr/>
    </dgm:pt>
    <dgm:pt modelId="{F3B07AE9-1C67-46F2-B85B-1F0901FEEA07}" type="pres">
      <dgm:prSet presAssocID="{798363F8-83DC-4A25-A48F-6E5836A202DD}" presName="parentText" presStyleLbl="node1" presStyleIdx="1" presStyleCnt="3">
        <dgm:presLayoutVars>
          <dgm:chMax val="1"/>
          <dgm:bulletEnabled val="1"/>
        </dgm:presLayoutVars>
      </dgm:prSet>
      <dgm:spPr/>
    </dgm:pt>
    <dgm:pt modelId="{1FAAD416-AF3D-449B-AF60-DD4DEB8CDB8C}" type="pres">
      <dgm:prSet presAssocID="{798363F8-83DC-4A25-A48F-6E5836A202DD}" presName="descendantText" presStyleLbl="alignAccFollowNode1" presStyleIdx="1" presStyleCnt="3">
        <dgm:presLayoutVars>
          <dgm:bulletEnabled val="1"/>
        </dgm:presLayoutVars>
      </dgm:prSet>
      <dgm:spPr/>
    </dgm:pt>
    <dgm:pt modelId="{19188BCA-5A11-4C47-8310-362D799FCA77}" type="pres">
      <dgm:prSet presAssocID="{F9494D6E-F3B7-4C42-827B-A5427343CD19}" presName="sp" presStyleCnt="0"/>
      <dgm:spPr/>
    </dgm:pt>
    <dgm:pt modelId="{82B62F23-8E2E-4DB2-BCD5-4E7293CD3ED0}" type="pres">
      <dgm:prSet presAssocID="{7F2E2124-26D5-4FEF-A6D0-1C2595BEBA4D}" presName="linNode" presStyleCnt="0"/>
      <dgm:spPr/>
    </dgm:pt>
    <dgm:pt modelId="{94C7E3CC-9B0C-4469-B03D-D9975FA73F33}" type="pres">
      <dgm:prSet presAssocID="{7F2E2124-26D5-4FEF-A6D0-1C2595BEBA4D}" presName="parentText" presStyleLbl="node1" presStyleIdx="2" presStyleCnt="3">
        <dgm:presLayoutVars>
          <dgm:chMax val="1"/>
          <dgm:bulletEnabled val="1"/>
        </dgm:presLayoutVars>
      </dgm:prSet>
      <dgm:spPr/>
    </dgm:pt>
    <dgm:pt modelId="{71D9FF04-5679-486A-8EEB-7A88E95773A5}" type="pres">
      <dgm:prSet presAssocID="{7F2E2124-26D5-4FEF-A6D0-1C2595BEBA4D}" presName="descendantText" presStyleLbl="alignAccFollowNode1" presStyleIdx="2" presStyleCnt="3">
        <dgm:presLayoutVars>
          <dgm:bulletEnabled val="1"/>
        </dgm:presLayoutVars>
      </dgm:prSet>
      <dgm:spPr/>
    </dgm:pt>
  </dgm:ptLst>
  <dgm:cxnLst>
    <dgm:cxn modelId="{A3EA0F0A-CE1D-4848-985E-7CF78A69EDB3}" srcId="{E89C5691-4DC8-4FB9-B533-1BB50E63E7A5}" destId="{798363F8-83DC-4A25-A48F-6E5836A202DD}" srcOrd="1" destOrd="0" parTransId="{F1E78DF9-1041-46DF-8514-097862AAB207}" sibTransId="{F9494D6E-F3B7-4C42-827B-A5427343CD19}"/>
    <dgm:cxn modelId="{EF7BD62E-F127-4E10-984D-3FC5697489D1}" type="presOf" srcId="{B3557E7D-3A89-4971-A7C6-17FCE98E63E2}" destId="{A2A5A5DC-C01F-49AB-A8BF-9F53E20A8F39}" srcOrd="0" destOrd="0" presId="urn:microsoft.com/office/officeart/2005/8/layout/vList5"/>
    <dgm:cxn modelId="{CF057339-8AD8-44E9-9CFE-A0E43018730A}" type="presOf" srcId="{907C5CAD-A1C9-4CEE-B4E4-DDE7241BDB31}" destId="{8A270505-DD43-4A00-9ACC-F4296F5EF452}" srcOrd="0" destOrd="0" presId="urn:microsoft.com/office/officeart/2005/8/layout/vList5"/>
    <dgm:cxn modelId="{C333BE44-58A8-428B-A23A-E452B8CAFB40}" type="presOf" srcId="{7F2E2124-26D5-4FEF-A6D0-1C2595BEBA4D}" destId="{94C7E3CC-9B0C-4469-B03D-D9975FA73F33}" srcOrd="0" destOrd="0" presId="urn:microsoft.com/office/officeart/2005/8/layout/vList5"/>
    <dgm:cxn modelId="{1222296B-E06C-410F-937E-EE353AA4E757}" srcId="{798363F8-83DC-4A25-A48F-6E5836A202DD}" destId="{7CD35BE5-C851-486B-92A8-F38D97C2EA91}" srcOrd="0" destOrd="0" parTransId="{766AA0E8-7ABE-4EFE-AB47-25343AAC2C9A}" sibTransId="{2305208C-6CE8-4BEA-BA40-D0CF6602F7C6}"/>
    <dgm:cxn modelId="{F0B10479-0A56-48CC-8AD6-30EA009711DC}" srcId="{907C5CAD-A1C9-4CEE-B4E4-DDE7241BDB31}" destId="{B3557E7D-3A89-4971-A7C6-17FCE98E63E2}" srcOrd="0" destOrd="0" parTransId="{09E738F2-1A56-4AAC-8327-622B6A1676BE}" sibTransId="{75DD0C71-68E9-406E-946B-931B5F6B0CFB}"/>
    <dgm:cxn modelId="{3E666D9B-CD9F-4A0C-8AEE-14D2FE7A7E75}" type="presOf" srcId="{E89C5691-4DC8-4FB9-B533-1BB50E63E7A5}" destId="{3D0910A6-6D93-4D47-BC4D-1ED0022038E5}" srcOrd="0" destOrd="0" presId="urn:microsoft.com/office/officeart/2005/8/layout/vList5"/>
    <dgm:cxn modelId="{1BA220AA-9142-4833-90C4-2A65A3A18938}" type="presOf" srcId="{798363F8-83DC-4A25-A48F-6E5836A202DD}" destId="{F3B07AE9-1C67-46F2-B85B-1F0901FEEA07}" srcOrd="0" destOrd="0" presId="urn:microsoft.com/office/officeart/2005/8/layout/vList5"/>
    <dgm:cxn modelId="{5130E2B6-E12A-4FF5-A94A-3F05820AE025}" srcId="{7F2E2124-26D5-4FEF-A6D0-1C2595BEBA4D}" destId="{CEE846B0-E6EC-4475-B5C0-7D4A3E4D4741}" srcOrd="0" destOrd="0" parTransId="{04B39FA3-1047-4B0F-A4DA-12221CC9370B}" sibTransId="{11D4603F-802A-41FB-8A6D-D40872128FAE}"/>
    <dgm:cxn modelId="{59AB52C1-7D18-44DC-9004-6B11C1ED4FC5}" type="presOf" srcId="{CEE846B0-E6EC-4475-B5C0-7D4A3E4D4741}" destId="{71D9FF04-5679-486A-8EEB-7A88E95773A5}" srcOrd="0" destOrd="0" presId="urn:microsoft.com/office/officeart/2005/8/layout/vList5"/>
    <dgm:cxn modelId="{EE5CFBC5-8E93-4245-918F-785A66043466}" srcId="{E89C5691-4DC8-4FB9-B533-1BB50E63E7A5}" destId="{7F2E2124-26D5-4FEF-A6D0-1C2595BEBA4D}" srcOrd="2" destOrd="0" parTransId="{D60C84CA-3159-4BB9-9633-D63A7926E2EF}" sibTransId="{97A24CB0-E821-4DAF-87A5-61C86C6E5024}"/>
    <dgm:cxn modelId="{7DF8B1E8-1033-4466-A57C-81612B42DFA6}" srcId="{E89C5691-4DC8-4FB9-B533-1BB50E63E7A5}" destId="{907C5CAD-A1C9-4CEE-B4E4-DDE7241BDB31}" srcOrd="0" destOrd="0" parTransId="{08BF1A63-955D-48F2-8C3D-9EFADA95994C}" sibTransId="{E4DE1A0F-2159-4DB5-B4DC-7AC272667729}"/>
    <dgm:cxn modelId="{9A68B0F4-FD0C-4A76-8B9C-17C4149E1B82}" type="presOf" srcId="{7CD35BE5-C851-486B-92A8-F38D97C2EA91}" destId="{1FAAD416-AF3D-449B-AF60-DD4DEB8CDB8C}" srcOrd="0" destOrd="0" presId="urn:microsoft.com/office/officeart/2005/8/layout/vList5"/>
    <dgm:cxn modelId="{06672EDF-D0D1-4187-8CBD-6DC01B5B7FED}" type="presParOf" srcId="{3D0910A6-6D93-4D47-BC4D-1ED0022038E5}" destId="{B9CEB03D-80DF-4FC8-B270-608B83C9F51A}" srcOrd="0" destOrd="0" presId="urn:microsoft.com/office/officeart/2005/8/layout/vList5"/>
    <dgm:cxn modelId="{9ABE80E0-E6CA-4953-9CD2-891D42DDC8A6}" type="presParOf" srcId="{B9CEB03D-80DF-4FC8-B270-608B83C9F51A}" destId="{8A270505-DD43-4A00-9ACC-F4296F5EF452}" srcOrd="0" destOrd="0" presId="urn:microsoft.com/office/officeart/2005/8/layout/vList5"/>
    <dgm:cxn modelId="{CD573C17-2301-4D6F-BC48-C600E47E918A}" type="presParOf" srcId="{B9CEB03D-80DF-4FC8-B270-608B83C9F51A}" destId="{A2A5A5DC-C01F-49AB-A8BF-9F53E20A8F39}" srcOrd="1" destOrd="0" presId="urn:microsoft.com/office/officeart/2005/8/layout/vList5"/>
    <dgm:cxn modelId="{92734FFF-465B-4F92-AC23-E870CDE5DC45}" type="presParOf" srcId="{3D0910A6-6D93-4D47-BC4D-1ED0022038E5}" destId="{445839A2-BC33-4324-B6D0-F3E41940D0E7}" srcOrd="1" destOrd="0" presId="urn:microsoft.com/office/officeart/2005/8/layout/vList5"/>
    <dgm:cxn modelId="{B26D61FC-2A6D-43B3-8D5B-A36C656C4376}" type="presParOf" srcId="{3D0910A6-6D93-4D47-BC4D-1ED0022038E5}" destId="{1B1A4582-5AA9-481F-A9B4-805CFE8F1C85}" srcOrd="2" destOrd="0" presId="urn:microsoft.com/office/officeart/2005/8/layout/vList5"/>
    <dgm:cxn modelId="{7E45B12F-E901-4CDB-8575-ABACD385F211}" type="presParOf" srcId="{1B1A4582-5AA9-481F-A9B4-805CFE8F1C85}" destId="{F3B07AE9-1C67-46F2-B85B-1F0901FEEA07}" srcOrd="0" destOrd="0" presId="urn:microsoft.com/office/officeart/2005/8/layout/vList5"/>
    <dgm:cxn modelId="{D113C47F-D878-4129-B5D1-3B1A53401B65}" type="presParOf" srcId="{1B1A4582-5AA9-481F-A9B4-805CFE8F1C85}" destId="{1FAAD416-AF3D-449B-AF60-DD4DEB8CDB8C}" srcOrd="1" destOrd="0" presId="urn:microsoft.com/office/officeart/2005/8/layout/vList5"/>
    <dgm:cxn modelId="{B09B45F0-BE53-49F3-9956-82F72777C061}" type="presParOf" srcId="{3D0910A6-6D93-4D47-BC4D-1ED0022038E5}" destId="{19188BCA-5A11-4C47-8310-362D799FCA77}" srcOrd="3" destOrd="0" presId="urn:microsoft.com/office/officeart/2005/8/layout/vList5"/>
    <dgm:cxn modelId="{427ED9BE-AC8E-4A48-8A92-3BF9C5AB0552}" type="presParOf" srcId="{3D0910A6-6D93-4D47-BC4D-1ED0022038E5}" destId="{82B62F23-8E2E-4DB2-BCD5-4E7293CD3ED0}" srcOrd="4" destOrd="0" presId="urn:microsoft.com/office/officeart/2005/8/layout/vList5"/>
    <dgm:cxn modelId="{D607EB09-0B5A-4B28-9F61-7900AB46797B}" type="presParOf" srcId="{82B62F23-8E2E-4DB2-BCD5-4E7293CD3ED0}" destId="{94C7E3CC-9B0C-4469-B03D-D9975FA73F33}" srcOrd="0" destOrd="0" presId="urn:microsoft.com/office/officeart/2005/8/layout/vList5"/>
    <dgm:cxn modelId="{F20BDB38-AC1F-40CD-8968-F7D5B6E5FC1F}" type="presParOf" srcId="{82B62F23-8E2E-4DB2-BCD5-4E7293CD3ED0}" destId="{71D9FF04-5679-486A-8EEB-7A88E95773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18CC31-6BE2-468C-A421-967EE6D56A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AED5C991-C634-4DA6-B96E-44E6D2FF97FB}">
      <dgm:prSet phldrT="[Text]" custT="1"/>
      <dgm:spPr/>
      <dgm:t>
        <a:bodyPr/>
        <a:lstStyle/>
        <a:p>
          <a:r>
            <a:rPr lang="en-IN" sz="1800" b="1" dirty="0"/>
            <a:t>IS 2720 (Part 39: Sec 2):1979 - Methods of Test for Soils: Part 39, Determination of Shear Strength by Direct Shear Test</a:t>
          </a:r>
          <a:endParaRPr lang="en-IN" sz="1800" dirty="0"/>
        </a:p>
      </dgm:t>
    </dgm:pt>
    <dgm:pt modelId="{1852CAE8-1064-4BF4-9EB9-209B27DC18BB}" type="parTrans" cxnId="{B15A8E85-56E5-4971-85BF-59608503395D}">
      <dgm:prSet/>
      <dgm:spPr/>
      <dgm:t>
        <a:bodyPr/>
        <a:lstStyle/>
        <a:p>
          <a:endParaRPr lang="en-IN"/>
        </a:p>
      </dgm:t>
    </dgm:pt>
    <dgm:pt modelId="{2E5EEE13-6B07-46E8-A10E-3DE49BC8AE1F}" type="sibTrans" cxnId="{B15A8E85-56E5-4971-85BF-59608503395D}">
      <dgm:prSet/>
      <dgm:spPr/>
      <dgm:t>
        <a:bodyPr/>
        <a:lstStyle/>
        <a:p>
          <a:endParaRPr lang="en-IN"/>
        </a:p>
      </dgm:t>
    </dgm:pt>
    <dgm:pt modelId="{5F9D97B4-8A8A-4A50-B927-CD607E66531B}">
      <dgm:prSet phldrT="[Text]" custT="1"/>
      <dgm:spPr/>
      <dgm:t>
        <a:bodyPr/>
        <a:lstStyle/>
        <a:p>
          <a:pPr algn="just">
            <a:buSzPts val="1000"/>
            <a:buFont typeface="Symbol" panose="05050102010706020507" pitchFamily="18" charset="2"/>
            <a:buChar char=""/>
          </a:pPr>
          <a:r>
            <a:rPr lang="en-IN" sz="1600" b="1" dirty="0"/>
            <a:t>Impact</a:t>
          </a:r>
          <a:r>
            <a:rPr lang="en-IN" sz="1600" dirty="0"/>
            <a:t>: This test measures the shear strength of soil, which is vital for understanding the soil’s stability and its ability to resist sliding or failure under load. This information is crucial for designing stable slopes and foundations.</a:t>
          </a:r>
        </a:p>
      </dgm:t>
    </dgm:pt>
    <dgm:pt modelId="{9D6BEA76-1761-41FE-B3A1-C0BA96031B38}" type="parTrans" cxnId="{406E5857-4F2F-4ACD-AF57-BF4C3A47A02B}">
      <dgm:prSet/>
      <dgm:spPr/>
      <dgm:t>
        <a:bodyPr/>
        <a:lstStyle/>
        <a:p>
          <a:endParaRPr lang="en-IN"/>
        </a:p>
      </dgm:t>
    </dgm:pt>
    <dgm:pt modelId="{1F073DB9-BA86-4525-8011-F5CABCD35D1B}" type="sibTrans" cxnId="{406E5857-4F2F-4ACD-AF57-BF4C3A47A02B}">
      <dgm:prSet/>
      <dgm:spPr/>
      <dgm:t>
        <a:bodyPr/>
        <a:lstStyle/>
        <a:p>
          <a:endParaRPr lang="en-IN"/>
        </a:p>
      </dgm:t>
    </dgm:pt>
    <dgm:pt modelId="{ACB4E753-1539-497A-9706-0F1E172F219C}">
      <dgm:prSet phldrT="[Text]" custT="1"/>
      <dgm:spPr/>
      <dgm:t>
        <a:bodyPr/>
        <a:lstStyle/>
        <a:p>
          <a:r>
            <a:rPr lang="en-IN" sz="1800" b="1" dirty="0"/>
            <a:t>IS 2720 (Part 15):1965 - Methods of Test for Soils: Part 15, Determination of Consolidation Properties</a:t>
          </a:r>
          <a:endParaRPr lang="en-IN" sz="1800" dirty="0"/>
        </a:p>
      </dgm:t>
    </dgm:pt>
    <dgm:pt modelId="{F3099A3B-66D9-47AD-B0B9-1450106A174C}" type="parTrans" cxnId="{7D6677AC-0BF5-49B2-80F4-BA154F612A1C}">
      <dgm:prSet/>
      <dgm:spPr/>
      <dgm:t>
        <a:bodyPr/>
        <a:lstStyle/>
        <a:p>
          <a:endParaRPr lang="en-IN"/>
        </a:p>
      </dgm:t>
    </dgm:pt>
    <dgm:pt modelId="{9255FFBE-33C5-4971-97EF-1C77FB0F9F5A}" type="sibTrans" cxnId="{7D6677AC-0BF5-49B2-80F4-BA154F612A1C}">
      <dgm:prSet/>
      <dgm:spPr/>
      <dgm:t>
        <a:bodyPr/>
        <a:lstStyle/>
        <a:p>
          <a:endParaRPr lang="en-IN"/>
        </a:p>
      </dgm:t>
    </dgm:pt>
    <dgm:pt modelId="{EBA24B20-B602-4854-A13C-CC1BCEDBC627}">
      <dgm:prSet phldrT="[Text]" custT="1"/>
      <dgm:spPr/>
      <dgm:t>
        <a:bodyPr/>
        <a:lstStyle/>
        <a:p>
          <a:pPr algn="just">
            <a:buSzPts val="1000"/>
            <a:buFont typeface="Symbol" panose="05050102010706020507" pitchFamily="18" charset="2"/>
            <a:buChar char=""/>
          </a:pPr>
          <a:r>
            <a:rPr lang="en-IN" sz="1600" b="1" dirty="0"/>
            <a:t>Impact</a:t>
          </a:r>
          <a:r>
            <a:rPr lang="en-IN" sz="1600" dirty="0"/>
            <a:t>: This standard outlines the method for determining soil consolidation characteristics, which are essential for predicting settlement over time. Accurate consolidation testing helps in designing foundations that can accommodate expected settlements.</a:t>
          </a:r>
        </a:p>
      </dgm:t>
    </dgm:pt>
    <dgm:pt modelId="{4D530ADE-A556-4C1B-B992-8F7A3E19A7B3}" type="parTrans" cxnId="{58A27103-A8D5-4FFF-8E1C-E1C55CD7B891}">
      <dgm:prSet/>
      <dgm:spPr/>
      <dgm:t>
        <a:bodyPr/>
        <a:lstStyle/>
        <a:p>
          <a:endParaRPr lang="en-IN"/>
        </a:p>
      </dgm:t>
    </dgm:pt>
    <dgm:pt modelId="{12E11448-74A3-4EE3-BCD8-0F5FB2E7E773}" type="sibTrans" cxnId="{58A27103-A8D5-4FFF-8E1C-E1C55CD7B891}">
      <dgm:prSet/>
      <dgm:spPr/>
      <dgm:t>
        <a:bodyPr/>
        <a:lstStyle/>
        <a:p>
          <a:endParaRPr lang="en-IN"/>
        </a:p>
      </dgm:t>
    </dgm:pt>
    <dgm:pt modelId="{22E0256A-73C1-46F8-8B66-063B236BF882}">
      <dgm:prSet phldrT="[Text]" custT="1"/>
      <dgm:spPr/>
      <dgm:t>
        <a:bodyPr/>
        <a:lstStyle/>
        <a:p>
          <a:r>
            <a:rPr lang="en-IN" sz="1800" b="1" dirty="0"/>
            <a:t>IS 2720 (Part 16):1987 - Methods of Test for Soils: Part 16, Determination of CBR (California Bearing Ratio)</a:t>
          </a:r>
          <a:endParaRPr lang="en-IN" sz="1800" dirty="0"/>
        </a:p>
      </dgm:t>
    </dgm:pt>
    <dgm:pt modelId="{F9614D72-C888-48E9-945E-68668526A6EE}" type="parTrans" cxnId="{3C189716-B70B-4DA0-87C7-2E54569CC4D3}">
      <dgm:prSet/>
      <dgm:spPr/>
      <dgm:t>
        <a:bodyPr/>
        <a:lstStyle/>
        <a:p>
          <a:endParaRPr lang="en-IN"/>
        </a:p>
      </dgm:t>
    </dgm:pt>
    <dgm:pt modelId="{D1DCFDBE-5912-421E-9E0F-57C5D720D26F}" type="sibTrans" cxnId="{3C189716-B70B-4DA0-87C7-2E54569CC4D3}">
      <dgm:prSet/>
      <dgm:spPr/>
      <dgm:t>
        <a:bodyPr/>
        <a:lstStyle/>
        <a:p>
          <a:endParaRPr lang="en-IN"/>
        </a:p>
      </dgm:t>
    </dgm:pt>
    <dgm:pt modelId="{CB68CBBC-B97C-4F5A-A36E-1FAC94C385EF}">
      <dgm:prSet phldrT="[Text]" custT="1"/>
      <dgm:spPr/>
      <dgm:t>
        <a:bodyPr/>
        <a:lstStyle/>
        <a:p>
          <a:pPr algn="just">
            <a:buSzPts val="1000"/>
            <a:buFont typeface="Symbol" panose="05050102010706020507" pitchFamily="18" charset="2"/>
            <a:buChar char=""/>
          </a:pPr>
          <a:r>
            <a:rPr lang="en-IN" sz="1600" b="1" dirty="0"/>
            <a:t>Impact</a:t>
          </a:r>
          <a:r>
            <a:rPr lang="en-IN" sz="1600" dirty="0"/>
            <a:t>: The CBR test evaluates the strength of soil for use in pavement and road construction. Understanding the CBR value helps in designing appropriate pavement thickness and ensuring the durability of road surfaces.</a:t>
          </a:r>
        </a:p>
      </dgm:t>
    </dgm:pt>
    <dgm:pt modelId="{9D4E4CC4-8C51-43A0-A1CB-3FCFA86C503F}" type="parTrans" cxnId="{1216CD9C-F736-4FE0-A072-C4A4EB1BF55C}">
      <dgm:prSet/>
      <dgm:spPr/>
      <dgm:t>
        <a:bodyPr/>
        <a:lstStyle/>
        <a:p>
          <a:endParaRPr lang="en-IN"/>
        </a:p>
      </dgm:t>
    </dgm:pt>
    <dgm:pt modelId="{2C9589CB-BBBF-43D4-AD4D-52709456F9BF}" type="sibTrans" cxnId="{1216CD9C-F736-4FE0-A072-C4A4EB1BF55C}">
      <dgm:prSet/>
      <dgm:spPr/>
      <dgm:t>
        <a:bodyPr/>
        <a:lstStyle/>
        <a:p>
          <a:endParaRPr lang="en-IN"/>
        </a:p>
      </dgm:t>
    </dgm:pt>
    <dgm:pt modelId="{37573F72-8857-4B4A-B01C-410B9A0B49F6}" type="pres">
      <dgm:prSet presAssocID="{E118CC31-6BE2-468C-A421-967EE6D56A49}" presName="Name0" presStyleCnt="0">
        <dgm:presLayoutVars>
          <dgm:dir/>
          <dgm:animLvl val="lvl"/>
          <dgm:resizeHandles val="exact"/>
        </dgm:presLayoutVars>
      </dgm:prSet>
      <dgm:spPr/>
    </dgm:pt>
    <dgm:pt modelId="{5479C71A-B4D7-4A12-9969-7FF9D56DC7A8}" type="pres">
      <dgm:prSet presAssocID="{AED5C991-C634-4DA6-B96E-44E6D2FF97FB}" presName="linNode" presStyleCnt="0"/>
      <dgm:spPr/>
    </dgm:pt>
    <dgm:pt modelId="{32BFA8DA-A797-42C5-BEE8-0AE1C2B9FB44}" type="pres">
      <dgm:prSet presAssocID="{AED5C991-C634-4DA6-B96E-44E6D2FF97FB}" presName="parentText" presStyleLbl="node1" presStyleIdx="0" presStyleCnt="3">
        <dgm:presLayoutVars>
          <dgm:chMax val="1"/>
          <dgm:bulletEnabled val="1"/>
        </dgm:presLayoutVars>
      </dgm:prSet>
      <dgm:spPr/>
    </dgm:pt>
    <dgm:pt modelId="{CEBF987A-3B70-4B75-A7A9-20F0C4F24096}" type="pres">
      <dgm:prSet presAssocID="{AED5C991-C634-4DA6-B96E-44E6D2FF97FB}" presName="descendantText" presStyleLbl="alignAccFollowNode1" presStyleIdx="0" presStyleCnt="3">
        <dgm:presLayoutVars>
          <dgm:bulletEnabled val="1"/>
        </dgm:presLayoutVars>
      </dgm:prSet>
      <dgm:spPr/>
    </dgm:pt>
    <dgm:pt modelId="{6521D7C6-0A83-474D-BD65-55867A632615}" type="pres">
      <dgm:prSet presAssocID="{2E5EEE13-6B07-46E8-A10E-3DE49BC8AE1F}" presName="sp" presStyleCnt="0"/>
      <dgm:spPr/>
    </dgm:pt>
    <dgm:pt modelId="{0E62FCFA-2ED5-4081-847A-0FA2C7342BAF}" type="pres">
      <dgm:prSet presAssocID="{ACB4E753-1539-497A-9706-0F1E172F219C}" presName="linNode" presStyleCnt="0"/>
      <dgm:spPr/>
    </dgm:pt>
    <dgm:pt modelId="{1F124B1D-7FAE-480C-8540-9CDC2C6F5BBB}" type="pres">
      <dgm:prSet presAssocID="{ACB4E753-1539-497A-9706-0F1E172F219C}" presName="parentText" presStyleLbl="node1" presStyleIdx="1" presStyleCnt="3">
        <dgm:presLayoutVars>
          <dgm:chMax val="1"/>
          <dgm:bulletEnabled val="1"/>
        </dgm:presLayoutVars>
      </dgm:prSet>
      <dgm:spPr/>
    </dgm:pt>
    <dgm:pt modelId="{40AF309B-3800-4167-8C09-978E6B2F9821}" type="pres">
      <dgm:prSet presAssocID="{ACB4E753-1539-497A-9706-0F1E172F219C}" presName="descendantText" presStyleLbl="alignAccFollowNode1" presStyleIdx="1" presStyleCnt="3">
        <dgm:presLayoutVars>
          <dgm:bulletEnabled val="1"/>
        </dgm:presLayoutVars>
      </dgm:prSet>
      <dgm:spPr/>
    </dgm:pt>
    <dgm:pt modelId="{F2F49ABA-2480-439F-8DC2-C53ED827D8C2}" type="pres">
      <dgm:prSet presAssocID="{9255FFBE-33C5-4971-97EF-1C77FB0F9F5A}" presName="sp" presStyleCnt="0"/>
      <dgm:spPr/>
    </dgm:pt>
    <dgm:pt modelId="{C85002B8-9751-4E99-86F8-7BA41EC3EE92}" type="pres">
      <dgm:prSet presAssocID="{22E0256A-73C1-46F8-8B66-063B236BF882}" presName="linNode" presStyleCnt="0"/>
      <dgm:spPr/>
    </dgm:pt>
    <dgm:pt modelId="{FB6B84C5-ED97-4411-8979-E95A39A8794F}" type="pres">
      <dgm:prSet presAssocID="{22E0256A-73C1-46F8-8B66-063B236BF882}" presName="parentText" presStyleLbl="node1" presStyleIdx="2" presStyleCnt="3">
        <dgm:presLayoutVars>
          <dgm:chMax val="1"/>
          <dgm:bulletEnabled val="1"/>
        </dgm:presLayoutVars>
      </dgm:prSet>
      <dgm:spPr/>
    </dgm:pt>
    <dgm:pt modelId="{DFC64508-EA55-4F71-B8F1-0E0F9B3E2CAB}" type="pres">
      <dgm:prSet presAssocID="{22E0256A-73C1-46F8-8B66-063B236BF882}" presName="descendantText" presStyleLbl="alignAccFollowNode1" presStyleIdx="2" presStyleCnt="3">
        <dgm:presLayoutVars>
          <dgm:bulletEnabled val="1"/>
        </dgm:presLayoutVars>
      </dgm:prSet>
      <dgm:spPr/>
    </dgm:pt>
  </dgm:ptLst>
  <dgm:cxnLst>
    <dgm:cxn modelId="{7A056300-C898-4A9B-BCB2-8C91E2A14E7E}" type="presOf" srcId="{ACB4E753-1539-497A-9706-0F1E172F219C}" destId="{1F124B1D-7FAE-480C-8540-9CDC2C6F5BBB}" srcOrd="0" destOrd="0" presId="urn:microsoft.com/office/officeart/2005/8/layout/vList5"/>
    <dgm:cxn modelId="{D8B67600-9DB7-4686-B4F6-2B8627C860D5}" type="presOf" srcId="{22E0256A-73C1-46F8-8B66-063B236BF882}" destId="{FB6B84C5-ED97-4411-8979-E95A39A8794F}" srcOrd="0" destOrd="0" presId="urn:microsoft.com/office/officeart/2005/8/layout/vList5"/>
    <dgm:cxn modelId="{58A27103-A8D5-4FFF-8E1C-E1C55CD7B891}" srcId="{ACB4E753-1539-497A-9706-0F1E172F219C}" destId="{EBA24B20-B602-4854-A13C-CC1BCEDBC627}" srcOrd="0" destOrd="0" parTransId="{4D530ADE-A556-4C1B-B992-8F7A3E19A7B3}" sibTransId="{12E11448-74A3-4EE3-BCD8-0F5FB2E7E773}"/>
    <dgm:cxn modelId="{52F36613-6A2D-47EA-BF0A-D7F7F32C39A5}" type="presOf" srcId="{E118CC31-6BE2-468C-A421-967EE6D56A49}" destId="{37573F72-8857-4B4A-B01C-410B9A0B49F6}" srcOrd="0" destOrd="0" presId="urn:microsoft.com/office/officeart/2005/8/layout/vList5"/>
    <dgm:cxn modelId="{3C189716-B70B-4DA0-87C7-2E54569CC4D3}" srcId="{E118CC31-6BE2-468C-A421-967EE6D56A49}" destId="{22E0256A-73C1-46F8-8B66-063B236BF882}" srcOrd="2" destOrd="0" parTransId="{F9614D72-C888-48E9-945E-68668526A6EE}" sibTransId="{D1DCFDBE-5912-421E-9E0F-57C5D720D26F}"/>
    <dgm:cxn modelId="{3E1B2F25-0FC3-48A1-9B8B-627BA435AD29}" type="presOf" srcId="{EBA24B20-B602-4854-A13C-CC1BCEDBC627}" destId="{40AF309B-3800-4167-8C09-978E6B2F9821}" srcOrd="0" destOrd="0" presId="urn:microsoft.com/office/officeart/2005/8/layout/vList5"/>
    <dgm:cxn modelId="{E1CA5E5C-257A-4867-82E6-B58390E9D982}" type="presOf" srcId="{AED5C991-C634-4DA6-B96E-44E6D2FF97FB}" destId="{32BFA8DA-A797-42C5-BEE8-0AE1C2B9FB44}" srcOrd="0" destOrd="0" presId="urn:microsoft.com/office/officeart/2005/8/layout/vList5"/>
    <dgm:cxn modelId="{406E5857-4F2F-4ACD-AF57-BF4C3A47A02B}" srcId="{AED5C991-C634-4DA6-B96E-44E6D2FF97FB}" destId="{5F9D97B4-8A8A-4A50-B927-CD607E66531B}" srcOrd="0" destOrd="0" parTransId="{9D6BEA76-1761-41FE-B3A1-C0BA96031B38}" sibTransId="{1F073DB9-BA86-4525-8011-F5CABCD35D1B}"/>
    <dgm:cxn modelId="{B15A8E85-56E5-4971-85BF-59608503395D}" srcId="{E118CC31-6BE2-468C-A421-967EE6D56A49}" destId="{AED5C991-C634-4DA6-B96E-44E6D2FF97FB}" srcOrd="0" destOrd="0" parTransId="{1852CAE8-1064-4BF4-9EB9-209B27DC18BB}" sibTransId="{2E5EEE13-6B07-46E8-A10E-3DE49BC8AE1F}"/>
    <dgm:cxn modelId="{1216CD9C-F736-4FE0-A072-C4A4EB1BF55C}" srcId="{22E0256A-73C1-46F8-8B66-063B236BF882}" destId="{CB68CBBC-B97C-4F5A-A36E-1FAC94C385EF}" srcOrd="0" destOrd="0" parTransId="{9D4E4CC4-8C51-43A0-A1CB-3FCFA86C503F}" sibTransId="{2C9589CB-BBBF-43D4-AD4D-52709456F9BF}"/>
    <dgm:cxn modelId="{7D6677AC-0BF5-49B2-80F4-BA154F612A1C}" srcId="{E118CC31-6BE2-468C-A421-967EE6D56A49}" destId="{ACB4E753-1539-497A-9706-0F1E172F219C}" srcOrd="1" destOrd="0" parTransId="{F3099A3B-66D9-47AD-B0B9-1450106A174C}" sibTransId="{9255FFBE-33C5-4971-97EF-1C77FB0F9F5A}"/>
    <dgm:cxn modelId="{40E447D5-5E43-4368-93E9-504F8158424C}" type="presOf" srcId="{CB68CBBC-B97C-4F5A-A36E-1FAC94C385EF}" destId="{DFC64508-EA55-4F71-B8F1-0E0F9B3E2CAB}" srcOrd="0" destOrd="0" presId="urn:microsoft.com/office/officeart/2005/8/layout/vList5"/>
    <dgm:cxn modelId="{55C5B5E1-0D01-4F7F-BCD5-DE77D92FAB3C}" type="presOf" srcId="{5F9D97B4-8A8A-4A50-B927-CD607E66531B}" destId="{CEBF987A-3B70-4B75-A7A9-20F0C4F24096}" srcOrd="0" destOrd="0" presId="urn:microsoft.com/office/officeart/2005/8/layout/vList5"/>
    <dgm:cxn modelId="{1E1591FC-94C5-4BA7-8626-0E3B1981AC06}" type="presParOf" srcId="{37573F72-8857-4B4A-B01C-410B9A0B49F6}" destId="{5479C71A-B4D7-4A12-9969-7FF9D56DC7A8}" srcOrd="0" destOrd="0" presId="urn:microsoft.com/office/officeart/2005/8/layout/vList5"/>
    <dgm:cxn modelId="{C7690372-E305-48A1-854C-C8593923CABA}" type="presParOf" srcId="{5479C71A-B4D7-4A12-9969-7FF9D56DC7A8}" destId="{32BFA8DA-A797-42C5-BEE8-0AE1C2B9FB44}" srcOrd="0" destOrd="0" presId="urn:microsoft.com/office/officeart/2005/8/layout/vList5"/>
    <dgm:cxn modelId="{5831E92C-014C-4C63-876D-8CB5C6316B39}" type="presParOf" srcId="{5479C71A-B4D7-4A12-9969-7FF9D56DC7A8}" destId="{CEBF987A-3B70-4B75-A7A9-20F0C4F24096}" srcOrd="1" destOrd="0" presId="urn:microsoft.com/office/officeart/2005/8/layout/vList5"/>
    <dgm:cxn modelId="{C34E06B2-5FB3-4A31-9357-7CA4AC697C87}" type="presParOf" srcId="{37573F72-8857-4B4A-B01C-410B9A0B49F6}" destId="{6521D7C6-0A83-474D-BD65-55867A632615}" srcOrd="1" destOrd="0" presId="urn:microsoft.com/office/officeart/2005/8/layout/vList5"/>
    <dgm:cxn modelId="{E2CBAFDF-AAE9-491F-B84A-F8C8CD288DE5}" type="presParOf" srcId="{37573F72-8857-4B4A-B01C-410B9A0B49F6}" destId="{0E62FCFA-2ED5-4081-847A-0FA2C7342BAF}" srcOrd="2" destOrd="0" presId="urn:microsoft.com/office/officeart/2005/8/layout/vList5"/>
    <dgm:cxn modelId="{0C9769F6-D574-4397-9754-81977ADD3640}" type="presParOf" srcId="{0E62FCFA-2ED5-4081-847A-0FA2C7342BAF}" destId="{1F124B1D-7FAE-480C-8540-9CDC2C6F5BBB}" srcOrd="0" destOrd="0" presId="urn:microsoft.com/office/officeart/2005/8/layout/vList5"/>
    <dgm:cxn modelId="{72799C21-52EF-475E-951A-465454090AC2}" type="presParOf" srcId="{0E62FCFA-2ED5-4081-847A-0FA2C7342BAF}" destId="{40AF309B-3800-4167-8C09-978E6B2F9821}" srcOrd="1" destOrd="0" presId="urn:microsoft.com/office/officeart/2005/8/layout/vList5"/>
    <dgm:cxn modelId="{AD37EC1D-4B3A-4591-8630-B3EFB70EB259}" type="presParOf" srcId="{37573F72-8857-4B4A-B01C-410B9A0B49F6}" destId="{F2F49ABA-2480-439F-8DC2-C53ED827D8C2}" srcOrd="3" destOrd="0" presId="urn:microsoft.com/office/officeart/2005/8/layout/vList5"/>
    <dgm:cxn modelId="{13ADB855-2AC0-49FB-B7D2-EC72C6A7506A}" type="presParOf" srcId="{37573F72-8857-4B4A-B01C-410B9A0B49F6}" destId="{C85002B8-9751-4E99-86F8-7BA41EC3EE92}" srcOrd="4" destOrd="0" presId="urn:microsoft.com/office/officeart/2005/8/layout/vList5"/>
    <dgm:cxn modelId="{AA32B7E0-E8F7-4196-BA90-292FC9835194}" type="presParOf" srcId="{C85002B8-9751-4E99-86F8-7BA41EC3EE92}" destId="{FB6B84C5-ED97-4411-8979-E95A39A8794F}" srcOrd="0" destOrd="0" presId="urn:microsoft.com/office/officeart/2005/8/layout/vList5"/>
    <dgm:cxn modelId="{CCC628AA-5D92-4621-AB99-BB0F437D019B}" type="presParOf" srcId="{C85002B8-9751-4E99-86F8-7BA41EC3EE92}" destId="{DFC64508-EA55-4F71-B8F1-0E0F9B3E2C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B805E9-F4EE-47FF-8E1C-6BC114FDC2CA}"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IN"/>
        </a:p>
      </dgm:t>
    </dgm:pt>
    <dgm:pt modelId="{BC7D115D-A3BB-4522-AC6C-ED0C73F17D31}">
      <dgm:prSet phldrT="[Text]" custT="1"/>
      <dgm:spPr/>
      <dgm:t>
        <a:bodyPr/>
        <a:lstStyle/>
        <a:p>
          <a:r>
            <a:rPr lang="en-US" sz="1800" dirty="0"/>
            <a:t>Implications of Standards</a:t>
          </a:r>
          <a:endParaRPr lang="en-IN" sz="1800" dirty="0"/>
        </a:p>
      </dgm:t>
    </dgm:pt>
    <dgm:pt modelId="{86B97E94-1A8A-4A2E-86C6-A8DA8E8E66C3}" type="parTrans" cxnId="{15A22B97-17C6-4D7E-A58F-3C5F566B74C3}">
      <dgm:prSet/>
      <dgm:spPr/>
      <dgm:t>
        <a:bodyPr/>
        <a:lstStyle/>
        <a:p>
          <a:endParaRPr lang="en-IN"/>
        </a:p>
      </dgm:t>
    </dgm:pt>
    <dgm:pt modelId="{132C9E4C-980C-41CB-AA0B-76C689C39389}" type="sibTrans" cxnId="{15A22B97-17C6-4D7E-A58F-3C5F566B74C3}">
      <dgm:prSet/>
      <dgm:spPr/>
      <dgm:t>
        <a:bodyPr/>
        <a:lstStyle/>
        <a:p>
          <a:endParaRPr lang="en-IN"/>
        </a:p>
      </dgm:t>
    </dgm:pt>
    <dgm:pt modelId="{52D56E5F-9738-49EB-BFA2-D2A64E48E5B7}">
      <dgm:prSet phldrT="[Text]" custT="1"/>
      <dgm:spPr/>
      <dgm:t>
        <a:bodyPr/>
        <a:lstStyle/>
        <a:p>
          <a:r>
            <a:rPr lang="en-US" sz="1600" dirty="0"/>
            <a:t>Standardized Testing Procedures</a:t>
          </a:r>
          <a:endParaRPr lang="en-IN" sz="1600" dirty="0"/>
        </a:p>
      </dgm:t>
    </dgm:pt>
    <dgm:pt modelId="{AC581C6E-F7D8-480D-9401-95A2E37014AF}" type="parTrans" cxnId="{79044695-B42F-4F6B-BCCF-8BB3E36CB0EF}">
      <dgm:prSet/>
      <dgm:spPr/>
      <dgm:t>
        <a:bodyPr/>
        <a:lstStyle/>
        <a:p>
          <a:endParaRPr lang="en-IN"/>
        </a:p>
      </dgm:t>
    </dgm:pt>
    <dgm:pt modelId="{8D7E6F12-50C8-4706-9521-261A489A7447}" type="sibTrans" cxnId="{79044695-B42F-4F6B-BCCF-8BB3E36CB0EF}">
      <dgm:prSet/>
      <dgm:spPr/>
      <dgm:t>
        <a:bodyPr/>
        <a:lstStyle/>
        <a:p>
          <a:endParaRPr lang="en-IN"/>
        </a:p>
      </dgm:t>
    </dgm:pt>
    <dgm:pt modelId="{2EEDE892-C37F-4611-B0BF-4BEFB243F523}">
      <dgm:prSet phldrT="[Text]" custT="1"/>
      <dgm:spPr/>
      <dgm:t>
        <a:bodyPr/>
        <a:lstStyle/>
        <a:p>
          <a:r>
            <a:rPr lang="en-US" sz="1600" dirty="0"/>
            <a:t>Optimum Design</a:t>
          </a:r>
          <a:endParaRPr lang="en-IN" sz="1600" dirty="0"/>
        </a:p>
      </dgm:t>
    </dgm:pt>
    <dgm:pt modelId="{C0A31ADB-3F68-40BB-B95F-6CD2E4A3332B}" type="parTrans" cxnId="{83415C04-2D2B-4E85-8854-6F723E099230}">
      <dgm:prSet/>
      <dgm:spPr/>
      <dgm:t>
        <a:bodyPr/>
        <a:lstStyle/>
        <a:p>
          <a:endParaRPr lang="en-IN"/>
        </a:p>
      </dgm:t>
    </dgm:pt>
    <dgm:pt modelId="{F0703F7E-496F-49C8-A5E9-91097CC74EE5}" type="sibTrans" cxnId="{83415C04-2D2B-4E85-8854-6F723E099230}">
      <dgm:prSet/>
      <dgm:spPr/>
      <dgm:t>
        <a:bodyPr/>
        <a:lstStyle/>
        <a:p>
          <a:endParaRPr lang="en-IN"/>
        </a:p>
      </dgm:t>
    </dgm:pt>
    <dgm:pt modelId="{40F85082-CC7F-43CE-8D55-1BEF3B4898A4}">
      <dgm:prSet phldrT="[Text]" custT="1"/>
      <dgm:spPr/>
      <dgm:t>
        <a:bodyPr/>
        <a:lstStyle/>
        <a:p>
          <a:r>
            <a:rPr lang="en-US" sz="1600" dirty="0"/>
            <a:t>Quality Assurance</a:t>
          </a:r>
          <a:endParaRPr lang="en-IN" sz="1600" dirty="0"/>
        </a:p>
      </dgm:t>
    </dgm:pt>
    <dgm:pt modelId="{33BF9AEC-98E0-42BF-8937-AFAD09DC5494}" type="parTrans" cxnId="{18390A14-5D79-4AC3-ABF9-9730E4825EAA}">
      <dgm:prSet/>
      <dgm:spPr/>
      <dgm:t>
        <a:bodyPr/>
        <a:lstStyle/>
        <a:p>
          <a:endParaRPr lang="en-IN"/>
        </a:p>
      </dgm:t>
    </dgm:pt>
    <dgm:pt modelId="{D356A317-46BE-4A13-BDFA-A96FAF09EF38}" type="sibTrans" cxnId="{18390A14-5D79-4AC3-ABF9-9730E4825EAA}">
      <dgm:prSet/>
      <dgm:spPr/>
      <dgm:t>
        <a:bodyPr/>
        <a:lstStyle/>
        <a:p>
          <a:endParaRPr lang="en-IN"/>
        </a:p>
      </dgm:t>
    </dgm:pt>
    <dgm:pt modelId="{155230B6-65E4-49FE-9940-EB1240FF1D4A}">
      <dgm:prSet phldrT="[Text]" custT="1"/>
      <dgm:spPr/>
      <dgm:t>
        <a:bodyPr/>
        <a:lstStyle/>
        <a:p>
          <a:r>
            <a:rPr lang="en-US" sz="1600" dirty="0"/>
            <a:t>Environmental Considerations</a:t>
          </a:r>
          <a:endParaRPr lang="en-IN" sz="1600" dirty="0"/>
        </a:p>
      </dgm:t>
    </dgm:pt>
    <dgm:pt modelId="{19982140-3603-4C1E-934C-1F90F8966EAD}" type="parTrans" cxnId="{10F18D57-C29F-4522-9F73-7058C4BB48BB}">
      <dgm:prSet/>
      <dgm:spPr/>
      <dgm:t>
        <a:bodyPr/>
        <a:lstStyle/>
        <a:p>
          <a:endParaRPr lang="en-IN"/>
        </a:p>
      </dgm:t>
    </dgm:pt>
    <dgm:pt modelId="{C0E9E2C8-991F-41F7-AECF-AD7B0D2775DF}" type="sibTrans" cxnId="{10F18D57-C29F-4522-9F73-7058C4BB48BB}">
      <dgm:prSet/>
      <dgm:spPr/>
      <dgm:t>
        <a:bodyPr/>
        <a:lstStyle/>
        <a:p>
          <a:endParaRPr lang="en-IN"/>
        </a:p>
      </dgm:t>
    </dgm:pt>
    <dgm:pt modelId="{15E027A8-6587-48BB-9F26-0FEA0861FDA7}">
      <dgm:prSet custT="1"/>
      <dgm:spPr/>
      <dgm:t>
        <a:bodyPr/>
        <a:lstStyle/>
        <a:p>
          <a:r>
            <a:rPr lang="en-US" sz="1600" dirty="0"/>
            <a:t>Regulatory Compliance</a:t>
          </a:r>
          <a:endParaRPr lang="en-IN" sz="1600" dirty="0"/>
        </a:p>
      </dgm:t>
    </dgm:pt>
    <dgm:pt modelId="{581AE6AE-8A6F-46A2-83A9-82368F3AB175}" type="parTrans" cxnId="{FB8C32F4-BA0C-4203-B5FE-356AFF86FA3A}">
      <dgm:prSet/>
      <dgm:spPr/>
      <dgm:t>
        <a:bodyPr/>
        <a:lstStyle/>
        <a:p>
          <a:endParaRPr lang="en-IN"/>
        </a:p>
      </dgm:t>
    </dgm:pt>
    <dgm:pt modelId="{5E1B5124-4061-4203-95F4-F4F68CF2F70B}" type="sibTrans" cxnId="{FB8C32F4-BA0C-4203-B5FE-356AFF86FA3A}">
      <dgm:prSet/>
      <dgm:spPr/>
      <dgm:t>
        <a:bodyPr/>
        <a:lstStyle/>
        <a:p>
          <a:endParaRPr lang="en-IN"/>
        </a:p>
      </dgm:t>
    </dgm:pt>
    <dgm:pt modelId="{8DF1C57E-CDA6-4256-9E4C-6F163E52FA3F}">
      <dgm:prSet custT="1"/>
      <dgm:spPr/>
      <dgm:t>
        <a:bodyPr/>
        <a:lstStyle/>
        <a:p>
          <a:r>
            <a:rPr lang="en-US" sz="1600" dirty="0"/>
            <a:t>Safety in Construction</a:t>
          </a:r>
          <a:endParaRPr lang="en-IN" sz="1600" dirty="0"/>
        </a:p>
      </dgm:t>
    </dgm:pt>
    <dgm:pt modelId="{0C1E6B40-F658-4AEE-B49B-88F7A85A52C6}" type="parTrans" cxnId="{2DC9CEA2-E1A9-43DA-A36A-3AF69B42AE14}">
      <dgm:prSet/>
      <dgm:spPr/>
      <dgm:t>
        <a:bodyPr/>
        <a:lstStyle/>
        <a:p>
          <a:endParaRPr lang="en-IN"/>
        </a:p>
      </dgm:t>
    </dgm:pt>
    <dgm:pt modelId="{EBA8AE2E-3B8E-4CEF-8A79-C59A85B932A8}" type="sibTrans" cxnId="{2DC9CEA2-E1A9-43DA-A36A-3AF69B42AE14}">
      <dgm:prSet/>
      <dgm:spPr/>
      <dgm:t>
        <a:bodyPr/>
        <a:lstStyle/>
        <a:p>
          <a:endParaRPr lang="en-IN"/>
        </a:p>
      </dgm:t>
    </dgm:pt>
    <dgm:pt modelId="{D408305B-4929-4AFA-B663-CAB983A12036}">
      <dgm:prSet custT="1"/>
      <dgm:spPr/>
      <dgm:t>
        <a:bodyPr/>
        <a:lstStyle/>
        <a:p>
          <a:r>
            <a:rPr lang="en-US" sz="1600" dirty="0"/>
            <a:t>Education and Training</a:t>
          </a:r>
          <a:endParaRPr lang="en-IN" sz="1600" dirty="0"/>
        </a:p>
      </dgm:t>
    </dgm:pt>
    <dgm:pt modelId="{06860B2D-8143-4025-9F22-17548A846644}" type="parTrans" cxnId="{CDB38B07-1F26-416C-B11C-F03BBD89B52D}">
      <dgm:prSet/>
      <dgm:spPr/>
      <dgm:t>
        <a:bodyPr/>
        <a:lstStyle/>
        <a:p>
          <a:endParaRPr lang="en-IN"/>
        </a:p>
      </dgm:t>
    </dgm:pt>
    <dgm:pt modelId="{91D6FF51-A794-47ED-87F4-D4D79EF54CDB}" type="sibTrans" cxnId="{CDB38B07-1F26-416C-B11C-F03BBD89B52D}">
      <dgm:prSet/>
      <dgm:spPr/>
      <dgm:t>
        <a:bodyPr/>
        <a:lstStyle/>
        <a:p>
          <a:endParaRPr lang="en-IN"/>
        </a:p>
      </dgm:t>
    </dgm:pt>
    <dgm:pt modelId="{8CFA08D3-113B-4573-ABAB-7BCD723B82B0}" type="pres">
      <dgm:prSet presAssocID="{77B805E9-F4EE-47FF-8E1C-6BC114FDC2CA}" presName="Name0" presStyleCnt="0">
        <dgm:presLayoutVars>
          <dgm:chMax val="1"/>
          <dgm:dir/>
          <dgm:animLvl val="ctr"/>
          <dgm:resizeHandles val="exact"/>
        </dgm:presLayoutVars>
      </dgm:prSet>
      <dgm:spPr/>
    </dgm:pt>
    <dgm:pt modelId="{6D852DB4-AB5C-444F-ABB1-99A9BAC18FF2}" type="pres">
      <dgm:prSet presAssocID="{BC7D115D-A3BB-4522-AC6C-ED0C73F17D31}" presName="centerShape" presStyleLbl="node0" presStyleIdx="0" presStyleCnt="1" custScaleX="179503"/>
      <dgm:spPr/>
    </dgm:pt>
    <dgm:pt modelId="{77AE8A85-8141-4581-9882-2DF4058CC859}" type="pres">
      <dgm:prSet presAssocID="{AC581C6E-F7D8-480D-9401-95A2E37014AF}" presName="parTrans" presStyleLbl="sibTrans2D1" presStyleIdx="0" presStyleCnt="7"/>
      <dgm:spPr/>
    </dgm:pt>
    <dgm:pt modelId="{6291DDCC-3C2A-4865-B763-36A3AEF1688A}" type="pres">
      <dgm:prSet presAssocID="{AC581C6E-F7D8-480D-9401-95A2E37014AF}" presName="connectorText" presStyleLbl="sibTrans2D1" presStyleIdx="0" presStyleCnt="7"/>
      <dgm:spPr/>
    </dgm:pt>
    <dgm:pt modelId="{81AA6094-177F-4571-82BE-DBC465E28897}" type="pres">
      <dgm:prSet presAssocID="{52D56E5F-9738-49EB-BFA2-D2A64E48E5B7}" presName="node" presStyleLbl="node1" presStyleIdx="0" presStyleCnt="7" custScaleX="146975">
        <dgm:presLayoutVars>
          <dgm:bulletEnabled val="1"/>
        </dgm:presLayoutVars>
      </dgm:prSet>
      <dgm:spPr/>
    </dgm:pt>
    <dgm:pt modelId="{1D42A042-B81F-4A11-AD5F-140EE1A2AEB5}" type="pres">
      <dgm:prSet presAssocID="{C0A31ADB-3F68-40BB-B95F-6CD2E4A3332B}" presName="parTrans" presStyleLbl="sibTrans2D1" presStyleIdx="1" presStyleCnt="7"/>
      <dgm:spPr/>
    </dgm:pt>
    <dgm:pt modelId="{AB9FED5F-58D7-409D-8B19-DA40157012CE}" type="pres">
      <dgm:prSet presAssocID="{C0A31ADB-3F68-40BB-B95F-6CD2E4A3332B}" presName="connectorText" presStyleLbl="sibTrans2D1" presStyleIdx="1" presStyleCnt="7"/>
      <dgm:spPr/>
    </dgm:pt>
    <dgm:pt modelId="{15D564B4-0017-42BA-BF38-AE19FF57C0EB}" type="pres">
      <dgm:prSet presAssocID="{2EEDE892-C37F-4611-B0BF-4BEFB243F523}" presName="node" presStyleLbl="node1" presStyleIdx="1" presStyleCnt="7" custScaleX="138274">
        <dgm:presLayoutVars>
          <dgm:bulletEnabled val="1"/>
        </dgm:presLayoutVars>
      </dgm:prSet>
      <dgm:spPr/>
    </dgm:pt>
    <dgm:pt modelId="{59BE2127-E230-4269-8FBC-7B061B6B2CF1}" type="pres">
      <dgm:prSet presAssocID="{33BF9AEC-98E0-42BF-8937-AFAD09DC5494}" presName="parTrans" presStyleLbl="sibTrans2D1" presStyleIdx="2" presStyleCnt="7"/>
      <dgm:spPr/>
    </dgm:pt>
    <dgm:pt modelId="{53AE80CB-8ACF-4F2E-B202-CC111B953C85}" type="pres">
      <dgm:prSet presAssocID="{33BF9AEC-98E0-42BF-8937-AFAD09DC5494}" presName="connectorText" presStyleLbl="sibTrans2D1" presStyleIdx="2" presStyleCnt="7"/>
      <dgm:spPr/>
    </dgm:pt>
    <dgm:pt modelId="{8DD1BBAB-E546-4F5C-B28F-BA3C2DFC941A}" type="pres">
      <dgm:prSet presAssocID="{40F85082-CC7F-43CE-8D55-1BEF3B4898A4}" presName="node" presStyleLbl="node1" presStyleIdx="2" presStyleCnt="7" custScaleX="130831">
        <dgm:presLayoutVars>
          <dgm:bulletEnabled val="1"/>
        </dgm:presLayoutVars>
      </dgm:prSet>
      <dgm:spPr/>
    </dgm:pt>
    <dgm:pt modelId="{446F7548-228E-41C0-9FD3-93A4E13AEF01}" type="pres">
      <dgm:prSet presAssocID="{19982140-3603-4C1E-934C-1F90F8966EAD}" presName="parTrans" presStyleLbl="sibTrans2D1" presStyleIdx="3" presStyleCnt="7"/>
      <dgm:spPr/>
    </dgm:pt>
    <dgm:pt modelId="{86881685-2BD7-4204-95CC-2A2BE3A06582}" type="pres">
      <dgm:prSet presAssocID="{19982140-3603-4C1E-934C-1F90F8966EAD}" presName="connectorText" presStyleLbl="sibTrans2D1" presStyleIdx="3" presStyleCnt="7"/>
      <dgm:spPr/>
    </dgm:pt>
    <dgm:pt modelId="{6BB9A413-98A2-4FDD-AAD3-13992E4384F7}" type="pres">
      <dgm:prSet presAssocID="{155230B6-65E4-49FE-9940-EB1240FF1D4A}" presName="node" presStyleLbl="node1" presStyleIdx="3" presStyleCnt="7" custScaleX="157106" custScaleY="82994">
        <dgm:presLayoutVars>
          <dgm:bulletEnabled val="1"/>
        </dgm:presLayoutVars>
      </dgm:prSet>
      <dgm:spPr/>
    </dgm:pt>
    <dgm:pt modelId="{85C4CB94-A86F-4F40-845F-10A5E77FBF74}" type="pres">
      <dgm:prSet presAssocID="{581AE6AE-8A6F-46A2-83A9-82368F3AB175}" presName="parTrans" presStyleLbl="sibTrans2D1" presStyleIdx="4" presStyleCnt="7"/>
      <dgm:spPr/>
    </dgm:pt>
    <dgm:pt modelId="{E59A3D60-CBC8-4B97-9385-CD79F59F55A9}" type="pres">
      <dgm:prSet presAssocID="{581AE6AE-8A6F-46A2-83A9-82368F3AB175}" presName="connectorText" presStyleLbl="sibTrans2D1" presStyleIdx="4" presStyleCnt="7"/>
      <dgm:spPr/>
    </dgm:pt>
    <dgm:pt modelId="{0DBC909F-665A-4253-ADEF-8D6D558D788E}" type="pres">
      <dgm:prSet presAssocID="{15E027A8-6587-48BB-9F26-0FEA0861FDA7}" presName="node" presStyleLbl="node1" presStyleIdx="4" presStyleCnt="7" custScaleX="145539">
        <dgm:presLayoutVars>
          <dgm:bulletEnabled val="1"/>
        </dgm:presLayoutVars>
      </dgm:prSet>
      <dgm:spPr/>
    </dgm:pt>
    <dgm:pt modelId="{943A95C2-AEF4-40F0-890B-45EC3F34BC15}" type="pres">
      <dgm:prSet presAssocID="{0C1E6B40-F658-4AEE-B49B-88F7A85A52C6}" presName="parTrans" presStyleLbl="sibTrans2D1" presStyleIdx="5" presStyleCnt="7"/>
      <dgm:spPr/>
    </dgm:pt>
    <dgm:pt modelId="{29B13424-A448-4BFA-B8FA-A5386DADC2A3}" type="pres">
      <dgm:prSet presAssocID="{0C1E6B40-F658-4AEE-B49B-88F7A85A52C6}" presName="connectorText" presStyleLbl="sibTrans2D1" presStyleIdx="5" presStyleCnt="7"/>
      <dgm:spPr/>
    </dgm:pt>
    <dgm:pt modelId="{534D5A7F-C97C-46F5-AE03-EEE4046603BD}" type="pres">
      <dgm:prSet presAssocID="{8DF1C57E-CDA6-4256-9E4C-6F163E52FA3F}" presName="node" presStyleLbl="node1" presStyleIdx="5" presStyleCnt="7" custScaleX="148356">
        <dgm:presLayoutVars>
          <dgm:bulletEnabled val="1"/>
        </dgm:presLayoutVars>
      </dgm:prSet>
      <dgm:spPr/>
    </dgm:pt>
    <dgm:pt modelId="{7235B1F3-0987-4C3A-AB22-0CE462E89831}" type="pres">
      <dgm:prSet presAssocID="{06860B2D-8143-4025-9F22-17548A846644}" presName="parTrans" presStyleLbl="sibTrans2D1" presStyleIdx="6" presStyleCnt="7"/>
      <dgm:spPr/>
    </dgm:pt>
    <dgm:pt modelId="{38A4BE2B-1B09-4957-A3E0-75F8CC03BF35}" type="pres">
      <dgm:prSet presAssocID="{06860B2D-8143-4025-9F22-17548A846644}" presName="connectorText" presStyleLbl="sibTrans2D1" presStyleIdx="6" presStyleCnt="7"/>
      <dgm:spPr/>
    </dgm:pt>
    <dgm:pt modelId="{72E60D14-32DB-42A8-93AC-1F7CD5574516}" type="pres">
      <dgm:prSet presAssocID="{D408305B-4929-4AFA-B663-CAB983A12036}" presName="node" presStyleLbl="node1" presStyleIdx="6" presStyleCnt="7" custScaleX="158547">
        <dgm:presLayoutVars>
          <dgm:bulletEnabled val="1"/>
        </dgm:presLayoutVars>
      </dgm:prSet>
      <dgm:spPr/>
    </dgm:pt>
  </dgm:ptLst>
  <dgm:cxnLst>
    <dgm:cxn modelId="{83415C04-2D2B-4E85-8854-6F723E099230}" srcId="{BC7D115D-A3BB-4522-AC6C-ED0C73F17D31}" destId="{2EEDE892-C37F-4611-B0BF-4BEFB243F523}" srcOrd="1" destOrd="0" parTransId="{C0A31ADB-3F68-40BB-B95F-6CD2E4A3332B}" sibTransId="{F0703F7E-496F-49C8-A5E9-91097CC74EE5}"/>
    <dgm:cxn modelId="{CDB38B07-1F26-416C-B11C-F03BBD89B52D}" srcId="{BC7D115D-A3BB-4522-AC6C-ED0C73F17D31}" destId="{D408305B-4929-4AFA-B663-CAB983A12036}" srcOrd="6" destOrd="0" parTransId="{06860B2D-8143-4025-9F22-17548A846644}" sibTransId="{91D6FF51-A794-47ED-87F4-D4D79EF54CDB}"/>
    <dgm:cxn modelId="{04DF5B0E-B1E7-4B2E-8488-D55DB8F9C51B}" type="presOf" srcId="{19982140-3603-4C1E-934C-1F90F8966EAD}" destId="{86881685-2BD7-4204-95CC-2A2BE3A06582}" srcOrd="1" destOrd="0" presId="urn:microsoft.com/office/officeart/2005/8/layout/radial5"/>
    <dgm:cxn modelId="{EC2EA010-6FA6-469F-8613-8D79E1D57F79}" type="presOf" srcId="{BC7D115D-A3BB-4522-AC6C-ED0C73F17D31}" destId="{6D852DB4-AB5C-444F-ABB1-99A9BAC18FF2}" srcOrd="0" destOrd="0" presId="urn:microsoft.com/office/officeart/2005/8/layout/radial5"/>
    <dgm:cxn modelId="{9A7AB012-3E22-4C73-8212-3A24735F85FE}" type="presOf" srcId="{AC581C6E-F7D8-480D-9401-95A2E37014AF}" destId="{6291DDCC-3C2A-4865-B763-36A3AEF1688A}" srcOrd="1" destOrd="0" presId="urn:microsoft.com/office/officeart/2005/8/layout/radial5"/>
    <dgm:cxn modelId="{18390A14-5D79-4AC3-ABF9-9730E4825EAA}" srcId="{BC7D115D-A3BB-4522-AC6C-ED0C73F17D31}" destId="{40F85082-CC7F-43CE-8D55-1BEF3B4898A4}" srcOrd="2" destOrd="0" parTransId="{33BF9AEC-98E0-42BF-8937-AFAD09DC5494}" sibTransId="{D356A317-46BE-4A13-BDFA-A96FAF09EF38}"/>
    <dgm:cxn modelId="{DC176114-D3B5-4227-A98B-EDFC2ABEB6FA}" type="presOf" srcId="{0C1E6B40-F658-4AEE-B49B-88F7A85A52C6}" destId="{29B13424-A448-4BFA-B8FA-A5386DADC2A3}" srcOrd="1" destOrd="0" presId="urn:microsoft.com/office/officeart/2005/8/layout/radial5"/>
    <dgm:cxn modelId="{F394B027-146E-4A65-8FF3-A6FE79100A96}" type="presOf" srcId="{40F85082-CC7F-43CE-8D55-1BEF3B4898A4}" destId="{8DD1BBAB-E546-4F5C-B28F-BA3C2DFC941A}" srcOrd="0" destOrd="0" presId="urn:microsoft.com/office/officeart/2005/8/layout/radial5"/>
    <dgm:cxn modelId="{CCF9A528-F5E0-4B93-9518-97555E68D132}" type="presOf" srcId="{C0A31ADB-3F68-40BB-B95F-6CD2E4A3332B}" destId="{AB9FED5F-58D7-409D-8B19-DA40157012CE}" srcOrd="1" destOrd="0" presId="urn:microsoft.com/office/officeart/2005/8/layout/radial5"/>
    <dgm:cxn modelId="{757C762E-CB6C-4850-868A-C4E2847A7A3C}" type="presOf" srcId="{AC581C6E-F7D8-480D-9401-95A2E37014AF}" destId="{77AE8A85-8141-4581-9882-2DF4058CC859}" srcOrd="0" destOrd="0" presId="urn:microsoft.com/office/officeart/2005/8/layout/radial5"/>
    <dgm:cxn modelId="{213ED433-592D-44C8-8DCE-712B731AAA0D}" type="presOf" srcId="{581AE6AE-8A6F-46A2-83A9-82368F3AB175}" destId="{85C4CB94-A86F-4F40-845F-10A5E77FBF74}" srcOrd="0" destOrd="0" presId="urn:microsoft.com/office/officeart/2005/8/layout/radial5"/>
    <dgm:cxn modelId="{FCB8D03A-596A-4C3D-BA76-6F0A0D2777A9}" type="presOf" srcId="{0C1E6B40-F658-4AEE-B49B-88F7A85A52C6}" destId="{943A95C2-AEF4-40F0-890B-45EC3F34BC15}" srcOrd="0" destOrd="0" presId="urn:microsoft.com/office/officeart/2005/8/layout/radial5"/>
    <dgm:cxn modelId="{10F18D57-C29F-4522-9F73-7058C4BB48BB}" srcId="{BC7D115D-A3BB-4522-AC6C-ED0C73F17D31}" destId="{155230B6-65E4-49FE-9940-EB1240FF1D4A}" srcOrd="3" destOrd="0" parTransId="{19982140-3603-4C1E-934C-1F90F8966EAD}" sibTransId="{C0E9E2C8-991F-41F7-AECF-AD7B0D2775DF}"/>
    <dgm:cxn modelId="{6F90D978-E436-4A0D-A0DC-06FC578C4637}" type="presOf" srcId="{33BF9AEC-98E0-42BF-8937-AFAD09DC5494}" destId="{53AE80CB-8ACF-4F2E-B202-CC111B953C85}" srcOrd="1" destOrd="0" presId="urn:microsoft.com/office/officeart/2005/8/layout/radial5"/>
    <dgm:cxn modelId="{B3B6EA5A-7CDB-48BB-9223-3E814CABF821}" type="presOf" srcId="{15E027A8-6587-48BB-9F26-0FEA0861FDA7}" destId="{0DBC909F-665A-4253-ADEF-8D6D558D788E}" srcOrd="0" destOrd="0" presId="urn:microsoft.com/office/officeart/2005/8/layout/radial5"/>
    <dgm:cxn modelId="{219E3381-3D03-467F-ABC5-7E24780B205F}" type="presOf" srcId="{06860B2D-8143-4025-9F22-17548A846644}" destId="{38A4BE2B-1B09-4957-A3E0-75F8CC03BF35}" srcOrd="1" destOrd="0" presId="urn:microsoft.com/office/officeart/2005/8/layout/radial5"/>
    <dgm:cxn modelId="{596F3A93-AABA-4786-BC64-9AED9EB46F8F}" type="presOf" srcId="{C0A31ADB-3F68-40BB-B95F-6CD2E4A3332B}" destId="{1D42A042-B81F-4A11-AD5F-140EE1A2AEB5}" srcOrd="0" destOrd="0" presId="urn:microsoft.com/office/officeart/2005/8/layout/radial5"/>
    <dgm:cxn modelId="{79044695-B42F-4F6B-BCCF-8BB3E36CB0EF}" srcId="{BC7D115D-A3BB-4522-AC6C-ED0C73F17D31}" destId="{52D56E5F-9738-49EB-BFA2-D2A64E48E5B7}" srcOrd="0" destOrd="0" parTransId="{AC581C6E-F7D8-480D-9401-95A2E37014AF}" sibTransId="{8D7E6F12-50C8-4706-9521-261A489A7447}"/>
    <dgm:cxn modelId="{61C6AE95-6D1E-4901-BADD-9902110E3A97}" type="presOf" srcId="{19982140-3603-4C1E-934C-1F90F8966EAD}" destId="{446F7548-228E-41C0-9FD3-93A4E13AEF01}" srcOrd="0" destOrd="0" presId="urn:microsoft.com/office/officeart/2005/8/layout/radial5"/>
    <dgm:cxn modelId="{15A22B97-17C6-4D7E-A58F-3C5F566B74C3}" srcId="{77B805E9-F4EE-47FF-8E1C-6BC114FDC2CA}" destId="{BC7D115D-A3BB-4522-AC6C-ED0C73F17D31}" srcOrd="0" destOrd="0" parTransId="{86B97E94-1A8A-4A2E-86C6-A8DA8E8E66C3}" sibTransId="{132C9E4C-980C-41CB-AA0B-76C689C39389}"/>
    <dgm:cxn modelId="{2DC9CEA2-E1A9-43DA-A36A-3AF69B42AE14}" srcId="{BC7D115D-A3BB-4522-AC6C-ED0C73F17D31}" destId="{8DF1C57E-CDA6-4256-9E4C-6F163E52FA3F}" srcOrd="5" destOrd="0" parTransId="{0C1E6B40-F658-4AEE-B49B-88F7A85A52C6}" sibTransId="{EBA8AE2E-3B8E-4CEF-8A79-C59A85B932A8}"/>
    <dgm:cxn modelId="{BE5509A5-20F0-4C3C-BA6E-88384BD23BE0}" type="presOf" srcId="{D408305B-4929-4AFA-B663-CAB983A12036}" destId="{72E60D14-32DB-42A8-93AC-1F7CD5574516}" srcOrd="0" destOrd="0" presId="urn:microsoft.com/office/officeart/2005/8/layout/radial5"/>
    <dgm:cxn modelId="{744996B1-7D35-4762-8C17-573D58401B3C}" type="presOf" srcId="{8DF1C57E-CDA6-4256-9E4C-6F163E52FA3F}" destId="{534D5A7F-C97C-46F5-AE03-EEE4046603BD}" srcOrd="0" destOrd="0" presId="urn:microsoft.com/office/officeart/2005/8/layout/radial5"/>
    <dgm:cxn modelId="{95C688CF-0201-471C-B008-AFA25AF17D52}" type="presOf" srcId="{155230B6-65E4-49FE-9940-EB1240FF1D4A}" destId="{6BB9A413-98A2-4FDD-AAD3-13992E4384F7}" srcOrd="0" destOrd="0" presId="urn:microsoft.com/office/officeart/2005/8/layout/radial5"/>
    <dgm:cxn modelId="{566B34D1-7C6C-418F-874C-F7387AA49985}" type="presOf" srcId="{77B805E9-F4EE-47FF-8E1C-6BC114FDC2CA}" destId="{8CFA08D3-113B-4573-ABAB-7BCD723B82B0}" srcOrd="0" destOrd="0" presId="urn:microsoft.com/office/officeart/2005/8/layout/radial5"/>
    <dgm:cxn modelId="{5DEE4CDA-ACD4-429D-BBA7-97DF987223EC}" type="presOf" srcId="{52D56E5F-9738-49EB-BFA2-D2A64E48E5B7}" destId="{81AA6094-177F-4571-82BE-DBC465E28897}" srcOrd="0" destOrd="0" presId="urn:microsoft.com/office/officeart/2005/8/layout/radial5"/>
    <dgm:cxn modelId="{3AB3C5F1-446E-4189-AEE7-0866354B2F45}" type="presOf" srcId="{581AE6AE-8A6F-46A2-83A9-82368F3AB175}" destId="{E59A3D60-CBC8-4B97-9385-CD79F59F55A9}" srcOrd="1" destOrd="0" presId="urn:microsoft.com/office/officeart/2005/8/layout/radial5"/>
    <dgm:cxn modelId="{FB8C32F4-BA0C-4203-B5FE-356AFF86FA3A}" srcId="{BC7D115D-A3BB-4522-AC6C-ED0C73F17D31}" destId="{15E027A8-6587-48BB-9F26-0FEA0861FDA7}" srcOrd="4" destOrd="0" parTransId="{581AE6AE-8A6F-46A2-83A9-82368F3AB175}" sibTransId="{5E1B5124-4061-4203-95F4-F4F68CF2F70B}"/>
    <dgm:cxn modelId="{13CDE3FB-FC41-4F3E-8581-AA36A0D78C7E}" type="presOf" srcId="{33BF9AEC-98E0-42BF-8937-AFAD09DC5494}" destId="{59BE2127-E230-4269-8FBC-7B061B6B2CF1}" srcOrd="0" destOrd="0" presId="urn:microsoft.com/office/officeart/2005/8/layout/radial5"/>
    <dgm:cxn modelId="{617A53FF-D865-4A2D-8103-7D3B2B4B6A45}" type="presOf" srcId="{2EEDE892-C37F-4611-B0BF-4BEFB243F523}" destId="{15D564B4-0017-42BA-BF38-AE19FF57C0EB}" srcOrd="0" destOrd="0" presId="urn:microsoft.com/office/officeart/2005/8/layout/radial5"/>
    <dgm:cxn modelId="{9AECB5FF-4188-4D19-B6E7-CEB4C2757CEE}" type="presOf" srcId="{06860B2D-8143-4025-9F22-17548A846644}" destId="{7235B1F3-0987-4C3A-AB22-0CE462E89831}" srcOrd="0" destOrd="0" presId="urn:microsoft.com/office/officeart/2005/8/layout/radial5"/>
    <dgm:cxn modelId="{B608571A-15AF-4460-9D03-B8D3142EB1F2}" type="presParOf" srcId="{8CFA08D3-113B-4573-ABAB-7BCD723B82B0}" destId="{6D852DB4-AB5C-444F-ABB1-99A9BAC18FF2}" srcOrd="0" destOrd="0" presId="urn:microsoft.com/office/officeart/2005/8/layout/radial5"/>
    <dgm:cxn modelId="{0D109960-14B0-43F3-AE79-95E9F99850FB}" type="presParOf" srcId="{8CFA08D3-113B-4573-ABAB-7BCD723B82B0}" destId="{77AE8A85-8141-4581-9882-2DF4058CC859}" srcOrd="1" destOrd="0" presId="urn:microsoft.com/office/officeart/2005/8/layout/radial5"/>
    <dgm:cxn modelId="{A8F5176B-F6D0-4014-8EE7-BB851B61DB89}" type="presParOf" srcId="{77AE8A85-8141-4581-9882-2DF4058CC859}" destId="{6291DDCC-3C2A-4865-B763-36A3AEF1688A}" srcOrd="0" destOrd="0" presId="urn:microsoft.com/office/officeart/2005/8/layout/radial5"/>
    <dgm:cxn modelId="{F1941B03-0660-4967-984C-592A26CBA02D}" type="presParOf" srcId="{8CFA08D3-113B-4573-ABAB-7BCD723B82B0}" destId="{81AA6094-177F-4571-82BE-DBC465E28897}" srcOrd="2" destOrd="0" presId="urn:microsoft.com/office/officeart/2005/8/layout/radial5"/>
    <dgm:cxn modelId="{E70EC39B-2430-41F3-9BB4-09BA93977F6E}" type="presParOf" srcId="{8CFA08D3-113B-4573-ABAB-7BCD723B82B0}" destId="{1D42A042-B81F-4A11-AD5F-140EE1A2AEB5}" srcOrd="3" destOrd="0" presId="urn:microsoft.com/office/officeart/2005/8/layout/radial5"/>
    <dgm:cxn modelId="{00DD3A52-590A-4599-907F-ACE20DDC4B0B}" type="presParOf" srcId="{1D42A042-B81F-4A11-AD5F-140EE1A2AEB5}" destId="{AB9FED5F-58D7-409D-8B19-DA40157012CE}" srcOrd="0" destOrd="0" presId="urn:microsoft.com/office/officeart/2005/8/layout/radial5"/>
    <dgm:cxn modelId="{B1D876A1-2D95-4ABC-B54F-DFECA8F2FB40}" type="presParOf" srcId="{8CFA08D3-113B-4573-ABAB-7BCD723B82B0}" destId="{15D564B4-0017-42BA-BF38-AE19FF57C0EB}" srcOrd="4" destOrd="0" presId="urn:microsoft.com/office/officeart/2005/8/layout/radial5"/>
    <dgm:cxn modelId="{00B83218-3CF0-4F10-AAAB-2513B8FB46C5}" type="presParOf" srcId="{8CFA08D3-113B-4573-ABAB-7BCD723B82B0}" destId="{59BE2127-E230-4269-8FBC-7B061B6B2CF1}" srcOrd="5" destOrd="0" presId="urn:microsoft.com/office/officeart/2005/8/layout/radial5"/>
    <dgm:cxn modelId="{E302B3F9-DAF7-4995-A959-1A826897B126}" type="presParOf" srcId="{59BE2127-E230-4269-8FBC-7B061B6B2CF1}" destId="{53AE80CB-8ACF-4F2E-B202-CC111B953C85}" srcOrd="0" destOrd="0" presId="urn:microsoft.com/office/officeart/2005/8/layout/radial5"/>
    <dgm:cxn modelId="{3E954363-17C4-438F-A8C0-021378E25258}" type="presParOf" srcId="{8CFA08D3-113B-4573-ABAB-7BCD723B82B0}" destId="{8DD1BBAB-E546-4F5C-B28F-BA3C2DFC941A}" srcOrd="6" destOrd="0" presId="urn:microsoft.com/office/officeart/2005/8/layout/radial5"/>
    <dgm:cxn modelId="{8084627E-23EE-44CB-AA56-2F3A4A74E180}" type="presParOf" srcId="{8CFA08D3-113B-4573-ABAB-7BCD723B82B0}" destId="{446F7548-228E-41C0-9FD3-93A4E13AEF01}" srcOrd="7" destOrd="0" presId="urn:microsoft.com/office/officeart/2005/8/layout/radial5"/>
    <dgm:cxn modelId="{AE56C2D6-7A0B-4AF0-92D6-29FEF845A0B9}" type="presParOf" srcId="{446F7548-228E-41C0-9FD3-93A4E13AEF01}" destId="{86881685-2BD7-4204-95CC-2A2BE3A06582}" srcOrd="0" destOrd="0" presId="urn:microsoft.com/office/officeart/2005/8/layout/radial5"/>
    <dgm:cxn modelId="{B52C1B37-BB74-40FE-8CC6-0E73975D7FDB}" type="presParOf" srcId="{8CFA08D3-113B-4573-ABAB-7BCD723B82B0}" destId="{6BB9A413-98A2-4FDD-AAD3-13992E4384F7}" srcOrd="8" destOrd="0" presId="urn:microsoft.com/office/officeart/2005/8/layout/radial5"/>
    <dgm:cxn modelId="{D9AD786D-BF87-44B2-B033-F73909445008}" type="presParOf" srcId="{8CFA08D3-113B-4573-ABAB-7BCD723B82B0}" destId="{85C4CB94-A86F-4F40-845F-10A5E77FBF74}" srcOrd="9" destOrd="0" presId="urn:microsoft.com/office/officeart/2005/8/layout/radial5"/>
    <dgm:cxn modelId="{FA98F6AF-468E-4DDE-BCF6-1BB2DC09EFA3}" type="presParOf" srcId="{85C4CB94-A86F-4F40-845F-10A5E77FBF74}" destId="{E59A3D60-CBC8-4B97-9385-CD79F59F55A9}" srcOrd="0" destOrd="0" presId="urn:microsoft.com/office/officeart/2005/8/layout/radial5"/>
    <dgm:cxn modelId="{A86DED75-9479-485F-9314-48127F84AA88}" type="presParOf" srcId="{8CFA08D3-113B-4573-ABAB-7BCD723B82B0}" destId="{0DBC909F-665A-4253-ADEF-8D6D558D788E}" srcOrd="10" destOrd="0" presId="urn:microsoft.com/office/officeart/2005/8/layout/radial5"/>
    <dgm:cxn modelId="{D7E70862-7C57-4595-9D94-4049E19B6E19}" type="presParOf" srcId="{8CFA08D3-113B-4573-ABAB-7BCD723B82B0}" destId="{943A95C2-AEF4-40F0-890B-45EC3F34BC15}" srcOrd="11" destOrd="0" presId="urn:microsoft.com/office/officeart/2005/8/layout/radial5"/>
    <dgm:cxn modelId="{3E2F8316-4F44-4C77-832C-C85959B7AEE6}" type="presParOf" srcId="{943A95C2-AEF4-40F0-890B-45EC3F34BC15}" destId="{29B13424-A448-4BFA-B8FA-A5386DADC2A3}" srcOrd="0" destOrd="0" presId="urn:microsoft.com/office/officeart/2005/8/layout/radial5"/>
    <dgm:cxn modelId="{F5D123F4-CEC7-41B0-A339-E45A25C1778B}" type="presParOf" srcId="{8CFA08D3-113B-4573-ABAB-7BCD723B82B0}" destId="{534D5A7F-C97C-46F5-AE03-EEE4046603BD}" srcOrd="12" destOrd="0" presId="urn:microsoft.com/office/officeart/2005/8/layout/radial5"/>
    <dgm:cxn modelId="{FCB4E404-9B3F-4DC3-BFD1-8C335985A680}" type="presParOf" srcId="{8CFA08D3-113B-4573-ABAB-7BCD723B82B0}" destId="{7235B1F3-0987-4C3A-AB22-0CE462E89831}" srcOrd="13" destOrd="0" presId="urn:microsoft.com/office/officeart/2005/8/layout/radial5"/>
    <dgm:cxn modelId="{71C6D3AA-A598-4068-95C7-38B44A1D0D5E}" type="presParOf" srcId="{7235B1F3-0987-4C3A-AB22-0CE462E89831}" destId="{38A4BE2B-1B09-4957-A3E0-75F8CC03BF35}" srcOrd="0" destOrd="0" presId="urn:microsoft.com/office/officeart/2005/8/layout/radial5"/>
    <dgm:cxn modelId="{C4887863-79A9-4F73-806D-804DD1C0F505}" type="presParOf" srcId="{8CFA08D3-113B-4573-ABAB-7BCD723B82B0}" destId="{72E60D14-32DB-42A8-93AC-1F7CD5574516}"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291AE1-A4C7-4830-B66A-4691B00E5D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IN"/>
        </a:p>
      </dgm:t>
    </dgm:pt>
    <dgm:pt modelId="{DB667A47-4E35-4633-B557-DAF5600C3E7A}">
      <dgm:prSet phldrT="[Text]" custT="1"/>
      <dgm:spPr/>
      <dgm:t>
        <a:bodyPr/>
        <a:lstStyle/>
        <a:p>
          <a:r>
            <a:rPr lang="en-US" sz="1600" dirty="0"/>
            <a:t>Application of Indian Standards on Sub Surface Investigation</a:t>
          </a:r>
          <a:endParaRPr lang="en-IN" sz="1600" dirty="0"/>
        </a:p>
      </dgm:t>
    </dgm:pt>
    <dgm:pt modelId="{22B81906-8715-4E26-90C4-39CD1D41317A}" type="parTrans" cxnId="{0F536B3A-64E2-460E-BE37-85EC3CFDFD2C}">
      <dgm:prSet/>
      <dgm:spPr/>
      <dgm:t>
        <a:bodyPr/>
        <a:lstStyle/>
        <a:p>
          <a:endParaRPr lang="en-IN"/>
        </a:p>
      </dgm:t>
    </dgm:pt>
    <dgm:pt modelId="{465EC048-8CDB-43B1-A574-A557B61290EE}" type="sibTrans" cxnId="{0F536B3A-64E2-460E-BE37-85EC3CFDFD2C}">
      <dgm:prSet/>
      <dgm:spPr/>
      <dgm:t>
        <a:bodyPr/>
        <a:lstStyle/>
        <a:p>
          <a:endParaRPr lang="en-IN"/>
        </a:p>
      </dgm:t>
    </dgm:pt>
    <dgm:pt modelId="{EE277B37-160D-4644-80F9-F9808C95C5BE}">
      <dgm:prSet phldrT="[Text]" custT="1"/>
      <dgm:spPr/>
      <dgm:t>
        <a:bodyPr/>
        <a:lstStyle/>
        <a:p>
          <a:r>
            <a:rPr lang="en-US" sz="1800" dirty="0"/>
            <a:t>Safety Guidelines</a:t>
          </a:r>
          <a:endParaRPr lang="en-IN" sz="1800" dirty="0"/>
        </a:p>
      </dgm:t>
    </dgm:pt>
    <dgm:pt modelId="{D5E4CC4B-BCA8-46E9-9757-42D8B7FB05AA}" type="parTrans" cxnId="{D12D91A4-02F3-4BDC-9B52-58F5500F6AC0}">
      <dgm:prSet/>
      <dgm:spPr/>
      <dgm:t>
        <a:bodyPr/>
        <a:lstStyle/>
        <a:p>
          <a:endParaRPr lang="en-IN"/>
        </a:p>
      </dgm:t>
    </dgm:pt>
    <dgm:pt modelId="{4C9DC636-98D8-47F6-9CDB-CFDE4F92E4A5}" type="sibTrans" cxnId="{D12D91A4-02F3-4BDC-9B52-58F5500F6AC0}">
      <dgm:prSet/>
      <dgm:spPr/>
      <dgm:t>
        <a:bodyPr/>
        <a:lstStyle/>
        <a:p>
          <a:endParaRPr lang="en-IN"/>
        </a:p>
      </dgm:t>
    </dgm:pt>
    <dgm:pt modelId="{745B8B8D-AD8E-4E04-B7BC-7E0649725E39}">
      <dgm:prSet phldrT="[Text]" custT="1"/>
      <dgm:spPr/>
      <dgm:t>
        <a:bodyPr/>
        <a:lstStyle/>
        <a:p>
          <a:r>
            <a:rPr lang="en-US" sz="1400" dirty="0"/>
            <a:t>Quality Assurance &amp; Control</a:t>
          </a:r>
          <a:endParaRPr lang="en-IN" sz="1400" dirty="0"/>
        </a:p>
      </dgm:t>
    </dgm:pt>
    <dgm:pt modelId="{03C830A2-ADD6-4586-967C-92699ECD9D81}" type="parTrans" cxnId="{ED56ECC6-6399-475F-9FB9-F3CB0A79D42C}">
      <dgm:prSet/>
      <dgm:spPr/>
      <dgm:t>
        <a:bodyPr/>
        <a:lstStyle/>
        <a:p>
          <a:endParaRPr lang="en-IN"/>
        </a:p>
      </dgm:t>
    </dgm:pt>
    <dgm:pt modelId="{62797141-CAAB-4855-8BE6-11D5C449A6C0}" type="sibTrans" cxnId="{ED56ECC6-6399-475F-9FB9-F3CB0A79D42C}">
      <dgm:prSet/>
      <dgm:spPr/>
      <dgm:t>
        <a:bodyPr/>
        <a:lstStyle/>
        <a:p>
          <a:endParaRPr lang="en-IN"/>
        </a:p>
      </dgm:t>
    </dgm:pt>
    <dgm:pt modelId="{DD3A218C-5EC3-429D-8DA9-F6F90FE4FEC4}">
      <dgm:prSet phldrT="[Text]" custT="1"/>
      <dgm:spPr/>
      <dgm:t>
        <a:bodyPr/>
        <a:lstStyle/>
        <a:p>
          <a:r>
            <a:rPr lang="en-US" sz="1600" dirty="0"/>
            <a:t>Standardized Methods &amp; Procedures</a:t>
          </a:r>
          <a:endParaRPr lang="en-IN" sz="1600" dirty="0"/>
        </a:p>
      </dgm:t>
    </dgm:pt>
    <dgm:pt modelId="{7889B3E7-CB68-4AC9-8018-CC1EF192D373}" type="parTrans" cxnId="{957BC06E-FB91-42EF-9F9E-9DAB20D91F4E}">
      <dgm:prSet/>
      <dgm:spPr/>
      <dgm:t>
        <a:bodyPr/>
        <a:lstStyle/>
        <a:p>
          <a:endParaRPr lang="en-IN"/>
        </a:p>
      </dgm:t>
    </dgm:pt>
    <dgm:pt modelId="{55AED085-0BBC-4E03-8433-6AC0CB8C4344}" type="sibTrans" cxnId="{957BC06E-FB91-42EF-9F9E-9DAB20D91F4E}">
      <dgm:prSet/>
      <dgm:spPr/>
      <dgm:t>
        <a:bodyPr/>
        <a:lstStyle/>
        <a:p>
          <a:endParaRPr lang="en-IN"/>
        </a:p>
      </dgm:t>
    </dgm:pt>
    <dgm:pt modelId="{68105D2F-E011-4F6E-9FE0-DD5E648169BF}">
      <dgm:prSet phldrT="[Text]" custT="1"/>
      <dgm:spPr/>
      <dgm:t>
        <a:bodyPr/>
        <a:lstStyle/>
        <a:p>
          <a:r>
            <a:rPr lang="en-US" sz="1600" dirty="0"/>
            <a:t>Training &amp; Education</a:t>
          </a:r>
          <a:endParaRPr lang="en-IN" sz="1600" dirty="0"/>
        </a:p>
      </dgm:t>
    </dgm:pt>
    <dgm:pt modelId="{3144A7F3-EA8D-4768-B0F1-BF30E03D2288}" type="parTrans" cxnId="{ECD44955-B134-489F-8C19-B05155683C1F}">
      <dgm:prSet/>
      <dgm:spPr/>
      <dgm:t>
        <a:bodyPr/>
        <a:lstStyle/>
        <a:p>
          <a:endParaRPr lang="en-IN"/>
        </a:p>
      </dgm:t>
    </dgm:pt>
    <dgm:pt modelId="{1940B5A0-FAC2-4607-9955-598199ADE486}" type="sibTrans" cxnId="{ECD44955-B134-489F-8C19-B05155683C1F}">
      <dgm:prSet/>
      <dgm:spPr/>
      <dgm:t>
        <a:bodyPr/>
        <a:lstStyle/>
        <a:p>
          <a:endParaRPr lang="en-IN"/>
        </a:p>
      </dgm:t>
    </dgm:pt>
    <dgm:pt modelId="{A2B460FB-FD9C-4EA7-812C-50128AFCBC55}">
      <dgm:prSet custT="1"/>
      <dgm:spPr/>
      <dgm:t>
        <a:bodyPr/>
        <a:lstStyle/>
        <a:p>
          <a:r>
            <a:rPr lang="en-US" sz="1600" dirty="0"/>
            <a:t>Integration with Engineering Design</a:t>
          </a:r>
          <a:endParaRPr lang="en-IN" sz="1600" dirty="0"/>
        </a:p>
      </dgm:t>
    </dgm:pt>
    <dgm:pt modelId="{6A587877-E6B8-4800-A224-4EA70353266E}" type="parTrans" cxnId="{71616C23-08F8-4E8B-BF09-DDB7E74E6A0B}">
      <dgm:prSet/>
      <dgm:spPr/>
      <dgm:t>
        <a:bodyPr/>
        <a:lstStyle/>
        <a:p>
          <a:endParaRPr lang="en-IN"/>
        </a:p>
      </dgm:t>
    </dgm:pt>
    <dgm:pt modelId="{75D6B7FE-1708-4BB9-BF2C-CD0766946FCD}" type="sibTrans" cxnId="{71616C23-08F8-4E8B-BF09-DDB7E74E6A0B}">
      <dgm:prSet/>
      <dgm:spPr/>
      <dgm:t>
        <a:bodyPr/>
        <a:lstStyle/>
        <a:p>
          <a:endParaRPr lang="en-IN"/>
        </a:p>
      </dgm:t>
    </dgm:pt>
    <dgm:pt modelId="{173844E5-31FA-4DC6-920E-22E5330E7913}">
      <dgm:prSet custT="1"/>
      <dgm:spPr/>
      <dgm:t>
        <a:bodyPr/>
        <a:lstStyle/>
        <a:p>
          <a:r>
            <a:rPr lang="en-US" sz="1600" dirty="0"/>
            <a:t>Research &amp; Development</a:t>
          </a:r>
          <a:endParaRPr lang="en-IN" sz="1600" dirty="0"/>
        </a:p>
      </dgm:t>
    </dgm:pt>
    <dgm:pt modelId="{393B2C87-8B79-47A5-99F4-521973F7DD46}" type="parTrans" cxnId="{4EABAD30-E315-4AA8-92DA-E67975980FE7}">
      <dgm:prSet/>
      <dgm:spPr/>
      <dgm:t>
        <a:bodyPr/>
        <a:lstStyle/>
        <a:p>
          <a:endParaRPr lang="en-IN"/>
        </a:p>
      </dgm:t>
    </dgm:pt>
    <dgm:pt modelId="{21B1A1EB-38CA-449A-A1C4-21A96784DA4E}" type="sibTrans" cxnId="{4EABAD30-E315-4AA8-92DA-E67975980FE7}">
      <dgm:prSet/>
      <dgm:spPr/>
      <dgm:t>
        <a:bodyPr/>
        <a:lstStyle/>
        <a:p>
          <a:endParaRPr lang="en-IN"/>
        </a:p>
      </dgm:t>
    </dgm:pt>
    <dgm:pt modelId="{9DAE4211-C4D0-42C7-A3E3-BCC60757AE9F}">
      <dgm:prSet custT="1"/>
      <dgm:spPr/>
      <dgm:t>
        <a:bodyPr/>
        <a:lstStyle/>
        <a:p>
          <a:r>
            <a:rPr lang="en-US" sz="1600" dirty="0"/>
            <a:t>International Collaboration</a:t>
          </a:r>
          <a:endParaRPr lang="en-IN" sz="1600" dirty="0"/>
        </a:p>
      </dgm:t>
    </dgm:pt>
    <dgm:pt modelId="{5EDE78ED-06A5-4D1E-8BF0-B7859CC4E995}" type="parTrans" cxnId="{76CD43A5-67B4-402B-B095-CA8BF24A8660}">
      <dgm:prSet/>
      <dgm:spPr/>
      <dgm:t>
        <a:bodyPr/>
        <a:lstStyle/>
        <a:p>
          <a:endParaRPr lang="en-IN"/>
        </a:p>
      </dgm:t>
    </dgm:pt>
    <dgm:pt modelId="{155F7398-A558-43EB-9BD4-1292A5251772}" type="sibTrans" cxnId="{76CD43A5-67B4-402B-B095-CA8BF24A8660}">
      <dgm:prSet/>
      <dgm:spPr/>
      <dgm:t>
        <a:bodyPr/>
        <a:lstStyle/>
        <a:p>
          <a:endParaRPr lang="en-IN"/>
        </a:p>
      </dgm:t>
    </dgm:pt>
    <dgm:pt modelId="{FD7C5F22-DD0E-4136-891D-A91DD5E66B35}" type="pres">
      <dgm:prSet presAssocID="{9C291AE1-A4C7-4830-B66A-4691B00E5D85}" presName="Name0" presStyleCnt="0">
        <dgm:presLayoutVars>
          <dgm:chMax val="1"/>
          <dgm:dir/>
          <dgm:animLvl val="ctr"/>
          <dgm:resizeHandles val="exact"/>
        </dgm:presLayoutVars>
      </dgm:prSet>
      <dgm:spPr/>
    </dgm:pt>
    <dgm:pt modelId="{712CFA66-B2FC-40E3-9450-55A0B7669AC0}" type="pres">
      <dgm:prSet presAssocID="{DB667A47-4E35-4633-B557-DAF5600C3E7A}" presName="centerShape" presStyleLbl="node0" presStyleIdx="0" presStyleCnt="1"/>
      <dgm:spPr/>
    </dgm:pt>
    <dgm:pt modelId="{6ACCE198-DE46-491D-97E0-26D712E9D644}" type="pres">
      <dgm:prSet presAssocID="{EE277B37-160D-4644-80F9-F9808C95C5BE}" presName="node" presStyleLbl="node1" presStyleIdx="0" presStyleCnt="7" custScaleX="146715">
        <dgm:presLayoutVars>
          <dgm:bulletEnabled val="1"/>
        </dgm:presLayoutVars>
      </dgm:prSet>
      <dgm:spPr/>
    </dgm:pt>
    <dgm:pt modelId="{104C12F3-7D6A-4256-B310-D5B267863BDD}" type="pres">
      <dgm:prSet presAssocID="{EE277B37-160D-4644-80F9-F9808C95C5BE}" presName="dummy" presStyleCnt="0"/>
      <dgm:spPr/>
    </dgm:pt>
    <dgm:pt modelId="{2FBA5F75-77F5-4354-87F8-A3778D4600D1}" type="pres">
      <dgm:prSet presAssocID="{4C9DC636-98D8-47F6-9CDB-CFDE4F92E4A5}" presName="sibTrans" presStyleLbl="sibTrans2D1" presStyleIdx="0" presStyleCnt="7"/>
      <dgm:spPr/>
    </dgm:pt>
    <dgm:pt modelId="{F0909CEB-9F41-4392-98ED-4860A4A41551}" type="pres">
      <dgm:prSet presAssocID="{745B8B8D-AD8E-4E04-B7BC-7E0649725E39}" presName="node" presStyleLbl="node1" presStyleIdx="1" presStyleCnt="7">
        <dgm:presLayoutVars>
          <dgm:bulletEnabled val="1"/>
        </dgm:presLayoutVars>
      </dgm:prSet>
      <dgm:spPr/>
    </dgm:pt>
    <dgm:pt modelId="{D4FBE8B8-B9FE-41EA-B30B-2FA402935AAD}" type="pres">
      <dgm:prSet presAssocID="{745B8B8D-AD8E-4E04-B7BC-7E0649725E39}" presName="dummy" presStyleCnt="0"/>
      <dgm:spPr/>
    </dgm:pt>
    <dgm:pt modelId="{F4DD1880-C127-49D7-8B38-65FF873A77A0}" type="pres">
      <dgm:prSet presAssocID="{62797141-CAAB-4855-8BE6-11D5C449A6C0}" presName="sibTrans" presStyleLbl="sibTrans2D1" presStyleIdx="1" presStyleCnt="7"/>
      <dgm:spPr/>
    </dgm:pt>
    <dgm:pt modelId="{C6366FA2-2515-4B23-8308-4F6188164090}" type="pres">
      <dgm:prSet presAssocID="{DD3A218C-5EC3-429D-8DA9-F6F90FE4FEC4}" presName="node" presStyleLbl="node1" presStyleIdx="2" presStyleCnt="7" custScaleX="150751">
        <dgm:presLayoutVars>
          <dgm:bulletEnabled val="1"/>
        </dgm:presLayoutVars>
      </dgm:prSet>
      <dgm:spPr/>
    </dgm:pt>
    <dgm:pt modelId="{64D47CB5-EB9A-4497-AD05-C60E0FA7A0CB}" type="pres">
      <dgm:prSet presAssocID="{DD3A218C-5EC3-429D-8DA9-F6F90FE4FEC4}" presName="dummy" presStyleCnt="0"/>
      <dgm:spPr/>
    </dgm:pt>
    <dgm:pt modelId="{C625B364-394E-4762-8577-69FFCC703712}" type="pres">
      <dgm:prSet presAssocID="{55AED085-0BBC-4E03-8433-6AC0CB8C4344}" presName="sibTrans" presStyleLbl="sibTrans2D1" presStyleIdx="2" presStyleCnt="7"/>
      <dgm:spPr/>
    </dgm:pt>
    <dgm:pt modelId="{61812BE0-1B7D-4910-841A-37F380961EAE}" type="pres">
      <dgm:prSet presAssocID="{68105D2F-E011-4F6E-9FE0-DD5E648169BF}" presName="node" presStyleLbl="node1" presStyleIdx="3" presStyleCnt="7" custScaleX="152297">
        <dgm:presLayoutVars>
          <dgm:bulletEnabled val="1"/>
        </dgm:presLayoutVars>
      </dgm:prSet>
      <dgm:spPr/>
    </dgm:pt>
    <dgm:pt modelId="{D0FC71E7-F846-429D-A1FE-B70FFCB4761F}" type="pres">
      <dgm:prSet presAssocID="{68105D2F-E011-4F6E-9FE0-DD5E648169BF}" presName="dummy" presStyleCnt="0"/>
      <dgm:spPr/>
    </dgm:pt>
    <dgm:pt modelId="{9FC804B4-619B-41D2-8372-D37E8EB778EB}" type="pres">
      <dgm:prSet presAssocID="{1940B5A0-FAC2-4607-9955-598199ADE486}" presName="sibTrans" presStyleLbl="sibTrans2D1" presStyleIdx="3" presStyleCnt="7"/>
      <dgm:spPr/>
    </dgm:pt>
    <dgm:pt modelId="{6A0CE1E4-57DC-405D-A2E2-FB81C646FCEE}" type="pres">
      <dgm:prSet presAssocID="{A2B460FB-FD9C-4EA7-812C-50128AFCBC55}" presName="node" presStyleLbl="node1" presStyleIdx="4" presStyleCnt="7" custScaleX="134276">
        <dgm:presLayoutVars>
          <dgm:bulletEnabled val="1"/>
        </dgm:presLayoutVars>
      </dgm:prSet>
      <dgm:spPr/>
    </dgm:pt>
    <dgm:pt modelId="{50526D34-1EE9-4228-97AD-45050FC1B5B2}" type="pres">
      <dgm:prSet presAssocID="{A2B460FB-FD9C-4EA7-812C-50128AFCBC55}" presName="dummy" presStyleCnt="0"/>
      <dgm:spPr/>
    </dgm:pt>
    <dgm:pt modelId="{CB7A08A2-B5FA-4240-88D6-148775C8B76C}" type="pres">
      <dgm:prSet presAssocID="{75D6B7FE-1708-4BB9-BF2C-CD0766946FCD}" presName="sibTrans" presStyleLbl="sibTrans2D1" presStyleIdx="4" presStyleCnt="7"/>
      <dgm:spPr/>
    </dgm:pt>
    <dgm:pt modelId="{8B405DFD-06EB-4C69-93B8-A673B28BE3A2}" type="pres">
      <dgm:prSet presAssocID="{173844E5-31FA-4DC6-920E-22E5330E7913}" presName="node" presStyleLbl="node1" presStyleIdx="5" presStyleCnt="7" custScaleX="155426">
        <dgm:presLayoutVars>
          <dgm:bulletEnabled val="1"/>
        </dgm:presLayoutVars>
      </dgm:prSet>
      <dgm:spPr/>
    </dgm:pt>
    <dgm:pt modelId="{B911714E-C169-42EF-9FC9-245B49742350}" type="pres">
      <dgm:prSet presAssocID="{173844E5-31FA-4DC6-920E-22E5330E7913}" presName="dummy" presStyleCnt="0"/>
      <dgm:spPr/>
    </dgm:pt>
    <dgm:pt modelId="{E1E76128-44AF-457A-BC98-4C243E4F0F6A}" type="pres">
      <dgm:prSet presAssocID="{21B1A1EB-38CA-449A-A1C4-21A96784DA4E}" presName="sibTrans" presStyleLbl="sibTrans2D1" presStyleIdx="5" presStyleCnt="7"/>
      <dgm:spPr/>
    </dgm:pt>
    <dgm:pt modelId="{76B64F96-B55C-4BF7-9FAF-291160394F93}" type="pres">
      <dgm:prSet presAssocID="{9DAE4211-C4D0-42C7-A3E3-BCC60757AE9F}" presName="node" presStyleLbl="node1" presStyleIdx="6" presStyleCnt="7" custScaleX="164042">
        <dgm:presLayoutVars>
          <dgm:bulletEnabled val="1"/>
        </dgm:presLayoutVars>
      </dgm:prSet>
      <dgm:spPr/>
    </dgm:pt>
    <dgm:pt modelId="{5579A04C-557E-41DB-BB64-C9F7116D56BE}" type="pres">
      <dgm:prSet presAssocID="{9DAE4211-C4D0-42C7-A3E3-BCC60757AE9F}" presName="dummy" presStyleCnt="0"/>
      <dgm:spPr/>
    </dgm:pt>
    <dgm:pt modelId="{DB065D52-1C17-46D1-A696-E8F549CB0A4F}" type="pres">
      <dgm:prSet presAssocID="{155F7398-A558-43EB-9BD4-1292A5251772}" presName="sibTrans" presStyleLbl="sibTrans2D1" presStyleIdx="6" presStyleCnt="7"/>
      <dgm:spPr/>
    </dgm:pt>
  </dgm:ptLst>
  <dgm:cxnLst>
    <dgm:cxn modelId="{2BC9031A-9D24-4FF5-AAB8-9720EAFF9E9B}" type="presOf" srcId="{4C9DC636-98D8-47F6-9CDB-CFDE4F92E4A5}" destId="{2FBA5F75-77F5-4354-87F8-A3778D4600D1}" srcOrd="0" destOrd="0" presId="urn:microsoft.com/office/officeart/2005/8/layout/radial6"/>
    <dgm:cxn modelId="{71616C23-08F8-4E8B-BF09-DDB7E74E6A0B}" srcId="{DB667A47-4E35-4633-B557-DAF5600C3E7A}" destId="{A2B460FB-FD9C-4EA7-812C-50128AFCBC55}" srcOrd="4" destOrd="0" parTransId="{6A587877-E6B8-4800-A224-4EA70353266E}" sibTransId="{75D6B7FE-1708-4BB9-BF2C-CD0766946FCD}"/>
    <dgm:cxn modelId="{BA935C27-79CD-4E63-A5D0-ECD23A032BF0}" type="presOf" srcId="{A2B460FB-FD9C-4EA7-812C-50128AFCBC55}" destId="{6A0CE1E4-57DC-405D-A2E2-FB81C646FCEE}" srcOrd="0" destOrd="0" presId="urn:microsoft.com/office/officeart/2005/8/layout/radial6"/>
    <dgm:cxn modelId="{4EABAD30-E315-4AA8-92DA-E67975980FE7}" srcId="{DB667A47-4E35-4633-B557-DAF5600C3E7A}" destId="{173844E5-31FA-4DC6-920E-22E5330E7913}" srcOrd="5" destOrd="0" parTransId="{393B2C87-8B79-47A5-99F4-521973F7DD46}" sibTransId="{21B1A1EB-38CA-449A-A1C4-21A96784DA4E}"/>
    <dgm:cxn modelId="{0F536B3A-64E2-460E-BE37-85EC3CFDFD2C}" srcId="{9C291AE1-A4C7-4830-B66A-4691B00E5D85}" destId="{DB667A47-4E35-4633-B557-DAF5600C3E7A}" srcOrd="0" destOrd="0" parTransId="{22B81906-8715-4E26-90C4-39CD1D41317A}" sibTransId="{465EC048-8CDB-43B1-A574-A557B61290EE}"/>
    <dgm:cxn modelId="{216C623C-EB41-48B1-8D45-2AB6524D66AA}" type="presOf" srcId="{9DAE4211-C4D0-42C7-A3E3-BCC60757AE9F}" destId="{76B64F96-B55C-4BF7-9FAF-291160394F93}" srcOrd="0" destOrd="0" presId="urn:microsoft.com/office/officeart/2005/8/layout/radial6"/>
    <dgm:cxn modelId="{89669A65-9D8B-4F69-AC41-0D5C3067A0AB}" type="presOf" srcId="{62797141-CAAB-4855-8BE6-11D5C449A6C0}" destId="{F4DD1880-C127-49D7-8B38-65FF873A77A0}" srcOrd="0" destOrd="0" presId="urn:microsoft.com/office/officeart/2005/8/layout/radial6"/>
    <dgm:cxn modelId="{957BC06E-FB91-42EF-9F9E-9DAB20D91F4E}" srcId="{DB667A47-4E35-4633-B557-DAF5600C3E7A}" destId="{DD3A218C-5EC3-429D-8DA9-F6F90FE4FEC4}" srcOrd="2" destOrd="0" parTransId="{7889B3E7-CB68-4AC9-8018-CC1EF192D373}" sibTransId="{55AED085-0BBC-4E03-8433-6AC0CB8C4344}"/>
    <dgm:cxn modelId="{B7048E53-4DF4-498D-BB18-E7EA79C880D7}" type="presOf" srcId="{21B1A1EB-38CA-449A-A1C4-21A96784DA4E}" destId="{E1E76128-44AF-457A-BC98-4C243E4F0F6A}" srcOrd="0" destOrd="0" presId="urn:microsoft.com/office/officeart/2005/8/layout/radial6"/>
    <dgm:cxn modelId="{368A0274-F583-4BB5-B653-6C255042F02B}" type="presOf" srcId="{1940B5A0-FAC2-4607-9955-598199ADE486}" destId="{9FC804B4-619B-41D2-8372-D37E8EB778EB}" srcOrd="0" destOrd="0" presId="urn:microsoft.com/office/officeart/2005/8/layout/radial6"/>
    <dgm:cxn modelId="{ECD44955-B134-489F-8C19-B05155683C1F}" srcId="{DB667A47-4E35-4633-B557-DAF5600C3E7A}" destId="{68105D2F-E011-4F6E-9FE0-DD5E648169BF}" srcOrd="3" destOrd="0" parTransId="{3144A7F3-EA8D-4768-B0F1-BF30E03D2288}" sibTransId="{1940B5A0-FAC2-4607-9955-598199ADE486}"/>
    <dgm:cxn modelId="{1F8B7F89-44BC-496D-9B34-B64F39325AB0}" type="presOf" srcId="{EE277B37-160D-4644-80F9-F9808C95C5BE}" destId="{6ACCE198-DE46-491D-97E0-26D712E9D644}" srcOrd="0" destOrd="0" presId="urn:microsoft.com/office/officeart/2005/8/layout/radial6"/>
    <dgm:cxn modelId="{F478ED8C-3AAC-464D-BF92-B4E9927F5FD6}" type="presOf" srcId="{745B8B8D-AD8E-4E04-B7BC-7E0649725E39}" destId="{F0909CEB-9F41-4392-98ED-4860A4A41551}" srcOrd="0" destOrd="0" presId="urn:microsoft.com/office/officeart/2005/8/layout/radial6"/>
    <dgm:cxn modelId="{D12D91A4-02F3-4BDC-9B52-58F5500F6AC0}" srcId="{DB667A47-4E35-4633-B557-DAF5600C3E7A}" destId="{EE277B37-160D-4644-80F9-F9808C95C5BE}" srcOrd="0" destOrd="0" parTransId="{D5E4CC4B-BCA8-46E9-9757-42D8B7FB05AA}" sibTransId="{4C9DC636-98D8-47F6-9CDB-CFDE4F92E4A5}"/>
    <dgm:cxn modelId="{76CD43A5-67B4-402B-B095-CA8BF24A8660}" srcId="{DB667A47-4E35-4633-B557-DAF5600C3E7A}" destId="{9DAE4211-C4D0-42C7-A3E3-BCC60757AE9F}" srcOrd="6" destOrd="0" parTransId="{5EDE78ED-06A5-4D1E-8BF0-B7859CC4E995}" sibTransId="{155F7398-A558-43EB-9BD4-1292A5251772}"/>
    <dgm:cxn modelId="{03B84AA6-C5F5-4020-B79F-A3096CFD5A88}" type="presOf" srcId="{55AED085-0BBC-4E03-8433-6AC0CB8C4344}" destId="{C625B364-394E-4762-8577-69FFCC703712}" srcOrd="0" destOrd="0" presId="urn:microsoft.com/office/officeart/2005/8/layout/radial6"/>
    <dgm:cxn modelId="{ED56ECC6-6399-475F-9FB9-F3CB0A79D42C}" srcId="{DB667A47-4E35-4633-B557-DAF5600C3E7A}" destId="{745B8B8D-AD8E-4E04-B7BC-7E0649725E39}" srcOrd="1" destOrd="0" parTransId="{03C830A2-ADD6-4586-967C-92699ECD9D81}" sibTransId="{62797141-CAAB-4855-8BE6-11D5C449A6C0}"/>
    <dgm:cxn modelId="{188BC7CD-B76A-40C9-B8FC-8739AF9A357A}" type="presOf" srcId="{DD3A218C-5EC3-429D-8DA9-F6F90FE4FEC4}" destId="{C6366FA2-2515-4B23-8308-4F6188164090}" srcOrd="0" destOrd="0" presId="urn:microsoft.com/office/officeart/2005/8/layout/radial6"/>
    <dgm:cxn modelId="{0ED263CF-9DCA-4F45-91DE-10F42CC32A95}" type="presOf" srcId="{155F7398-A558-43EB-9BD4-1292A5251772}" destId="{DB065D52-1C17-46D1-A696-E8F549CB0A4F}" srcOrd="0" destOrd="0" presId="urn:microsoft.com/office/officeart/2005/8/layout/radial6"/>
    <dgm:cxn modelId="{9E707FD2-D09C-494B-8183-76A24AF6EA0B}" type="presOf" srcId="{68105D2F-E011-4F6E-9FE0-DD5E648169BF}" destId="{61812BE0-1B7D-4910-841A-37F380961EAE}" srcOrd="0" destOrd="0" presId="urn:microsoft.com/office/officeart/2005/8/layout/radial6"/>
    <dgm:cxn modelId="{97D8A8D6-B4C8-4C86-B265-3560D652A957}" type="presOf" srcId="{9C291AE1-A4C7-4830-B66A-4691B00E5D85}" destId="{FD7C5F22-DD0E-4136-891D-A91DD5E66B35}" srcOrd="0" destOrd="0" presId="urn:microsoft.com/office/officeart/2005/8/layout/radial6"/>
    <dgm:cxn modelId="{50CED5D8-DBF5-4FED-8EEA-D209A62156D0}" type="presOf" srcId="{173844E5-31FA-4DC6-920E-22E5330E7913}" destId="{8B405DFD-06EB-4C69-93B8-A673B28BE3A2}" srcOrd="0" destOrd="0" presId="urn:microsoft.com/office/officeart/2005/8/layout/radial6"/>
    <dgm:cxn modelId="{4283FEDB-86FB-42B1-A7AE-D0D5CDBF15F3}" type="presOf" srcId="{DB667A47-4E35-4633-B557-DAF5600C3E7A}" destId="{712CFA66-B2FC-40E3-9450-55A0B7669AC0}" srcOrd="0" destOrd="0" presId="urn:microsoft.com/office/officeart/2005/8/layout/radial6"/>
    <dgm:cxn modelId="{2F6D28F4-1182-43F9-9EEC-1C1AC572BB6F}" type="presOf" srcId="{75D6B7FE-1708-4BB9-BF2C-CD0766946FCD}" destId="{CB7A08A2-B5FA-4240-88D6-148775C8B76C}" srcOrd="0" destOrd="0" presId="urn:microsoft.com/office/officeart/2005/8/layout/radial6"/>
    <dgm:cxn modelId="{5FBDCB50-F0DB-4B21-AB0C-7EFC38FE7DA2}" type="presParOf" srcId="{FD7C5F22-DD0E-4136-891D-A91DD5E66B35}" destId="{712CFA66-B2FC-40E3-9450-55A0B7669AC0}" srcOrd="0" destOrd="0" presId="urn:microsoft.com/office/officeart/2005/8/layout/radial6"/>
    <dgm:cxn modelId="{72C86C9D-9641-4ADA-A751-EDCA92AF3D2C}" type="presParOf" srcId="{FD7C5F22-DD0E-4136-891D-A91DD5E66B35}" destId="{6ACCE198-DE46-491D-97E0-26D712E9D644}" srcOrd="1" destOrd="0" presId="urn:microsoft.com/office/officeart/2005/8/layout/radial6"/>
    <dgm:cxn modelId="{7DA9243F-78FC-4DB9-A23A-9C0394664C5D}" type="presParOf" srcId="{FD7C5F22-DD0E-4136-891D-A91DD5E66B35}" destId="{104C12F3-7D6A-4256-B310-D5B267863BDD}" srcOrd="2" destOrd="0" presId="urn:microsoft.com/office/officeart/2005/8/layout/radial6"/>
    <dgm:cxn modelId="{A6609CC3-ADEF-489E-8EA2-68B75EE3D6FD}" type="presParOf" srcId="{FD7C5F22-DD0E-4136-891D-A91DD5E66B35}" destId="{2FBA5F75-77F5-4354-87F8-A3778D4600D1}" srcOrd="3" destOrd="0" presId="urn:microsoft.com/office/officeart/2005/8/layout/radial6"/>
    <dgm:cxn modelId="{3EF20CCD-F205-4B0E-8BD5-BFE02DE0E42B}" type="presParOf" srcId="{FD7C5F22-DD0E-4136-891D-A91DD5E66B35}" destId="{F0909CEB-9F41-4392-98ED-4860A4A41551}" srcOrd="4" destOrd="0" presId="urn:microsoft.com/office/officeart/2005/8/layout/radial6"/>
    <dgm:cxn modelId="{4AE3DB6C-046E-4CDE-A84E-6B8A89C455F8}" type="presParOf" srcId="{FD7C5F22-DD0E-4136-891D-A91DD5E66B35}" destId="{D4FBE8B8-B9FE-41EA-B30B-2FA402935AAD}" srcOrd="5" destOrd="0" presId="urn:microsoft.com/office/officeart/2005/8/layout/radial6"/>
    <dgm:cxn modelId="{E6F231B7-304B-4FCA-B241-4143747C1C0D}" type="presParOf" srcId="{FD7C5F22-DD0E-4136-891D-A91DD5E66B35}" destId="{F4DD1880-C127-49D7-8B38-65FF873A77A0}" srcOrd="6" destOrd="0" presId="urn:microsoft.com/office/officeart/2005/8/layout/radial6"/>
    <dgm:cxn modelId="{88BF7179-DA06-474D-8E8E-14BBB8BDAD91}" type="presParOf" srcId="{FD7C5F22-DD0E-4136-891D-A91DD5E66B35}" destId="{C6366FA2-2515-4B23-8308-4F6188164090}" srcOrd="7" destOrd="0" presId="urn:microsoft.com/office/officeart/2005/8/layout/radial6"/>
    <dgm:cxn modelId="{98F81C57-8391-4DAB-B1CE-2FB15BFBADAC}" type="presParOf" srcId="{FD7C5F22-DD0E-4136-891D-A91DD5E66B35}" destId="{64D47CB5-EB9A-4497-AD05-C60E0FA7A0CB}" srcOrd="8" destOrd="0" presId="urn:microsoft.com/office/officeart/2005/8/layout/radial6"/>
    <dgm:cxn modelId="{8E671FD7-131E-4254-B8A0-D30A05812D11}" type="presParOf" srcId="{FD7C5F22-DD0E-4136-891D-A91DD5E66B35}" destId="{C625B364-394E-4762-8577-69FFCC703712}" srcOrd="9" destOrd="0" presId="urn:microsoft.com/office/officeart/2005/8/layout/radial6"/>
    <dgm:cxn modelId="{A8BC1ABE-8340-4521-BADC-44344D341A9B}" type="presParOf" srcId="{FD7C5F22-DD0E-4136-891D-A91DD5E66B35}" destId="{61812BE0-1B7D-4910-841A-37F380961EAE}" srcOrd="10" destOrd="0" presId="urn:microsoft.com/office/officeart/2005/8/layout/radial6"/>
    <dgm:cxn modelId="{4BFC03DD-4DBC-494C-8B0B-2E17EFD27A42}" type="presParOf" srcId="{FD7C5F22-DD0E-4136-891D-A91DD5E66B35}" destId="{D0FC71E7-F846-429D-A1FE-B70FFCB4761F}" srcOrd="11" destOrd="0" presId="urn:microsoft.com/office/officeart/2005/8/layout/radial6"/>
    <dgm:cxn modelId="{71D9C997-5BC2-42B3-A920-AD4B2EEE0156}" type="presParOf" srcId="{FD7C5F22-DD0E-4136-891D-A91DD5E66B35}" destId="{9FC804B4-619B-41D2-8372-D37E8EB778EB}" srcOrd="12" destOrd="0" presId="urn:microsoft.com/office/officeart/2005/8/layout/radial6"/>
    <dgm:cxn modelId="{F8F095F8-6BB7-425F-9C50-812E89699AD2}" type="presParOf" srcId="{FD7C5F22-DD0E-4136-891D-A91DD5E66B35}" destId="{6A0CE1E4-57DC-405D-A2E2-FB81C646FCEE}" srcOrd="13" destOrd="0" presId="urn:microsoft.com/office/officeart/2005/8/layout/radial6"/>
    <dgm:cxn modelId="{D21A70D1-6715-4187-9FBD-D9DDFC058621}" type="presParOf" srcId="{FD7C5F22-DD0E-4136-891D-A91DD5E66B35}" destId="{50526D34-1EE9-4228-97AD-45050FC1B5B2}" srcOrd="14" destOrd="0" presId="urn:microsoft.com/office/officeart/2005/8/layout/radial6"/>
    <dgm:cxn modelId="{710F3BDB-5741-48D3-BEDB-E5AE299B0B6B}" type="presParOf" srcId="{FD7C5F22-DD0E-4136-891D-A91DD5E66B35}" destId="{CB7A08A2-B5FA-4240-88D6-148775C8B76C}" srcOrd="15" destOrd="0" presId="urn:microsoft.com/office/officeart/2005/8/layout/radial6"/>
    <dgm:cxn modelId="{942B4E64-A85B-4A9C-9D7C-7EF4F8F055E6}" type="presParOf" srcId="{FD7C5F22-DD0E-4136-891D-A91DD5E66B35}" destId="{8B405DFD-06EB-4C69-93B8-A673B28BE3A2}" srcOrd="16" destOrd="0" presId="urn:microsoft.com/office/officeart/2005/8/layout/radial6"/>
    <dgm:cxn modelId="{800984F1-AADC-4312-8AD5-3ACD381CAADC}" type="presParOf" srcId="{FD7C5F22-DD0E-4136-891D-A91DD5E66B35}" destId="{B911714E-C169-42EF-9FC9-245B49742350}" srcOrd="17" destOrd="0" presId="urn:microsoft.com/office/officeart/2005/8/layout/radial6"/>
    <dgm:cxn modelId="{788DFC52-683B-47FB-9E11-9B5C6941F948}" type="presParOf" srcId="{FD7C5F22-DD0E-4136-891D-A91DD5E66B35}" destId="{E1E76128-44AF-457A-BC98-4C243E4F0F6A}" srcOrd="18" destOrd="0" presId="urn:microsoft.com/office/officeart/2005/8/layout/radial6"/>
    <dgm:cxn modelId="{CB54AB8A-E4B0-4AA6-AEB8-5149AB40A779}" type="presParOf" srcId="{FD7C5F22-DD0E-4136-891D-A91DD5E66B35}" destId="{76B64F96-B55C-4BF7-9FAF-291160394F93}" srcOrd="19" destOrd="0" presId="urn:microsoft.com/office/officeart/2005/8/layout/radial6"/>
    <dgm:cxn modelId="{73C130DA-04BA-4BC9-AA7C-A8F60157F36B}" type="presParOf" srcId="{FD7C5F22-DD0E-4136-891D-A91DD5E66B35}" destId="{5579A04C-557E-41DB-BB64-C9F7116D56BE}" srcOrd="20" destOrd="0" presId="urn:microsoft.com/office/officeart/2005/8/layout/radial6"/>
    <dgm:cxn modelId="{241C30C1-AA1B-4167-90BD-70006BFF6BE2}" type="presParOf" srcId="{FD7C5F22-DD0E-4136-891D-A91DD5E66B35}" destId="{DB065D52-1C17-46D1-A696-E8F549CB0A4F}"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0908E2-C19F-4D7B-8A79-F57BACFE3DFC}" type="doc">
      <dgm:prSet loTypeId="urn:microsoft.com/office/officeart/2005/8/layout/vList3#1" loCatId="list" qsTypeId="urn:microsoft.com/office/officeart/2005/8/quickstyle/simple1" qsCatId="simple" csTypeId="urn:microsoft.com/office/officeart/2005/8/colors/accent1_2" csCatId="accent1" phldr="1"/>
      <dgm:spPr/>
    </dgm:pt>
    <dgm:pt modelId="{C8F66F37-50F1-4510-A712-CBCAB27740AF}">
      <dgm:prSet phldrT="[Text]" custT="1"/>
      <dgm:spPr/>
      <dgm:t>
        <a:bodyPr/>
        <a:lstStyle/>
        <a:p>
          <a:pPr algn="just">
            <a:buSzPts val="1000"/>
            <a:buFont typeface="Symbol" panose="05050102010706020507" pitchFamily="18" charset="2"/>
            <a:buChar char=""/>
          </a:pPr>
          <a:r>
            <a:rPr lang="en-IN" sz="2000" b="1" dirty="0">
              <a:effectLst/>
              <a:latin typeface="Calibri" panose="020F0502020204030204" pitchFamily="34" charset="0"/>
              <a:ea typeface="Calibri" panose="020F0502020204030204" pitchFamily="34" charset="0"/>
              <a:cs typeface="Times New Roman" panose="02020603050405020304" pitchFamily="18" charset="0"/>
            </a:rPr>
            <a:t>Shallow Foundations</a:t>
          </a:r>
          <a:r>
            <a:rPr lang="en-IN" sz="2000" dirty="0">
              <a:effectLst/>
              <a:latin typeface="Calibri" panose="020F0502020204030204" pitchFamily="34" charset="0"/>
              <a:ea typeface="Calibri" panose="020F0502020204030204" pitchFamily="34" charset="0"/>
              <a:cs typeface="Times New Roman" panose="02020603050405020304" pitchFamily="18" charset="0"/>
            </a:rPr>
            <a:t> are used for buildings where the soil near the surface has adequate strength to support the load, and the foundation depth is relatively shallow compared to the width. They are cost-effective and simpler to construct but are limited by soil conditions and load requirements.</a:t>
          </a:r>
          <a:endParaRPr lang="en-IN" sz="2000" dirty="0"/>
        </a:p>
      </dgm:t>
    </dgm:pt>
    <dgm:pt modelId="{2D4A2117-6947-42B4-8833-311A83D8CFFD}" type="parTrans" cxnId="{99FCBFEE-591C-4E4E-A8A7-AC222C427C0B}">
      <dgm:prSet/>
      <dgm:spPr/>
      <dgm:t>
        <a:bodyPr/>
        <a:lstStyle/>
        <a:p>
          <a:endParaRPr lang="en-IN"/>
        </a:p>
      </dgm:t>
    </dgm:pt>
    <dgm:pt modelId="{B795BC55-9B90-4909-905F-3EC2FE7BB9DF}" type="sibTrans" cxnId="{99FCBFEE-591C-4E4E-A8A7-AC222C427C0B}">
      <dgm:prSet/>
      <dgm:spPr/>
      <dgm:t>
        <a:bodyPr/>
        <a:lstStyle/>
        <a:p>
          <a:endParaRPr lang="en-IN"/>
        </a:p>
      </dgm:t>
    </dgm:pt>
    <dgm:pt modelId="{2B7BF3D2-AF18-4134-B46D-D86DC86C6F53}">
      <dgm:prSet phldrT="[Text]" custT="1"/>
      <dgm:spPr/>
      <dgm:t>
        <a:bodyPr/>
        <a:lstStyle/>
        <a:p>
          <a:pPr algn="just">
            <a:buSzPts val="1000"/>
            <a:buFont typeface="Symbol" panose="05050102010706020507" pitchFamily="18" charset="2"/>
            <a:buChar char=""/>
          </a:pPr>
          <a:r>
            <a:rPr lang="en-IN" sz="2000" b="1" dirty="0">
              <a:effectLst/>
              <a:latin typeface="Calibri" panose="020F0502020204030204" pitchFamily="34" charset="0"/>
              <a:ea typeface="Calibri" panose="020F0502020204030204" pitchFamily="34" charset="0"/>
              <a:cs typeface="Times New Roman" panose="02020603050405020304" pitchFamily="18" charset="0"/>
            </a:rPr>
            <a:t>Deep Foundations</a:t>
          </a:r>
          <a:r>
            <a:rPr lang="en-IN" sz="2000" dirty="0">
              <a:effectLst/>
              <a:latin typeface="Calibri" panose="020F0502020204030204" pitchFamily="34" charset="0"/>
              <a:ea typeface="Calibri" panose="020F0502020204030204" pitchFamily="34" charset="0"/>
              <a:cs typeface="Times New Roman" panose="02020603050405020304" pitchFamily="18" charset="0"/>
            </a:rPr>
            <a:t> are necessary when the surface soil is not strong enough to support the load, requiring foundations to be extended deeper into the ground. They are used for heavier loads, in unstable soils, or where site conditions demand reaching more competent soil or rock layers.</a:t>
          </a:r>
          <a:endParaRPr lang="en-IN" sz="2000" dirty="0"/>
        </a:p>
      </dgm:t>
    </dgm:pt>
    <dgm:pt modelId="{C4132888-C0AB-4AE6-B5D9-6BEE590B45CD}" type="parTrans" cxnId="{D513F3AE-C691-46B7-BE36-961E6E2DF311}">
      <dgm:prSet/>
      <dgm:spPr/>
      <dgm:t>
        <a:bodyPr/>
        <a:lstStyle/>
        <a:p>
          <a:endParaRPr lang="en-IN"/>
        </a:p>
      </dgm:t>
    </dgm:pt>
    <dgm:pt modelId="{2008DF39-C2C2-482F-B5C6-AB5F815D4FB7}" type="sibTrans" cxnId="{D513F3AE-C691-46B7-BE36-961E6E2DF311}">
      <dgm:prSet/>
      <dgm:spPr/>
      <dgm:t>
        <a:bodyPr/>
        <a:lstStyle/>
        <a:p>
          <a:endParaRPr lang="en-IN"/>
        </a:p>
      </dgm:t>
    </dgm:pt>
    <dgm:pt modelId="{3DE03B76-57FC-4946-8540-6231F9E70FE5}">
      <dgm:prSet phldrT="[Text]" custT="1"/>
      <dgm:spPr/>
      <dgm:t>
        <a:bodyPr/>
        <a:lstStyle/>
        <a:p>
          <a:pPr algn="just"/>
          <a:r>
            <a:rPr lang="en-IN" sz="2000" b="1" dirty="0"/>
            <a:t>Special foundations</a:t>
          </a:r>
          <a:r>
            <a:rPr lang="en-IN" sz="2000" dirty="0"/>
            <a:t> refer to types of foundations that are used in situations where traditional foundations (like shallow foundations) are not suitable due to unique or challenging site conditions. They are designed to address specific problems such as weak soil, high loads, or adverse environmental conditions</a:t>
          </a:r>
        </a:p>
      </dgm:t>
    </dgm:pt>
    <dgm:pt modelId="{1315078A-F880-4C55-8555-656FA0B0AAE8}" type="parTrans" cxnId="{9E78A52C-1E53-4591-AEFD-07E548600AB2}">
      <dgm:prSet/>
      <dgm:spPr/>
      <dgm:t>
        <a:bodyPr/>
        <a:lstStyle/>
        <a:p>
          <a:endParaRPr lang="en-IN"/>
        </a:p>
      </dgm:t>
    </dgm:pt>
    <dgm:pt modelId="{83BD5753-B5D8-431B-90EF-6FD5CB68DF7D}" type="sibTrans" cxnId="{9E78A52C-1E53-4591-AEFD-07E548600AB2}">
      <dgm:prSet/>
      <dgm:spPr/>
      <dgm:t>
        <a:bodyPr/>
        <a:lstStyle/>
        <a:p>
          <a:endParaRPr lang="en-IN"/>
        </a:p>
      </dgm:t>
    </dgm:pt>
    <dgm:pt modelId="{98FC066B-59FE-4CCE-8949-C34D4278FBDA}" type="pres">
      <dgm:prSet presAssocID="{FE0908E2-C19F-4D7B-8A79-F57BACFE3DFC}" presName="linearFlow" presStyleCnt="0">
        <dgm:presLayoutVars>
          <dgm:dir/>
          <dgm:resizeHandles val="exact"/>
        </dgm:presLayoutVars>
      </dgm:prSet>
      <dgm:spPr/>
    </dgm:pt>
    <dgm:pt modelId="{D790FADF-BCD5-422E-AB3E-38ABA4F9CA56}" type="pres">
      <dgm:prSet presAssocID="{C8F66F37-50F1-4510-A712-CBCAB27740AF}" presName="composite" presStyleCnt="0"/>
      <dgm:spPr/>
    </dgm:pt>
    <dgm:pt modelId="{319E155F-C64B-4AF8-BB6C-F5C2E2FCCE50}" type="pres">
      <dgm:prSet presAssocID="{C8F66F37-50F1-4510-A712-CBCAB27740AF}" presName="imgShp" presStyleLbl="fgImgPlace1" presStyleIdx="0" presStyleCnt="3" custScaleX="272379" custScaleY="220166"/>
      <dgm:spPr>
        <a:blipFill rotWithShape="1">
          <a:blip xmlns:r="http://schemas.openxmlformats.org/officeDocument/2006/relationships" r:embed="rId1"/>
          <a:srcRect/>
          <a:stretch>
            <a:fillRect t="-6000" b="-6000"/>
          </a:stretch>
        </a:blipFill>
      </dgm:spPr>
    </dgm:pt>
    <dgm:pt modelId="{48651CCA-E9DA-4CE2-AC28-5C869E3E3B5E}" type="pres">
      <dgm:prSet presAssocID="{C8F66F37-50F1-4510-A712-CBCAB27740AF}" presName="txShp" presStyleLbl="node1" presStyleIdx="0" presStyleCnt="3" custScaleX="92900" custScaleY="283237">
        <dgm:presLayoutVars>
          <dgm:bulletEnabled val="1"/>
        </dgm:presLayoutVars>
      </dgm:prSet>
      <dgm:spPr/>
    </dgm:pt>
    <dgm:pt modelId="{6C0A1987-C4FB-4BF9-B135-DE0C7F55BA5A}" type="pres">
      <dgm:prSet presAssocID="{B795BC55-9B90-4909-905F-3EC2FE7BB9DF}" presName="spacing" presStyleCnt="0"/>
      <dgm:spPr/>
    </dgm:pt>
    <dgm:pt modelId="{EF6DA00E-89E8-4763-B826-34319BA7165C}" type="pres">
      <dgm:prSet presAssocID="{2B7BF3D2-AF18-4134-B46D-D86DC86C6F53}" presName="composite" presStyleCnt="0"/>
      <dgm:spPr/>
    </dgm:pt>
    <dgm:pt modelId="{F3164CB5-DEA1-40BA-AF46-56C05DC17B3F}" type="pres">
      <dgm:prSet presAssocID="{2B7BF3D2-AF18-4134-B46D-D86DC86C6F53}" presName="imgShp" presStyleLbl="fgImgPlace1" presStyleIdx="1" presStyleCnt="3" custScaleX="258167" custScaleY="230175"/>
      <dgm:spPr>
        <a:blipFill rotWithShape="1">
          <a:blip xmlns:r="http://schemas.openxmlformats.org/officeDocument/2006/relationships" r:embed="rId2"/>
          <a:srcRect/>
          <a:stretch>
            <a:fillRect t="-22000" b="-22000"/>
          </a:stretch>
        </a:blipFill>
      </dgm:spPr>
    </dgm:pt>
    <dgm:pt modelId="{EED95409-60B9-4763-ADA5-1BA2D49E39EB}" type="pres">
      <dgm:prSet presAssocID="{2B7BF3D2-AF18-4134-B46D-D86DC86C6F53}" presName="txShp" presStyleLbl="node1" presStyleIdx="1" presStyleCnt="3" custScaleY="323648">
        <dgm:presLayoutVars>
          <dgm:bulletEnabled val="1"/>
        </dgm:presLayoutVars>
      </dgm:prSet>
      <dgm:spPr/>
    </dgm:pt>
    <dgm:pt modelId="{9361CEAF-57F2-40B6-A3A8-C4B5C008D5C8}" type="pres">
      <dgm:prSet presAssocID="{2008DF39-C2C2-482F-B5C6-AB5F815D4FB7}" presName="spacing" presStyleCnt="0"/>
      <dgm:spPr/>
    </dgm:pt>
    <dgm:pt modelId="{1E2D79B6-C952-43E5-AF99-1B14C90E60F2}" type="pres">
      <dgm:prSet presAssocID="{3DE03B76-57FC-4946-8540-6231F9E70FE5}" presName="composite" presStyleCnt="0"/>
      <dgm:spPr/>
    </dgm:pt>
    <dgm:pt modelId="{BBCB1A2E-E450-44C5-9221-D93B411D4BF9}" type="pres">
      <dgm:prSet presAssocID="{3DE03B76-57FC-4946-8540-6231F9E70FE5}" presName="imgShp" presStyleLbl="fgImgPlace1" presStyleIdx="2" presStyleCnt="3" custScaleX="309092" custScaleY="225375"/>
      <dgm:spPr>
        <a:blipFill rotWithShape="1">
          <a:blip xmlns:r="http://schemas.openxmlformats.org/officeDocument/2006/relationships" r:embed="rId3"/>
          <a:srcRect/>
          <a:stretch>
            <a:fillRect l="-1000" r="-1000"/>
          </a:stretch>
        </a:blipFill>
      </dgm:spPr>
    </dgm:pt>
    <dgm:pt modelId="{2BEF3E85-1F78-4153-B2E2-7F7988F1F0E8}" type="pres">
      <dgm:prSet presAssocID="{3DE03B76-57FC-4946-8540-6231F9E70FE5}" presName="txShp" presStyleLbl="node1" presStyleIdx="2" presStyleCnt="3" custScaleY="270747">
        <dgm:presLayoutVars>
          <dgm:bulletEnabled val="1"/>
        </dgm:presLayoutVars>
      </dgm:prSet>
      <dgm:spPr/>
    </dgm:pt>
  </dgm:ptLst>
  <dgm:cxnLst>
    <dgm:cxn modelId="{ED4B761D-43A7-45E2-B400-430EA9BDE0A8}" type="presOf" srcId="{3DE03B76-57FC-4946-8540-6231F9E70FE5}" destId="{2BEF3E85-1F78-4153-B2E2-7F7988F1F0E8}" srcOrd="0" destOrd="0" presId="urn:microsoft.com/office/officeart/2005/8/layout/vList3#1"/>
    <dgm:cxn modelId="{9E78A52C-1E53-4591-AEFD-07E548600AB2}" srcId="{FE0908E2-C19F-4D7B-8A79-F57BACFE3DFC}" destId="{3DE03B76-57FC-4946-8540-6231F9E70FE5}" srcOrd="2" destOrd="0" parTransId="{1315078A-F880-4C55-8555-656FA0B0AAE8}" sibTransId="{83BD5753-B5D8-431B-90EF-6FD5CB68DF7D}"/>
    <dgm:cxn modelId="{37939A7A-1E37-40D4-B71B-8DB4001D9F71}" type="presOf" srcId="{FE0908E2-C19F-4D7B-8A79-F57BACFE3DFC}" destId="{98FC066B-59FE-4CCE-8949-C34D4278FBDA}" srcOrd="0" destOrd="0" presId="urn:microsoft.com/office/officeart/2005/8/layout/vList3#1"/>
    <dgm:cxn modelId="{D513F3AE-C691-46B7-BE36-961E6E2DF311}" srcId="{FE0908E2-C19F-4D7B-8A79-F57BACFE3DFC}" destId="{2B7BF3D2-AF18-4134-B46D-D86DC86C6F53}" srcOrd="1" destOrd="0" parTransId="{C4132888-C0AB-4AE6-B5D9-6BEE590B45CD}" sibTransId="{2008DF39-C2C2-482F-B5C6-AB5F815D4FB7}"/>
    <dgm:cxn modelId="{126E87BD-5356-4AF7-B76A-FB9775C0AF82}" type="presOf" srcId="{C8F66F37-50F1-4510-A712-CBCAB27740AF}" destId="{48651CCA-E9DA-4CE2-AC28-5C869E3E3B5E}" srcOrd="0" destOrd="0" presId="urn:microsoft.com/office/officeart/2005/8/layout/vList3#1"/>
    <dgm:cxn modelId="{242E37C0-9D61-4229-B498-F3E59BFE6C59}" type="presOf" srcId="{2B7BF3D2-AF18-4134-B46D-D86DC86C6F53}" destId="{EED95409-60B9-4763-ADA5-1BA2D49E39EB}" srcOrd="0" destOrd="0" presId="urn:microsoft.com/office/officeart/2005/8/layout/vList3#1"/>
    <dgm:cxn modelId="{99FCBFEE-591C-4E4E-A8A7-AC222C427C0B}" srcId="{FE0908E2-C19F-4D7B-8A79-F57BACFE3DFC}" destId="{C8F66F37-50F1-4510-A712-CBCAB27740AF}" srcOrd="0" destOrd="0" parTransId="{2D4A2117-6947-42B4-8833-311A83D8CFFD}" sibTransId="{B795BC55-9B90-4909-905F-3EC2FE7BB9DF}"/>
    <dgm:cxn modelId="{6D639166-853C-4A1A-9A7B-0504DE39D1B5}" type="presParOf" srcId="{98FC066B-59FE-4CCE-8949-C34D4278FBDA}" destId="{D790FADF-BCD5-422E-AB3E-38ABA4F9CA56}" srcOrd="0" destOrd="0" presId="urn:microsoft.com/office/officeart/2005/8/layout/vList3#1"/>
    <dgm:cxn modelId="{5ADE6763-6391-4096-8CBF-B3A79EB29224}" type="presParOf" srcId="{D790FADF-BCD5-422E-AB3E-38ABA4F9CA56}" destId="{319E155F-C64B-4AF8-BB6C-F5C2E2FCCE50}" srcOrd="0" destOrd="0" presId="urn:microsoft.com/office/officeart/2005/8/layout/vList3#1"/>
    <dgm:cxn modelId="{3096343C-03FE-45BD-A32F-FE814236B95B}" type="presParOf" srcId="{D790FADF-BCD5-422E-AB3E-38ABA4F9CA56}" destId="{48651CCA-E9DA-4CE2-AC28-5C869E3E3B5E}" srcOrd="1" destOrd="0" presId="urn:microsoft.com/office/officeart/2005/8/layout/vList3#1"/>
    <dgm:cxn modelId="{71AB7097-1B14-41BA-BD79-9147710C663E}" type="presParOf" srcId="{98FC066B-59FE-4CCE-8949-C34D4278FBDA}" destId="{6C0A1987-C4FB-4BF9-B135-DE0C7F55BA5A}" srcOrd="1" destOrd="0" presId="urn:microsoft.com/office/officeart/2005/8/layout/vList3#1"/>
    <dgm:cxn modelId="{C7AFC32C-3799-4136-92D0-43E4EFF6E9E9}" type="presParOf" srcId="{98FC066B-59FE-4CCE-8949-C34D4278FBDA}" destId="{EF6DA00E-89E8-4763-B826-34319BA7165C}" srcOrd="2" destOrd="0" presId="urn:microsoft.com/office/officeart/2005/8/layout/vList3#1"/>
    <dgm:cxn modelId="{58B84D9A-1479-46F2-B1CB-70754DC0E87E}" type="presParOf" srcId="{EF6DA00E-89E8-4763-B826-34319BA7165C}" destId="{F3164CB5-DEA1-40BA-AF46-56C05DC17B3F}" srcOrd="0" destOrd="0" presId="urn:microsoft.com/office/officeart/2005/8/layout/vList3#1"/>
    <dgm:cxn modelId="{2C6B1D51-A240-47BA-A82A-1ED1AF7878AF}" type="presParOf" srcId="{EF6DA00E-89E8-4763-B826-34319BA7165C}" destId="{EED95409-60B9-4763-ADA5-1BA2D49E39EB}" srcOrd="1" destOrd="0" presId="urn:microsoft.com/office/officeart/2005/8/layout/vList3#1"/>
    <dgm:cxn modelId="{1626CDBA-F274-47F4-B55C-E940F604EDC2}" type="presParOf" srcId="{98FC066B-59FE-4CCE-8949-C34D4278FBDA}" destId="{9361CEAF-57F2-40B6-A3A8-C4B5C008D5C8}" srcOrd="3" destOrd="0" presId="urn:microsoft.com/office/officeart/2005/8/layout/vList3#1"/>
    <dgm:cxn modelId="{42879E99-1668-4D93-AADB-0E84DDF77407}" type="presParOf" srcId="{98FC066B-59FE-4CCE-8949-C34D4278FBDA}" destId="{1E2D79B6-C952-43E5-AF99-1B14C90E60F2}" srcOrd="4" destOrd="0" presId="urn:microsoft.com/office/officeart/2005/8/layout/vList3#1"/>
    <dgm:cxn modelId="{DC635673-82C5-4ADD-A6FA-F5B0BF2746A9}" type="presParOf" srcId="{1E2D79B6-C952-43E5-AF99-1B14C90E60F2}" destId="{BBCB1A2E-E450-44C5-9221-D93B411D4BF9}" srcOrd="0" destOrd="0" presId="urn:microsoft.com/office/officeart/2005/8/layout/vList3#1"/>
    <dgm:cxn modelId="{12A56ED4-6755-4588-B202-A1EA475A2AD1}" type="presParOf" srcId="{1E2D79B6-C952-43E5-AF99-1B14C90E60F2}" destId="{2BEF3E85-1F78-4153-B2E2-7F7988F1F0E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B82FB7-09DE-40C6-AA17-75DBD21166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DBF1FC29-3C86-44E8-B1B1-889A051E1171}">
      <dgm:prSet phldrT="[Text]" custT="1"/>
      <dgm:spPr/>
      <dgm:t>
        <a:bodyPr/>
        <a:lstStyle/>
        <a:p>
          <a:pPr>
            <a:buSzPts val="1000"/>
            <a:buFont typeface="Courier New" panose="02070309020205020404" pitchFamily="49" charset="0"/>
            <a:buChar char="o"/>
          </a:pPr>
          <a:endParaRPr lang="en-IN" sz="1800" dirty="0"/>
        </a:p>
        <a:p>
          <a:pPr>
            <a:buSzPts val="1000"/>
            <a:buFont typeface="Courier New" panose="02070309020205020404" pitchFamily="49" charset="0"/>
            <a:buChar char="o"/>
          </a:pPr>
          <a:r>
            <a:rPr lang="en-IN" sz="1600" dirty="0"/>
            <a:t>IS 456:2000 (Code of Practice for Plain and Reinforced Concrete), IS 3370 (Code of Practice for Concrete Structures for the Storage of Liquids), and IS 6403:1981 (Code of Practice for Determination of Bearing Capacity of Shallow </a:t>
          </a:r>
          <a:r>
            <a:rPr lang="en-IN" sz="1800" dirty="0"/>
            <a:t>Foundations).</a:t>
          </a:r>
        </a:p>
      </dgm:t>
    </dgm:pt>
    <dgm:pt modelId="{45C470CC-DC5E-4B2D-89D5-D7F58DE42D66}" type="parTrans" cxnId="{C6B2D2E8-A740-4A1B-AAC1-E12A1F1E7B3A}">
      <dgm:prSet/>
      <dgm:spPr/>
      <dgm:t>
        <a:bodyPr/>
        <a:lstStyle/>
        <a:p>
          <a:endParaRPr lang="en-IN"/>
        </a:p>
      </dgm:t>
    </dgm:pt>
    <dgm:pt modelId="{BE397592-7352-405A-9464-AF2B2D1A63EB}" type="sibTrans" cxnId="{C6B2D2E8-A740-4A1B-AAC1-E12A1F1E7B3A}">
      <dgm:prSet/>
      <dgm:spPr/>
      <dgm:t>
        <a:bodyPr/>
        <a:lstStyle/>
        <a:p>
          <a:endParaRPr lang="en-IN"/>
        </a:p>
      </dgm:t>
    </dgm:pt>
    <dgm:pt modelId="{FF795CD7-836A-4580-8C60-D25B89C4695C}">
      <dgm:prSet phldrT="[Text]" custT="1"/>
      <dgm:spPr/>
      <dgm:t>
        <a:bodyPr/>
        <a:lstStyle/>
        <a:p>
          <a:pPr algn="just"/>
          <a:r>
            <a:rPr lang="en-IN" sz="1600" b="1" dirty="0"/>
            <a:t>Design Safety and Reliability, Load Bearing Capacity</a:t>
          </a:r>
          <a:endParaRPr lang="en-IN" sz="1600" dirty="0"/>
        </a:p>
      </dgm:t>
    </dgm:pt>
    <dgm:pt modelId="{500C198B-BE18-455B-BF7C-4E3B8B41D38A}" type="parTrans" cxnId="{24F3B641-72A8-409F-A9D4-7B8BD5789B4F}">
      <dgm:prSet/>
      <dgm:spPr/>
      <dgm:t>
        <a:bodyPr/>
        <a:lstStyle/>
        <a:p>
          <a:endParaRPr lang="en-IN"/>
        </a:p>
      </dgm:t>
    </dgm:pt>
    <dgm:pt modelId="{758FCFA6-0DFA-4BAD-B8A5-E3E05DAFAE32}" type="sibTrans" cxnId="{24F3B641-72A8-409F-A9D4-7B8BD5789B4F}">
      <dgm:prSet/>
      <dgm:spPr/>
      <dgm:t>
        <a:bodyPr/>
        <a:lstStyle/>
        <a:p>
          <a:endParaRPr lang="en-IN"/>
        </a:p>
      </dgm:t>
    </dgm:pt>
    <dgm:pt modelId="{E350F921-2A5D-4089-B140-D5922F617702}">
      <dgm:prSet phldrT="[Text]" custT="1"/>
      <dgm:spPr/>
      <dgm:t>
        <a:bodyPr/>
        <a:lstStyle/>
        <a:p>
          <a:pPr algn="just"/>
          <a:r>
            <a:rPr lang="en-IN" sz="1600" b="1" dirty="0"/>
            <a:t>Impact:</a:t>
          </a:r>
          <a:r>
            <a:rPr lang="en-IN" sz="1600" dirty="0"/>
            <a:t> Ensures that shallow foundations are designed to safely bear loads based on soil strength and structural requirements. It helps in preventing structural failures due to overloading or inadequate support.</a:t>
          </a:r>
        </a:p>
      </dgm:t>
    </dgm:pt>
    <dgm:pt modelId="{890FD40F-9423-4070-A9D4-A6B4FEDE704A}" type="parTrans" cxnId="{B31598DA-E47B-418F-B582-A49D7F8D5AFC}">
      <dgm:prSet/>
      <dgm:spPr/>
      <dgm:t>
        <a:bodyPr/>
        <a:lstStyle/>
        <a:p>
          <a:endParaRPr lang="en-IN"/>
        </a:p>
      </dgm:t>
    </dgm:pt>
    <dgm:pt modelId="{8AE4E899-C3E4-457D-BA72-3518C0D873E7}" type="sibTrans" cxnId="{B31598DA-E47B-418F-B582-A49D7F8D5AFC}">
      <dgm:prSet/>
      <dgm:spPr/>
      <dgm:t>
        <a:bodyPr/>
        <a:lstStyle/>
        <a:p>
          <a:endParaRPr lang="en-IN"/>
        </a:p>
      </dgm:t>
    </dgm:pt>
    <dgm:pt modelId="{E66E1EEF-89ED-4718-B503-EB874B04CEA7}">
      <dgm:prSet phldrT="[Text]" custT="1"/>
      <dgm:spPr/>
      <dgm:t>
        <a:bodyPr/>
        <a:lstStyle/>
        <a:p>
          <a:r>
            <a:rPr lang="en-IN" sz="1600" dirty="0"/>
            <a:t>IS 6403:1981 and IS 2911 (Part 1 Sec 2):2010 (Code of Practice for Design and Construction of Pile Foundations - Part 1 – Bored cast in-situ Concrete piles and Part 2 (2021) – Design and construction of  piles foundation – Timber Piles)</a:t>
          </a:r>
        </a:p>
      </dgm:t>
    </dgm:pt>
    <dgm:pt modelId="{CCC1038B-4D02-4785-A815-4D932BA61525}" type="parTrans" cxnId="{FE5F5939-473F-4557-8F56-122F7146EC0C}">
      <dgm:prSet/>
      <dgm:spPr/>
      <dgm:t>
        <a:bodyPr/>
        <a:lstStyle/>
        <a:p>
          <a:endParaRPr lang="en-IN"/>
        </a:p>
      </dgm:t>
    </dgm:pt>
    <dgm:pt modelId="{F6A7742A-A3F4-4451-BBAD-969CD508CC6C}" type="sibTrans" cxnId="{FE5F5939-473F-4557-8F56-122F7146EC0C}">
      <dgm:prSet/>
      <dgm:spPr/>
      <dgm:t>
        <a:bodyPr/>
        <a:lstStyle/>
        <a:p>
          <a:endParaRPr lang="en-IN"/>
        </a:p>
      </dgm:t>
    </dgm:pt>
    <dgm:pt modelId="{B528516F-38DF-4761-AE1D-1BCB6D0016F2}">
      <dgm:prSet phldrT="[Text]" custT="1"/>
      <dgm:spPr/>
      <dgm:t>
        <a:bodyPr/>
        <a:lstStyle/>
        <a:p>
          <a:pPr algn="just"/>
          <a:r>
            <a:rPr lang="en-IN" sz="1600" b="1" dirty="0"/>
            <a:t>Settlement Control</a:t>
          </a:r>
          <a:endParaRPr lang="en-IN" sz="1600" dirty="0"/>
        </a:p>
      </dgm:t>
    </dgm:pt>
    <dgm:pt modelId="{DA704EFD-DC92-4142-BE86-B566C4F6C2B5}" type="parTrans" cxnId="{7FB88182-81B0-4ED5-86CF-933E2A8A90EE}">
      <dgm:prSet/>
      <dgm:spPr/>
      <dgm:t>
        <a:bodyPr/>
        <a:lstStyle/>
        <a:p>
          <a:endParaRPr lang="en-IN"/>
        </a:p>
      </dgm:t>
    </dgm:pt>
    <dgm:pt modelId="{4A5C973B-88DC-4B55-8D2B-8B64ABD6A548}" type="sibTrans" cxnId="{7FB88182-81B0-4ED5-86CF-933E2A8A90EE}">
      <dgm:prSet/>
      <dgm:spPr/>
      <dgm:t>
        <a:bodyPr/>
        <a:lstStyle/>
        <a:p>
          <a:endParaRPr lang="en-IN"/>
        </a:p>
      </dgm:t>
    </dgm:pt>
    <dgm:pt modelId="{A601386A-B6E1-45B2-9A2B-F311E5142567}">
      <dgm:prSet phldrT="[Text]" custT="1"/>
      <dgm:spPr/>
      <dgm:t>
        <a:bodyPr/>
        <a:lstStyle/>
        <a:p>
          <a:pPr algn="just"/>
          <a:r>
            <a:rPr lang="en-IN" sz="1600" b="1" dirty="0"/>
            <a:t>Impact</a:t>
          </a:r>
          <a:r>
            <a:rPr lang="en-IN" sz="1600" dirty="0"/>
            <a:t> :Provides guidelines for calculating expected settlements and controlling differential settlement, which is crucial for maintaining the stability and integrity of structures.</a:t>
          </a:r>
        </a:p>
      </dgm:t>
    </dgm:pt>
    <dgm:pt modelId="{543F4033-91CB-4233-9308-BF5411492FB5}" type="parTrans" cxnId="{77CFB734-9FB5-4BC3-920D-35629AFE28A1}">
      <dgm:prSet/>
      <dgm:spPr/>
      <dgm:t>
        <a:bodyPr/>
        <a:lstStyle/>
        <a:p>
          <a:endParaRPr lang="en-IN"/>
        </a:p>
      </dgm:t>
    </dgm:pt>
    <dgm:pt modelId="{2E9AC38C-0558-4820-AA33-5A1BF104FC36}" type="sibTrans" cxnId="{77CFB734-9FB5-4BC3-920D-35629AFE28A1}">
      <dgm:prSet/>
      <dgm:spPr/>
      <dgm:t>
        <a:bodyPr/>
        <a:lstStyle/>
        <a:p>
          <a:endParaRPr lang="en-IN"/>
        </a:p>
      </dgm:t>
    </dgm:pt>
    <dgm:pt modelId="{A70D6B4D-AD4D-4443-9B7F-2D365A898566}">
      <dgm:prSet phldrT="[Text]" custT="1"/>
      <dgm:spPr/>
      <dgm:t>
        <a:bodyPr/>
        <a:lstStyle/>
        <a:p>
          <a:r>
            <a:rPr lang="en-IN" sz="1600" dirty="0"/>
            <a:t>IS 1904:2021(Code of Practice for Design and Construction of Foundations- General Requirements), IS 800:2007 (General Construction in Steel - Code of Practice)</a:t>
          </a:r>
        </a:p>
      </dgm:t>
    </dgm:pt>
    <dgm:pt modelId="{95ED91FF-BD07-460C-A292-BAB2B0913F87}" type="parTrans" cxnId="{860D0650-8520-4AF4-A812-9108C3E60267}">
      <dgm:prSet/>
      <dgm:spPr/>
      <dgm:t>
        <a:bodyPr/>
        <a:lstStyle/>
        <a:p>
          <a:endParaRPr lang="en-IN"/>
        </a:p>
      </dgm:t>
    </dgm:pt>
    <dgm:pt modelId="{B8B814E5-2886-4AA8-80A1-C4AD92A0EDF1}" type="sibTrans" cxnId="{860D0650-8520-4AF4-A812-9108C3E60267}">
      <dgm:prSet/>
      <dgm:spPr/>
      <dgm:t>
        <a:bodyPr/>
        <a:lstStyle/>
        <a:p>
          <a:endParaRPr lang="en-IN"/>
        </a:p>
      </dgm:t>
    </dgm:pt>
    <dgm:pt modelId="{A0CCE525-D3B8-43BB-B923-21B899119BD5}">
      <dgm:prSet phldrT="[Text]" custT="1"/>
      <dgm:spPr/>
      <dgm:t>
        <a:bodyPr/>
        <a:lstStyle/>
        <a:p>
          <a:pPr algn="just"/>
          <a:r>
            <a:rPr lang="en-IN" sz="1600" b="1" dirty="0"/>
            <a:t>Design Consistency and Quality , Design Methodologies:</a:t>
          </a:r>
          <a:endParaRPr lang="en-IN" sz="1600" dirty="0"/>
        </a:p>
      </dgm:t>
    </dgm:pt>
    <dgm:pt modelId="{1519A553-6143-49EA-B8BD-882DBAC23EAA}" type="parTrans" cxnId="{CA29C761-4BD3-48B3-BB51-9307E7BF5922}">
      <dgm:prSet/>
      <dgm:spPr/>
      <dgm:t>
        <a:bodyPr/>
        <a:lstStyle/>
        <a:p>
          <a:endParaRPr lang="en-IN"/>
        </a:p>
      </dgm:t>
    </dgm:pt>
    <dgm:pt modelId="{BC633B85-DC51-4745-95E6-3DEA9358269C}" type="sibTrans" cxnId="{CA29C761-4BD3-48B3-BB51-9307E7BF5922}">
      <dgm:prSet/>
      <dgm:spPr/>
      <dgm:t>
        <a:bodyPr/>
        <a:lstStyle/>
        <a:p>
          <a:endParaRPr lang="en-IN"/>
        </a:p>
      </dgm:t>
    </dgm:pt>
    <dgm:pt modelId="{D4949E16-2EA6-4A1A-A178-A9D8C2A8A5D5}">
      <dgm:prSet phldrT="[Text]" custT="1"/>
      <dgm:spPr/>
      <dgm:t>
        <a:bodyPr/>
        <a:lstStyle/>
        <a:p>
          <a:pPr algn="just"/>
          <a:r>
            <a:rPr lang="en-IN" sz="1600" b="1" dirty="0"/>
            <a:t>Impact:</a:t>
          </a:r>
          <a:r>
            <a:rPr lang="en-IN" sz="1600" dirty="0"/>
            <a:t> Standardizes the design approach, ensuring that all calculations, methods, and procedures follow a uniform set of practices, leading to consistency and reliability in foundation design.</a:t>
          </a:r>
        </a:p>
      </dgm:t>
    </dgm:pt>
    <dgm:pt modelId="{8FCB7E02-FBFD-4D04-A58C-D7DA11285273}" type="parTrans" cxnId="{F12476EE-FA9A-4C97-BF21-2A48557B07C8}">
      <dgm:prSet/>
      <dgm:spPr/>
      <dgm:t>
        <a:bodyPr/>
        <a:lstStyle/>
        <a:p>
          <a:endParaRPr lang="en-IN"/>
        </a:p>
      </dgm:t>
    </dgm:pt>
    <dgm:pt modelId="{A4BAB3FD-AAE5-44D2-A00A-1C9CDFF027DE}" type="sibTrans" cxnId="{F12476EE-FA9A-4C97-BF21-2A48557B07C8}">
      <dgm:prSet/>
      <dgm:spPr/>
      <dgm:t>
        <a:bodyPr/>
        <a:lstStyle/>
        <a:p>
          <a:endParaRPr lang="en-IN"/>
        </a:p>
      </dgm:t>
    </dgm:pt>
    <dgm:pt modelId="{4037881F-79AE-470A-856F-6393B8E25149}" type="pres">
      <dgm:prSet presAssocID="{3DB82FB7-09DE-40C6-AA17-75DBD21166D5}" presName="Name0" presStyleCnt="0">
        <dgm:presLayoutVars>
          <dgm:dir/>
          <dgm:animLvl val="lvl"/>
          <dgm:resizeHandles val="exact"/>
        </dgm:presLayoutVars>
      </dgm:prSet>
      <dgm:spPr/>
    </dgm:pt>
    <dgm:pt modelId="{BD2FC76B-4A62-498B-9177-87B256BC23BB}" type="pres">
      <dgm:prSet presAssocID="{DBF1FC29-3C86-44E8-B1B1-889A051E1171}" presName="linNode" presStyleCnt="0"/>
      <dgm:spPr/>
    </dgm:pt>
    <dgm:pt modelId="{091012C7-762C-4A21-8E8E-863B5EB5946A}" type="pres">
      <dgm:prSet presAssocID="{DBF1FC29-3C86-44E8-B1B1-889A051E1171}" presName="parentText" presStyleLbl="node1" presStyleIdx="0" presStyleCnt="3" custScaleX="88551" custScaleY="117026">
        <dgm:presLayoutVars>
          <dgm:chMax val="1"/>
          <dgm:bulletEnabled val="1"/>
        </dgm:presLayoutVars>
      </dgm:prSet>
      <dgm:spPr/>
    </dgm:pt>
    <dgm:pt modelId="{2B88194A-6A79-4035-965E-406AC848FD6D}" type="pres">
      <dgm:prSet presAssocID="{DBF1FC29-3C86-44E8-B1B1-889A051E1171}" presName="descendantText" presStyleLbl="alignAccFollowNode1" presStyleIdx="0" presStyleCnt="3" custLinFactNeighborX="4756" custLinFactNeighborY="3338">
        <dgm:presLayoutVars>
          <dgm:bulletEnabled val="1"/>
        </dgm:presLayoutVars>
      </dgm:prSet>
      <dgm:spPr/>
    </dgm:pt>
    <dgm:pt modelId="{883FD36C-7CF8-4982-9396-BBFAD4D8CF3B}" type="pres">
      <dgm:prSet presAssocID="{BE397592-7352-405A-9464-AF2B2D1A63EB}" presName="sp" presStyleCnt="0"/>
      <dgm:spPr/>
    </dgm:pt>
    <dgm:pt modelId="{42A404B5-C899-47C3-A032-39F88E63D578}" type="pres">
      <dgm:prSet presAssocID="{E66E1EEF-89ED-4718-B503-EB874B04CEA7}" presName="linNode" presStyleCnt="0"/>
      <dgm:spPr/>
    </dgm:pt>
    <dgm:pt modelId="{C2C15626-17B9-465B-9FFC-F3C04E21A0A3}" type="pres">
      <dgm:prSet presAssocID="{E66E1EEF-89ED-4718-B503-EB874B04CEA7}" presName="parentText" presStyleLbl="node1" presStyleIdx="1" presStyleCnt="3">
        <dgm:presLayoutVars>
          <dgm:chMax val="1"/>
          <dgm:bulletEnabled val="1"/>
        </dgm:presLayoutVars>
      </dgm:prSet>
      <dgm:spPr/>
    </dgm:pt>
    <dgm:pt modelId="{A4B5E49D-AD49-44AF-BECD-6EBED4B50C0D}" type="pres">
      <dgm:prSet presAssocID="{E66E1EEF-89ED-4718-B503-EB874B04CEA7}" presName="descendantText" presStyleLbl="alignAccFollowNode1" presStyleIdx="1" presStyleCnt="3">
        <dgm:presLayoutVars>
          <dgm:bulletEnabled val="1"/>
        </dgm:presLayoutVars>
      </dgm:prSet>
      <dgm:spPr/>
    </dgm:pt>
    <dgm:pt modelId="{59826D2F-D632-40FA-B8EF-CBFB9B222178}" type="pres">
      <dgm:prSet presAssocID="{F6A7742A-A3F4-4451-BBAD-969CD508CC6C}" presName="sp" presStyleCnt="0"/>
      <dgm:spPr/>
    </dgm:pt>
    <dgm:pt modelId="{B6DB7EDE-F6A4-4457-9434-64DBFA80B859}" type="pres">
      <dgm:prSet presAssocID="{A70D6B4D-AD4D-4443-9B7F-2D365A898566}" presName="linNode" presStyleCnt="0"/>
      <dgm:spPr/>
    </dgm:pt>
    <dgm:pt modelId="{B725500B-844D-45F1-9A09-A5EBC9D7D8A9}" type="pres">
      <dgm:prSet presAssocID="{A70D6B4D-AD4D-4443-9B7F-2D365A898566}" presName="parentText" presStyleLbl="node1" presStyleIdx="2" presStyleCnt="3">
        <dgm:presLayoutVars>
          <dgm:chMax val="1"/>
          <dgm:bulletEnabled val="1"/>
        </dgm:presLayoutVars>
      </dgm:prSet>
      <dgm:spPr/>
    </dgm:pt>
    <dgm:pt modelId="{89C26972-B94F-4048-AEBC-01DE43213F91}" type="pres">
      <dgm:prSet presAssocID="{A70D6B4D-AD4D-4443-9B7F-2D365A898566}" presName="descendantText" presStyleLbl="alignAccFollowNode1" presStyleIdx="2" presStyleCnt="3" custLinFactNeighborX="-2772" custLinFactNeighborY="3123">
        <dgm:presLayoutVars>
          <dgm:bulletEnabled val="1"/>
        </dgm:presLayoutVars>
      </dgm:prSet>
      <dgm:spPr/>
    </dgm:pt>
  </dgm:ptLst>
  <dgm:cxnLst>
    <dgm:cxn modelId="{C2EFE20B-332D-4FEF-B959-779302992577}" type="presOf" srcId="{D4949E16-2EA6-4A1A-A178-A9D8C2A8A5D5}" destId="{89C26972-B94F-4048-AEBC-01DE43213F91}" srcOrd="0" destOrd="1" presId="urn:microsoft.com/office/officeart/2005/8/layout/vList5"/>
    <dgm:cxn modelId="{CDD43E11-9432-4E88-9753-61A4DF5B6D93}" type="presOf" srcId="{E66E1EEF-89ED-4718-B503-EB874B04CEA7}" destId="{C2C15626-17B9-465B-9FFC-F3C04E21A0A3}" srcOrd="0" destOrd="0" presId="urn:microsoft.com/office/officeart/2005/8/layout/vList5"/>
    <dgm:cxn modelId="{DEE5A633-F19E-4F21-A4FD-593576658D1A}" type="presOf" srcId="{E350F921-2A5D-4089-B140-D5922F617702}" destId="{2B88194A-6A79-4035-965E-406AC848FD6D}" srcOrd="0" destOrd="1" presId="urn:microsoft.com/office/officeart/2005/8/layout/vList5"/>
    <dgm:cxn modelId="{77CFB734-9FB5-4BC3-920D-35629AFE28A1}" srcId="{E66E1EEF-89ED-4718-B503-EB874B04CEA7}" destId="{A601386A-B6E1-45B2-9A2B-F311E5142567}" srcOrd="1" destOrd="0" parTransId="{543F4033-91CB-4233-9308-BF5411492FB5}" sibTransId="{2E9AC38C-0558-4820-AA33-5A1BF104FC36}"/>
    <dgm:cxn modelId="{FE5F5939-473F-4557-8F56-122F7146EC0C}" srcId="{3DB82FB7-09DE-40C6-AA17-75DBD21166D5}" destId="{E66E1EEF-89ED-4718-B503-EB874B04CEA7}" srcOrd="1" destOrd="0" parTransId="{CCC1038B-4D02-4785-A815-4D932BA61525}" sibTransId="{F6A7742A-A3F4-4451-BBAD-969CD508CC6C}"/>
    <dgm:cxn modelId="{1EE5D55F-74B5-4F89-B141-F3FD5F522869}" type="presOf" srcId="{A0CCE525-D3B8-43BB-B923-21B899119BD5}" destId="{89C26972-B94F-4048-AEBC-01DE43213F91}" srcOrd="0" destOrd="0" presId="urn:microsoft.com/office/officeart/2005/8/layout/vList5"/>
    <dgm:cxn modelId="{9A8FAA60-7DCE-4E95-8ED3-9A5A8666D882}" type="presOf" srcId="{B528516F-38DF-4761-AE1D-1BCB6D0016F2}" destId="{A4B5E49D-AD49-44AF-BECD-6EBED4B50C0D}" srcOrd="0" destOrd="0" presId="urn:microsoft.com/office/officeart/2005/8/layout/vList5"/>
    <dgm:cxn modelId="{24F3B641-72A8-409F-A9D4-7B8BD5789B4F}" srcId="{DBF1FC29-3C86-44E8-B1B1-889A051E1171}" destId="{FF795CD7-836A-4580-8C60-D25B89C4695C}" srcOrd="0" destOrd="0" parTransId="{500C198B-BE18-455B-BF7C-4E3B8B41D38A}" sibTransId="{758FCFA6-0DFA-4BAD-B8A5-E3E05DAFAE32}"/>
    <dgm:cxn modelId="{CA29C761-4BD3-48B3-BB51-9307E7BF5922}" srcId="{A70D6B4D-AD4D-4443-9B7F-2D365A898566}" destId="{A0CCE525-D3B8-43BB-B923-21B899119BD5}" srcOrd="0" destOrd="0" parTransId="{1519A553-6143-49EA-B8BD-882DBAC23EAA}" sibTransId="{BC633B85-DC51-4745-95E6-3DEA9358269C}"/>
    <dgm:cxn modelId="{BF9CD246-04FB-49A0-BB0B-622EBC2E68A6}" type="presOf" srcId="{DBF1FC29-3C86-44E8-B1B1-889A051E1171}" destId="{091012C7-762C-4A21-8E8E-863B5EB5946A}" srcOrd="0" destOrd="0" presId="urn:microsoft.com/office/officeart/2005/8/layout/vList5"/>
    <dgm:cxn modelId="{860D0650-8520-4AF4-A812-9108C3E60267}" srcId="{3DB82FB7-09DE-40C6-AA17-75DBD21166D5}" destId="{A70D6B4D-AD4D-4443-9B7F-2D365A898566}" srcOrd="2" destOrd="0" parTransId="{95ED91FF-BD07-460C-A292-BAB2B0913F87}" sibTransId="{B8B814E5-2886-4AA8-80A1-C4AD92A0EDF1}"/>
    <dgm:cxn modelId="{7FB88182-81B0-4ED5-86CF-933E2A8A90EE}" srcId="{E66E1EEF-89ED-4718-B503-EB874B04CEA7}" destId="{B528516F-38DF-4761-AE1D-1BCB6D0016F2}" srcOrd="0" destOrd="0" parTransId="{DA704EFD-DC92-4142-BE86-B566C4F6C2B5}" sibTransId="{4A5C973B-88DC-4B55-8D2B-8B64ABD6A548}"/>
    <dgm:cxn modelId="{5A802294-F658-45C7-8875-F9556ECE76E1}" type="presOf" srcId="{A601386A-B6E1-45B2-9A2B-F311E5142567}" destId="{A4B5E49D-AD49-44AF-BECD-6EBED4B50C0D}" srcOrd="0" destOrd="1" presId="urn:microsoft.com/office/officeart/2005/8/layout/vList5"/>
    <dgm:cxn modelId="{B1F0C8A1-6D97-489C-B9CF-A10C8651CC66}" type="presOf" srcId="{3DB82FB7-09DE-40C6-AA17-75DBD21166D5}" destId="{4037881F-79AE-470A-856F-6393B8E25149}" srcOrd="0" destOrd="0" presId="urn:microsoft.com/office/officeart/2005/8/layout/vList5"/>
    <dgm:cxn modelId="{97A79DC4-1964-4AF6-B5CB-0BCE0A8A73D3}" type="presOf" srcId="{A70D6B4D-AD4D-4443-9B7F-2D365A898566}" destId="{B725500B-844D-45F1-9A09-A5EBC9D7D8A9}" srcOrd="0" destOrd="0" presId="urn:microsoft.com/office/officeart/2005/8/layout/vList5"/>
    <dgm:cxn modelId="{B31598DA-E47B-418F-B582-A49D7F8D5AFC}" srcId="{DBF1FC29-3C86-44E8-B1B1-889A051E1171}" destId="{E350F921-2A5D-4089-B140-D5922F617702}" srcOrd="1" destOrd="0" parTransId="{890FD40F-9423-4070-A9D4-A6B4FEDE704A}" sibTransId="{8AE4E899-C3E4-457D-BA72-3518C0D873E7}"/>
    <dgm:cxn modelId="{C6B2D2E8-A740-4A1B-AAC1-E12A1F1E7B3A}" srcId="{3DB82FB7-09DE-40C6-AA17-75DBD21166D5}" destId="{DBF1FC29-3C86-44E8-B1B1-889A051E1171}" srcOrd="0" destOrd="0" parTransId="{45C470CC-DC5E-4B2D-89D5-D7F58DE42D66}" sibTransId="{BE397592-7352-405A-9464-AF2B2D1A63EB}"/>
    <dgm:cxn modelId="{CFA626EB-5967-4CF9-A43A-840FCE4B8962}" type="presOf" srcId="{FF795CD7-836A-4580-8C60-D25B89C4695C}" destId="{2B88194A-6A79-4035-965E-406AC848FD6D}" srcOrd="0" destOrd="0" presId="urn:microsoft.com/office/officeart/2005/8/layout/vList5"/>
    <dgm:cxn modelId="{F12476EE-FA9A-4C97-BF21-2A48557B07C8}" srcId="{A70D6B4D-AD4D-4443-9B7F-2D365A898566}" destId="{D4949E16-2EA6-4A1A-A178-A9D8C2A8A5D5}" srcOrd="1" destOrd="0" parTransId="{8FCB7E02-FBFD-4D04-A58C-D7DA11285273}" sibTransId="{A4BAB3FD-AAE5-44D2-A00A-1C9CDFF027DE}"/>
    <dgm:cxn modelId="{FAB71362-1A2D-4AED-93A9-0D48AF646E9A}" type="presParOf" srcId="{4037881F-79AE-470A-856F-6393B8E25149}" destId="{BD2FC76B-4A62-498B-9177-87B256BC23BB}" srcOrd="0" destOrd="0" presId="urn:microsoft.com/office/officeart/2005/8/layout/vList5"/>
    <dgm:cxn modelId="{0145B534-EF0D-4F4E-A477-8A7437A9594C}" type="presParOf" srcId="{BD2FC76B-4A62-498B-9177-87B256BC23BB}" destId="{091012C7-762C-4A21-8E8E-863B5EB5946A}" srcOrd="0" destOrd="0" presId="urn:microsoft.com/office/officeart/2005/8/layout/vList5"/>
    <dgm:cxn modelId="{0230C10B-C811-44D1-8F4C-8563EE9291B4}" type="presParOf" srcId="{BD2FC76B-4A62-498B-9177-87B256BC23BB}" destId="{2B88194A-6A79-4035-965E-406AC848FD6D}" srcOrd="1" destOrd="0" presId="urn:microsoft.com/office/officeart/2005/8/layout/vList5"/>
    <dgm:cxn modelId="{B5CEAB7B-C624-4472-94F6-FD6A73AE9344}" type="presParOf" srcId="{4037881F-79AE-470A-856F-6393B8E25149}" destId="{883FD36C-7CF8-4982-9396-BBFAD4D8CF3B}" srcOrd="1" destOrd="0" presId="urn:microsoft.com/office/officeart/2005/8/layout/vList5"/>
    <dgm:cxn modelId="{3541A6F5-7FEF-434B-B583-AF9F4F8EE1E4}" type="presParOf" srcId="{4037881F-79AE-470A-856F-6393B8E25149}" destId="{42A404B5-C899-47C3-A032-39F88E63D578}" srcOrd="2" destOrd="0" presId="urn:microsoft.com/office/officeart/2005/8/layout/vList5"/>
    <dgm:cxn modelId="{4317EF41-BD6D-416C-9680-2B25D46A8C3E}" type="presParOf" srcId="{42A404B5-C899-47C3-A032-39F88E63D578}" destId="{C2C15626-17B9-465B-9FFC-F3C04E21A0A3}" srcOrd="0" destOrd="0" presId="urn:microsoft.com/office/officeart/2005/8/layout/vList5"/>
    <dgm:cxn modelId="{A22352F7-0B14-4004-AE35-2E060CFED3BA}" type="presParOf" srcId="{42A404B5-C899-47C3-A032-39F88E63D578}" destId="{A4B5E49D-AD49-44AF-BECD-6EBED4B50C0D}" srcOrd="1" destOrd="0" presId="urn:microsoft.com/office/officeart/2005/8/layout/vList5"/>
    <dgm:cxn modelId="{178FC385-B1D0-4D4D-875A-FF2B3176E2EA}" type="presParOf" srcId="{4037881F-79AE-470A-856F-6393B8E25149}" destId="{59826D2F-D632-40FA-B8EF-CBFB9B222178}" srcOrd="3" destOrd="0" presId="urn:microsoft.com/office/officeart/2005/8/layout/vList5"/>
    <dgm:cxn modelId="{1C26DA6F-B9C0-4492-AB08-BBC3E356A8FB}" type="presParOf" srcId="{4037881F-79AE-470A-856F-6393B8E25149}" destId="{B6DB7EDE-F6A4-4457-9434-64DBFA80B859}" srcOrd="4" destOrd="0" presId="urn:microsoft.com/office/officeart/2005/8/layout/vList5"/>
    <dgm:cxn modelId="{E061E8A3-90B9-436D-8E60-B4C9767E0B3A}" type="presParOf" srcId="{B6DB7EDE-F6A4-4457-9434-64DBFA80B859}" destId="{B725500B-844D-45F1-9A09-A5EBC9D7D8A9}" srcOrd="0" destOrd="0" presId="urn:microsoft.com/office/officeart/2005/8/layout/vList5"/>
    <dgm:cxn modelId="{C3B38BA5-ECE1-44D8-8E55-5A36B6C76840}" type="presParOf" srcId="{B6DB7EDE-F6A4-4457-9434-64DBFA80B859}" destId="{89C26972-B94F-4048-AEBC-01DE43213F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955091-F37D-475C-A2A3-7ACF6604F07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E99DA468-144E-4BE9-BF1F-99C869EEA1EC}">
      <dgm:prSet phldrT="[Text]" custT="1"/>
      <dgm:spPr/>
      <dgm:t>
        <a:bodyPr/>
        <a:lstStyle/>
        <a:p>
          <a:r>
            <a:rPr lang="en-IN" sz="1600" dirty="0"/>
            <a:t>IS 456:2000 and IS 10262:2019 (Code of Practice for Concrete Mix Proportioning)</a:t>
          </a:r>
        </a:p>
      </dgm:t>
    </dgm:pt>
    <dgm:pt modelId="{784E7DBE-312F-4934-8F47-D444C4CE53BF}" type="parTrans" cxnId="{6CD83213-865B-4306-82D7-D56D9187D872}">
      <dgm:prSet/>
      <dgm:spPr/>
      <dgm:t>
        <a:bodyPr/>
        <a:lstStyle/>
        <a:p>
          <a:endParaRPr lang="en-IN"/>
        </a:p>
      </dgm:t>
    </dgm:pt>
    <dgm:pt modelId="{AB36D256-B577-4FBE-9AEA-830496D3A354}" type="sibTrans" cxnId="{6CD83213-865B-4306-82D7-D56D9187D872}">
      <dgm:prSet/>
      <dgm:spPr/>
      <dgm:t>
        <a:bodyPr/>
        <a:lstStyle/>
        <a:p>
          <a:endParaRPr lang="en-IN"/>
        </a:p>
      </dgm:t>
    </dgm:pt>
    <dgm:pt modelId="{4CB12615-6207-400E-B4C2-1BD2F70020E6}">
      <dgm:prSet phldrT="[Text]" custT="1"/>
      <dgm:spPr/>
      <dgm:t>
        <a:bodyPr/>
        <a:lstStyle/>
        <a:p>
          <a:r>
            <a:rPr lang="en-IN" sz="1600" b="1" dirty="0"/>
            <a:t>Material Specifications</a:t>
          </a:r>
          <a:endParaRPr lang="en-IN" sz="1600" dirty="0"/>
        </a:p>
      </dgm:t>
    </dgm:pt>
    <dgm:pt modelId="{2F31320A-C2F9-466F-86F2-1FBD769853DA}" type="parTrans" cxnId="{7A441F52-EF54-4BE5-BBF2-AB0E600B4B8B}">
      <dgm:prSet/>
      <dgm:spPr/>
      <dgm:t>
        <a:bodyPr/>
        <a:lstStyle/>
        <a:p>
          <a:endParaRPr lang="en-IN"/>
        </a:p>
      </dgm:t>
    </dgm:pt>
    <dgm:pt modelId="{1E3FCC4C-4A51-41D6-9278-5D79DB845819}" type="sibTrans" cxnId="{7A441F52-EF54-4BE5-BBF2-AB0E600B4B8B}">
      <dgm:prSet/>
      <dgm:spPr/>
      <dgm:t>
        <a:bodyPr/>
        <a:lstStyle/>
        <a:p>
          <a:endParaRPr lang="en-IN"/>
        </a:p>
      </dgm:t>
    </dgm:pt>
    <dgm:pt modelId="{A8C27EE6-4FA9-4113-8FFE-2434FDAF76C5}">
      <dgm:prSet phldrT="[Text]" custT="1"/>
      <dgm:spPr/>
      <dgm:t>
        <a:bodyPr/>
        <a:lstStyle/>
        <a:p>
          <a:r>
            <a:rPr lang="en-IN" sz="1400" dirty="0"/>
            <a:t>IS 1498:1970 (Classification and Identification of Soils for General Engineering Purposes), IS 2720 (Part 10): 1991 (Determination of Unconfined Compressive Strength), IS 2720 (Part 13): 1986 (Direct shear test)</a:t>
          </a:r>
        </a:p>
      </dgm:t>
    </dgm:pt>
    <dgm:pt modelId="{F760587C-3937-4ECA-BA76-91E8B54DD926}" type="parTrans" cxnId="{9E45E81C-1F6A-4776-B931-CBC27EE280F7}">
      <dgm:prSet/>
      <dgm:spPr/>
      <dgm:t>
        <a:bodyPr/>
        <a:lstStyle/>
        <a:p>
          <a:endParaRPr lang="en-IN"/>
        </a:p>
      </dgm:t>
    </dgm:pt>
    <dgm:pt modelId="{305DDB81-9906-476F-A7FF-5E722D8BA819}" type="sibTrans" cxnId="{9E45E81C-1F6A-4776-B931-CBC27EE280F7}">
      <dgm:prSet/>
      <dgm:spPr/>
      <dgm:t>
        <a:bodyPr/>
        <a:lstStyle/>
        <a:p>
          <a:endParaRPr lang="en-IN"/>
        </a:p>
      </dgm:t>
    </dgm:pt>
    <dgm:pt modelId="{BFF7BC83-088F-4BE8-BF66-89A689CB940B}">
      <dgm:prSet phldrT="[Text]" custT="1"/>
      <dgm:spPr/>
      <dgm:t>
        <a:bodyPr/>
        <a:lstStyle/>
        <a:p>
          <a:r>
            <a:rPr lang="en-IN" sz="1400" b="1" dirty="0"/>
            <a:t>Environmental and Soil Considerations , Soil testing and Analysis</a:t>
          </a:r>
          <a:endParaRPr lang="en-IN" sz="1400" dirty="0"/>
        </a:p>
      </dgm:t>
    </dgm:pt>
    <dgm:pt modelId="{3C387C23-6DF6-4404-A889-8D2016195FDE}" type="parTrans" cxnId="{3CF48606-0ECE-4605-B553-D2AFEA227434}">
      <dgm:prSet/>
      <dgm:spPr/>
      <dgm:t>
        <a:bodyPr/>
        <a:lstStyle/>
        <a:p>
          <a:endParaRPr lang="en-IN"/>
        </a:p>
      </dgm:t>
    </dgm:pt>
    <dgm:pt modelId="{0F8AC211-B779-4D3F-B88D-1BE8D925C119}" type="sibTrans" cxnId="{3CF48606-0ECE-4605-B553-D2AFEA227434}">
      <dgm:prSet/>
      <dgm:spPr/>
      <dgm:t>
        <a:bodyPr/>
        <a:lstStyle/>
        <a:p>
          <a:endParaRPr lang="en-IN"/>
        </a:p>
      </dgm:t>
    </dgm:pt>
    <dgm:pt modelId="{9D5F7A69-AD73-4B28-B541-5A27148DE15F}">
      <dgm:prSet phldrT="[Text]" custT="1"/>
      <dgm:spPr/>
      <dgm:t>
        <a:bodyPr/>
        <a:lstStyle/>
        <a:p>
          <a:r>
            <a:rPr lang="en-IN" sz="1600" b="1" dirty="0"/>
            <a:t>Impact:</a:t>
          </a:r>
          <a:r>
            <a:rPr lang="en-IN" sz="1600" dirty="0"/>
            <a:t> Ensures comprehensive soil testing and accurate classification, which are essential for designing foundations that respond appropriately to local soil conditions and environmental factors.</a:t>
          </a:r>
        </a:p>
      </dgm:t>
    </dgm:pt>
    <dgm:pt modelId="{AF79AC3D-9CB4-46DD-B83E-7375DED21DD3}" type="parTrans" cxnId="{F6FD0D1F-8262-4C5F-BFF0-BFE0A241CC48}">
      <dgm:prSet/>
      <dgm:spPr/>
      <dgm:t>
        <a:bodyPr/>
        <a:lstStyle/>
        <a:p>
          <a:endParaRPr lang="en-IN"/>
        </a:p>
      </dgm:t>
    </dgm:pt>
    <dgm:pt modelId="{8F315F05-D007-4116-8B90-8AA6E14D75F6}" type="sibTrans" cxnId="{F6FD0D1F-8262-4C5F-BFF0-BFE0A241CC48}">
      <dgm:prSet/>
      <dgm:spPr/>
      <dgm:t>
        <a:bodyPr/>
        <a:lstStyle/>
        <a:p>
          <a:endParaRPr lang="en-IN"/>
        </a:p>
      </dgm:t>
    </dgm:pt>
    <dgm:pt modelId="{D75ACA45-2400-4046-BACC-527F48E6161A}">
      <dgm:prSet phldrT="[Text]" custT="1"/>
      <dgm:spPr/>
      <dgm:t>
        <a:bodyPr/>
        <a:lstStyle/>
        <a:p>
          <a:r>
            <a:rPr lang="en-IN" sz="1600" dirty="0"/>
            <a:t>IS 3370: Part 2 (2021) (Concrete structures for retaining Aqueous Liquids - Part 2: Plain and Reinforced concrete)</a:t>
          </a:r>
        </a:p>
      </dgm:t>
    </dgm:pt>
    <dgm:pt modelId="{3B2D0753-5C96-4EAB-AD56-2C597CF7DED3}" type="parTrans" cxnId="{115E03B3-AF8B-4622-9D94-EADCB1B25A02}">
      <dgm:prSet/>
      <dgm:spPr/>
      <dgm:t>
        <a:bodyPr/>
        <a:lstStyle/>
        <a:p>
          <a:endParaRPr lang="en-IN"/>
        </a:p>
      </dgm:t>
    </dgm:pt>
    <dgm:pt modelId="{8585AB41-1F7E-4DEF-AEAE-563FAF8BF68B}" type="sibTrans" cxnId="{115E03B3-AF8B-4622-9D94-EADCB1B25A02}">
      <dgm:prSet/>
      <dgm:spPr/>
      <dgm:t>
        <a:bodyPr/>
        <a:lstStyle/>
        <a:p>
          <a:endParaRPr lang="en-IN"/>
        </a:p>
      </dgm:t>
    </dgm:pt>
    <dgm:pt modelId="{5B876188-02D1-4731-B8C7-0F1A82471160}">
      <dgm:prSet phldrT="[Text]" custT="1"/>
      <dgm:spPr/>
      <dgm:t>
        <a:bodyPr/>
        <a:lstStyle/>
        <a:p>
          <a:pPr>
            <a:buSzPts val="1000"/>
            <a:buFont typeface="Symbol" panose="05050102010706020507" pitchFamily="18" charset="2"/>
            <a:buChar char=""/>
          </a:pPr>
          <a:r>
            <a:rPr lang="en-IN" sz="1600" b="1" dirty="0"/>
            <a:t>Water Table Management:</a:t>
          </a:r>
          <a:endParaRPr lang="en-IN" sz="1600" dirty="0"/>
        </a:p>
      </dgm:t>
    </dgm:pt>
    <dgm:pt modelId="{EEB9FBED-3736-40A7-AB4D-03996E2A01F3}" type="parTrans" cxnId="{C8F1BBDD-EA79-4171-803E-AD42394DC0B8}">
      <dgm:prSet/>
      <dgm:spPr/>
      <dgm:t>
        <a:bodyPr/>
        <a:lstStyle/>
        <a:p>
          <a:endParaRPr lang="en-IN"/>
        </a:p>
      </dgm:t>
    </dgm:pt>
    <dgm:pt modelId="{B1CF5082-6CFD-40D9-8388-820AF3082CDE}" type="sibTrans" cxnId="{C8F1BBDD-EA79-4171-803E-AD42394DC0B8}">
      <dgm:prSet/>
      <dgm:spPr/>
      <dgm:t>
        <a:bodyPr/>
        <a:lstStyle/>
        <a:p>
          <a:endParaRPr lang="en-IN"/>
        </a:p>
      </dgm:t>
    </dgm:pt>
    <dgm:pt modelId="{DBD3E403-C718-4DBC-A435-BB4E179BA116}">
      <dgm:prSet phldrT="[Text]" custT="1"/>
      <dgm:spPr/>
      <dgm:t>
        <a:bodyPr/>
        <a:lstStyle/>
        <a:p>
          <a:r>
            <a:rPr lang="en-IN" sz="1600" b="1" dirty="0"/>
            <a:t>Impact:</a:t>
          </a:r>
          <a:r>
            <a:rPr lang="en-IN" sz="1600" dirty="0"/>
            <a:t> Provides guidelines for managing high groundwater levels and incorporating waterproofing measures to prevent water-related issues that can affect foundation stability.</a:t>
          </a:r>
        </a:p>
      </dgm:t>
    </dgm:pt>
    <dgm:pt modelId="{2B3C369F-ED22-48E5-8438-7E864D561BC8}" type="parTrans" cxnId="{BFD21858-45C7-458A-8489-BD4E49A58971}">
      <dgm:prSet/>
      <dgm:spPr/>
      <dgm:t>
        <a:bodyPr/>
        <a:lstStyle/>
        <a:p>
          <a:endParaRPr lang="en-IN"/>
        </a:p>
      </dgm:t>
    </dgm:pt>
    <dgm:pt modelId="{142A224F-9F9D-40AA-9BEE-6EC6E3BECDFC}" type="sibTrans" cxnId="{BFD21858-45C7-458A-8489-BD4E49A58971}">
      <dgm:prSet/>
      <dgm:spPr/>
      <dgm:t>
        <a:bodyPr/>
        <a:lstStyle/>
        <a:p>
          <a:endParaRPr lang="en-IN"/>
        </a:p>
      </dgm:t>
    </dgm:pt>
    <dgm:pt modelId="{88006589-E822-4057-8D63-AD4E4769120E}">
      <dgm:prSet phldrT="[Text]" custT="1"/>
      <dgm:spPr/>
      <dgm:t>
        <a:bodyPr/>
        <a:lstStyle/>
        <a:p>
          <a:pPr>
            <a:buSzPts val="1000"/>
            <a:buFont typeface="Courier New" panose="02070309020205020404" pitchFamily="49" charset="0"/>
            <a:buChar char="o"/>
          </a:pPr>
          <a:r>
            <a:rPr lang="en-IN" sz="1600" b="1" dirty="0"/>
            <a:t>Impact:</a:t>
          </a:r>
          <a:r>
            <a:rPr lang="en-IN" sz="1600" dirty="0"/>
            <a:t> Defines the quality of materials such as concrete and reinforcement, ensuring that they meet the required standards for durability and strength, thus contributing to the overall quality of the foundation.</a:t>
          </a:r>
        </a:p>
      </dgm:t>
    </dgm:pt>
    <dgm:pt modelId="{22631F9A-1E8E-4045-9A99-3CF6D3A23C8B}" type="parTrans" cxnId="{4BFD5956-03BB-40F2-995D-67B0F9CEC542}">
      <dgm:prSet/>
      <dgm:spPr/>
      <dgm:t>
        <a:bodyPr/>
        <a:lstStyle/>
        <a:p>
          <a:endParaRPr lang="en-IN"/>
        </a:p>
      </dgm:t>
    </dgm:pt>
    <dgm:pt modelId="{2BA47A4B-8595-4FEB-ADC4-578785FBD2BF}" type="sibTrans" cxnId="{4BFD5956-03BB-40F2-995D-67B0F9CEC542}">
      <dgm:prSet/>
      <dgm:spPr/>
      <dgm:t>
        <a:bodyPr/>
        <a:lstStyle/>
        <a:p>
          <a:endParaRPr lang="en-IN"/>
        </a:p>
      </dgm:t>
    </dgm:pt>
    <dgm:pt modelId="{4D0C3D43-5BF3-4FDC-808F-051BD341CB8C}" type="pres">
      <dgm:prSet presAssocID="{AF955091-F37D-475C-A2A3-7ACF6604F074}" presName="Name0" presStyleCnt="0">
        <dgm:presLayoutVars>
          <dgm:dir/>
          <dgm:animLvl val="lvl"/>
          <dgm:resizeHandles val="exact"/>
        </dgm:presLayoutVars>
      </dgm:prSet>
      <dgm:spPr/>
    </dgm:pt>
    <dgm:pt modelId="{4A788CC5-F22B-4B75-A09D-A32ABC158A63}" type="pres">
      <dgm:prSet presAssocID="{E99DA468-144E-4BE9-BF1F-99C869EEA1EC}" presName="linNode" presStyleCnt="0"/>
      <dgm:spPr/>
    </dgm:pt>
    <dgm:pt modelId="{4A0A761D-23F2-4070-B776-79E050D15487}" type="pres">
      <dgm:prSet presAssocID="{E99DA468-144E-4BE9-BF1F-99C869EEA1EC}" presName="parentText" presStyleLbl="node1" presStyleIdx="0" presStyleCnt="3">
        <dgm:presLayoutVars>
          <dgm:chMax val="1"/>
          <dgm:bulletEnabled val="1"/>
        </dgm:presLayoutVars>
      </dgm:prSet>
      <dgm:spPr/>
    </dgm:pt>
    <dgm:pt modelId="{8F8E1C9B-1408-4F70-9A73-58EB6288AAA7}" type="pres">
      <dgm:prSet presAssocID="{E99DA468-144E-4BE9-BF1F-99C869EEA1EC}" presName="descendantText" presStyleLbl="alignAccFollowNode1" presStyleIdx="0" presStyleCnt="3" custScaleY="121221">
        <dgm:presLayoutVars>
          <dgm:bulletEnabled val="1"/>
        </dgm:presLayoutVars>
      </dgm:prSet>
      <dgm:spPr/>
    </dgm:pt>
    <dgm:pt modelId="{2FBB37E6-8FD3-4908-B6CC-631A12275930}" type="pres">
      <dgm:prSet presAssocID="{AB36D256-B577-4FBE-9AEA-830496D3A354}" presName="sp" presStyleCnt="0"/>
      <dgm:spPr/>
    </dgm:pt>
    <dgm:pt modelId="{2CD118A6-60AE-4077-AC41-9995CB0A005C}" type="pres">
      <dgm:prSet presAssocID="{A8C27EE6-4FA9-4113-8FFE-2434FDAF76C5}" presName="linNode" presStyleCnt="0"/>
      <dgm:spPr/>
    </dgm:pt>
    <dgm:pt modelId="{10E076F4-8DD6-47C9-9BA8-08C24D3C07E6}" type="pres">
      <dgm:prSet presAssocID="{A8C27EE6-4FA9-4113-8FFE-2434FDAF76C5}" presName="parentText" presStyleLbl="node1" presStyleIdx="1" presStyleCnt="3">
        <dgm:presLayoutVars>
          <dgm:chMax val="1"/>
          <dgm:bulletEnabled val="1"/>
        </dgm:presLayoutVars>
      </dgm:prSet>
      <dgm:spPr/>
    </dgm:pt>
    <dgm:pt modelId="{80239C3F-4EAD-45B2-AEB6-F5EBA9DD5416}" type="pres">
      <dgm:prSet presAssocID="{A8C27EE6-4FA9-4113-8FFE-2434FDAF76C5}" presName="descendantText" presStyleLbl="alignAccFollowNode1" presStyleIdx="1" presStyleCnt="3">
        <dgm:presLayoutVars>
          <dgm:bulletEnabled val="1"/>
        </dgm:presLayoutVars>
      </dgm:prSet>
      <dgm:spPr/>
    </dgm:pt>
    <dgm:pt modelId="{EE4B599D-9301-4F10-AA41-75CEFFE23F01}" type="pres">
      <dgm:prSet presAssocID="{305DDB81-9906-476F-A7FF-5E722D8BA819}" presName="sp" presStyleCnt="0"/>
      <dgm:spPr/>
    </dgm:pt>
    <dgm:pt modelId="{8D2A6CE4-D60E-464B-A6BA-7A1D8F297BDB}" type="pres">
      <dgm:prSet presAssocID="{D75ACA45-2400-4046-BACC-527F48E6161A}" presName="linNode" presStyleCnt="0"/>
      <dgm:spPr/>
    </dgm:pt>
    <dgm:pt modelId="{6449E9A6-1DE5-44F6-89F2-0A79632ECF86}" type="pres">
      <dgm:prSet presAssocID="{D75ACA45-2400-4046-BACC-527F48E6161A}" presName="parentText" presStyleLbl="node1" presStyleIdx="2" presStyleCnt="3">
        <dgm:presLayoutVars>
          <dgm:chMax val="1"/>
          <dgm:bulletEnabled val="1"/>
        </dgm:presLayoutVars>
      </dgm:prSet>
      <dgm:spPr/>
    </dgm:pt>
    <dgm:pt modelId="{809D2869-A3D0-4771-A794-FFAEE58844C3}" type="pres">
      <dgm:prSet presAssocID="{D75ACA45-2400-4046-BACC-527F48E6161A}" presName="descendantText" presStyleLbl="alignAccFollowNode1" presStyleIdx="2" presStyleCnt="3" custScaleY="174118">
        <dgm:presLayoutVars>
          <dgm:bulletEnabled val="1"/>
        </dgm:presLayoutVars>
      </dgm:prSet>
      <dgm:spPr/>
    </dgm:pt>
  </dgm:ptLst>
  <dgm:cxnLst>
    <dgm:cxn modelId="{3CF48606-0ECE-4605-B553-D2AFEA227434}" srcId="{A8C27EE6-4FA9-4113-8FFE-2434FDAF76C5}" destId="{BFF7BC83-088F-4BE8-BF66-89A689CB940B}" srcOrd="0" destOrd="0" parTransId="{3C387C23-6DF6-4404-A889-8D2016195FDE}" sibTransId="{0F8AC211-B779-4D3F-B88D-1BE8D925C119}"/>
    <dgm:cxn modelId="{6F1BB512-C5CE-4A9C-A917-5B61E05EEEE8}" type="presOf" srcId="{4CB12615-6207-400E-B4C2-1BD2F70020E6}" destId="{8F8E1C9B-1408-4F70-9A73-58EB6288AAA7}" srcOrd="0" destOrd="0" presId="urn:microsoft.com/office/officeart/2005/8/layout/vList5"/>
    <dgm:cxn modelId="{6CD83213-865B-4306-82D7-D56D9187D872}" srcId="{AF955091-F37D-475C-A2A3-7ACF6604F074}" destId="{E99DA468-144E-4BE9-BF1F-99C869EEA1EC}" srcOrd="0" destOrd="0" parTransId="{784E7DBE-312F-4934-8F47-D444C4CE53BF}" sibTransId="{AB36D256-B577-4FBE-9AEA-830496D3A354}"/>
    <dgm:cxn modelId="{9E45E81C-1F6A-4776-B931-CBC27EE280F7}" srcId="{AF955091-F37D-475C-A2A3-7ACF6604F074}" destId="{A8C27EE6-4FA9-4113-8FFE-2434FDAF76C5}" srcOrd="1" destOrd="0" parTransId="{F760587C-3937-4ECA-BA76-91E8B54DD926}" sibTransId="{305DDB81-9906-476F-A7FF-5E722D8BA819}"/>
    <dgm:cxn modelId="{F6FD0D1F-8262-4C5F-BFF0-BFE0A241CC48}" srcId="{A8C27EE6-4FA9-4113-8FFE-2434FDAF76C5}" destId="{9D5F7A69-AD73-4B28-B541-5A27148DE15F}" srcOrd="1" destOrd="0" parTransId="{AF79AC3D-9CB4-46DD-B83E-7375DED21DD3}" sibTransId="{8F315F05-D007-4116-8B90-8AA6E14D75F6}"/>
    <dgm:cxn modelId="{2A3B8D24-02B7-43AE-987E-273443F400AA}" type="presOf" srcId="{BFF7BC83-088F-4BE8-BF66-89A689CB940B}" destId="{80239C3F-4EAD-45B2-AEB6-F5EBA9DD5416}" srcOrd="0" destOrd="0" presId="urn:microsoft.com/office/officeart/2005/8/layout/vList5"/>
    <dgm:cxn modelId="{5B509D60-CC79-4C4B-BC14-7D906679B300}" type="presOf" srcId="{DBD3E403-C718-4DBC-A435-BB4E179BA116}" destId="{809D2869-A3D0-4771-A794-FFAEE58844C3}" srcOrd="0" destOrd="1" presId="urn:microsoft.com/office/officeart/2005/8/layout/vList5"/>
    <dgm:cxn modelId="{2640EC6F-C894-4B53-84A3-076D64D5E01C}" type="presOf" srcId="{D75ACA45-2400-4046-BACC-527F48E6161A}" destId="{6449E9A6-1DE5-44F6-89F2-0A79632ECF86}" srcOrd="0" destOrd="0" presId="urn:microsoft.com/office/officeart/2005/8/layout/vList5"/>
    <dgm:cxn modelId="{7A441F52-EF54-4BE5-BBF2-AB0E600B4B8B}" srcId="{E99DA468-144E-4BE9-BF1F-99C869EEA1EC}" destId="{4CB12615-6207-400E-B4C2-1BD2F70020E6}" srcOrd="0" destOrd="0" parTransId="{2F31320A-C2F9-466F-86F2-1FBD769853DA}" sibTransId="{1E3FCC4C-4A51-41D6-9278-5D79DB845819}"/>
    <dgm:cxn modelId="{4BFD5956-03BB-40F2-995D-67B0F9CEC542}" srcId="{E99DA468-144E-4BE9-BF1F-99C869EEA1EC}" destId="{88006589-E822-4057-8D63-AD4E4769120E}" srcOrd="1" destOrd="0" parTransId="{22631F9A-1E8E-4045-9A99-3CF6D3A23C8B}" sibTransId="{2BA47A4B-8595-4FEB-ADC4-578785FBD2BF}"/>
    <dgm:cxn modelId="{BFD21858-45C7-458A-8489-BD4E49A58971}" srcId="{D75ACA45-2400-4046-BACC-527F48E6161A}" destId="{DBD3E403-C718-4DBC-A435-BB4E179BA116}" srcOrd="1" destOrd="0" parTransId="{2B3C369F-ED22-48E5-8438-7E864D561BC8}" sibTransId="{142A224F-9F9D-40AA-9BEE-6EC6E3BECDFC}"/>
    <dgm:cxn modelId="{087AC059-C6DA-4D18-8E22-C073162D18CA}" type="presOf" srcId="{E99DA468-144E-4BE9-BF1F-99C869EEA1EC}" destId="{4A0A761D-23F2-4070-B776-79E050D15487}" srcOrd="0" destOrd="0" presId="urn:microsoft.com/office/officeart/2005/8/layout/vList5"/>
    <dgm:cxn modelId="{9AA79E8D-FC45-43A6-8B09-6E83B8B7DB85}" type="presOf" srcId="{A8C27EE6-4FA9-4113-8FFE-2434FDAF76C5}" destId="{10E076F4-8DD6-47C9-9BA8-08C24D3C07E6}" srcOrd="0" destOrd="0" presId="urn:microsoft.com/office/officeart/2005/8/layout/vList5"/>
    <dgm:cxn modelId="{9D4A2991-4643-43A7-9C69-2C0F1856F313}" type="presOf" srcId="{AF955091-F37D-475C-A2A3-7ACF6604F074}" destId="{4D0C3D43-5BF3-4FDC-808F-051BD341CB8C}" srcOrd="0" destOrd="0" presId="urn:microsoft.com/office/officeart/2005/8/layout/vList5"/>
    <dgm:cxn modelId="{C6D6F59F-D14F-4DA5-AFB1-44E71E605EAC}" type="presOf" srcId="{9D5F7A69-AD73-4B28-B541-5A27148DE15F}" destId="{80239C3F-4EAD-45B2-AEB6-F5EBA9DD5416}" srcOrd="0" destOrd="1" presId="urn:microsoft.com/office/officeart/2005/8/layout/vList5"/>
    <dgm:cxn modelId="{115E03B3-AF8B-4622-9D94-EADCB1B25A02}" srcId="{AF955091-F37D-475C-A2A3-7ACF6604F074}" destId="{D75ACA45-2400-4046-BACC-527F48E6161A}" srcOrd="2" destOrd="0" parTransId="{3B2D0753-5C96-4EAB-AD56-2C597CF7DED3}" sibTransId="{8585AB41-1F7E-4DEF-AEAE-563FAF8BF68B}"/>
    <dgm:cxn modelId="{E8FF34BE-E2DA-4C0F-B55B-8EB6F98D69C4}" type="presOf" srcId="{88006589-E822-4057-8D63-AD4E4769120E}" destId="{8F8E1C9B-1408-4F70-9A73-58EB6288AAA7}" srcOrd="0" destOrd="1" presId="urn:microsoft.com/office/officeart/2005/8/layout/vList5"/>
    <dgm:cxn modelId="{0B510DD9-816D-4884-A729-CD75750A99AF}" type="presOf" srcId="{5B876188-02D1-4731-B8C7-0F1A82471160}" destId="{809D2869-A3D0-4771-A794-FFAEE58844C3}" srcOrd="0" destOrd="0" presId="urn:microsoft.com/office/officeart/2005/8/layout/vList5"/>
    <dgm:cxn modelId="{C8F1BBDD-EA79-4171-803E-AD42394DC0B8}" srcId="{D75ACA45-2400-4046-BACC-527F48E6161A}" destId="{5B876188-02D1-4731-B8C7-0F1A82471160}" srcOrd="0" destOrd="0" parTransId="{EEB9FBED-3736-40A7-AB4D-03996E2A01F3}" sibTransId="{B1CF5082-6CFD-40D9-8388-820AF3082CDE}"/>
    <dgm:cxn modelId="{D32C8B37-A6CE-4248-B9FD-677BD0BE2CFE}" type="presParOf" srcId="{4D0C3D43-5BF3-4FDC-808F-051BD341CB8C}" destId="{4A788CC5-F22B-4B75-A09D-A32ABC158A63}" srcOrd="0" destOrd="0" presId="urn:microsoft.com/office/officeart/2005/8/layout/vList5"/>
    <dgm:cxn modelId="{DEA03885-B9FE-482C-B650-F164EC617BF9}" type="presParOf" srcId="{4A788CC5-F22B-4B75-A09D-A32ABC158A63}" destId="{4A0A761D-23F2-4070-B776-79E050D15487}" srcOrd="0" destOrd="0" presId="urn:microsoft.com/office/officeart/2005/8/layout/vList5"/>
    <dgm:cxn modelId="{F5EAFA09-6495-46F1-B8FA-60B5F70E1E9B}" type="presParOf" srcId="{4A788CC5-F22B-4B75-A09D-A32ABC158A63}" destId="{8F8E1C9B-1408-4F70-9A73-58EB6288AAA7}" srcOrd="1" destOrd="0" presId="urn:microsoft.com/office/officeart/2005/8/layout/vList5"/>
    <dgm:cxn modelId="{647810B9-B028-47C7-B96E-253CB974C169}" type="presParOf" srcId="{4D0C3D43-5BF3-4FDC-808F-051BD341CB8C}" destId="{2FBB37E6-8FD3-4908-B6CC-631A12275930}" srcOrd="1" destOrd="0" presId="urn:microsoft.com/office/officeart/2005/8/layout/vList5"/>
    <dgm:cxn modelId="{06BE4511-E1D4-49A5-BB56-20F56370DF6B}" type="presParOf" srcId="{4D0C3D43-5BF3-4FDC-808F-051BD341CB8C}" destId="{2CD118A6-60AE-4077-AC41-9995CB0A005C}" srcOrd="2" destOrd="0" presId="urn:microsoft.com/office/officeart/2005/8/layout/vList5"/>
    <dgm:cxn modelId="{4D835ACB-96B8-4A3E-AA8D-9D421CFAE159}" type="presParOf" srcId="{2CD118A6-60AE-4077-AC41-9995CB0A005C}" destId="{10E076F4-8DD6-47C9-9BA8-08C24D3C07E6}" srcOrd="0" destOrd="0" presId="urn:microsoft.com/office/officeart/2005/8/layout/vList5"/>
    <dgm:cxn modelId="{7839C419-DB64-4478-8737-9B0BDDB01150}" type="presParOf" srcId="{2CD118A6-60AE-4077-AC41-9995CB0A005C}" destId="{80239C3F-4EAD-45B2-AEB6-F5EBA9DD5416}" srcOrd="1" destOrd="0" presId="urn:microsoft.com/office/officeart/2005/8/layout/vList5"/>
    <dgm:cxn modelId="{88A5635C-4C9A-440A-9816-25BCF8CDF34E}" type="presParOf" srcId="{4D0C3D43-5BF3-4FDC-808F-051BD341CB8C}" destId="{EE4B599D-9301-4F10-AA41-75CEFFE23F01}" srcOrd="3" destOrd="0" presId="urn:microsoft.com/office/officeart/2005/8/layout/vList5"/>
    <dgm:cxn modelId="{52776C23-2075-41DF-9C70-48DDBC6260E6}" type="presParOf" srcId="{4D0C3D43-5BF3-4FDC-808F-051BD341CB8C}" destId="{8D2A6CE4-D60E-464B-A6BA-7A1D8F297BDB}" srcOrd="4" destOrd="0" presId="urn:microsoft.com/office/officeart/2005/8/layout/vList5"/>
    <dgm:cxn modelId="{A192299E-22AE-46DB-BFC3-E7D9BB8B581C}" type="presParOf" srcId="{8D2A6CE4-D60E-464B-A6BA-7A1D8F297BDB}" destId="{6449E9A6-1DE5-44F6-89F2-0A79632ECF86}" srcOrd="0" destOrd="0" presId="urn:microsoft.com/office/officeart/2005/8/layout/vList5"/>
    <dgm:cxn modelId="{DFA5AB99-46B0-41C9-A2DE-8B439762453C}" type="presParOf" srcId="{8D2A6CE4-D60E-464B-A6BA-7A1D8F297BDB}" destId="{809D2869-A3D0-4771-A794-FFAEE58844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1FF88-1158-49DF-BE85-9A40BA9709E4}">
      <dsp:nvSpPr>
        <dsp:cNvPr id="0" name=""/>
        <dsp:cNvSpPr/>
      </dsp:nvSpPr>
      <dsp:spPr>
        <a:xfrm>
          <a:off x="4430772" y="1638460"/>
          <a:ext cx="1531049" cy="12420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Standards</a:t>
          </a:r>
          <a:endParaRPr lang="en-IN" sz="2000" kern="1200" dirty="0"/>
        </a:p>
      </dsp:txBody>
      <dsp:txXfrm>
        <a:off x="4654989" y="1820351"/>
        <a:ext cx="1082615" cy="878247"/>
      </dsp:txXfrm>
    </dsp:sp>
    <dsp:sp modelId="{064D1349-63C4-4EDE-B433-E4443D7231A2}">
      <dsp:nvSpPr>
        <dsp:cNvPr id="0" name=""/>
        <dsp:cNvSpPr/>
      </dsp:nvSpPr>
      <dsp:spPr>
        <a:xfrm rot="16200000">
          <a:off x="5061901" y="1179291"/>
          <a:ext cx="268790" cy="426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5102220" y="1304890"/>
        <a:ext cx="188153" cy="255840"/>
      </dsp:txXfrm>
    </dsp:sp>
    <dsp:sp modelId="{FBD1AA48-6191-4FF8-9700-0F6258A51DB8}">
      <dsp:nvSpPr>
        <dsp:cNvPr id="0" name=""/>
        <dsp:cNvSpPr/>
      </dsp:nvSpPr>
      <dsp:spPr>
        <a:xfrm>
          <a:off x="4441790" y="2602"/>
          <a:ext cx="1509013" cy="1128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Local Soil Conditions</a:t>
          </a:r>
          <a:endParaRPr lang="en-IN" sz="1800" kern="1200" dirty="0"/>
        </a:p>
      </dsp:txBody>
      <dsp:txXfrm>
        <a:off x="4662780" y="167897"/>
        <a:ext cx="1067033" cy="798116"/>
      </dsp:txXfrm>
    </dsp:sp>
    <dsp:sp modelId="{0EC43661-9347-4631-8527-C51F6A9B38F4}">
      <dsp:nvSpPr>
        <dsp:cNvPr id="0" name=""/>
        <dsp:cNvSpPr/>
      </dsp:nvSpPr>
      <dsp:spPr>
        <a:xfrm rot="19285714">
          <a:off x="5771611" y="1533067"/>
          <a:ext cx="136453" cy="426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5776076" y="1631109"/>
        <a:ext cx="95517" cy="255840"/>
      </dsp:txXfrm>
    </dsp:sp>
    <dsp:sp modelId="{B7407790-B9C0-4566-81BC-37C4E0FE3B08}">
      <dsp:nvSpPr>
        <dsp:cNvPr id="0" name=""/>
        <dsp:cNvSpPr/>
      </dsp:nvSpPr>
      <dsp:spPr>
        <a:xfrm>
          <a:off x="5527800" y="639852"/>
          <a:ext cx="1983521" cy="1128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Environmental &amp; Climatic Factors</a:t>
          </a:r>
          <a:endParaRPr lang="en-IN" sz="1800" kern="1200" dirty="0"/>
        </a:p>
      </dsp:txBody>
      <dsp:txXfrm>
        <a:off x="5818280" y="805147"/>
        <a:ext cx="1402561" cy="798116"/>
      </dsp:txXfrm>
    </dsp:sp>
    <dsp:sp modelId="{187F988C-39C9-4B0F-8DD2-4130B99F3E49}">
      <dsp:nvSpPr>
        <dsp:cNvPr id="0" name=""/>
        <dsp:cNvSpPr/>
      </dsp:nvSpPr>
      <dsp:spPr>
        <a:xfrm rot="771429">
          <a:off x="5947717" y="2222004"/>
          <a:ext cx="36997" cy="426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5947856" y="2306049"/>
        <a:ext cx="25898" cy="255840"/>
      </dsp:txXfrm>
    </dsp:sp>
    <dsp:sp modelId="{542D9CD3-D258-483E-9DF9-F523DC221EF7}">
      <dsp:nvSpPr>
        <dsp:cNvPr id="0" name=""/>
        <dsp:cNvSpPr/>
      </dsp:nvSpPr>
      <dsp:spPr>
        <a:xfrm>
          <a:off x="5947106" y="2071742"/>
          <a:ext cx="1798549" cy="1128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Structural Requirements</a:t>
          </a:r>
          <a:endParaRPr lang="en-IN" sz="1600" kern="1200" dirty="0"/>
        </a:p>
      </dsp:txBody>
      <dsp:txXfrm>
        <a:off x="6210497" y="2237037"/>
        <a:ext cx="1271767" cy="798116"/>
      </dsp:txXfrm>
    </dsp:sp>
    <dsp:sp modelId="{053A8A7D-D7ED-4F81-9590-DBAC8D1933DB}">
      <dsp:nvSpPr>
        <dsp:cNvPr id="0" name=""/>
        <dsp:cNvSpPr/>
      </dsp:nvSpPr>
      <dsp:spPr>
        <a:xfrm rot="3857143">
          <a:off x="5450062" y="2823282"/>
          <a:ext cx="240842" cy="426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5470514" y="2876013"/>
        <a:ext cx="168589" cy="255840"/>
      </dsp:txXfrm>
    </dsp:sp>
    <dsp:sp modelId="{9529E160-0D37-4EDB-B43B-7B4BFBF07FAE}">
      <dsp:nvSpPr>
        <dsp:cNvPr id="0" name=""/>
        <dsp:cNvSpPr/>
      </dsp:nvSpPr>
      <dsp:spPr>
        <a:xfrm>
          <a:off x="5088987" y="3220028"/>
          <a:ext cx="1683330" cy="1128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Regulatory compliance</a:t>
          </a:r>
          <a:endParaRPr lang="en-IN" sz="1800" kern="1200" dirty="0"/>
        </a:p>
      </dsp:txBody>
      <dsp:txXfrm>
        <a:off x="5335505" y="3385323"/>
        <a:ext cx="1190294" cy="798116"/>
      </dsp:txXfrm>
    </dsp:sp>
    <dsp:sp modelId="{867C17E7-6924-49E9-9C54-B7E7CE5E4784}">
      <dsp:nvSpPr>
        <dsp:cNvPr id="0" name=""/>
        <dsp:cNvSpPr/>
      </dsp:nvSpPr>
      <dsp:spPr>
        <a:xfrm rot="6928462">
          <a:off x="4709333" y="2820592"/>
          <a:ext cx="236115" cy="426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4759983" y="2873898"/>
        <a:ext cx="165281" cy="255840"/>
      </dsp:txXfrm>
    </dsp:sp>
    <dsp:sp modelId="{3AD872AA-DA23-47EF-886F-F1901DBBAA04}">
      <dsp:nvSpPr>
        <dsp:cNvPr id="0" name=""/>
        <dsp:cNvSpPr/>
      </dsp:nvSpPr>
      <dsp:spPr>
        <a:xfrm>
          <a:off x="3759297" y="3205045"/>
          <a:ext cx="1435263" cy="1128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Historical Experience</a:t>
          </a:r>
          <a:endParaRPr lang="en-IN" sz="1600" kern="1200" dirty="0"/>
        </a:p>
      </dsp:txBody>
      <dsp:txXfrm>
        <a:off x="3969486" y="3370340"/>
        <a:ext cx="1014885" cy="798116"/>
      </dsp:txXfrm>
    </dsp:sp>
    <dsp:sp modelId="{A34C1CE4-DBE8-46DD-895F-28523CF62DF8}">
      <dsp:nvSpPr>
        <dsp:cNvPr id="0" name=""/>
        <dsp:cNvSpPr/>
      </dsp:nvSpPr>
      <dsp:spPr>
        <a:xfrm rot="10028571">
          <a:off x="4328799" y="2233570"/>
          <a:ext cx="93800" cy="426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4356586" y="2315719"/>
        <a:ext cx="65660" cy="255840"/>
      </dsp:txXfrm>
    </dsp:sp>
    <dsp:sp modelId="{A0A74CF4-EB89-4C83-A845-84BCB84210D2}">
      <dsp:nvSpPr>
        <dsp:cNvPr id="0" name=""/>
        <dsp:cNvSpPr/>
      </dsp:nvSpPr>
      <dsp:spPr>
        <a:xfrm>
          <a:off x="2769944" y="2071742"/>
          <a:ext cx="1552536" cy="1128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Promotion of Best Practices</a:t>
          </a:r>
          <a:endParaRPr lang="en-IN" sz="1600" kern="1200" dirty="0"/>
        </a:p>
      </dsp:txBody>
      <dsp:txXfrm>
        <a:off x="2997308" y="2237037"/>
        <a:ext cx="1097808" cy="798116"/>
      </dsp:txXfrm>
    </dsp:sp>
    <dsp:sp modelId="{CD6FB4DF-2B11-4967-BF02-BAF47AE53626}">
      <dsp:nvSpPr>
        <dsp:cNvPr id="0" name=""/>
        <dsp:cNvSpPr/>
      </dsp:nvSpPr>
      <dsp:spPr>
        <a:xfrm rot="13114286">
          <a:off x="4454550" y="1518995"/>
          <a:ext cx="161117" cy="426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4497612" y="1619343"/>
        <a:ext cx="112782" cy="255840"/>
      </dsp:txXfrm>
    </dsp:sp>
    <dsp:sp modelId="{44AC2495-7E64-4480-B9A1-D2CE34B072EB}">
      <dsp:nvSpPr>
        <dsp:cNvPr id="0" name=""/>
        <dsp:cNvSpPr/>
      </dsp:nvSpPr>
      <dsp:spPr>
        <a:xfrm>
          <a:off x="3038742" y="639852"/>
          <a:ext cx="1668578" cy="1128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Capacity Building</a:t>
          </a:r>
          <a:endParaRPr lang="en-IN" sz="2400" kern="1200" dirty="0"/>
        </a:p>
      </dsp:txBody>
      <dsp:txXfrm>
        <a:off x="3283100" y="805147"/>
        <a:ext cx="1179862" cy="798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ABCCC-414B-466A-912A-23755CF49023}">
      <dsp:nvSpPr>
        <dsp:cNvPr id="0" name=""/>
        <dsp:cNvSpPr/>
      </dsp:nvSpPr>
      <dsp:spPr>
        <a:xfrm rot="5400000">
          <a:off x="6229339" y="-2445017"/>
          <a:ext cx="1828570"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b="1" kern="1200" dirty="0"/>
            <a:t>Economic and Practical Efficiency , Cost-Effective Design</a:t>
          </a:r>
          <a:endParaRPr lang="en-IN" sz="1600" kern="1200" dirty="0"/>
        </a:p>
        <a:p>
          <a:pPr marL="171450" lvl="1" indent="-171450" algn="l" defTabSz="711200">
            <a:lnSpc>
              <a:spcPct val="90000"/>
            </a:lnSpc>
            <a:spcBef>
              <a:spcPct val="0"/>
            </a:spcBef>
            <a:spcAft>
              <a:spcPct val="15000"/>
            </a:spcAft>
            <a:buChar char="•"/>
          </a:pPr>
          <a:r>
            <a:rPr lang="en-IN" sz="1600" b="1" kern="1200" dirty="0"/>
            <a:t>Impact:</a:t>
          </a:r>
          <a:r>
            <a:rPr lang="en-IN" sz="1600" kern="1200" dirty="0"/>
            <a:t> Promotes cost-effective and efficient foundation design by specifying practical methods and materials, reducing unnecessary expenditure while ensuring safety and performance.</a:t>
          </a:r>
        </a:p>
      </dsp:txBody>
      <dsp:txXfrm rot="-5400000">
        <a:off x="3781919" y="91666"/>
        <a:ext cx="6634148" cy="1650044"/>
      </dsp:txXfrm>
    </dsp:sp>
    <dsp:sp modelId="{FCCCF8C8-0903-4205-AED5-5B9939C6B12B}">
      <dsp:nvSpPr>
        <dsp:cNvPr id="0" name=""/>
        <dsp:cNvSpPr/>
      </dsp:nvSpPr>
      <dsp:spPr>
        <a:xfrm>
          <a:off x="0" y="222588"/>
          <a:ext cx="3781919" cy="138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IS 456:2000, IS 3370, IS 1904:2021.</a:t>
          </a:r>
        </a:p>
      </dsp:txBody>
      <dsp:txXfrm>
        <a:off x="67766" y="290354"/>
        <a:ext cx="3646387" cy="1252668"/>
      </dsp:txXfrm>
    </dsp:sp>
    <dsp:sp modelId="{35604152-F292-4161-BADB-D1B53172293F}">
      <dsp:nvSpPr>
        <dsp:cNvPr id="0" name=""/>
        <dsp:cNvSpPr/>
      </dsp:nvSpPr>
      <dsp:spPr>
        <a:xfrm rot="5400000">
          <a:off x="6215535" y="-533232"/>
          <a:ext cx="1856179"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b="1" kern="1200" dirty="0"/>
            <a:t>Construction Practices:</a:t>
          </a:r>
          <a:endParaRPr lang="en-IN" sz="1600" kern="1200" dirty="0"/>
        </a:p>
        <a:p>
          <a:pPr marL="171450" lvl="1" indent="-171450" algn="l" defTabSz="711200">
            <a:lnSpc>
              <a:spcPct val="90000"/>
            </a:lnSpc>
            <a:spcBef>
              <a:spcPct val="0"/>
            </a:spcBef>
            <a:spcAft>
              <a:spcPct val="15000"/>
            </a:spcAft>
            <a:buChar char="•"/>
          </a:pPr>
          <a:r>
            <a:rPr lang="en-IN" sz="1600" b="1" kern="1200" dirty="0"/>
            <a:t>Impact:</a:t>
          </a:r>
          <a:r>
            <a:rPr lang="en-IN" sz="1600" kern="1200" dirty="0"/>
            <a:t> Standardizes construction practices, leading to more efficient construction processes, reducing errors, and ensuring that foundations are built to the specified design parameters.</a:t>
          </a:r>
        </a:p>
      </dsp:txBody>
      <dsp:txXfrm rot="-5400000">
        <a:off x="3781920" y="1990994"/>
        <a:ext cx="6632800" cy="1674957"/>
      </dsp:txXfrm>
    </dsp:sp>
    <dsp:sp modelId="{FADB3C55-8365-4B41-B654-F455EB3F1188}">
      <dsp:nvSpPr>
        <dsp:cNvPr id="0" name=""/>
        <dsp:cNvSpPr/>
      </dsp:nvSpPr>
      <dsp:spPr>
        <a:xfrm>
          <a:off x="0" y="2134373"/>
          <a:ext cx="3781919" cy="138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IS 456:2000 and IS 3370.</a:t>
          </a:r>
        </a:p>
      </dsp:txBody>
      <dsp:txXfrm>
        <a:off x="67766" y="2202139"/>
        <a:ext cx="3646387" cy="1252668"/>
      </dsp:txXfrm>
    </dsp:sp>
    <dsp:sp modelId="{FFAFF096-6FDE-4D1C-84B1-A1EB6A7CDA5C}">
      <dsp:nvSpPr>
        <dsp:cNvPr id="0" name=""/>
        <dsp:cNvSpPr/>
      </dsp:nvSpPr>
      <dsp:spPr>
        <a:xfrm rot="5400000">
          <a:off x="6595327" y="1155081"/>
          <a:ext cx="111056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Indian Standards, including those mentioned, are often required to comply with National building code and regulations</a:t>
          </a:r>
        </a:p>
        <a:p>
          <a:pPr marL="171450" lvl="1" indent="-171450" algn="l" defTabSz="711200">
            <a:lnSpc>
              <a:spcPct val="90000"/>
            </a:lnSpc>
            <a:spcBef>
              <a:spcPct val="0"/>
            </a:spcBef>
            <a:spcAft>
              <a:spcPct val="15000"/>
            </a:spcAft>
            <a:buChar char="•"/>
          </a:pPr>
          <a:r>
            <a:rPr lang="en-IN" sz="1600" b="1" kern="1200" dirty="0"/>
            <a:t>Impact:</a:t>
          </a:r>
          <a:r>
            <a:rPr lang="en-IN" sz="1600" kern="1200" dirty="0"/>
            <a:t> Ensures that designs are legally compliant, avoiding legal issues and ensuring that constructions meet regulatory requirements</a:t>
          </a:r>
        </a:p>
      </dsp:txBody>
      <dsp:txXfrm rot="-5400000">
        <a:off x="3785616" y="4019006"/>
        <a:ext cx="6675771" cy="1002134"/>
      </dsp:txXfrm>
    </dsp:sp>
    <dsp:sp modelId="{4E5A64D0-679A-4926-8BE6-926C21D760CE}">
      <dsp:nvSpPr>
        <dsp:cNvPr id="0" name=""/>
        <dsp:cNvSpPr/>
      </dsp:nvSpPr>
      <dsp:spPr>
        <a:xfrm>
          <a:off x="0" y="3825973"/>
          <a:ext cx="3785616" cy="138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Regulatory and Compliance Aspects</a:t>
          </a:r>
          <a:endParaRPr lang="en-IN" sz="1600" kern="1200" dirty="0"/>
        </a:p>
      </dsp:txBody>
      <dsp:txXfrm>
        <a:off x="67766" y="3893739"/>
        <a:ext cx="3650084" cy="12526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26DB5-A5F0-420E-BD9A-31C8DF93849E}">
      <dsp:nvSpPr>
        <dsp:cNvPr id="0" name=""/>
        <dsp:cNvSpPr/>
      </dsp:nvSpPr>
      <dsp:spPr>
        <a:xfrm rot="5400000">
          <a:off x="6476627" y="-2021917"/>
          <a:ext cx="1344264"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b="1" kern="1200" dirty="0"/>
            <a:t>Quality Assurance  </a:t>
          </a:r>
          <a:r>
            <a:rPr lang="en-IN" sz="1600" kern="1200" dirty="0"/>
            <a:t>Various Indian Standards for materials, design, and construction practices</a:t>
          </a:r>
        </a:p>
        <a:p>
          <a:pPr marL="171450" lvl="1" indent="-171450" algn="l" defTabSz="711200">
            <a:lnSpc>
              <a:spcPct val="90000"/>
            </a:lnSpc>
            <a:spcBef>
              <a:spcPct val="0"/>
            </a:spcBef>
            <a:spcAft>
              <a:spcPct val="15000"/>
            </a:spcAft>
            <a:buChar char="•"/>
          </a:pPr>
          <a:r>
            <a:rPr lang="en-IN" sz="1600" b="1" kern="1200" dirty="0"/>
            <a:t>Impact:</a:t>
          </a:r>
          <a:r>
            <a:rPr lang="en-IN" sz="1600" kern="1200" dirty="0"/>
            <a:t> Provides a framework for quality assurance and control, helping to maintain high standards throughout the design and construction phases.</a:t>
          </a:r>
        </a:p>
      </dsp:txBody>
      <dsp:txXfrm rot="-5400000">
        <a:off x="3787054" y="733278"/>
        <a:ext cx="6657789" cy="1213020"/>
      </dsp:txXfrm>
    </dsp:sp>
    <dsp:sp modelId="{3411EEAF-FA63-4DBE-B832-3F3BD0FE9ADB}">
      <dsp:nvSpPr>
        <dsp:cNvPr id="0" name=""/>
        <dsp:cNvSpPr/>
      </dsp:nvSpPr>
      <dsp:spPr>
        <a:xfrm>
          <a:off x="5134" y="2462"/>
          <a:ext cx="3781919" cy="2674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Materials:</a:t>
          </a:r>
          <a:endParaRPr lang="en-IN" sz="1400" kern="1200" dirty="0"/>
        </a:p>
        <a:p>
          <a:pPr marL="0" lvl="0" indent="0" algn="ctr" defTabSz="622300">
            <a:lnSpc>
              <a:spcPct val="90000"/>
            </a:lnSpc>
            <a:spcBef>
              <a:spcPct val="0"/>
            </a:spcBef>
            <a:spcAft>
              <a:spcPct val="35000"/>
            </a:spcAft>
            <a:buNone/>
          </a:pPr>
          <a:r>
            <a:rPr lang="en-IN" sz="1200" b="1" kern="1200" dirty="0"/>
            <a:t>Concrete:</a:t>
          </a:r>
          <a:r>
            <a:rPr lang="en-IN" sz="1200" kern="1200" dirty="0"/>
            <a:t> IS 456:2000, IS 10262:2019</a:t>
          </a:r>
        </a:p>
        <a:p>
          <a:pPr marL="0" lvl="0" indent="0" algn="ctr" defTabSz="622300">
            <a:lnSpc>
              <a:spcPct val="90000"/>
            </a:lnSpc>
            <a:spcBef>
              <a:spcPct val="0"/>
            </a:spcBef>
            <a:spcAft>
              <a:spcPct val="35000"/>
            </a:spcAft>
            <a:buNone/>
          </a:pPr>
          <a:r>
            <a:rPr lang="en-IN" sz="1200" b="1" kern="1200" dirty="0"/>
            <a:t>Steel:</a:t>
          </a:r>
          <a:r>
            <a:rPr lang="en-IN" sz="1200" kern="1200" dirty="0"/>
            <a:t> IS 1786:2008, IS 432:1982</a:t>
          </a:r>
        </a:p>
        <a:p>
          <a:pPr marL="0" lvl="0" indent="0" algn="ctr" defTabSz="622300">
            <a:lnSpc>
              <a:spcPct val="90000"/>
            </a:lnSpc>
            <a:spcBef>
              <a:spcPct val="0"/>
            </a:spcBef>
            <a:spcAft>
              <a:spcPct val="35000"/>
            </a:spcAft>
            <a:buNone/>
          </a:pPr>
          <a:r>
            <a:rPr lang="en-IN" sz="1200" b="1" kern="1200" dirty="0"/>
            <a:t>Design:</a:t>
          </a:r>
          <a:endParaRPr lang="en-IN" sz="1200" kern="1200" dirty="0"/>
        </a:p>
        <a:p>
          <a:pPr marL="0" lvl="0" indent="0" algn="ctr" defTabSz="622300">
            <a:lnSpc>
              <a:spcPct val="90000"/>
            </a:lnSpc>
            <a:spcBef>
              <a:spcPct val="0"/>
            </a:spcBef>
            <a:spcAft>
              <a:spcPct val="35000"/>
            </a:spcAft>
            <a:buNone/>
          </a:pPr>
          <a:r>
            <a:rPr lang="en-IN" sz="1200" b="1" kern="1200" dirty="0"/>
            <a:t>Foundations:</a:t>
          </a:r>
          <a:r>
            <a:rPr lang="en-IN" sz="1200" kern="1200" dirty="0"/>
            <a:t> IS 1904:2021, IS 6403:1981</a:t>
          </a:r>
        </a:p>
        <a:p>
          <a:pPr marL="0" lvl="0" indent="0" algn="ctr" defTabSz="622300">
            <a:lnSpc>
              <a:spcPct val="90000"/>
            </a:lnSpc>
            <a:spcBef>
              <a:spcPct val="0"/>
            </a:spcBef>
            <a:spcAft>
              <a:spcPct val="35000"/>
            </a:spcAft>
            <a:buNone/>
          </a:pPr>
          <a:r>
            <a:rPr lang="en-IN" sz="1200" b="1" kern="1200" dirty="0"/>
            <a:t>Concrete Mix Design:</a:t>
          </a:r>
          <a:r>
            <a:rPr lang="en-IN" sz="1200" kern="1200" dirty="0"/>
            <a:t> IS 10262:2019</a:t>
          </a:r>
        </a:p>
        <a:p>
          <a:pPr marL="0" lvl="0" indent="0" algn="ctr" defTabSz="622300">
            <a:lnSpc>
              <a:spcPct val="90000"/>
            </a:lnSpc>
            <a:spcBef>
              <a:spcPct val="0"/>
            </a:spcBef>
            <a:spcAft>
              <a:spcPct val="35000"/>
            </a:spcAft>
            <a:buNone/>
          </a:pPr>
          <a:r>
            <a:rPr lang="en-IN" sz="1200" b="1" kern="1200" dirty="0"/>
            <a:t>Soil Mechanics:</a:t>
          </a:r>
          <a:r>
            <a:rPr lang="en-IN" sz="1200" kern="1200" dirty="0"/>
            <a:t> IS 1498:1970</a:t>
          </a:r>
        </a:p>
        <a:p>
          <a:pPr marL="0" lvl="0" indent="0" algn="ctr" defTabSz="622300">
            <a:lnSpc>
              <a:spcPct val="90000"/>
            </a:lnSpc>
            <a:spcBef>
              <a:spcPct val="0"/>
            </a:spcBef>
            <a:spcAft>
              <a:spcPct val="35000"/>
            </a:spcAft>
            <a:buNone/>
          </a:pPr>
          <a:r>
            <a:rPr lang="en-IN" sz="1200" b="1" kern="1200" dirty="0"/>
            <a:t>Construction Practices:</a:t>
          </a:r>
          <a:endParaRPr lang="en-IN" sz="1200" kern="1200" dirty="0"/>
        </a:p>
        <a:p>
          <a:pPr marL="0" lvl="0" indent="0" algn="ctr" defTabSz="622300">
            <a:lnSpc>
              <a:spcPct val="90000"/>
            </a:lnSpc>
            <a:spcBef>
              <a:spcPct val="0"/>
            </a:spcBef>
            <a:spcAft>
              <a:spcPct val="35000"/>
            </a:spcAft>
            <a:buNone/>
          </a:pPr>
          <a:r>
            <a:rPr lang="en-IN" sz="1200" b="1" kern="1200" dirty="0"/>
            <a:t>Concrete Construction:</a:t>
          </a:r>
          <a:r>
            <a:rPr lang="en-IN" sz="1200" kern="1200" dirty="0"/>
            <a:t> IS 456:2000, IS 3370</a:t>
          </a:r>
        </a:p>
        <a:p>
          <a:pPr marL="0" lvl="0" indent="0" algn="ctr" defTabSz="622300">
            <a:lnSpc>
              <a:spcPct val="90000"/>
            </a:lnSpc>
            <a:spcBef>
              <a:spcPct val="0"/>
            </a:spcBef>
            <a:spcAft>
              <a:spcPct val="35000"/>
            </a:spcAft>
            <a:buNone/>
          </a:pPr>
          <a:r>
            <a:rPr lang="en-IN" sz="1200" b="1" kern="1200" dirty="0"/>
            <a:t>Soil Testing:</a:t>
          </a:r>
          <a:r>
            <a:rPr lang="en-IN" sz="1200" kern="1200" dirty="0"/>
            <a:t> IS 2720</a:t>
          </a:r>
        </a:p>
        <a:p>
          <a:pPr marL="0" lvl="0" indent="0" algn="ctr" defTabSz="622300">
            <a:lnSpc>
              <a:spcPct val="90000"/>
            </a:lnSpc>
            <a:spcBef>
              <a:spcPct val="0"/>
            </a:spcBef>
            <a:spcAft>
              <a:spcPct val="35000"/>
            </a:spcAft>
            <a:buNone/>
          </a:pPr>
          <a:endParaRPr lang="en-IN" sz="1400" kern="1200" dirty="0"/>
        </a:p>
      </dsp:txBody>
      <dsp:txXfrm>
        <a:off x="135700" y="133028"/>
        <a:ext cx="3520787" cy="2413518"/>
      </dsp:txXfrm>
    </dsp:sp>
    <dsp:sp modelId="{2E3C0DEF-151D-4708-8DB9-0294AD01CE1E}">
      <dsp:nvSpPr>
        <dsp:cNvPr id="0" name=""/>
        <dsp:cNvSpPr/>
      </dsp:nvSpPr>
      <dsp:spPr>
        <a:xfrm rot="5400000">
          <a:off x="6517780" y="-46926"/>
          <a:ext cx="1261958"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b="1" kern="1200" dirty="0"/>
            <a:t>Sustainability and Future-Proofing, Long term Performance</a:t>
          </a:r>
          <a:endParaRPr lang="en-IN" sz="1600" kern="1200" dirty="0"/>
        </a:p>
        <a:p>
          <a:pPr marL="171450" lvl="1" indent="-171450" algn="l" defTabSz="711200">
            <a:lnSpc>
              <a:spcPct val="90000"/>
            </a:lnSpc>
            <a:spcBef>
              <a:spcPct val="0"/>
            </a:spcBef>
            <a:spcAft>
              <a:spcPct val="15000"/>
            </a:spcAft>
            <a:buChar char="•"/>
          </a:pPr>
          <a:r>
            <a:rPr lang="en-IN" sz="1600" b="1" kern="1200" dirty="0"/>
            <a:t>Impact:</a:t>
          </a:r>
          <a:r>
            <a:rPr lang="en-IN" sz="1600" kern="1200" dirty="0"/>
            <a:t> Emphasizes durability and long-term performance, ensuring that foundations remain stable and functional throughout their intended lifespan, contributing to sustainable construction practices.</a:t>
          </a:r>
        </a:p>
      </dsp:txBody>
      <dsp:txXfrm rot="-5400000">
        <a:off x="3787054" y="2745404"/>
        <a:ext cx="6661807" cy="1138750"/>
      </dsp:txXfrm>
    </dsp:sp>
    <dsp:sp modelId="{85ABD643-3DDD-4DE5-BB86-98B56473F5DB}">
      <dsp:nvSpPr>
        <dsp:cNvPr id="0" name=""/>
        <dsp:cNvSpPr/>
      </dsp:nvSpPr>
      <dsp:spPr>
        <a:xfrm>
          <a:off x="5134" y="2967960"/>
          <a:ext cx="3781919" cy="693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Standards Applied:</a:t>
          </a:r>
          <a:r>
            <a:rPr lang="en-IN" sz="1600" kern="1200" dirty="0"/>
            <a:t> IS 456:2000, IS 3370</a:t>
          </a:r>
        </a:p>
      </dsp:txBody>
      <dsp:txXfrm>
        <a:off x="38995" y="3001821"/>
        <a:ext cx="3714197" cy="625915"/>
      </dsp:txXfrm>
    </dsp:sp>
    <dsp:sp modelId="{C5679A46-73D3-42CF-BAEE-420B4F6B5057}">
      <dsp:nvSpPr>
        <dsp:cNvPr id="0" name=""/>
        <dsp:cNvSpPr/>
      </dsp:nvSpPr>
      <dsp:spPr>
        <a:xfrm rot="5400000">
          <a:off x="6407759" y="1331739"/>
          <a:ext cx="1482000"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b="1" kern="1200" dirty="0"/>
            <a:t>Adaptability</a:t>
          </a:r>
          <a:endParaRPr lang="en-IN" sz="1600" kern="1200" dirty="0"/>
        </a:p>
        <a:p>
          <a:pPr marL="171450" lvl="1" indent="-171450" algn="l" defTabSz="711200">
            <a:lnSpc>
              <a:spcPct val="90000"/>
            </a:lnSpc>
            <a:spcBef>
              <a:spcPct val="0"/>
            </a:spcBef>
            <a:spcAft>
              <a:spcPct val="15000"/>
            </a:spcAft>
            <a:buChar char="•"/>
          </a:pPr>
          <a:r>
            <a:rPr lang="en-IN" sz="1600" b="1" kern="1200" dirty="0"/>
            <a:t>Impact:</a:t>
          </a:r>
          <a:r>
            <a:rPr lang="en-IN" sz="1600" kern="1200" dirty="0"/>
            <a:t> Facilitates adaptability to different site conditions and construction needs, allowing for adjustments and modifications as required by changing conditions or new findings.</a:t>
          </a:r>
        </a:p>
      </dsp:txBody>
      <dsp:txXfrm rot="-5400000">
        <a:off x="3787054" y="4024790"/>
        <a:ext cx="6651066" cy="1337310"/>
      </dsp:txXfrm>
    </dsp:sp>
    <dsp:sp modelId="{D7AB1A43-9D78-4C68-BB51-E77B5BB146A6}">
      <dsp:nvSpPr>
        <dsp:cNvPr id="0" name=""/>
        <dsp:cNvSpPr/>
      </dsp:nvSpPr>
      <dsp:spPr>
        <a:xfrm>
          <a:off x="5134" y="4161669"/>
          <a:ext cx="3781919" cy="1063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Standards Applied:</a:t>
          </a:r>
          <a:r>
            <a:rPr lang="en-IN" sz="1600" kern="1200" dirty="0"/>
            <a:t> IS 1904:2021 and other related standards</a:t>
          </a:r>
        </a:p>
      </dsp:txBody>
      <dsp:txXfrm>
        <a:off x="57052" y="4213587"/>
        <a:ext cx="3678083" cy="9597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98592-9A18-452E-9432-5E45B1807740}">
      <dsp:nvSpPr>
        <dsp:cNvPr id="0" name=""/>
        <dsp:cNvSpPr/>
      </dsp:nvSpPr>
      <dsp:spPr>
        <a:xfrm rot="5400000">
          <a:off x="6432564" y="-2157988"/>
          <a:ext cx="1432389"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N" sz="1400" b="1" kern="1200" dirty="0"/>
            <a:t>Ensuring Safety and Reliability</a:t>
          </a:r>
          <a:endParaRPr lang="en-IN" sz="1400" kern="1200" dirty="0"/>
        </a:p>
        <a:p>
          <a:pPr marL="114300" lvl="1" indent="-114300" algn="l" defTabSz="622300">
            <a:lnSpc>
              <a:spcPct val="90000"/>
            </a:lnSpc>
            <a:spcBef>
              <a:spcPct val="0"/>
            </a:spcBef>
            <a:spcAft>
              <a:spcPct val="15000"/>
            </a:spcAft>
            <a:buChar char="•"/>
          </a:pPr>
          <a:r>
            <a:rPr lang="en-IN" sz="1400" b="1" kern="1200" dirty="0"/>
            <a:t>Impact:</a:t>
          </a:r>
          <a:r>
            <a:rPr lang="en-IN" sz="1400" kern="1200" dirty="0"/>
            <a:t> Ensures that pile foundations are designed to safely support loads, with guidelines for assessing the load-carrying capacity and conducting load tests to validate design assumptions.</a:t>
          </a:r>
          <a:endParaRPr lang="en-IN" sz="1200" kern="1200" dirty="0"/>
        </a:p>
      </dsp:txBody>
      <dsp:txXfrm rot="-5400000">
        <a:off x="3787054" y="557445"/>
        <a:ext cx="6653488" cy="1292543"/>
      </dsp:txXfrm>
    </dsp:sp>
    <dsp:sp modelId="{EBFB5AB0-09A5-4235-9B24-8FD0DCD8A1F4}">
      <dsp:nvSpPr>
        <dsp:cNvPr id="0" name=""/>
        <dsp:cNvSpPr/>
      </dsp:nvSpPr>
      <dsp:spPr>
        <a:xfrm>
          <a:off x="5134" y="127"/>
          <a:ext cx="3781919" cy="24071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SzPts val="1000"/>
            <a:buFont typeface="Courier New" panose="02070309020205020404" pitchFamily="49" charset="0"/>
            <a:buNone/>
          </a:pPr>
          <a:r>
            <a:rPr lang="en-IN" sz="1600" b="1" kern="1200" dirty="0"/>
            <a:t>Standards for Design:</a:t>
          </a:r>
          <a:endParaRPr lang="en-IN" sz="1600" kern="1200" dirty="0"/>
        </a:p>
        <a:p>
          <a:pPr marL="0" lvl="0" indent="0" algn="ctr" defTabSz="711200">
            <a:lnSpc>
              <a:spcPct val="90000"/>
            </a:lnSpc>
            <a:spcBef>
              <a:spcPct val="0"/>
            </a:spcBef>
            <a:spcAft>
              <a:spcPct val="35000"/>
            </a:spcAft>
            <a:buSzPts val="1000"/>
            <a:buFont typeface="Courier New" panose="02070309020205020404" pitchFamily="49" charset="0"/>
            <a:buNone/>
          </a:pPr>
          <a:r>
            <a:rPr lang="en-IN" sz="1600" b="1" kern="1200" dirty="0"/>
            <a:t>IS 2911 – Code of Practice for Design and Construction of Pile Foundations</a:t>
          </a:r>
          <a:endParaRPr lang="en-IN" sz="1600" kern="1200" dirty="0"/>
        </a:p>
        <a:p>
          <a:pPr marL="0" lvl="0" indent="0" algn="ctr" defTabSz="711200">
            <a:lnSpc>
              <a:spcPct val="90000"/>
            </a:lnSpc>
            <a:spcBef>
              <a:spcPct val="0"/>
            </a:spcBef>
            <a:spcAft>
              <a:spcPct val="35000"/>
            </a:spcAft>
            <a:buSzPts val="1000"/>
            <a:buFont typeface="Courier New" panose="02070309020205020404" pitchFamily="49" charset="0"/>
            <a:buNone/>
          </a:pPr>
          <a:r>
            <a:rPr lang="en-IN" sz="1600" b="1" kern="1200" dirty="0"/>
            <a:t>Part 1: Concrete piles-Bored cast/Driven cast In-situ concrete piles</a:t>
          </a:r>
          <a:endParaRPr lang="en-IN" sz="1600" kern="1200" dirty="0"/>
        </a:p>
        <a:p>
          <a:pPr marL="0" lvl="0" indent="0" algn="ctr" defTabSz="711200">
            <a:lnSpc>
              <a:spcPct val="90000"/>
            </a:lnSpc>
            <a:spcBef>
              <a:spcPct val="0"/>
            </a:spcBef>
            <a:spcAft>
              <a:spcPct val="35000"/>
            </a:spcAft>
            <a:buSzPts val="1000"/>
            <a:buFont typeface="Courier New" panose="02070309020205020404" pitchFamily="49" charset="0"/>
            <a:buNone/>
          </a:pPr>
          <a:r>
            <a:rPr lang="en-IN" sz="1600" b="1" kern="1200" dirty="0"/>
            <a:t>Part 2: Timber piles</a:t>
          </a:r>
          <a:endParaRPr lang="en-IN" sz="1600" kern="1200" dirty="0"/>
        </a:p>
      </dsp:txBody>
      <dsp:txXfrm>
        <a:off x="122643" y="117636"/>
        <a:ext cx="3546901" cy="2172160"/>
      </dsp:txXfrm>
    </dsp:sp>
    <dsp:sp modelId="{8A435F14-5FDF-449E-B8A7-804751F447F6}">
      <dsp:nvSpPr>
        <dsp:cNvPr id="0" name=""/>
        <dsp:cNvSpPr/>
      </dsp:nvSpPr>
      <dsp:spPr>
        <a:xfrm rot="5400000">
          <a:off x="6322715" y="-36891"/>
          <a:ext cx="1652087"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N" sz="1400" b="1" kern="1200" dirty="0"/>
            <a:t>Standards for Material Quality</a:t>
          </a:r>
          <a:endParaRPr lang="en-IN" sz="1400" kern="1200" dirty="0"/>
        </a:p>
        <a:p>
          <a:pPr marL="114300" lvl="1" indent="-114300" algn="l" defTabSz="622300">
            <a:lnSpc>
              <a:spcPct val="90000"/>
            </a:lnSpc>
            <a:spcBef>
              <a:spcPct val="0"/>
            </a:spcBef>
            <a:spcAft>
              <a:spcPct val="15000"/>
            </a:spcAft>
            <a:buChar char="•"/>
          </a:pPr>
          <a:r>
            <a:rPr lang="en-IN" sz="1400" b="1" kern="1200" dirty="0"/>
            <a:t>Impact:</a:t>
          </a:r>
          <a:r>
            <a:rPr lang="en-IN" sz="1400" kern="1200" dirty="0"/>
            <a:t> Ensures that the steel used in deep foundations meets strength and durability requirements, enhancing the structural integrity of the piles.</a:t>
          </a:r>
        </a:p>
        <a:p>
          <a:pPr marL="114300" lvl="1" indent="-114300" algn="l" defTabSz="622300">
            <a:lnSpc>
              <a:spcPct val="90000"/>
            </a:lnSpc>
            <a:spcBef>
              <a:spcPct val="0"/>
            </a:spcBef>
            <a:spcAft>
              <a:spcPct val="15000"/>
            </a:spcAft>
            <a:buChar char="•"/>
          </a:pPr>
          <a:endParaRPr lang="en-IN" sz="1400" kern="1200" dirty="0"/>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IN" sz="1400" b="1" kern="1200" dirty="0"/>
            <a:t>Impact:</a:t>
          </a:r>
          <a:r>
            <a:rPr lang="en-IN" sz="1400" kern="1200" dirty="0"/>
            <a:t> Guarantees that the concrete used in pile foundations has the required strength and durability, contributing to the overall safety and longevity of the structure.</a:t>
          </a:r>
        </a:p>
      </dsp:txBody>
      <dsp:txXfrm rot="-5400000">
        <a:off x="3787053" y="2579419"/>
        <a:ext cx="6642763" cy="1490791"/>
      </dsp:txXfrm>
    </dsp:sp>
    <dsp:sp modelId="{658FFB12-D8C3-4032-94AD-B8E64CE8EFAF}">
      <dsp:nvSpPr>
        <dsp:cNvPr id="0" name=""/>
        <dsp:cNvSpPr/>
      </dsp:nvSpPr>
      <dsp:spPr>
        <a:xfrm>
          <a:off x="5134" y="2461202"/>
          <a:ext cx="3781919" cy="17272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IS 1786:2008 – High Strength Deformed Steel Bars and Wires for Concrete Reinforcement</a:t>
          </a:r>
        </a:p>
        <a:p>
          <a:pPr marL="0" lvl="0" indent="0" algn="ctr" defTabSz="711200">
            <a:lnSpc>
              <a:spcPct val="90000"/>
            </a:lnSpc>
            <a:spcBef>
              <a:spcPct val="0"/>
            </a:spcBef>
            <a:spcAft>
              <a:spcPct val="35000"/>
            </a:spcAft>
            <a:buNone/>
          </a:pPr>
          <a:r>
            <a:rPr lang="en-IN" sz="1600" b="1" kern="1200" dirty="0"/>
            <a:t>IS 456:2000 – Code of Practice for Plain and Reinforced Concrete</a:t>
          </a:r>
          <a:endParaRPr lang="en-IN" sz="1600" kern="1200" dirty="0"/>
        </a:p>
        <a:p>
          <a:pPr marL="0" lvl="0" indent="0" algn="ctr" defTabSz="711200">
            <a:lnSpc>
              <a:spcPct val="90000"/>
            </a:lnSpc>
            <a:spcBef>
              <a:spcPct val="0"/>
            </a:spcBef>
            <a:spcAft>
              <a:spcPct val="35000"/>
            </a:spcAft>
            <a:buNone/>
          </a:pPr>
          <a:r>
            <a:rPr lang="en-IN" sz="1600" b="1" kern="1200" dirty="0"/>
            <a:t>O</a:t>
          </a:r>
          <a:endParaRPr lang="en-IN" sz="1600" kern="1200" dirty="0"/>
        </a:p>
      </dsp:txBody>
      <dsp:txXfrm>
        <a:off x="89450" y="2545518"/>
        <a:ext cx="3613287" cy="1558591"/>
      </dsp:txXfrm>
    </dsp:sp>
    <dsp:sp modelId="{423D0BDC-D4B1-4381-B3DB-34F2EF489C3A}">
      <dsp:nvSpPr>
        <dsp:cNvPr id="0" name=""/>
        <dsp:cNvSpPr/>
      </dsp:nvSpPr>
      <dsp:spPr>
        <a:xfrm rot="5400000">
          <a:off x="6428813" y="1600562"/>
          <a:ext cx="1439891"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22300">
            <a:lnSpc>
              <a:spcPct val="90000"/>
            </a:lnSpc>
            <a:spcBef>
              <a:spcPct val="0"/>
            </a:spcBef>
            <a:spcAft>
              <a:spcPct val="15000"/>
            </a:spcAft>
            <a:buChar char="•"/>
          </a:pPr>
          <a:r>
            <a:rPr lang="en-IN" sz="1600" b="1" kern="1200" dirty="0"/>
            <a:t>Improving Design Consistency and Efficiency  , Standardised Design      Procedures</a:t>
          </a:r>
          <a:r>
            <a:rPr lang="en-IN" sz="1200" b="1" kern="1200" dirty="0"/>
            <a:t> </a:t>
          </a:r>
          <a:endParaRPr lang="en-IN" sz="1200" kern="1200" dirty="0"/>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IN" sz="1400" b="1" kern="1200" dirty="0"/>
            <a:t>Impact:</a:t>
          </a:r>
          <a:r>
            <a:rPr lang="en-IN" sz="1400" kern="1200" dirty="0"/>
            <a:t> Ensures consistency in design practices, reducing variability and improving reliability in pile foundation design.</a:t>
          </a:r>
        </a:p>
        <a:p>
          <a:pPr marL="114300" lvl="1" indent="0" algn="l" defTabSz="622300">
            <a:lnSpc>
              <a:spcPct val="90000"/>
            </a:lnSpc>
            <a:spcBef>
              <a:spcPct val="0"/>
            </a:spcBef>
            <a:spcAft>
              <a:spcPct val="15000"/>
            </a:spcAft>
            <a:buChar char="•"/>
          </a:pPr>
          <a:endParaRPr lang="en-IN" sz="1400" kern="1200" dirty="0"/>
        </a:p>
      </dsp:txBody>
      <dsp:txXfrm rot="-5400000">
        <a:off x="3787053" y="4312612"/>
        <a:ext cx="6653121" cy="1299311"/>
      </dsp:txXfrm>
    </dsp:sp>
    <dsp:sp modelId="{4A43A36B-3D04-44A6-A709-4F5E3AA1916C}">
      <dsp:nvSpPr>
        <dsp:cNvPr id="0" name=""/>
        <dsp:cNvSpPr/>
      </dsp:nvSpPr>
      <dsp:spPr>
        <a:xfrm>
          <a:off x="5134" y="4423305"/>
          <a:ext cx="3781919" cy="1077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IS 2911 – Code of Practice for Design and Construction of Pile Foundations</a:t>
          </a:r>
          <a:endParaRPr lang="en-IN" sz="1400" kern="1200" dirty="0"/>
        </a:p>
        <a:p>
          <a:pPr marL="0" lvl="0" indent="0" algn="ctr" defTabSz="622300">
            <a:lnSpc>
              <a:spcPct val="90000"/>
            </a:lnSpc>
            <a:spcBef>
              <a:spcPct val="0"/>
            </a:spcBef>
            <a:spcAft>
              <a:spcPct val="35000"/>
            </a:spcAft>
            <a:buNone/>
          </a:pPr>
          <a:r>
            <a:rPr lang="en-IN" sz="1400" b="1" kern="1200" dirty="0"/>
            <a:t>Overview:</a:t>
          </a:r>
          <a:r>
            <a:rPr lang="en-IN" sz="1400" kern="1200" dirty="0"/>
            <a:t> Provides standardized procedures for the design and construction of piles.</a:t>
          </a:r>
        </a:p>
      </dsp:txBody>
      <dsp:txXfrm>
        <a:off x="57754" y="4475925"/>
        <a:ext cx="3676679" cy="9726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A6A27-183E-44DC-B47D-9C4071776969}">
      <dsp:nvSpPr>
        <dsp:cNvPr id="0" name=""/>
        <dsp:cNvSpPr/>
      </dsp:nvSpPr>
      <dsp:spPr>
        <a:xfrm rot="5400000">
          <a:off x="6544167" y="-2606335"/>
          <a:ext cx="121288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IN" sz="1400" b="1" kern="1200" dirty="0"/>
            <a:t>Efficient Load Distribution, Enhancing Construction Quality and Practices</a:t>
          </a:r>
          <a:endParaRPr lang="en-IN" sz="1400" kern="1200" dirty="0"/>
        </a:p>
        <a:p>
          <a:pPr marL="114300" lvl="1" indent="-114300" algn="just" defTabSz="622300">
            <a:lnSpc>
              <a:spcPct val="90000"/>
            </a:lnSpc>
            <a:spcBef>
              <a:spcPct val="0"/>
            </a:spcBef>
            <a:spcAft>
              <a:spcPct val="15000"/>
            </a:spcAft>
            <a:buChar char="•"/>
          </a:pPr>
          <a:r>
            <a:rPr lang="en-IN" sz="1400" b="1" kern="1200" dirty="0"/>
            <a:t>Impact:</a:t>
          </a:r>
          <a:r>
            <a:rPr lang="en-IN" sz="1400" kern="1200" dirty="0"/>
            <a:t> Provides guidelines for distributing loads effectively through pile foundations, which helps in optimizing design and construction costs. Outlines best practices for pile installation, including driving methods, boring techniques, and grouting, ensuring high construction quality and performance</a:t>
          </a:r>
        </a:p>
      </dsp:txBody>
      <dsp:txXfrm rot="-5400000">
        <a:off x="3785616" y="211424"/>
        <a:ext cx="6670776" cy="1094465"/>
      </dsp:txXfrm>
    </dsp:sp>
    <dsp:sp modelId="{35815F91-53F2-4244-B5BA-C1C182F89520}">
      <dsp:nvSpPr>
        <dsp:cNvPr id="0" name=""/>
        <dsp:cNvSpPr/>
      </dsp:nvSpPr>
      <dsp:spPr>
        <a:xfrm>
          <a:off x="0" y="605"/>
          <a:ext cx="3785616" cy="1516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pPr>
          <a:r>
            <a:rPr lang="en-IN" sz="1400" b="1" kern="1200" dirty="0"/>
            <a:t>IS 2911 – Code of Practice for Design and Construction of Pile Foundations-  Bored cast in situ and driven  cast in situ concrete Piles</a:t>
          </a:r>
          <a:endParaRPr lang="en-IN" sz="1400" kern="1200" dirty="0"/>
        </a:p>
        <a:p>
          <a:pPr marL="0" lvl="0" indent="0" algn="ctr" defTabSz="622300">
            <a:lnSpc>
              <a:spcPct val="90000"/>
            </a:lnSpc>
            <a:spcBef>
              <a:spcPct val="0"/>
            </a:spcBef>
            <a:spcAft>
              <a:spcPct val="35000"/>
            </a:spcAft>
            <a:buSzPts val="1000"/>
            <a:buFont typeface="Courier New" panose="02070309020205020404" pitchFamily="49" charset="0"/>
            <a:buNone/>
          </a:pPr>
          <a:r>
            <a:rPr lang="en-IN" sz="1400" b="1" kern="1200" dirty="0"/>
            <a:t>Part 1 Sec 1 &amp; 2: General Requirements (2010)</a:t>
          </a:r>
          <a:endParaRPr lang="en-IN" sz="1400" kern="1200" dirty="0"/>
        </a:p>
      </dsp:txBody>
      <dsp:txXfrm>
        <a:off x="74010" y="74615"/>
        <a:ext cx="3637596" cy="1368081"/>
      </dsp:txXfrm>
    </dsp:sp>
    <dsp:sp modelId="{393AB7D6-5F72-4FD1-9EE7-1BCA447A537A}">
      <dsp:nvSpPr>
        <dsp:cNvPr id="0" name=""/>
        <dsp:cNvSpPr/>
      </dsp:nvSpPr>
      <dsp:spPr>
        <a:xfrm rot="5400000">
          <a:off x="6264268" y="-889837"/>
          <a:ext cx="1758713"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b="1" kern="1200" dirty="0"/>
            <a:t>Quality Control, Inspection &amp; Testing</a:t>
          </a:r>
          <a:endParaRPr lang="en-IN" sz="1600" kern="1200" dirty="0"/>
        </a:p>
        <a:p>
          <a:pPr marL="171450" lvl="1" indent="-171450" algn="l" defTabSz="711200">
            <a:lnSpc>
              <a:spcPct val="90000"/>
            </a:lnSpc>
            <a:spcBef>
              <a:spcPct val="0"/>
            </a:spcBef>
            <a:spcAft>
              <a:spcPct val="15000"/>
            </a:spcAft>
            <a:buChar char="•"/>
          </a:pPr>
          <a:r>
            <a:rPr lang="en-IN" sz="1600" b="1" kern="1200" dirty="0"/>
            <a:t>Impact:</a:t>
          </a:r>
          <a:r>
            <a:rPr lang="en-IN" sz="1600" kern="1200" dirty="0"/>
            <a:t> Emphasizes quality control in the production and placement of concrete for piles, reducing defects and enhancing durability. Specifies methods for load testing to verify the performance of pile foundations, ensuring that they meet design specifications and perform as expected.</a:t>
          </a:r>
        </a:p>
      </dsp:txBody>
      <dsp:txXfrm rot="-5400000">
        <a:off x="3781920" y="1678364"/>
        <a:ext cx="6637558" cy="1587007"/>
      </dsp:txXfrm>
    </dsp:sp>
    <dsp:sp modelId="{9315B578-AACD-4A02-A19A-89868BEBFA78}">
      <dsp:nvSpPr>
        <dsp:cNvPr id="0" name=""/>
        <dsp:cNvSpPr/>
      </dsp:nvSpPr>
      <dsp:spPr>
        <a:xfrm>
          <a:off x="0" y="1713818"/>
          <a:ext cx="3781919" cy="1516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IS 456:2000 – Code of Practice for Plain and Reinforced Concrete</a:t>
          </a:r>
        </a:p>
        <a:p>
          <a:pPr marL="0" lvl="0" indent="0" algn="ctr" defTabSz="622300">
            <a:lnSpc>
              <a:spcPct val="90000"/>
            </a:lnSpc>
            <a:spcBef>
              <a:spcPct val="0"/>
            </a:spcBef>
            <a:spcAft>
              <a:spcPct val="35000"/>
            </a:spcAft>
            <a:buNone/>
          </a:pPr>
          <a:r>
            <a:rPr lang="en-IN" sz="1400" b="1" kern="1200" dirty="0"/>
            <a:t>IS 2911 – Part 4: 2013 Design and construction of Piles  foundations – Load test on Piles </a:t>
          </a:r>
          <a:endParaRPr lang="en-IN" sz="1400" kern="1200" dirty="0"/>
        </a:p>
      </dsp:txBody>
      <dsp:txXfrm>
        <a:off x="74010" y="1787828"/>
        <a:ext cx="3633899" cy="1368081"/>
      </dsp:txXfrm>
    </dsp:sp>
    <dsp:sp modelId="{DA5F1482-E63E-4AB0-9CBC-54A6E5D61F8C}">
      <dsp:nvSpPr>
        <dsp:cNvPr id="0" name=""/>
        <dsp:cNvSpPr/>
      </dsp:nvSpPr>
      <dsp:spPr>
        <a:xfrm rot="5400000">
          <a:off x="6341255" y="867694"/>
          <a:ext cx="1604738"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IN" sz="1400" b="1" kern="1200" dirty="0"/>
            <a:t>Addressing Environmental and Site-Specific Conditions, Soil &amp; Site conditions</a:t>
          </a:r>
          <a:endParaRPr lang="en-IN" sz="1400" kern="1200" dirty="0"/>
        </a:p>
        <a:p>
          <a:pPr marL="114300" lvl="1" indent="-114300" algn="just" defTabSz="622300">
            <a:lnSpc>
              <a:spcPct val="90000"/>
            </a:lnSpc>
            <a:spcBef>
              <a:spcPct val="0"/>
            </a:spcBef>
            <a:spcAft>
              <a:spcPct val="15000"/>
            </a:spcAft>
            <a:buChar char="•"/>
          </a:pPr>
          <a:r>
            <a:rPr lang="en-IN" sz="1400" b="1" kern="1200" dirty="0"/>
            <a:t>Impact:</a:t>
          </a:r>
          <a:r>
            <a:rPr lang="en-IN" sz="1400" kern="1200" dirty="0"/>
            <a:t> Helps in selecting appropriate foundation types and designing piles that can effectively transfer loads to deeper, more stable soil or rock layers. </a:t>
          </a:r>
        </a:p>
        <a:p>
          <a:pPr marL="228600" lvl="2" indent="-114300" algn="just" defTabSz="622300">
            <a:lnSpc>
              <a:spcPct val="90000"/>
            </a:lnSpc>
            <a:spcBef>
              <a:spcPct val="0"/>
            </a:spcBef>
            <a:spcAft>
              <a:spcPct val="15000"/>
            </a:spcAft>
            <a:buSzPts val="1000"/>
            <a:buFont typeface="Courier New" panose="02070309020205020404" pitchFamily="49" charset="0"/>
            <a:buChar char="o"/>
          </a:pPr>
          <a:r>
            <a:rPr lang="en-IN" sz="1400" kern="1200" dirty="0"/>
            <a:t>Ensures accurate soil testing and analysis, which is essential for determining the appropriate design parameters for deep foundations.</a:t>
          </a:r>
        </a:p>
        <a:p>
          <a:pPr marL="228600" lvl="2" indent="-114300" algn="l" defTabSz="533400">
            <a:lnSpc>
              <a:spcPct val="90000"/>
            </a:lnSpc>
            <a:spcBef>
              <a:spcPct val="0"/>
            </a:spcBef>
            <a:spcAft>
              <a:spcPct val="15000"/>
            </a:spcAft>
            <a:buSzPts val="1000"/>
            <a:buFont typeface="Courier New" panose="02070309020205020404" pitchFamily="49" charset="0"/>
            <a:buChar char="o"/>
          </a:pPr>
          <a:endParaRPr lang="en-IN" sz="1200" kern="1200" dirty="0"/>
        </a:p>
      </dsp:txBody>
      <dsp:txXfrm rot="-5400000">
        <a:off x="3781919" y="3505368"/>
        <a:ext cx="6645074" cy="1448064"/>
      </dsp:txXfrm>
    </dsp:sp>
    <dsp:sp modelId="{94F4F4E5-F40B-421C-8B0F-50649B302AC9}">
      <dsp:nvSpPr>
        <dsp:cNvPr id="0" name=""/>
        <dsp:cNvSpPr/>
      </dsp:nvSpPr>
      <dsp:spPr>
        <a:xfrm>
          <a:off x="0" y="3471349"/>
          <a:ext cx="3781919" cy="1516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IS 1498:1970 – Classification and Identification of Soils for General Engineering Purposes</a:t>
          </a:r>
          <a:endParaRPr lang="en-IN" sz="1400" kern="1200" dirty="0"/>
        </a:p>
        <a:p>
          <a:pPr marL="0" lvl="0" indent="0" algn="ctr" defTabSz="622300">
            <a:lnSpc>
              <a:spcPct val="90000"/>
            </a:lnSpc>
            <a:spcBef>
              <a:spcPct val="0"/>
            </a:spcBef>
            <a:spcAft>
              <a:spcPct val="35000"/>
            </a:spcAft>
            <a:buNone/>
          </a:pPr>
          <a:r>
            <a:rPr lang="en-IN" sz="1400" b="1" kern="1200" dirty="0"/>
            <a:t>Overview:</a:t>
          </a:r>
          <a:r>
            <a:rPr lang="en-IN" sz="1400" kern="1200" dirty="0"/>
            <a:t> Provides guidelines for classifying and identifying soils, which is crucial for designing deep foundations</a:t>
          </a:r>
        </a:p>
        <a:p>
          <a:pPr marL="0" lvl="0" indent="0" algn="ctr" defTabSz="622300">
            <a:lnSpc>
              <a:spcPct val="90000"/>
            </a:lnSpc>
            <a:spcBef>
              <a:spcPct val="0"/>
            </a:spcBef>
            <a:spcAft>
              <a:spcPct val="35000"/>
            </a:spcAft>
            <a:buNone/>
          </a:pPr>
          <a:r>
            <a:rPr lang="en-IN" sz="1400" b="1" kern="1200" dirty="0"/>
            <a:t>IS 2720 – Methods of Test for Soils</a:t>
          </a:r>
          <a:endParaRPr lang="en-IN" sz="1400" kern="1200" dirty="0"/>
        </a:p>
      </dsp:txBody>
      <dsp:txXfrm>
        <a:off x="74010" y="3545359"/>
        <a:ext cx="3633899" cy="13680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7EC15-01AA-4425-8909-10E2948DA2C6}">
      <dsp:nvSpPr>
        <dsp:cNvPr id="0" name=""/>
        <dsp:cNvSpPr/>
      </dsp:nvSpPr>
      <dsp:spPr>
        <a:xfrm rot="5400000">
          <a:off x="6363257" y="-2580355"/>
          <a:ext cx="1560734"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N" sz="1600" b="1" kern="1200" dirty="0"/>
            <a:t>Regulatory and Compliance Benefits. Legal and Regulatory Compliance, Documentation and Reporting</a:t>
          </a:r>
          <a:endParaRPr lang="en-IN" sz="1600" kern="1200" dirty="0"/>
        </a:p>
        <a:p>
          <a:pPr marL="171450" lvl="1" indent="-171450" algn="just" defTabSz="711200">
            <a:lnSpc>
              <a:spcPct val="90000"/>
            </a:lnSpc>
            <a:spcBef>
              <a:spcPct val="0"/>
            </a:spcBef>
            <a:spcAft>
              <a:spcPct val="15000"/>
            </a:spcAft>
            <a:buChar char="•"/>
          </a:pPr>
          <a:r>
            <a:rPr lang="en-IN" sz="1600" b="1" kern="1200" dirty="0"/>
            <a:t>Impact:</a:t>
          </a:r>
          <a:r>
            <a:rPr lang="en-IN" sz="1600" kern="1200" dirty="0"/>
            <a:t> Ensures that deep foundation designs adhere to legal and regulatory requirements, reducing the risk of legal issues and ensuring safety and performance.. Provides standardized documentation and reporting procedures for deep foundation projects, facilitating clear communication and record-keeping</a:t>
          </a:r>
        </a:p>
      </dsp:txBody>
      <dsp:txXfrm rot="-5400000">
        <a:off x="3781919" y="77172"/>
        <a:ext cx="6647222" cy="1408356"/>
      </dsp:txXfrm>
    </dsp:sp>
    <dsp:sp modelId="{A8279414-B061-4512-9105-F1A5DD1D201E}">
      <dsp:nvSpPr>
        <dsp:cNvPr id="0" name=""/>
        <dsp:cNvSpPr/>
      </dsp:nvSpPr>
      <dsp:spPr>
        <a:xfrm>
          <a:off x="0" y="117388"/>
          <a:ext cx="3781919" cy="1327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endParaRPr lang="en-IN" sz="1400" kern="1200" dirty="0"/>
        </a:p>
        <a:p>
          <a:pPr marL="0" lvl="0" indent="0" algn="ctr" defTabSz="622300">
            <a:lnSpc>
              <a:spcPct val="90000"/>
            </a:lnSpc>
            <a:spcBef>
              <a:spcPct val="0"/>
            </a:spcBef>
            <a:spcAft>
              <a:spcPct val="35000"/>
            </a:spcAft>
            <a:buNone/>
          </a:pPr>
          <a:r>
            <a:rPr lang="en-IN" sz="1400" kern="1200" dirty="0"/>
            <a:t>Indian Standards provide a framework for compliance with National building code and regulations.</a:t>
          </a:r>
        </a:p>
        <a:p>
          <a:pPr marL="0" lvl="0" indent="0" algn="ctr" defTabSz="622300">
            <a:lnSpc>
              <a:spcPct val="90000"/>
            </a:lnSpc>
            <a:spcBef>
              <a:spcPct val="0"/>
            </a:spcBef>
            <a:spcAft>
              <a:spcPct val="35000"/>
            </a:spcAft>
            <a:buNone/>
          </a:pPr>
          <a:r>
            <a:rPr lang="en-IN" sz="1400" b="1" kern="1200" dirty="0"/>
            <a:t>IIS 2911 – Code of Practice for Design and Construction of Pile Foundations</a:t>
          </a:r>
          <a:endParaRPr lang="en-IN" sz="1400" kern="1200" dirty="0"/>
        </a:p>
        <a:p>
          <a:pPr marL="0" lvl="0" indent="0" algn="ctr" defTabSz="622300">
            <a:lnSpc>
              <a:spcPct val="90000"/>
            </a:lnSpc>
            <a:spcBef>
              <a:spcPct val="0"/>
            </a:spcBef>
            <a:spcAft>
              <a:spcPct val="35000"/>
            </a:spcAft>
            <a:buNone/>
          </a:pPr>
          <a:r>
            <a:rPr lang="en-IN" sz="1400" b="1" kern="1200" dirty="0"/>
            <a:t>I</a:t>
          </a:r>
          <a:endParaRPr lang="en-IN" sz="1400" kern="1200" dirty="0"/>
        </a:p>
      </dsp:txBody>
      <dsp:txXfrm>
        <a:off x="64824" y="182212"/>
        <a:ext cx="3652271" cy="1198274"/>
      </dsp:txXfrm>
    </dsp:sp>
    <dsp:sp modelId="{CF43A0DC-0F60-401B-98E1-421D3395A0FC}">
      <dsp:nvSpPr>
        <dsp:cNvPr id="0" name=""/>
        <dsp:cNvSpPr/>
      </dsp:nvSpPr>
      <dsp:spPr>
        <a:xfrm rot="5400000">
          <a:off x="6619438" y="-1072917"/>
          <a:ext cx="106233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N" sz="1600" b="1" kern="1200" dirty="0"/>
            <a:t>Long-Term Performance and Sustainability. Durability &amp; Maintenance</a:t>
          </a:r>
          <a:endParaRPr lang="en-IN" sz="1600" kern="1200" dirty="0"/>
        </a:p>
        <a:p>
          <a:pPr marL="171450" lvl="1" indent="-171450" algn="just" defTabSz="711200">
            <a:lnSpc>
              <a:spcPct val="90000"/>
            </a:lnSpc>
            <a:spcBef>
              <a:spcPct val="0"/>
            </a:spcBef>
            <a:spcAft>
              <a:spcPct val="15000"/>
            </a:spcAft>
            <a:buChar char="•"/>
          </a:pPr>
          <a:r>
            <a:rPr lang="en-IN" sz="1600" b="1" kern="1200" dirty="0"/>
            <a:t>Impact:</a:t>
          </a:r>
          <a:r>
            <a:rPr lang="en-IN" sz="1600" kern="1200" dirty="0"/>
            <a:t> Ensures that concrete used in deep foundations is durable and resistant to environmental factors, contributing to the long-term performance and sustainability of the foundation.</a:t>
          </a:r>
        </a:p>
      </dsp:txBody>
      <dsp:txXfrm rot="-5400000">
        <a:off x="3785616" y="1812764"/>
        <a:ext cx="6678125" cy="958620"/>
      </dsp:txXfrm>
    </dsp:sp>
    <dsp:sp modelId="{A6452F49-8769-4362-B353-F94C9B5E86F7}">
      <dsp:nvSpPr>
        <dsp:cNvPr id="0" name=""/>
        <dsp:cNvSpPr/>
      </dsp:nvSpPr>
      <dsp:spPr>
        <a:xfrm>
          <a:off x="0" y="1628113"/>
          <a:ext cx="3785616" cy="1327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SzPts val="1000"/>
            <a:buFont typeface="Symbol" panose="05050102010706020507" pitchFamily="18" charset="2"/>
            <a:buNone/>
          </a:pPr>
          <a:r>
            <a:rPr lang="en-IN" sz="1400" b="1" kern="1200" dirty="0"/>
            <a:t>IS 456:2000 – Code of Practice for Plain and Reinforced Concrete</a:t>
          </a:r>
          <a:endParaRPr lang="en-IN" sz="1400" kern="1200" dirty="0"/>
        </a:p>
      </dsp:txBody>
      <dsp:txXfrm>
        <a:off x="64824" y="1692937"/>
        <a:ext cx="3655968" cy="1198274"/>
      </dsp:txXfrm>
    </dsp:sp>
    <dsp:sp modelId="{AD00FDF2-6CD4-4623-8E76-D45A00CE3528}">
      <dsp:nvSpPr>
        <dsp:cNvPr id="0" name=""/>
        <dsp:cNvSpPr/>
      </dsp:nvSpPr>
      <dsp:spPr>
        <a:xfrm rot="5400000">
          <a:off x="6619438" y="321401"/>
          <a:ext cx="106233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t>Adaptability</a:t>
          </a:r>
          <a:endParaRPr lang="en-IN" sz="1800" kern="1200" dirty="0"/>
        </a:p>
        <a:p>
          <a:pPr marL="171450" lvl="1" indent="-171450" algn="just" defTabSz="800100">
            <a:lnSpc>
              <a:spcPct val="90000"/>
            </a:lnSpc>
            <a:spcBef>
              <a:spcPct val="0"/>
            </a:spcBef>
            <a:spcAft>
              <a:spcPct val="15000"/>
            </a:spcAft>
            <a:buChar char="•"/>
          </a:pPr>
          <a:r>
            <a:rPr lang="en-IN" sz="1800" b="1" kern="1200" dirty="0"/>
            <a:t>Impact:</a:t>
          </a:r>
          <a:r>
            <a:rPr lang="en-IN" sz="1800" kern="1200" dirty="0"/>
            <a:t> Allows for adaptability in design and construction methods based on site-specific conditions and load requirements, supporting sustainable practices.</a:t>
          </a:r>
        </a:p>
      </dsp:txBody>
      <dsp:txXfrm rot="-5400000">
        <a:off x="3785616" y="3207083"/>
        <a:ext cx="6678125" cy="958620"/>
      </dsp:txXfrm>
    </dsp:sp>
    <dsp:sp modelId="{9D3FDEBE-2F60-4165-90A0-63D41CD57243}">
      <dsp:nvSpPr>
        <dsp:cNvPr id="0" name=""/>
        <dsp:cNvSpPr/>
      </dsp:nvSpPr>
      <dsp:spPr>
        <a:xfrm>
          <a:off x="0" y="3022432"/>
          <a:ext cx="3785616" cy="1327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IS 2911 – Code of Practice for Design and Construction of Pile Foundations</a:t>
          </a:r>
          <a:endParaRPr lang="en-IN" sz="1400" kern="1200" dirty="0"/>
        </a:p>
        <a:p>
          <a:pPr marL="0" lvl="0" indent="0" algn="ctr" defTabSz="622300">
            <a:lnSpc>
              <a:spcPct val="90000"/>
            </a:lnSpc>
            <a:spcBef>
              <a:spcPct val="0"/>
            </a:spcBef>
            <a:spcAft>
              <a:spcPct val="35000"/>
            </a:spcAft>
            <a:buNone/>
          </a:pPr>
          <a:r>
            <a:rPr lang="en-IN" sz="1400" b="1" kern="1200" dirty="0"/>
            <a:t>I</a:t>
          </a:r>
          <a:endParaRPr lang="en-IN" sz="1400" kern="1200" dirty="0"/>
        </a:p>
      </dsp:txBody>
      <dsp:txXfrm>
        <a:off x="64824" y="3087256"/>
        <a:ext cx="3655968" cy="11982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03116-8BB1-41A0-BA31-5065FAC6716A}">
      <dsp:nvSpPr>
        <dsp:cNvPr id="0" name=""/>
        <dsp:cNvSpPr/>
      </dsp:nvSpPr>
      <dsp:spPr>
        <a:xfrm>
          <a:off x="4175430" y="968852"/>
          <a:ext cx="2413632" cy="24136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Significance of Ground Improvement</a:t>
          </a:r>
          <a:endParaRPr lang="en-IN" sz="1800" kern="1200" dirty="0"/>
        </a:p>
      </dsp:txBody>
      <dsp:txXfrm>
        <a:off x="4528898" y="1322320"/>
        <a:ext cx="1706696" cy="1706696"/>
      </dsp:txXfrm>
    </dsp:sp>
    <dsp:sp modelId="{9505C355-7993-4EE1-B376-DE0E88D77F91}">
      <dsp:nvSpPr>
        <dsp:cNvPr id="0" name=""/>
        <dsp:cNvSpPr/>
      </dsp:nvSpPr>
      <dsp:spPr>
        <a:xfrm>
          <a:off x="4617276" y="430"/>
          <a:ext cx="1529941"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Foundation Stability</a:t>
          </a:r>
          <a:endParaRPr lang="en-IN" sz="1600" kern="1200" dirty="0"/>
        </a:p>
      </dsp:txBody>
      <dsp:txXfrm>
        <a:off x="4841331" y="177164"/>
        <a:ext cx="1081831" cy="853348"/>
      </dsp:txXfrm>
    </dsp:sp>
    <dsp:sp modelId="{B2FB2028-E58F-47EE-B346-65F94CD0ADE7}">
      <dsp:nvSpPr>
        <dsp:cNvPr id="0" name=""/>
        <dsp:cNvSpPr/>
      </dsp:nvSpPr>
      <dsp:spPr>
        <a:xfrm>
          <a:off x="6140083" y="786345"/>
          <a:ext cx="1206816"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Safety &amp; Cost Efficiency</a:t>
          </a:r>
          <a:endParaRPr lang="en-IN" sz="1600" kern="1200" dirty="0"/>
        </a:p>
      </dsp:txBody>
      <dsp:txXfrm>
        <a:off x="6316817" y="963079"/>
        <a:ext cx="853348" cy="853348"/>
      </dsp:txXfrm>
    </dsp:sp>
    <dsp:sp modelId="{B89150DF-ED46-45A6-967F-223BE38A342D}">
      <dsp:nvSpPr>
        <dsp:cNvPr id="0" name=""/>
        <dsp:cNvSpPr/>
      </dsp:nvSpPr>
      <dsp:spPr>
        <a:xfrm>
          <a:off x="6140083" y="2358175"/>
          <a:ext cx="1206816"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Longevity of Structures</a:t>
          </a:r>
          <a:endParaRPr lang="en-IN" sz="1600" kern="1200" dirty="0"/>
        </a:p>
      </dsp:txBody>
      <dsp:txXfrm>
        <a:off x="6316817" y="2534909"/>
        <a:ext cx="853348" cy="853348"/>
      </dsp:txXfrm>
    </dsp:sp>
    <dsp:sp modelId="{D093F1A5-3E2B-459B-889F-0735B5CDD83D}">
      <dsp:nvSpPr>
        <dsp:cNvPr id="0" name=""/>
        <dsp:cNvSpPr/>
      </dsp:nvSpPr>
      <dsp:spPr>
        <a:xfrm>
          <a:off x="4602287" y="3144090"/>
          <a:ext cx="1559918"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Environmental Impact</a:t>
          </a:r>
          <a:endParaRPr lang="en-IN" sz="1400" kern="1200" dirty="0"/>
        </a:p>
      </dsp:txBody>
      <dsp:txXfrm>
        <a:off x="4830732" y="3320824"/>
        <a:ext cx="1103028" cy="853348"/>
      </dsp:txXfrm>
    </dsp:sp>
    <dsp:sp modelId="{EDA10304-24B4-4318-AD61-8984CAA9D6C9}">
      <dsp:nvSpPr>
        <dsp:cNvPr id="0" name=""/>
        <dsp:cNvSpPr/>
      </dsp:nvSpPr>
      <dsp:spPr>
        <a:xfrm>
          <a:off x="3168700" y="2358175"/>
          <a:ext cx="1704604"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Construction Feasibility</a:t>
          </a:r>
          <a:endParaRPr lang="en-IN" sz="1600" kern="1200" dirty="0"/>
        </a:p>
      </dsp:txBody>
      <dsp:txXfrm>
        <a:off x="3418333" y="2534909"/>
        <a:ext cx="1205338" cy="853348"/>
      </dsp:txXfrm>
    </dsp:sp>
    <dsp:sp modelId="{2BB2ED6E-650B-4A6D-9864-5A8DCA59E9C8}">
      <dsp:nvSpPr>
        <dsp:cNvPr id="0" name=""/>
        <dsp:cNvSpPr/>
      </dsp:nvSpPr>
      <dsp:spPr>
        <a:xfrm>
          <a:off x="3224135" y="786345"/>
          <a:ext cx="1593733"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Mitigating Natural Hazards</a:t>
          </a:r>
          <a:endParaRPr lang="en-IN" sz="1600" kern="1200" dirty="0"/>
        </a:p>
      </dsp:txBody>
      <dsp:txXfrm>
        <a:off x="3457532" y="963079"/>
        <a:ext cx="1126939" cy="8533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2EC9D-614C-4960-B24E-275CDF243D5C}">
      <dsp:nvSpPr>
        <dsp:cNvPr id="0" name=""/>
        <dsp:cNvSpPr/>
      </dsp:nvSpPr>
      <dsp:spPr>
        <a:xfrm rot="5400000">
          <a:off x="6299291" y="-2514826"/>
          <a:ext cx="1688666"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Provides guidelines for evaluating the bearing capacity of foundations. Ground improvement methods like soil stabilization and reinforcement are often designed to enhance the soil's bearing capacity to meet these standards.</a:t>
          </a:r>
        </a:p>
      </dsp:txBody>
      <dsp:txXfrm rot="-5400000">
        <a:off x="3781919" y="84980"/>
        <a:ext cx="6640977" cy="1523798"/>
      </dsp:txXfrm>
    </dsp:sp>
    <dsp:sp modelId="{2DC5804E-C066-4B71-B3D1-5589DAB894B7}">
      <dsp:nvSpPr>
        <dsp:cNvPr id="0" name=""/>
        <dsp:cNvSpPr/>
      </dsp:nvSpPr>
      <dsp:spPr>
        <a:xfrm>
          <a:off x="0" y="51970"/>
          <a:ext cx="3781919" cy="1589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IS 6403:1981 - Code of Practice for Determination of Bearing Capacity of Shallow Foundations</a:t>
          </a:r>
          <a:endParaRPr lang="en-IN" sz="1600" kern="1200" dirty="0"/>
        </a:p>
      </dsp:txBody>
      <dsp:txXfrm>
        <a:off x="77608" y="129578"/>
        <a:ext cx="3626703" cy="1434601"/>
      </dsp:txXfrm>
    </dsp:sp>
    <dsp:sp modelId="{1CC52C9F-569B-40C8-B21A-6AFA4A6300BD}">
      <dsp:nvSpPr>
        <dsp:cNvPr id="0" name=""/>
        <dsp:cNvSpPr/>
      </dsp:nvSpPr>
      <dsp:spPr>
        <a:xfrm rot="5400000">
          <a:off x="6514680" y="-799380"/>
          <a:ext cx="1271854"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Helps in soil classification, which is crucial for selecting appropriate ground improvement techniques. For example, clayey soils may require different stabilization methods compared to sandy soils.</a:t>
          </a:r>
        </a:p>
      </dsp:txBody>
      <dsp:txXfrm rot="-5400000">
        <a:off x="3785616" y="1991771"/>
        <a:ext cx="6667897" cy="1147680"/>
      </dsp:txXfrm>
    </dsp:sp>
    <dsp:sp modelId="{F92A4C08-FC53-4961-B876-39C9B346E776}">
      <dsp:nvSpPr>
        <dsp:cNvPr id="0" name=""/>
        <dsp:cNvSpPr/>
      </dsp:nvSpPr>
      <dsp:spPr>
        <a:xfrm>
          <a:off x="0" y="1770702"/>
          <a:ext cx="3785616" cy="1589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IS 1498:1970 - Classification and Identification of Soils for General Engineering Purposes</a:t>
          </a:r>
          <a:endParaRPr lang="en-IN" sz="1600" kern="1200" dirty="0"/>
        </a:p>
      </dsp:txBody>
      <dsp:txXfrm>
        <a:off x="77608" y="1848310"/>
        <a:ext cx="3630400" cy="1434601"/>
      </dsp:txXfrm>
    </dsp:sp>
    <dsp:sp modelId="{8A7FBA42-FCD7-4648-B27C-40E3BD88D3F8}">
      <dsp:nvSpPr>
        <dsp:cNvPr id="0" name=""/>
        <dsp:cNvSpPr/>
      </dsp:nvSpPr>
      <dsp:spPr>
        <a:xfrm rot="5400000">
          <a:off x="6514680" y="869928"/>
          <a:ext cx="1271854"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Provides guidelines for the design and construction of ground improvement  by stone columns, a common ground improvement technique used to increase load-bearing capacity and stability of foundations.			</a:t>
          </a:r>
        </a:p>
      </dsp:txBody>
      <dsp:txXfrm rot="-5400000">
        <a:off x="3785616" y="3661080"/>
        <a:ext cx="6667897" cy="1147680"/>
      </dsp:txXfrm>
    </dsp:sp>
    <dsp:sp modelId="{511767F5-2728-413F-8076-116B0B4AC0E4}">
      <dsp:nvSpPr>
        <dsp:cNvPr id="0" name=""/>
        <dsp:cNvSpPr/>
      </dsp:nvSpPr>
      <dsp:spPr>
        <a:xfrm>
          <a:off x="0" y="3440011"/>
          <a:ext cx="3785616" cy="1589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IS 15284 (Part 1):2003 - Code of Practice for Design and construction for ground improvement- Stone columns</a:t>
          </a:r>
          <a:endParaRPr lang="en-IN" sz="1600" kern="1200" dirty="0"/>
        </a:p>
      </dsp:txBody>
      <dsp:txXfrm>
        <a:off x="77608" y="3517619"/>
        <a:ext cx="3630400" cy="14346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29047-1EF4-4923-849B-5D3DC489E188}">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en-IN" sz="1800" b="1" kern="1200" dirty="0"/>
            <a:t>Impact:</a:t>
          </a:r>
          <a:r>
            <a:rPr lang="en-IN" sz="1800" kern="1200" dirty="0"/>
            <a:t> Specifies procedures for the construction of bored piles, impacting techniques like ground improvement through pile foundation methods, including grouting and pile reinforcement.</a:t>
          </a:r>
        </a:p>
      </dsp:txBody>
      <dsp:txXfrm rot="-5400000">
        <a:off x="3785616" y="197117"/>
        <a:ext cx="6675221" cy="1012303"/>
      </dsp:txXfrm>
    </dsp:sp>
    <dsp:sp modelId="{93F386B8-DB36-4C9B-9188-5DAB2DEBECB3}">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b="1" kern="1200" dirty="0"/>
            <a:t>IS 2911 (Part 1/Sec 1):2010 - Code of Practice for Design and Construction of Pile Foundations: Part 1 – Driven cast in-situ concrete piles</a:t>
          </a:r>
          <a:endParaRPr lang="en-IN" sz="1600" kern="1200" dirty="0"/>
        </a:p>
      </dsp:txBody>
      <dsp:txXfrm>
        <a:off x="68454" y="70578"/>
        <a:ext cx="3648708" cy="1265378"/>
      </dsp:txXfrm>
    </dsp:sp>
    <dsp:sp modelId="{0446FB21-C82A-4529-807B-64E56AE91B5A}">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en-IN" sz="1800" b="1" kern="1200" dirty="0"/>
            <a:t>Impact:</a:t>
          </a:r>
          <a:r>
            <a:rPr lang="en-IN" sz="1800" kern="1200" dirty="0"/>
            <a:t> While primarily for concrete, this standard influences ground improvement by ensuring that concrete used in foundation elements and ground improvement techniques (like underpinning) meets strength and durability requirements.</a:t>
          </a:r>
        </a:p>
      </dsp:txBody>
      <dsp:txXfrm rot="-5400000">
        <a:off x="3785616" y="1669517"/>
        <a:ext cx="6675221" cy="1012303"/>
      </dsp:txXfrm>
    </dsp:sp>
    <dsp:sp modelId="{D77EC63D-E0FA-4016-BFA4-5A9EDED762F1}">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456:2000 - Code of Practice for Plain and Reinforced Concrete</a:t>
          </a:r>
          <a:endParaRPr lang="en-IN" sz="1800" kern="1200" dirty="0"/>
        </a:p>
      </dsp:txBody>
      <dsp:txXfrm>
        <a:off x="68454" y="1542979"/>
        <a:ext cx="3648708" cy="1265378"/>
      </dsp:txXfrm>
    </dsp:sp>
    <dsp:sp modelId="{95FD15D7-B022-42D9-95FE-F7DFC390705E}">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Ensures that the bearing capacity of soils, after ground improvement, meets required safety and design criteria for shallow foundations.</a:t>
          </a:r>
        </a:p>
      </dsp:txBody>
      <dsp:txXfrm rot="-5400000">
        <a:off x="3785616" y="3141918"/>
        <a:ext cx="6675221" cy="1012303"/>
      </dsp:txXfrm>
    </dsp:sp>
    <dsp:sp modelId="{7CD42A6E-B60B-4AB9-ADD1-64A6225708B1}">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6403:1981 - Code of Practice for Determination of Bearing Capacity of Shallow Foundations</a:t>
          </a:r>
          <a:endParaRPr lang="en-IN" sz="1800" kern="1200" dirty="0"/>
        </a:p>
      </dsp:txBody>
      <dsp:txXfrm>
        <a:off x="68454" y="3015380"/>
        <a:ext cx="3648708" cy="12653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9B607-E779-49C2-8E14-59281B5658AE}">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SzPts val="1000"/>
            <a:buFont typeface="Symbol" panose="05050102010706020507" pitchFamily="18" charset="2"/>
            <a:buChar char=""/>
          </a:pPr>
          <a:r>
            <a:rPr lang="en-IN" sz="1800" b="1" kern="1200" dirty="0"/>
            <a:t>Impact:</a:t>
          </a:r>
          <a:r>
            <a:rPr lang="en-IN" sz="1800" kern="1200" dirty="0"/>
            <a:t> Provides guidelines for grouting, a common ground improvement technique used to enhance soil properties and fill voids.</a:t>
          </a:r>
        </a:p>
      </dsp:txBody>
      <dsp:txXfrm rot="-5400000">
        <a:off x="3785616" y="197117"/>
        <a:ext cx="6675221" cy="1012303"/>
      </dsp:txXfrm>
    </dsp:sp>
    <dsp:sp modelId="{E137FB2B-FE5B-4A72-810C-0DD5B0AFDA20}">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6066:1994 – Pressure Grouting on Rock foundations for River valley projects - Code of Practice for Grouting of Foundations</a:t>
          </a:r>
          <a:endParaRPr lang="en-IN" sz="1800" kern="1200" dirty="0"/>
        </a:p>
      </dsp:txBody>
      <dsp:txXfrm>
        <a:off x="68454" y="70578"/>
        <a:ext cx="3648708" cy="1265378"/>
      </dsp:txXfrm>
    </dsp:sp>
    <dsp:sp modelId="{731B0DFE-0AE5-4512-AD38-2F0167BA1067}">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SzPts val="1000"/>
            <a:buFont typeface="Symbol" panose="05050102010706020507" pitchFamily="18" charset="2"/>
            <a:buChar char=""/>
          </a:pPr>
          <a:r>
            <a:rPr lang="en-IN" sz="2000" b="1" kern="1200" dirty="0"/>
            <a:t>Impact:</a:t>
          </a:r>
          <a:r>
            <a:rPr lang="en-IN" sz="2000" kern="1200" dirty="0"/>
            <a:t> Influences ground improvement techniques related to the construction of liquid storage tanks and structures, including soil stabilization and foundation design.</a:t>
          </a:r>
        </a:p>
      </dsp:txBody>
      <dsp:txXfrm rot="-5400000">
        <a:off x="3785616" y="1669517"/>
        <a:ext cx="6675221" cy="1012303"/>
      </dsp:txXfrm>
    </dsp:sp>
    <dsp:sp modelId="{F7E802CF-3BDB-4D23-873D-2F6C360927D7}">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N" sz="2000" b="1" kern="1200" dirty="0"/>
            <a:t>IS 3370 (Part 2):2021 - Code of Practice for Concrete Structures for the Storage of Liquids</a:t>
          </a:r>
          <a:endParaRPr lang="en-IN" sz="2000" kern="1200" dirty="0"/>
        </a:p>
      </dsp:txBody>
      <dsp:txXfrm>
        <a:off x="68454" y="1542979"/>
        <a:ext cx="3648708" cy="1265378"/>
      </dsp:txXfrm>
    </dsp:sp>
    <dsp:sp modelId="{57B9DA5F-108A-44BB-80FB-7319496ED22B}">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SzPts val="1000"/>
            <a:buFont typeface="Symbol" panose="05050102010706020507" pitchFamily="18" charset="2"/>
            <a:buChar char=""/>
          </a:pPr>
          <a:r>
            <a:rPr lang="en-IN" sz="1800" b="1" kern="1200" dirty="0">
              <a:solidFill>
                <a:schemeClr val="tx1"/>
              </a:solidFill>
            </a:rPr>
            <a:t>Impact:</a:t>
          </a:r>
          <a:r>
            <a:rPr lang="en-IN" sz="1800" kern="1200" dirty="0">
              <a:solidFill>
                <a:schemeClr val="tx1"/>
              </a:solidFill>
            </a:rPr>
            <a:t> Specifically addresses  methods of tests for soil stabilization thus, significantly impacting effectiveness of various ground improvement techniques </a:t>
          </a:r>
        </a:p>
      </dsp:txBody>
      <dsp:txXfrm rot="-5400000">
        <a:off x="3785616" y="3141918"/>
        <a:ext cx="6675221" cy="1012303"/>
      </dsp:txXfrm>
    </dsp:sp>
    <dsp:sp modelId="{5CA49CF6-6E8B-494C-902D-442358B7FF98}">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rPr>
            <a:t>IS 4332 – Method of tests for Stabilized Soils</a:t>
          </a:r>
          <a:endParaRPr lang="en-IN" sz="1800" kern="1200" dirty="0">
            <a:solidFill>
              <a:schemeClr val="bg1"/>
            </a:solidFill>
          </a:endParaRPr>
        </a:p>
      </dsp:txBody>
      <dsp:txXfrm>
        <a:off x="68454" y="3015380"/>
        <a:ext cx="3648708" cy="12653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2315D-7AEB-4E22-9841-04DAB6346A58}">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en-IN" sz="1800" b="1" kern="1200" dirty="0"/>
            <a:t>Impact:</a:t>
          </a:r>
          <a:r>
            <a:rPr lang="en-IN" sz="1800" kern="1200" dirty="0"/>
            <a:t> Provides guidelines for ground improvement technique used for stabilizing and reinforcing soil. This is critical for slopes, embankments, and excavation support.</a:t>
          </a:r>
        </a:p>
      </dsp:txBody>
      <dsp:txXfrm rot="-5400000">
        <a:off x="3785616" y="197117"/>
        <a:ext cx="6675221" cy="1012303"/>
      </dsp:txXfrm>
    </dsp:sp>
    <dsp:sp modelId="{179C7B55-9E2B-4DDE-B029-1B317CE97B03}">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rPr>
            <a:t>IS 13094:2021– Selection of ground improvement techniques for foundations in weak soils</a:t>
          </a:r>
          <a:endParaRPr lang="en-IN" sz="1800" kern="1200" dirty="0">
            <a:solidFill>
              <a:schemeClr val="bg1"/>
            </a:solidFill>
          </a:endParaRPr>
        </a:p>
      </dsp:txBody>
      <dsp:txXfrm>
        <a:off x="68454" y="70578"/>
        <a:ext cx="3648708" cy="1265378"/>
      </dsp:txXfrm>
    </dsp:sp>
    <dsp:sp modelId="{3C4CD3AF-9E5E-463C-80B8-B0710E47008E}">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en-IN" sz="1800" b="1" kern="1200" dirty="0"/>
            <a:t>Impact:</a:t>
          </a:r>
          <a:r>
            <a:rPr lang="en-IN" sz="1800" kern="1200" dirty="0"/>
            <a:t> Although primarily for liquid storage structures, it impacts ground improvement related to these structures, including the design and reinforcement of foundation elements.</a:t>
          </a:r>
        </a:p>
      </dsp:txBody>
      <dsp:txXfrm rot="-5400000">
        <a:off x="3785616" y="1669517"/>
        <a:ext cx="6675221" cy="1012303"/>
      </dsp:txXfrm>
    </dsp:sp>
    <dsp:sp modelId="{3BF10D27-195C-4774-913C-92C5A9A992E6}">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3370 (Part 1):2021 - Code of Practice for the Design and Construction of Reinforced Concrete Structures for the Storage of Liquids</a:t>
          </a:r>
          <a:endParaRPr lang="en-IN" sz="1800" kern="1200" dirty="0"/>
        </a:p>
        <a:p>
          <a:pPr marL="0" lvl="0" indent="0" algn="ctr" defTabSz="800100">
            <a:lnSpc>
              <a:spcPct val="90000"/>
            </a:lnSpc>
            <a:spcBef>
              <a:spcPct val="0"/>
            </a:spcBef>
            <a:spcAft>
              <a:spcPct val="35000"/>
            </a:spcAft>
            <a:buNone/>
          </a:pPr>
          <a:r>
            <a:rPr lang="en-IN" sz="1800" b="1" kern="1200" dirty="0"/>
            <a:t>I</a:t>
          </a:r>
          <a:endParaRPr lang="en-IN" sz="1800" kern="1200" dirty="0"/>
        </a:p>
      </dsp:txBody>
      <dsp:txXfrm>
        <a:off x="68454" y="1542979"/>
        <a:ext cx="3648708" cy="1265378"/>
      </dsp:txXfrm>
    </dsp:sp>
    <dsp:sp modelId="{6888B1AA-9D15-4CEF-99BD-A62B223B6C23}">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en-IN" sz="1800" b="1" kern="1200" dirty="0"/>
            <a:t>Impact:</a:t>
          </a:r>
          <a:r>
            <a:rPr lang="en-IN" sz="1800" kern="1200" dirty="0"/>
            <a:t> Defines the requirements for concrete admixtures, influencing ground improvement techniques that involve concrete, such as grout for soil stabilization or foundation underpinning.</a:t>
          </a:r>
        </a:p>
      </dsp:txBody>
      <dsp:txXfrm rot="-5400000">
        <a:off x="3785616" y="3141918"/>
        <a:ext cx="6675221" cy="1012303"/>
      </dsp:txXfrm>
    </dsp:sp>
    <dsp:sp modelId="{A815E78A-B246-4669-A277-D0CC62718FD5}">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9103:1999 - Specification for Admixtures for Concrete</a:t>
          </a:r>
          <a:endParaRPr lang="en-IN" sz="1800" kern="1200" dirty="0"/>
        </a:p>
      </dsp:txBody>
      <dsp:txXfrm>
        <a:off x="68454" y="3015380"/>
        <a:ext cx="3648708"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B4EF6-A8B5-4343-90D7-9BC8493FBA9F}">
      <dsp:nvSpPr>
        <dsp:cNvPr id="0" name=""/>
        <dsp:cNvSpPr/>
      </dsp:nvSpPr>
      <dsp:spPr>
        <a:xfrm rot="5400000">
          <a:off x="6470451" y="-2680896"/>
          <a:ext cx="1356616"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standard outlines the classification system for soils based on grain size distribution and plasticity. It categorizes soils into different groups, such as coarse-grained soils (sands and gravels) and fine-grained soils (silts and clays). This classification helps engineers and builders understand soil behaviour, which is crucial for determining appropriate foundation designs, predicting settlement, and ensuring stability.</a:t>
          </a:r>
        </a:p>
      </dsp:txBody>
      <dsp:txXfrm rot="-5400000">
        <a:off x="3787054" y="68726"/>
        <a:ext cx="6657186" cy="1224166"/>
      </dsp:txXfrm>
    </dsp:sp>
    <dsp:sp modelId="{8E696532-7B11-4B95-920F-5B581630450C}">
      <dsp:nvSpPr>
        <dsp:cNvPr id="0" name=""/>
        <dsp:cNvSpPr/>
      </dsp:nvSpPr>
      <dsp:spPr>
        <a:xfrm>
          <a:off x="5134" y="33845"/>
          <a:ext cx="3781919" cy="1293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1498:1970 - Classification and Identification of Soils for General Engineering Purposes</a:t>
          </a:r>
          <a:endParaRPr lang="en-IN" sz="1800" kern="1200" dirty="0"/>
        </a:p>
      </dsp:txBody>
      <dsp:txXfrm>
        <a:off x="68298" y="97009"/>
        <a:ext cx="3655591" cy="1167600"/>
      </dsp:txXfrm>
    </dsp:sp>
    <dsp:sp modelId="{81604AA2-24DE-4BBA-A2C0-F8B89FB5A5FC}">
      <dsp:nvSpPr>
        <dsp:cNvPr id="0" name=""/>
        <dsp:cNvSpPr/>
      </dsp:nvSpPr>
      <dsp:spPr>
        <a:xfrm rot="5400000">
          <a:off x="6368158" y="-1157290"/>
          <a:ext cx="1561201"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standard specifies the method for determining the moisture content of soil. Accurate measurement of water content is crucial for understanding soil compaction, stability, and strength. It affects decisions related to soil stabilization and the selection of suitable construction materials.</a:t>
          </a:r>
        </a:p>
        <a:p>
          <a:pPr marL="171450" lvl="1" indent="-171450" algn="l" defTabSz="711200">
            <a:lnSpc>
              <a:spcPct val="90000"/>
            </a:lnSpc>
            <a:spcBef>
              <a:spcPct val="0"/>
            </a:spcBef>
            <a:spcAft>
              <a:spcPct val="15000"/>
            </a:spcAft>
            <a:buSzPts val="1000"/>
            <a:buFont typeface="Symbol" panose="05050102010706020507" pitchFamily="18" charset="2"/>
            <a:buChar char=""/>
          </a:pPr>
          <a:endParaRPr lang="en-IN" sz="1600" kern="1200" dirty="0"/>
        </a:p>
      </dsp:txBody>
      <dsp:txXfrm rot="-5400000">
        <a:off x="3787053" y="1500027"/>
        <a:ext cx="6647199" cy="1408777"/>
      </dsp:txXfrm>
    </dsp:sp>
    <dsp:sp modelId="{0E513F00-7222-4A24-9A4C-3D7635CD8CA8}">
      <dsp:nvSpPr>
        <dsp:cNvPr id="0" name=""/>
        <dsp:cNvSpPr/>
      </dsp:nvSpPr>
      <dsp:spPr>
        <a:xfrm>
          <a:off x="5134" y="1557450"/>
          <a:ext cx="3781919" cy="1293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2):1973 - Methods of Test for Soils: Part 2, Determination of Water Content</a:t>
          </a:r>
          <a:endParaRPr lang="en-IN" sz="1800" kern="1200" dirty="0"/>
        </a:p>
      </dsp:txBody>
      <dsp:txXfrm>
        <a:off x="68298" y="1620614"/>
        <a:ext cx="3655591" cy="1167600"/>
      </dsp:txXfrm>
    </dsp:sp>
    <dsp:sp modelId="{B55D71D3-A7F0-4319-BC0A-CEEA6D6425F8}">
      <dsp:nvSpPr>
        <dsp:cNvPr id="0" name=""/>
        <dsp:cNvSpPr/>
      </dsp:nvSpPr>
      <dsp:spPr>
        <a:xfrm rot="5400000">
          <a:off x="6499197" y="337568"/>
          <a:ext cx="1299124"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method determines the in-situ density of soil, which is essential for assessing soil compaction and understanding its bearing capacity. It helps ensure that soil achieves the required density for supporting structures, reducing the risk of differential settlement.</a:t>
          </a:r>
        </a:p>
      </dsp:txBody>
      <dsp:txXfrm rot="-5400000">
        <a:off x="3787054" y="3113129"/>
        <a:ext cx="6659993" cy="1172288"/>
      </dsp:txXfrm>
    </dsp:sp>
    <dsp:sp modelId="{977019D1-2966-4BDA-B31D-F02FB14FAB7E}">
      <dsp:nvSpPr>
        <dsp:cNvPr id="0" name=""/>
        <dsp:cNvSpPr/>
      </dsp:nvSpPr>
      <dsp:spPr>
        <a:xfrm>
          <a:off x="5134" y="3052310"/>
          <a:ext cx="3781919" cy="1293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28):1974 - Methods of Test for Soils: Part 28, Determination of Density (By Sand Replacement Method)</a:t>
          </a:r>
          <a:endParaRPr lang="en-IN" sz="1800" kern="1200" dirty="0"/>
        </a:p>
      </dsp:txBody>
      <dsp:txXfrm>
        <a:off x="68298" y="3115474"/>
        <a:ext cx="3655591" cy="116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5A5DC-C01F-49AB-A8BF-9F53E20A8F39}">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standard provides the procedure for analysing soil grain size distribution. Knowing the grain size distribution helps in determining the soil's permeability, shear strength, and compaction characteristics. This information is critical for designing foundations and drainage systems.</a:t>
          </a:r>
        </a:p>
      </dsp:txBody>
      <dsp:txXfrm rot="-5400000">
        <a:off x="3785616" y="197117"/>
        <a:ext cx="6675221" cy="1012303"/>
      </dsp:txXfrm>
    </dsp:sp>
    <dsp:sp modelId="{8A270505-DD43-4A00-9ACC-F4296F5EF452}">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4):1985 - Methods of Test for Soils: Part 4, Determination of Grain Size Distribution</a:t>
          </a:r>
          <a:endParaRPr lang="en-IN" sz="1800" kern="1200" dirty="0"/>
        </a:p>
      </dsp:txBody>
      <dsp:txXfrm>
        <a:off x="68454" y="70578"/>
        <a:ext cx="3648708" cy="1265378"/>
      </dsp:txXfrm>
    </dsp:sp>
    <dsp:sp modelId="{1FAAD416-AF3D-449B-AF60-DD4DEB8CDB8C}">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standard describes how to determine the plasticity characteristics of soil, such as the liquid limit and plastic limit. These properties are crucial for understanding soil behaviour under varying moisture conditions and for predicting potential problems like soil shrinkage or swelling.</a:t>
          </a:r>
        </a:p>
      </dsp:txBody>
      <dsp:txXfrm rot="-5400000">
        <a:off x="3785616" y="1669517"/>
        <a:ext cx="6675221" cy="1012303"/>
      </dsp:txXfrm>
    </dsp:sp>
    <dsp:sp modelId="{F3B07AE9-1C67-46F2-B85B-1F0901FEEA07}">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5):1985 - Methods of Test for Soils: Part 5, Determination of Liquid and Plastic Limits</a:t>
          </a:r>
          <a:endParaRPr lang="en-IN" sz="1800" kern="1200" dirty="0"/>
        </a:p>
      </dsp:txBody>
      <dsp:txXfrm>
        <a:off x="68454" y="1542979"/>
        <a:ext cx="3648708" cy="1265378"/>
      </dsp:txXfrm>
    </dsp:sp>
    <dsp:sp modelId="{71D9FF04-5679-486A-8EEB-7A88E95773A5}">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standard provides a method to measure the unconfined compressive strength of soil, which is important for assessing the soil's load-bearing capacity. It helps in evaluating the suitability of soil for supporting structures and can influence decisions on soil improvement or stabilization.</a:t>
          </a:r>
        </a:p>
      </dsp:txBody>
      <dsp:txXfrm rot="-5400000">
        <a:off x="3785616" y="3141918"/>
        <a:ext cx="6675221" cy="1012303"/>
      </dsp:txXfrm>
    </dsp:sp>
    <dsp:sp modelId="{94C7E3CC-9B0C-4469-B03D-D9975FA73F33}">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10):1991 - Methods of Test for Soils: Part 10, Determination of Unconfined Compressive Strength</a:t>
          </a:r>
          <a:endParaRPr lang="en-IN" sz="1800" kern="1200" dirty="0"/>
        </a:p>
      </dsp:txBody>
      <dsp:txXfrm>
        <a:off x="68454"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F987A-3B70-4B75-A7A9-20F0C4F24096}">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test measures the shear strength of soil, which is vital for understanding the soil’s stability and its ability to resist sliding or failure under load. This information is crucial for designing stable slopes and foundations.</a:t>
          </a:r>
        </a:p>
      </dsp:txBody>
      <dsp:txXfrm rot="-5400000">
        <a:off x="3785616" y="197117"/>
        <a:ext cx="6675221" cy="1012303"/>
      </dsp:txXfrm>
    </dsp:sp>
    <dsp:sp modelId="{32BFA8DA-A797-42C5-BEE8-0AE1C2B9FB44}">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39: Sec 2):1979 - Methods of Test for Soils: Part 39, Determination of Shear Strength by Direct Shear Test</a:t>
          </a:r>
          <a:endParaRPr lang="en-IN" sz="1800" kern="1200" dirty="0"/>
        </a:p>
      </dsp:txBody>
      <dsp:txXfrm>
        <a:off x="68454" y="70578"/>
        <a:ext cx="3648708" cy="1265378"/>
      </dsp:txXfrm>
    </dsp:sp>
    <dsp:sp modelId="{40AF309B-3800-4167-8C09-978E6B2F9821}">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This standard outlines the method for determining soil consolidation characteristics, which are essential for predicting settlement over time. Accurate consolidation testing helps in designing foundations that can accommodate expected settlements.</a:t>
          </a:r>
        </a:p>
      </dsp:txBody>
      <dsp:txXfrm rot="-5400000">
        <a:off x="3785616" y="1669517"/>
        <a:ext cx="6675221" cy="1012303"/>
      </dsp:txXfrm>
    </dsp:sp>
    <dsp:sp modelId="{1F124B1D-7FAE-480C-8540-9CDC2C6F5BBB}">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15):1965 - Methods of Test for Soils: Part 15, Determination of Consolidation Properties</a:t>
          </a:r>
          <a:endParaRPr lang="en-IN" sz="1800" kern="1200" dirty="0"/>
        </a:p>
      </dsp:txBody>
      <dsp:txXfrm>
        <a:off x="68454" y="1542979"/>
        <a:ext cx="3648708" cy="1265378"/>
      </dsp:txXfrm>
    </dsp:sp>
    <dsp:sp modelId="{DFC64508-EA55-4F71-B8F1-0E0F9B3E2CAB}">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t>Impact</a:t>
          </a:r>
          <a:r>
            <a:rPr lang="en-IN" sz="1600" kern="1200" dirty="0"/>
            <a:t>: The CBR test evaluates the strength of soil for use in pavement and road construction. Understanding the CBR value helps in designing appropriate pavement thickness and ensuring the durability of road surfaces.</a:t>
          </a:r>
        </a:p>
      </dsp:txBody>
      <dsp:txXfrm rot="-5400000">
        <a:off x="3785616" y="3141918"/>
        <a:ext cx="6675221" cy="1012303"/>
      </dsp:txXfrm>
    </dsp:sp>
    <dsp:sp modelId="{FB6B84C5-ED97-4411-8979-E95A39A8794F}">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b="1" kern="1200" dirty="0"/>
            <a:t>IS 2720 (Part 16):1987 - Methods of Test for Soils: Part 16, Determination of CBR (California Bearing Ratio)</a:t>
          </a:r>
          <a:endParaRPr lang="en-IN" sz="1800" kern="1200" dirty="0"/>
        </a:p>
      </dsp:txBody>
      <dsp:txXfrm>
        <a:off x="68454" y="3015380"/>
        <a:ext cx="3648708"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2DB4-AB5C-444F-ABB1-99A9BAC18FF2}">
      <dsp:nvSpPr>
        <dsp:cNvPr id="0" name=""/>
        <dsp:cNvSpPr/>
      </dsp:nvSpPr>
      <dsp:spPr>
        <a:xfrm>
          <a:off x="4423347" y="1767057"/>
          <a:ext cx="1767808" cy="9848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Implications of Standards</a:t>
          </a:r>
          <a:endParaRPr lang="en-IN" sz="1800" kern="1200" dirty="0"/>
        </a:p>
      </dsp:txBody>
      <dsp:txXfrm>
        <a:off x="4682236" y="1911283"/>
        <a:ext cx="1250030" cy="696383"/>
      </dsp:txXfrm>
    </dsp:sp>
    <dsp:sp modelId="{77AE8A85-8141-4581-9882-2DF4058CC859}">
      <dsp:nvSpPr>
        <dsp:cNvPr id="0" name=""/>
        <dsp:cNvSpPr/>
      </dsp:nvSpPr>
      <dsp:spPr>
        <a:xfrm rot="16200000">
          <a:off x="5138778" y="1245519"/>
          <a:ext cx="336946" cy="4264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5189320" y="1381341"/>
        <a:ext cx="235862" cy="255840"/>
      </dsp:txXfrm>
    </dsp:sp>
    <dsp:sp modelId="{81AA6094-177F-4571-82BE-DBC465E28897}">
      <dsp:nvSpPr>
        <dsp:cNvPr id="0" name=""/>
        <dsp:cNvSpPr/>
      </dsp:nvSpPr>
      <dsp:spPr>
        <a:xfrm>
          <a:off x="4477792" y="2602"/>
          <a:ext cx="1658916" cy="112870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Standardized Testing Procedures</a:t>
          </a:r>
          <a:endParaRPr lang="en-IN" sz="1600" kern="1200" dirty="0"/>
        </a:p>
      </dsp:txBody>
      <dsp:txXfrm>
        <a:off x="4720735" y="167897"/>
        <a:ext cx="1173030" cy="798116"/>
      </dsp:txXfrm>
    </dsp:sp>
    <dsp:sp modelId="{1D42A042-B81F-4A11-AD5F-140EE1A2AEB5}">
      <dsp:nvSpPr>
        <dsp:cNvPr id="0" name=""/>
        <dsp:cNvSpPr/>
      </dsp:nvSpPr>
      <dsp:spPr>
        <a:xfrm rot="19285714">
          <a:off x="5856215" y="1529331"/>
          <a:ext cx="198524" cy="426400"/>
        </a:xfrm>
        <a:prstGeom prst="rightArrow">
          <a:avLst>
            <a:gd name="adj1" fmla="val 60000"/>
            <a:gd name="adj2" fmla="val 50000"/>
          </a:avLst>
        </a:prstGeom>
        <a:solidFill>
          <a:schemeClr val="accent3">
            <a:hueOff val="451767"/>
            <a:satOff val="16667"/>
            <a:lumOff val="-2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5862712" y="1633178"/>
        <a:ext cx="138967" cy="255840"/>
      </dsp:txXfrm>
    </dsp:sp>
    <dsp:sp modelId="{15D564B4-0017-42BA-BF38-AE19FF57C0EB}">
      <dsp:nvSpPr>
        <dsp:cNvPr id="0" name=""/>
        <dsp:cNvSpPr/>
      </dsp:nvSpPr>
      <dsp:spPr>
        <a:xfrm>
          <a:off x="5850162" y="639852"/>
          <a:ext cx="1560708" cy="1128706"/>
        </a:xfrm>
        <a:prstGeom prst="ellipse">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Optimum Design</a:t>
          </a:r>
          <a:endParaRPr lang="en-IN" sz="1600" kern="1200" dirty="0"/>
        </a:p>
      </dsp:txBody>
      <dsp:txXfrm>
        <a:off x="6078722" y="805147"/>
        <a:ext cx="1103588" cy="798116"/>
      </dsp:txXfrm>
    </dsp:sp>
    <dsp:sp modelId="{59BE2127-E230-4269-8FBC-7B061B6B2CF1}">
      <dsp:nvSpPr>
        <dsp:cNvPr id="0" name=""/>
        <dsp:cNvSpPr/>
      </dsp:nvSpPr>
      <dsp:spPr>
        <a:xfrm rot="771429">
          <a:off x="6151751" y="2246762"/>
          <a:ext cx="67782" cy="426400"/>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6152006" y="2329780"/>
        <a:ext cx="47447" cy="255840"/>
      </dsp:txXfrm>
    </dsp:sp>
    <dsp:sp modelId="{8DD1BBAB-E546-4F5C-B28F-BA3C2DFC941A}">
      <dsp:nvSpPr>
        <dsp:cNvPr id="0" name=""/>
        <dsp:cNvSpPr/>
      </dsp:nvSpPr>
      <dsp:spPr>
        <a:xfrm>
          <a:off x="6218986" y="2071742"/>
          <a:ext cx="1476698" cy="1128706"/>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Quality Assurance</a:t>
          </a:r>
          <a:endParaRPr lang="en-IN" sz="1600" kern="1200" dirty="0"/>
        </a:p>
      </dsp:txBody>
      <dsp:txXfrm>
        <a:off x="6435243" y="2237037"/>
        <a:ext cx="1044184" cy="798116"/>
      </dsp:txXfrm>
    </dsp:sp>
    <dsp:sp modelId="{446F7548-228E-41C0-9FD3-93A4E13AEF01}">
      <dsp:nvSpPr>
        <dsp:cNvPr id="0" name=""/>
        <dsp:cNvSpPr/>
      </dsp:nvSpPr>
      <dsp:spPr>
        <a:xfrm rot="3857143">
          <a:off x="5500228" y="2810636"/>
          <a:ext cx="350239" cy="426400"/>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5529969" y="2848583"/>
        <a:ext cx="245167" cy="255840"/>
      </dsp:txXfrm>
    </dsp:sp>
    <dsp:sp modelId="{6BB9A413-98A2-4FDD-AAD3-13992E4384F7}">
      <dsp:nvSpPr>
        <dsp:cNvPr id="0" name=""/>
        <dsp:cNvSpPr/>
      </dsp:nvSpPr>
      <dsp:spPr>
        <a:xfrm>
          <a:off x="5154975" y="3316002"/>
          <a:ext cx="1773266" cy="936759"/>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Environmental Considerations</a:t>
          </a:r>
          <a:endParaRPr lang="en-IN" sz="1600" kern="1200" dirty="0"/>
        </a:p>
      </dsp:txBody>
      <dsp:txXfrm>
        <a:off x="5414664" y="3453187"/>
        <a:ext cx="1253888" cy="662389"/>
      </dsp:txXfrm>
    </dsp:sp>
    <dsp:sp modelId="{85C4CB94-A86F-4F40-845F-10A5E77FBF74}">
      <dsp:nvSpPr>
        <dsp:cNvPr id="0" name=""/>
        <dsp:cNvSpPr/>
      </dsp:nvSpPr>
      <dsp:spPr>
        <a:xfrm rot="6942857">
          <a:off x="4807232" y="2770933"/>
          <a:ext cx="302083" cy="426400"/>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4872205" y="2815388"/>
        <a:ext cx="211458" cy="255840"/>
      </dsp:txXfrm>
    </dsp:sp>
    <dsp:sp modelId="{0DBC909F-665A-4253-ADEF-8D6D558D788E}">
      <dsp:nvSpPr>
        <dsp:cNvPr id="0" name=""/>
        <dsp:cNvSpPr/>
      </dsp:nvSpPr>
      <dsp:spPr>
        <a:xfrm>
          <a:off x="3751540" y="3220028"/>
          <a:ext cx="1642708" cy="1128706"/>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Regulatory Compliance</a:t>
          </a:r>
          <a:endParaRPr lang="en-IN" sz="1600" kern="1200" dirty="0"/>
        </a:p>
      </dsp:txBody>
      <dsp:txXfrm>
        <a:off x="3992109" y="3385323"/>
        <a:ext cx="1161570" cy="798116"/>
      </dsp:txXfrm>
    </dsp:sp>
    <dsp:sp modelId="{943A95C2-AEF4-40F0-890B-45EC3F34BC15}">
      <dsp:nvSpPr>
        <dsp:cNvPr id="0" name=""/>
        <dsp:cNvSpPr/>
      </dsp:nvSpPr>
      <dsp:spPr>
        <a:xfrm rot="10028571">
          <a:off x="4459708" y="2237292"/>
          <a:ext cx="21279" cy="426400"/>
        </a:xfrm>
        <a:prstGeom prst="rightArrow">
          <a:avLst>
            <a:gd name="adj1" fmla="val 60000"/>
            <a:gd name="adj2" fmla="val 50000"/>
          </a:avLst>
        </a:prstGeom>
        <a:solidFill>
          <a:schemeClr val="accent3">
            <a:hueOff val="2258833"/>
            <a:satOff val="83333"/>
            <a:lumOff val="-12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4466012" y="2321862"/>
        <a:ext cx="14895" cy="255840"/>
      </dsp:txXfrm>
    </dsp:sp>
    <dsp:sp modelId="{534D5A7F-C97C-46F5-AE03-EEE4046603BD}">
      <dsp:nvSpPr>
        <dsp:cNvPr id="0" name=""/>
        <dsp:cNvSpPr/>
      </dsp:nvSpPr>
      <dsp:spPr>
        <a:xfrm>
          <a:off x="2819914" y="2071742"/>
          <a:ext cx="1674504" cy="1128706"/>
        </a:xfrm>
        <a:prstGeom prst="ellipse">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Safety in Construction</a:t>
          </a:r>
          <a:endParaRPr lang="en-IN" sz="1600" kern="1200" dirty="0"/>
        </a:p>
      </dsp:txBody>
      <dsp:txXfrm>
        <a:off x="3065139" y="2237037"/>
        <a:ext cx="1184054" cy="798116"/>
      </dsp:txXfrm>
    </dsp:sp>
    <dsp:sp modelId="{7235B1F3-0987-4C3A-AB22-0CE462E89831}">
      <dsp:nvSpPr>
        <dsp:cNvPr id="0" name=""/>
        <dsp:cNvSpPr/>
      </dsp:nvSpPr>
      <dsp:spPr>
        <a:xfrm rot="13114286">
          <a:off x="4585171" y="1541258"/>
          <a:ext cx="177620" cy="426400"/>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4632644" y="1643150"/>
        <a:ext cx="124334" cy="255840"/>
      </dsp:txXfrm>
    </dsp:sp>
    <dsp:sp modelId="{72E60D14-32DB-42A8-93AC-1F7CD5574516}">
      <dsp:nvSpPr>
        <dsp:cNvPr id="0" name=""/>
        <dsp:cNvSpPr/>
      </dsp:nvSpPr>
      <dsp:spPr>
        <a:xfrm>
          <a:off x="3089220" y="639852"/>
          <a:ext cx="1789530" cy="1128706"/>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Education and Training</a:t>
          </a:r>
          <a:endParaRPr lang="en-IN" sz="1600" kern="1200" dirty="0"/>
        </a:p>
      </dsp:txBody>
      <dsp:txXfrm>
        <a:off x="3351291" y="805147"/>
        <a:ext cx="1265388" cy="798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65D52-1C17-46D1-A696-E8F549CB0A4F}">
      <dsp:nvSpPr>
        <dsp:cNvPr id="0" name=""/>
        <dsp:cNvSpPr/>
      </dsp:nvSpPr>
      <dsp:spPr>
        <a:xfrm>
          <a:off x="1073030" y="509279"/>
          <a:ext cx="4051781" cy="4051781"/>
        </a:xfrm>
        <a:prstGeom prst="blockArc">
          <a:avLst>
            <a:gd name="adj1" fmla="val 13114286"/>
            <a:gd name="adj2" fmla="val 1620000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76128-44AF-457A-BC98-4C243E4F0F6A}">
      <dsp:nvSpPr>
        <dsp:cNvPr id="0" name=""/>
        <dsp:cNvSpPr/>
      </dsp:nvSpPr>
      <dsp:spPr>
        <a:xfrm>
          <a:off x="1073030" y="509279"/>
          <a:ext cx="4051781" cy="4051781"/>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A08A2-B5FA-4240-88D6-148775C8B76C}">
      <dsp:nvSpPr>
        <dsp:cNvPr id="0" name=""/>
        <dsp:cNvSpPr/>
      </dsp:nvSpPr>
      <dsp:spPr>
        <a:xfrm>
          <a:off x="1073030" y="509279"/>
          <a:ext cx="4051781" cy="4051781"/>
        </a:xfrm>
        <a:prstGeom prst="blockArc">
          <a:avLst>
            <a:gd name="adj1" fmla="val 6942857"/>
            <a:gd name="adj2" fmla="val 10028571"/>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C804B4-619B-41D2-8372-D37E8EB778EB}">
      <dsp:nvSpPr>
        <dsp:cNvPr id="0" name=""/>
        <dsp:cNvSpPr/>
      </dsp:nvSpPr>
      <dsp:spPr>
        <a:xfrm>
          <a:off x="1073030" y="509279"/>
          <a:ext cx="4051781" cy="4051781"/>
        </a:xfrm>
        <a:prstGeom prst="blockArc">
          <a:avLst>
            <a:gd name="adj1" fmla="val 3857143"/>
            <a:gd name="adj2" fmla="val 694285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25B364-394E-4762-8577-69FFCC703712}">
      <dsp:nvSpPr>
        <dsp:cNvPr id="0" name=""/>
        <dsp:cNvSpPr/>
      </dsp:nvSpPr>
      <dsp:spPr>
        <a:xfrm>
          <a:off x="1073030" y="509279"/>
          <a:ext cx="4051781" cy="4051781"/>
        </a:xfrm>
        <a:prstGeom prst="blockArc">
          <a:avLst>
            <a:gd name="adj1" fmla="val 771429"/>
            <a:gd name="adj2" fmla="val 385714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D1880-C127-49D7-8B38-65FF873A77A0}">
      <dsp:nvSpPr>
        <dsp:cNvPr id="0" name=""/>
        <dsp:cNvSpPr/>
      </dsp:nvSpPr>
      <dsp:spPr>
        <a:xfrm>
          <a:off x="1073030" y="509279"/>
          <a:ext cx="4051781" cy="4051781"/>
        </a:xfrm>
        <a:prstGeom prst="blockArc">
          <a:avLst>
            <a:gd name="adj1" fmla="val 19285714"/>
            <a:gd name="adj2" fmla="val 771429"/>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A5F75-77F5-4354-87F8-A3778D4600D1}">
      <dsp:nvSpPr>
        <dsp:cNvPr id="0" name=""/>
        <dsp:cNvSpPr/>
      </dsp:nvSpPr>
      <dsp:spPr>
        <a:xfrm>
          <a:off x="1073030" y="509279"/>
          <a:ext cx="4051781" cy="4051781"/>
        </a:xfrm>
        <a:prstGeom prst="blockArc">
          <a:avLst>
            <a:gd name="adj1" fmla="val 16200000"/>
            <a:gd name="adj2" fmla="val 19285714"/>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2CFA66-B2FC-40E3-9450-55A0B7669AC0}">
      <dsp:nvSpPr>
        <dsp:cNvPr id="0" name=""/>
        <dsp:cNvSpPr/>
      </dsp:nvSpPr>
      <dsp:spPr>
        <a:xfrm>
          <a:off x="2315341" y="1751590"/>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 of Indian Standards on Sub Surface Investigation</a:t>
          </a:r>
          <a:endParaRPr lang="en-IN" sz="1600" kern="1200" dirty="0"/>
        </a:p>
      </dsp:txBody>
      <dsp:txXfrm>
        <a:off x="2544846" y="1981095"/>
        <a:ext cx="1108150" cy="1108150"/>
      </dsp:txXfrm>
    </dsp:sp>
    <dsp:sp modelId="{6ACCE198-DE46-491D-97E0-26D712E9D644}">
      <dsp:nvSpPr>
        <dsp:cNvPr id="0" name=""/>
        <dsp:cNvSpPr/>
      </dsp:nvSpPr>
      <dsp:spPr>
        <a:xfrm>
          <a:off x="2294180" y="265"/>
          <a:ext cx="1609481" cy="1097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Safety Guidelines</a:t>
          </a:r>
          <a:endParaRPr lang="en-IN" sz="1800" kern="1200" dirty="0"/>
        </a:p>
      </dsp:txBody>
      <dsp:txXfrm>
        <a:off x="2529883" y="160919"/>
        <a:ext cx="1138075" cy="775704"/>
      </dsp:txXfrm>
    </dsp:sp>
    <dsp:sp modelId="{F0909CEB-9F41-4392-98ED-4860A4A41551}">
      <dsp:nvSpPr>
        <dsp:cNvPr id="0" name=""/>
        <dsp:cNvSpPr/>
      </dsp:nvSpPr>
      <dsp:spPr>
        <a:xfrm>
          <a:off x="4103444" y="748164"/>
          <a:ext cx="1097012" cy="1097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Quality Assurance &amp; Control</a:t>
          </a:r>
          <a:endParaRPr lang="en-IN" sz="1400" kern="1200" dirty="0"/>
        </a:p>
      </dsp:txBody>
      <dsp:txXfrm>
        <a:off x="4264098" y="908818"/>
        <a:ext cx="775704" cy="775704"/>
      </dsp:txXfrm>
    </dsp:sp>
    <dsp:sp modelId="{C6366FA2-2515-4B23-8308-4F6188164090}">
      <dsp:nvSpPr>
        <dsp:cNvPr id="0" name=""/>
        <dsp:cNvSpPr/>
      </dsp:nvSpPr>
      <dsp:spPr>
        <a:xfrm>
          <a:off x="4208638" y="2428679"/>
          <a:ext cx="1653756" cy="1097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Standardized Methods &amp; Procedures</a:t>
          </a:r>
          <a:endParaRPr lang="en-IN" sz="1600" kern="1200" dirty="0"/>
        </a:p>
      </dsp:txBody>
      <dsp:txXfrm>
        <a:off x="4450825" y="2589333"/>
        <a:ext cx="1169382" cy="775704"/>
      </dsp:txXfrm>
    </dsp:sp>
    <dsp:sp modelId="{61812BE0-1B7D-4910-841A-37F380961EAE}">
      <dsp:nvSpPr>
        <dsp:cNvPr id="0" name=""/>
        <dsp:cNvSpPr/>
      </dsp:nvSpPr>
      <dsp:spPr>
        <a:xfrm>
          <a:off x="3125429" y="3776347"/>
          <a:ext cx="1670716" cy="1097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Training &amp; Education</a:t>
          </a:r>
          <a:endParaRPr lang="en-IN" sz="1600" kern="1200" dirty="0"/>
        </a:p>
      </dsp:txBody>
      <dsp:txXfrm>
        <a:off x="3370100" y="3937001"/>
        <a:ext cx="1181374" cy="775704"/>
      </dsp:txXfrm>
    </dsp:sp>
    <dsp:sp modelId="{6A0CE1E4-57DC-405D-A2E2-FB81C646FCEE}">
      <dsp:nvSpPr>
        <dsp:cNvPr id="0" name=""/>
        <dsp:cNvSpPr/>
      </dsp:nvSpPr>
      <dsp:spPr>
        <a:xfrm>
          <a:off x="1500543" y="3776347"/>
          <a:ext cx="1473023" cy="1097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Integration with Engineering Design</a:t>
          </a:r>
          <a:endParaRPr lang="en-IN" sz="1600" kern="1200" dirty="0"/>
        </a:p>
      </dsp:txBody>
      <dsp:txXfrm>
        <a:off x="1716262" y="3937001"/>
        <a:ext cx="1041585" cy="775704"/>
      </dsp:txXfrm>
    </dsp:sp>
    <dsp:sp modelId="{8B405DFD-06EB-4C69-93B8-A673B28BE3A2}">
      <dsp:nvSpPr>
        <dsp:cNvPr id="0" name=""/>
        <dsp:cNvSpPr/>
      </dsp:nvSpPr>
      <dsp:spPr>
        <a:xfrm>
          <a:off x="309804" y="2428679"/>
          <a:ext cx="1705042" cy="1097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Research &amp; Development</a:t>
          </a:r>
          <a:endParaRPr lang="en-IN" sz="1600" kern="1200" dirty="0"/>
        </a:p>
      </dsp:txBody>
      <dsp:txXfrm>
        <a:off x="559502" y="2589333"/>
        <a:ext cx="1205646" cy="775704"/>
      </dsp:txXfrm>
    </dsp:sp>
    <dsp:sp modelId="{76B64F96-B55C-4BF7-9FAF-291160394F93}">
      <dsp:nvSpPr>
        <dsp:cNvPr id="0" name=""/>
        <dsp:cNvSpPr/>
      </dsp:nvSpPr>
      <dsp:spPr>
        <a:xfrm>
          <a:off x="646112" y="748164"/>
          <a:ext cx="1799560" cy="1097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International Collaboration</a:t>
          </a:r>
          <a:endParaRPr lang="en-IN" sz="1600" kern="1200" dirty="0"/>
        </a:p>
      </dsp:txBody>
      <dsp:txXfrm>
        <a:off x="909651" y="908818"/>
        <a:ext cx="1272482" cy="7757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51CCA-E9DA-4CE2-AC28-5C869E3E3B5E}">
      <dsp:nvSpPr>
        <dsp:cNvPr id="0" name=""/>
        <dsp:cNvSpPr/>
      </dsp:nvSpPr>
      <dsp:spPr>
        <a:xfrm rot="10800000">
          <a:off x="2533727" y="1458"/>
          <a:ext cx="6496379" cy="16637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030" tIns="76200" rIns="142240" bIns="76200" numCol="1" spcCol="1270" anchor="ctr" anchorCtr="0">
          <a:noAutofit/>
        </a:bodyPr>
        <a:lstStyle/>
        <a:p>
          <a:pPr marL="0" lvl="0" indent="0" algn="just" defTabSz="889000">
            <a:lnSpc>
              <a:spcPct val="90000"/>
            </a:lnSpc>
            <a:spcBef>
              <a:spcPct val="0"/>
            </a:spcBef>
            <a:spcAft>
              <a:spcPct val="35000"/>
            </a:spcAft>
            <a:buSzPts val="1000"/>
            <a:buFont typeface="Symbol" panose="05050102010706020507" pitchFamily="18" charset="2"/>
            <a:buNone/>
          </a:pPr>
          <a:r>
            <a:rPr lang="en-IN" sz="2000" b="1" kern="1200" dirty="0">
              <a:effectLst/>
              <a:latin typeface="Calibri" panose="020F0502020204030204" pitchFamily="34" charset="0"/>
              <a:ea typeface="Calibri" panose="020F0502020204030204" pitchFamily="34" charset="0"/>
              <a:cs typeface="Times New Roman" panose="02020603050405020304" pitchFamily="18" charset="0"/>
            </a:rPr>
            <a:t>Shallow Foundations</a:t>
          </a:r>
          <a:r>
            <a:rPr lang="en-IN" sz="2000" kern="1200" dirty="0">
              <a:effectLst/>
              <a:latin typeface="Calibri" panose="020F0502020204030204" pitchFamily="34" charset="0"/>
              <a:ea typeface="Calibri" panose="020F0502020204030204" pitchFamily="34" charset="0"/>
              <a:cs typeface="Times New Roman" panose="02020603050405020304" pitchFamily="18" charset="0"/>
            </a:rPr>
            <a:t> are used for buildings where the soil near the surface has adequate strength to support the load, and the foundation depth is relatively shallow compared to the width. They are cost-effective and simpler to construct but are limited by soil conditions and load requirements.</a:t>
          </a:r>
          <a:endParaRPr lang="en-IN" sz="2000" kern="1200" dirty="0"/>
        </a:p>
      </dsp:txBody>
      <dsp:txXfrm rot="10800000">
        <a:off x="2949666" y="1458"/>
        <a:ext cx="6080440" cy="1663755"/>
      </dsp:txXfrm>
    </dsp:sp>
    <dsp:sp modelId="{319E155F-C64B-4AF8-BB6C-F5C2E2FCCE50}">
      <dsp:nvSpPr>
        <dsp:cNvPr id="0" name=""/>
        <dsp:cNvSpPr/>
      </dsp:nvSpPr>
      <dsp:spPr>
        <a:xfrm>
          <a:off x="1485492" y="186699"/>
          <a:ext cx="1599975" cy="1293271"/>
        </a:xfrm>
        <a:prstGeom prst="ellipse">
          <a:avLst/>
        </a:prstGeom>
        <a:blipFill rotWithShape="1">
          <a:blip xmlns:r="http://schemas.openxmlformats.org/officeDocument/2006/relationships" r:embed="rId1"/>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D95409-60B9-4763-ADA5-1BA2D49E39EB}">
      <dsp:nvSpPr>
        <dsp:cNvPr id="0" name=""/>
        <dsp:cNvSpPr/>
      </dsp:nvSpPr>
      <dsp:spPr>
        <a:xfrm rot="10800000">
          <a:off x="2140486" y="1840559"/>
          <a:ext cx="6992874" cy="19011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030" tIns="76200" rIns="142240" bIns="76200" numCol="1" spcCol="1270" anchor="ctr" anchorCtr="0">
          <a:noAutofit/>
        </a:bodyPr>
        <a:lstStyle/>
        <a:p>
          <a:pPr marL="0" lvl="0" indent="0" algn="just" defTabSz="889000">
            <a:lnSpc>
              <a:spcPct val="90000"/>
            </a:lnSpc>
            <a:spcBef>
              <a:spcPct val="0"/>
            </a:spcBef>
            <a:spcAft>
              <a:spcPct val="35000"/>
            </a:spcAft>
            <a:buSzPts val="1000"/>
            <a:buFont typeface="Symbol" panose="05050102010706020507" pitchFamily="18" charset="2"/>
            <a:buNone/>
          </a:pPr>
          <a:r>
            <a:rPr lang="en-IN" sz="2000" b="1" kern="1200" dirty="0">
              <a:effectLst/>
              <a:latin typeface="Calibri" panose="020F0502020204030204" pitchFamily="34" charset="0"/>
              <a:ea typeface="Calibri" panose="020F0502020204030204" pitchFamily="34" charset="0"/>
              <a:cs typeface="Times New Roman" panose="02020603050405020304" pitchFamily="18" charset="0"/>
            </a:rPr>
            <a:t>Deep Foundations</a:t>
          </a:r>
          <a:r>
            <a:rPr lang="en-IN" sz="2000" kern="1200" dirty="0">
              <a:effectLst/>
              <a:latin typeface="Calibri" panose="020F0502020204030204" pitchFamily="34" charset="0"/>
              <a:ea typeface="Calibri" panose="020F0502020204030204" pitchFamily="34" charset="0"/>
              <a:cs typeface="Times New Roman" panose="02020603050405020304" pitchFamily="18" charset="0"/>
            </a:rPr>
            <a:t> are necessary when the surface soil is not strong enough to support the load, requiring foundations to be extended deeper into the ground. They are used for heavier loads, in unstable soils, or where site conditions demand reaching more competent soil or rock layers.</a:t>
          </a:r>
          <a:endParaRPr lang="en-IN" sz="2000" kern="1200" dirty="0"/>
        </a:p>
      </dsp:txBody>
      <dsp:txXfrm rot="10800000">
        <a:off x="2615769" y="1840559"/>
        <a:ext cx="6517591" cy="1901133"/>
      </dsp:txXfrm>
    </dsp:sp>
    <dsp:sp modelId="{F3164CB5-DEA1-40BA-AF46-56C05DC17B3F}">
      <dsp:nvSpPr>
        <dsp:cNvPr id="0" name=""/>
        <dsp:cNvSpPr/>
      </dsp:nvSpPr>
      <dsp:spPr>
        <a:xfrm>
          <a:off x="1382239" y="2115093"/>
          <a:ext cx="1516492" cy="1352065"/>
        </a:xfrm>
        <a:prstGeom prst="ellipse">
          <a:avLst/>
        </a:prstGeom>
        <a:blipFill rotWithShape="1">
          <a:blip xmlns:r="http://schemas.openxmlformats.org/officeDocument/2006/relationships" r:embed="rId2"/>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F3E85-1F78-4153-B2E2-7F7988F1F0E8}">
      <dsp:nvSpPr>
        <dsp:cNvPr id="0" name=""/>
        <dsp:cNvSpPr/>
      </dsp:nvSpPr>
      <dsp:spPr>
        <a:xfrm rot="10800000">
          <a:off x="2215270" y="3917038"/>
          <a:ext cx="6992874" cy="15903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030" tIns="76200" rIns="142240" bIns="76200" numCol="1" spcCol="1270" anchor="ctr" anchorCtr="0">
          <a:noAutofit/>
        </a:bodyPr>
        <a:lstStyle/>
        <a:p>
          <a:pPr marL="0" lvl="0" indent="0" algn="just" defTabSz="889000">
            <a:lnSpc>
              <a:spcPct val="90000"/>
            </a:lnSpc>
            <a:spcBef>
              <a:spcPct val="0"/>
            </a:spcBef>
            <a:spcAft>
              <a:spcPct val="35000"/>
            </a:spcAft>
            <a:buNone/>
          </a:pPr>
          <a:r>
            <a:rPr lang="en-IN" sz="2000" b="1" kern="1200" dirty="0"/>
            <a:t>Special foundations</a:t>
          </a:r>
          <a:r>
            <a:rPr lang="en-IN" sz="2000" kern="1200" dirty="0"/>
            <a:t> refer to types of foundations that are used in situations where traditional foundations (like shallow foundations) are not suitable due to unique or challenging site conditions. They are designed to address specific problems such as weak soil, high loads, or adverse environmental conditions</a:t>
          </a:r>
        </a:p>
      </dsp:txBody>
      <dsp:txXfrm rot="10800000">
        <a:off x="2612867" y="3917038"/>
        <a:ext cx="6595277" cy="1590388"/>
      </dsp:txXfrm>
    </dsp:sp>
    <dsp:sp modelId="{BBCB1A2E-E450-44C5-9221-D93B411D4BF9}">
      <dsp:nvSpPr>
        <dsp:cNvPr id="0" name=""/>
        <dsp:cNvSpPr/>
      </dsp:nvSpPr>
      <dsp:spPr>
        <a:xfrm>
          <a:off x="1307455" y="4050297"/>
          <a:ext cx="1815630" cy="1323870"/>
        </a:xfrm>
        <a:prstGeom prst="ellipse">
          <a:avLst/>
        </a:prstGeom>
        <a:blipFill rotWithShape="1">
          <a:blip xmlns:r="http://schemas.openxmlformats.org/officeDocument/2006/relationships" r:embed="rId3"/>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8194A-6A79-4035-965E-406AC848FD6D}">
      <dsp:nvSpPr>
        <dsp:cNvPr id="0" name=""/>
        <dsp:cNvSpPr/>
      </dsp:nvSpPr>
      <dsp:spPr>
        <a:xfrm rot="5400000">
          <a:off x="6216953" y="-2330358"/>
          <a:ext cx="1347094"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N" sz="1600" b="1" kern="1200" dirty="0"/>
            <a:t>Design Safety and Reliability, Load Bearing Capacity</a:t>
          </a:r>
          <a:endParaRPr lang="en-IN" sz="1600" kern="1200" dirty="0"/>
        </a:p>
        <a:p>
          <a:pPr marL="171450" lvl="1" indent="-171450" algn="just" defTabSz="711200">
            <a:lnSpc>
              <a:spcPct val="90000"/>
            </a:lnSpc>
            <a:spcBef>
              <a:spcPct val="0"/>
            </a:spcBef>
            <a:spcAft>
              <a:spcPct val="15000"/>
            </a:spcAft>
            <a:buChar char="•"/>
          </a:pPr>
          <a:r>
            <a:rPr lang="en-IN" sz="1600" b="1" kern="1200" dirty="0"/>
            <a:t>Impact:</a:t>
          </a:r>
          <a:r>
            <a:rPr lang="en-IN" sz="1600" kern="1200" dirty="0"/>
            <a:t> Ensures that shallow foundations are designed to safely bear loads based on soil strength and structural requirements. It helps in preventing structural failures due to overloading or inadequate support.</a:t>
          </a:r>
        </a:p>
      </dsp:txBody>
      <dsp:txXfrm rot="-5400000">
        <a:off x="3528795" y="423560"/>
        <a:ext cx="6657651" cy="1215574"/>
      </dsp:txXfrm>
    </dsp:sp>
    <dsp:sp modelId="{091012C7-762C-4A21-8E8E-863B5EB5946A}">
      <dsp:nvSpPr>
        <dsp:cNvPr id="0" name=""/>
        <dsp:cNvSpPr/>
      </dsp:nvSpPr>
      <dsp:spPr>
        <a:xfrm>
          <a:off x="0" y="1099"/>
          <a:ext cx="3348927" cy="19705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SzPts val="1000"/>
            <a:buFont typeface="Courier New" panose="02070309020205020404" pitchFamily="49" charset="0"/>
            <a:buNone/>
          </a:pPr>
          <a:endParaRPr lang="en-IN" sz="1800" kern="1200" dirty="0"/>
        </a:p>
        <a:p>
          <a:pPr marL="0" lvl="0" indent="0" algn="ctr" defTabSz="800100">
            <a:lnSpc>
              <a:spcPct val="90000"/>
            </a:lnSpc>
            <a:spcBef>
              <a:spcPct val="0"/>
            </a:spcBef>
            <a:spcAft>
              <a:spcPct val="35000"/>
            </a:spcAft>
            <a:buSzPts val="1000"/>
            <a:buFont typeface="Courier New" panose="02070309020205020404" pitchFamily="49" charset="0"/>
            <a:buNone/>
          </a:pPr>
          <a:r>
            <a:rPr lang="en-IN" sz="1600" kern="1200" dirty="0"/>
            <a:t>IS 456:2000 (Code of Practice for Plain and Reinforced Concrete), IS 3370 (Code of Practice for Concrete Structures for the Storage of Liquids), and IS 6403:1981 (Code of Practice for Determination of Bearing Capacity of Shallow </a:t>
          </a:r>
          <a:r>
            <a:rPr lang="en-IN" sz="1800" kern="1200" dirty="0"/>
            <a:t>Foundations).</a:t>
          </a:r>
        </a:p>
      </dsp:txBody>
      <dsp:txXfrm>
        <a:off x="96195" y="97294"/>
        <a:ext cx="3156537" cy="1778173"/>
      </dsp:txXfrm>
    </dsp:sp>
    <dsp:sp modelId="{A4B5E49D-AD49-44AF-BECD-6EBED4B50C0D}">
      <dsp:nvSpPr>
        <dsp:cNvPr id="0" name=""/>
        <dsp:cNvSpPr/>
      </dsp:nvSpPr>
      <dsp:spPr>
        <a:xfrm rot="5400000">
          <a:off x="6477060" y="-467201"/>
          <a:ext cx="1347094"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N" sz="1600" b="1" kern="1200" dirty="0"/>
            <a:t>Settlement Control</a:t>
          </a:r>
          <a:endParaRPr lang="en-IN" sz="1600" kern="1200" dirty="0"/>
        </a:p>
        <a:p>
          <a:pPr marL="171450" lvl="1" indent="-171450" algn="just" defTabSz="711200">
            <a:lnSpc>
              <a:spcPct val="90000"/>
            </a:lnSpc>
            <a:spcBef>
              <a:spcPct val="0"/>
            </a:spcBef>
            <a:spcAft>
              <a:spcPct val="15000"/>
            </a:spcAft>
            <a:buChar char="•"/>
          </a:pPr>
          <a:r>
            <a:rPr lang="en-IN" sz="1600" b="1" kern="1200" dirty="0"/>
            <a:t>Impact</a:t>
          </a:r>
          <a:r>
            <a:rPr lang="en-IN" sz="1600" kern="1200" dirty="0"/>
            <a:t> :Provides guidelines for calculating expected settlements and controlling differential settlement, which is crucial for maintaining the stability and integrity of structures.</a:t>
          </a:r>
        </a:p>
      </dsp:txBody>
      <dsp:txXfrm rot="-5400000">
        <a:off x="3785615" y="2290004"/>
        <a:ext cx="6664224" cy="1215574"/>
      </dsp:txXfrm>
    </dsp:sp>
    <dsp:sp modelId="{C2C15626-17B9-465B-9FFC-F3C04E21A0A3}">
      <dsp:nvSpPr>
        <dsp:cNvPr id="0" name=""/>
        <dsp:cNvSpPr/>
      </dsp:nvSpPr>
      <dsp:spPr>
        <a:xfrm>
          <a:off x="0" y="2055856"/>
          <a:ext cx="3785616" cy="1683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IS 6403:1981 and IS 2911 (Part 1 Sec 2):2010 (Code of Practice for Design and Construction of Pile Foundations - Part 1 – Bored cast in-situ Concrete piles and Part 2 (2021) – Design and construction of  piles foundation – Timber Piles)</a:t>
          </a:r>
        </a:p>
      </dsp:txBody>
      <dsp:txXfrm>
        <a:off x="82200" y="2138056"/>
        <a:ext cx="3621216" cy="1519468"/>
      </dsp:txXfrm>
    </dsp:sp>
    <dsp:sp modelId="{89C26972-B94F-4048-AEBC-01DE43213F91}">
      <dsp:nvSpPr>
        <dsp:cNvPr id="0" name=""/>
        <dsp:cNvSpPr/>
      </dsp:nvSpPr>
      <dsp:spPr>
        <a:xfrm rot="5400000">
          <a:off x="6372123" y="1342929"/>
          <a:ext cx="1347094"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N" sz="1600" b="1" kern="1200" dirty="0"/>
            <a:t>Design Consistency and Quality , Design Methodologies:</a:t>
          </a:r>
          <a:endParaRPr lang="en-IN" sz="1600" kern="1200" dirty="0"/>
        </a:p>
        <a:p>
          <a:pPr marL="171450" lvl="1" indent="-171450" algn="just" defTabSz="711200">
            <a:lnSpc>
              <a:spcPct val="90000"/>
            </a:lnSpc>
            <a:spcBef>
              <a:spcPct val="0"/>
            </a:spcBef>
            <a:spcAft>
              <a:spcPct val="15000"/>
            </a:spcAft>
            <a:buChar char="•"/>
          </a:pPr>
          <a:r>
            <a:rPr lang="en-IN" sz="1600" b="1" kern="1200" dirty="0"/>
            <a:t>Impact:</a:t>
          </a:r>
          <a:r>
            <a:rPr lang="en-IN" sz="1600" kern="1200" dirty="0"/>
            <a:t> Standardizes the design approach, ensuring that all calculations, methods, and procedures follow a uniform set of practices, leading to consistency and reliability in foundation design.</a:t>
          </a:r>
        </a:p>
      </dsp:txBody>
      <dsp:txXfrm rot="-5400000">
        <a:off x="3680678" y="4100134"/>
        <a:ext cx="6664224" cy="1215574"/>
      </dsp:txXfrm>
    </dsp:sp>
    <dsp:sp modelId="{B725500B-844D-45F1-9A09-A5EBC9D7D8A9}">
      <dsp:nvSpPr>
        <dsp:cNvPr id="0" name=""/>
        <dsp:cNvSpPr/>
      </dsp:nvSpPr>
      <dsp:spPr>
        <a:xfrm>
          <a:off x="0" y="3823917"/>
          <a:ext cx="3785616" cy="1683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IS 1904:2021(Code of Practice for Design and Construction of Foundations- General Requirements), IS 800:2007 (General Construction in Steel - Code of Practice)</a:t>
          </a:r>
        </a:p>
      </dsp:txBody>
      <dsp:txXfrm>
        <a:off x="82200" y="3906117"/>
        <a:ext cx="3621216" cy="15194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E1C9B-1408-4F70-9A73-58EB6288AAA7}">
      <dsp:nvSpPr>
        <dsp:cNvPr id="0" name=""/>
        <dsp:cNvSpPr/>
      </dsp:nvSpPr>
      <dsp:spPr>
        <a:xfrm rot="5400000">
          <a:off x="6546898" y="-2741256"/>
          <a:ext cx="120741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b="1" kern="1200" dirty="0"/>
            <a:t>Material Specifications</a:t>
          </a:r>
          <a:endParaRPr lang="en-IN" sz="1600" kern="1200" dirty="0"/>
        </a:p>
        <a:p>
          <a:pPr marL="171450" lvl="1" indent="-171450" algn="l" defTabSz="711200">
            <a:lnSpc>
              <a:spcPct val="90000"/>
            </a:lnSpc>
            <a:spcBef>
              <a:spcPct val="0"/>
            </a:spcBef>
            <a:spcAft>
              <a:spcPct val="15000"/>
            </a:spcAft>
            <a:buSzPts val="1000"/>
            <a:buFont typeface="Courier New" panose="02070309020205020404" pitchFamily="49" charset="0"/>
            <a:buChar char="o"/>
          </a:pPr>
          <a:r>
            <a:rPr lang="en-IN" sz="1600" b="1" kern="1200" dirty="0"/>
            <a:t>Impact:</a:t>
          </a:r>
          <a:r>
            <a:rPr lang="en-IN" sz="1600" kern="1200" dirty="0"/>
            <a:t> Defines the quality of materials such as concrete and reinforcement, ensuring that they meet the required standards for durability and strength, thus contributing to the overall quality of the foundation.</a:t>
          </a:r>
        </a:p>
      </dsp:txBody>
      <dsp:txXfrm rot="-5400000">
        <a:off x="3785616" y="78967"/>
        <a:ext cx="6671043" cy="1089537"/>
      </dsp:txXfrm>
    </dsp:sp>
    <dsp:sp modelId="{4A0A761D-23F2-4070-B776-79E050D15487}">
      <dsp:nvSpPr>
        <dsp:cNvPr id="0" name=""/>
        <dsp:cNvSpPr/>
      </dsp:nvSpPr>
      <dsp:spPr>
        <a:xfrm>
          <a:off x="0" y="1205"/>
          <a:ext cx="3785616" cy="1245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IS 456:2000 and IS 10262:2019 (Code of Practice for Concrete Mix Proportioning)</a:t>
          </a:r>
        </a:p>
      </dsp:txBody>
      <dsp:txXfrm>
        <a:off x="60779" y="61984"/>
        <a:ext cx="3664058" cy="1123502"/>
      </dsp:txXfrm>
    </dsp:sp>
    <dsp:sp modelId="{80239C3F-4EAD-45B2-AEB6-F5EBA9DD5416}">
      <dsp:nvSpPr>
        <dsp:cNvPr id="0" name=""/>
        <dsp:cNvSpPr/>
      </dsp:nvSpPr>
      <dsp:spPr>
        <a:xfrm rot="5400000">
          <a:off x="6652583" y="-1433942"/>
          <a:ext cx="9960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N" sz="1400" b="1" kern="1200" dirty="0"/>
            <a:t>Environmental and Soil Considerations , Soil testing and Analysis</a:t>
          </a:r>
          <a:endParaRPr lang="en-IN" sz="1400" kern="1200" dirty="0"/>
        </a:p>
        <a:p>
          <a:pPr marL="171450" lvl="1" indent="-171450" algn="l" defTabSz="711200">
            <a:lnSpc>
              <a:spcPct val="90000"/>
            </a:lnSpc>
            <a:spcBef>
              <a:spcPct val="0"/>
            </a:spcBef>
            <a:spcAft>
              <a:spcPct val="15000"/>
            </a:spcAft>
            <a:buChar char="•"/>
          </a:pPr>
          <a:r>
            <a:rPr lang="en-IN" sz="1600" b="1" kern="1200" dirty="0"/>
            <a:t>Impact:</a:t>
          </a:r>
          <a:r>
            <a:rPr lang="en-IN" sz="1600" kern="1200" dirty="0"/>
            <a:t> Ensures comprehensive soil testing and accurate classification, which are essential for designing foundations that respond appropriately to local soil conditions and environmental factors.</a:t>
          </a:r>
        </a:p>
      </dsp:txBody>
      <dsp:txXfrm rot="-5400000">
        <a:off x="3785616" y="1481648"/>
        <a:ext cx="6681361" cy="898802"/>
      </dsp:txXfrm>
    </dsp:sp>
    <dsp:sp modelId="{10E076F4-8DD6-47C9-9BA8-08C24D3C07E6}">
      <dsp:nvSpPr>
        <dsp:cNvPr id="0" name=""/>
        <dsp:cNvSpPr/>
      </dsp:nvSpPr>
      <dsp:spPr>
        <a:xfrm>
          <a:off x="0" y="1308519"/>
          <a:ext cx="3785616" cy="1245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kern="1200" dirty="0"/>
            <a:t>IS 1498:1970 (Classification and Identification of Soils for General Engineering Purposes), IS 2720 (Part 10): 1991 (Determination of Unconfined Compressive Strength), IS 2720 (Part 13): 1986 (Direct shear test)</a:t>
          </a:r>
        </a:p>
      </dsp:txBody>
      <dsp:txXfrm>
        <a:off x="60779" y="1369298"/>
        <a:ext cx="3664058" cy="1123502"/>
      </dsp:txXfrm>
    </dsp:sp>
    <dsp:sp modelId="{809D2869-A3D0-4771-A794-FFAEE58844C3}">
      <dsp:nvSpPr>
        <dsp:cNvPr id="0" name=""/>
        <dsp:cNvSpPr/>
      </dsp:nvSpPr>
      <dsp:spPr>
        <a:xfrm rot="5400000">
          <a:off x="6276475" y="121276"/>
          <a:ext cx="1734299"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b="1" kern="1200" dirty="0"/>
            <a:t>Water Table Management:</a:t>
          </a:r>
          <a:endParaRPr lang="en-IN" sz="1600" kern="1200" dirty="0"/>
        </a:p>
        <a:p>
          <a:pPr marL="171450" lvl="1" indent="-171450" algn="l" defTabSz="711200">
            <a:lnSpc>
              <a:spcPct val="90000"/>
            </a:lnSpc>
            <a:spcBef>
              <a:spcPct val="0"/>
            </a:spcBef>
            <a:spcAft>
              <a:spcPct val="15000"/>
            </a:spcAft>
            <a:buChar char="•"/>
          </a:pPr>
          <a:r>
            <a:rPr lang="en-IN" sz="1600" b="1" kern="1200" dirty="0"/>
            <a:t>Impact:</a:t>
          </a:r>
          <a:r>
            <a:rPr lang="en-IN" sz="1600" kern="1200" dirty="0"/>
            <a:t> Provides guidelines for managing high groundwater levels and incorporating waterproofing measures to prevent water-related issues that can affect foundation stability.</a:t>
          </a:r>
        </a:p>
      </dsp:txBody>
      <dsp:txXfrm rot="-5400000">
        <a:off x="3781920" y="2700493"/>
        <a:ext cx="6638750" cy="1564977"/>
      </dsp:txXfrm>
    </dsp:sp>
    <dsp:sp modelId="{6449E9A6-1DE5-44F6-89F2-0A79632ECF86}">
      <dsp:nvSpPr>
        <dsp:cNvPr id="0" name=""/>
        <dsp:cNvSpPr/>
      </dsp:nvSpPr>
      <dsp:spPr>
        <a:xfrm>
          <a:off x="0" y="2860452"/>
          <a:ext cx="3781919" cy="1245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IS 3370: Part 2 (2021) (Concrete structures for retaining Aqueous Liquids - Part 2: Plain and Reinforced concrete)</a:t>
          </a:r>
        </a:p>
      </dsp:txBody>
      <dsp:txXfrm>
        <a:off x="60779" y="2921231"/>
        <a:ext cx="3660361" cy="1123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13B26-9815-4D53-B7AE-0F392A645CBA}" type="datetimeFigureOut">
              <a:rPr lang="en-IN" smtClean="0"/>
              <a:pPr/>
              <a:t>05-08-2024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6DF4C-12F9-4C2C-A07F-5CE896D2D1EB}" type="slidenum">
              <a:rPr lang="en-IN" smtClean="0"/>
              <a:pPr/>
              <a:t>‹#›</a:t>
            </a:fld>
            <a:endParaRPr lang="en-IN"/>
          </a:p>
        </p:txBody>
      </p:sp>
    </p:spTree>
    <p:extLst>
      <p:ext uri="{BB962C8B-B14F-4D97-AF65-F5344CB8AC3E}">
        <p14:creationId xmlns:p14="http://schemas.microsoft.com/office/powerpoint/2010/main" val="133797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9B6DF4C-12F9-4C2C-A07F-5CE896D2D1EB}" type="slidenum">
              <a:rPr lang="en-IN" smtClean="0"/>
              <a:pPr/>
              <a:t>53</a:t>
            </a:fld>
            <a:endParaRPr lang="en-IN"/>
          </a:p>
        </p:txBody>
      </p:sp>
    </p:spTree>
    <p:extLst>
      <p:ext uri="{BB962C8B-B14F-4D97-AF65-F5344CB8AC3E}">
        <p14:creationId xmlns:p14="http://schemas.microsoft.com/office/powerpoint/2010/main" val="145715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9B6DF4C-12F9-4C2C-A07F-5CE896D2D1EB}" type="slidenum">
              <a:rPr lang="en-IN" smtClean="0"/>
              <a:pPr/>
              <a:t>77</a:t>
            </a:fld>
            <a:endParaRPr lang="en-IN"/>
          </a:p>
        </p:txBody>
      </p:sp>
    </p:spTree>
    <p:extLst>
      <p:ext uri="{BB962C8B-B14F-4D97-AF65-F5344CB8AC3E}">
        <p14:creationId xmlns:p14="http://schemas.microsoft.com/office/powerpoint/2010/main" val="218008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9232-6D5E-1A61-0209-42113ADA6D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3690A4-644D-6591-6E1A-B39C20D35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920E706-9976-EE88-A628-4D2E62B08857}"/>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5" name="Footer Placeholder 4">
            <a:extLst>
              <a:ext uri="{FF2B5EF4-FFF2-40B4-BE49-F238E27FC236}">
                <a16:creationId xmlns:a16="http://schemas.microsoft.com/office/drawing/2014/main" id="{DAB674EC-2C4A-AB8F-A75F-4472A8F9F6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A5CBBD-6320-0E92-301B-A811B7FAC55E}"/>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389396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EB36-2C63-6483-E21B-7989433640E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7246399-1EBD-3CDA-3114-E2CE448144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FE272D-A775-EA93-DABF-314A099101FD}"/>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5" name="Footer Placeholder 4">
            <a:extLst>
              <a:ext uri="{FF2B5EF4-FFF2-40B4-BE49-F238E27FC236}">
                <a16:creationId xmlns:a16="http://schemas.microsoft.com/office/drawing/2014/main" id="{E8030164-2B4A-3EB4-D31F-3B6EACB870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01741ED-DCA2-A543-4868-8CF133EEE339}"/>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2858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E909E-2105-FD66-E00B-D7C72A7190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A2EBD7-BED2-F7FF-C66B-7A55F1990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096842-D93C-0C8D-778C-CC1FD2D82866}"/>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5" name="Footer Placeholder 4">
            <a:extLst>
              <a:ext uri="{FF2B5EF4-FFF2-40B4-BE49-F238E27FC236}">
                <a16:creationId xmlns:a16="http://schemas.microsoft.com/office/drawing/2014/main" id="{71365786-AB3C-E869-1BA5-0EAB13E6BF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DE70A3-1815-A185-CACA-EC4556431F24}"/>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33463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3286-8717-C4AC-95F0-8BAB4DFAF8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495A73-C2EB-A771-E38B-4B60B0A90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F4D2A1B-76C7-B805-60F7-B4B11932F317}"/>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5" name="Footer Placeholder 4">
            <a:extLst>
              <a:ext uri="{FF2B5EF4-FFF2-40B4-BE49-F238E27FC236}">
                <a16:creationId xmlns:a16="http://schemas.microsoft.com/office/drawing/2014/main" id="{AD60014D-A394-F3F5-BCE1-B55DC01DAF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F9F468-5ECE-218F-EB78-1B1AC355CCE0}"/>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307181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EE7F-9B16-AFDC-C651-B462F25584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CD7A44-34A4-4784-0DA4-E4F38CD90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CE4C4-B875-78B2-33ED-9A62025B8859}"/>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5" name="Footer Placeholder 4">
            <a:extLst>
              <a:ext uri="{FF2B5EF4-FFF2-40B4-BE49-F238E27FC236}">
                <a16:creationId xmlns:a16="http://schemas.microsoft.com/office/drawing/2014/main" id="{86FD7EEE-40C1-BCAF-1567-246952BE45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59AB8F-F5BA-E2EC-5EA7-A89A5A84DDE3}"/>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42706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1DD5-C638-A5FB-3902-553517F45DC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0C54C4-7D4E-0F08-699A-5AA8990AE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2C47C1-97BC-F54D-E20B-8EF2F8211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2E8879A-5589-4EDE-6778-BE4CB2826BF7}"/>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6" name="Footer Placeholder 5">
            <a:extLst>
              <a:ext uri="{FF2B5EF4-FFF2-40B4-BE49-F238E27FC236}">
                <a16:creationId xmlns:a16="http://schemas.microsoft.com/office/drawing/2014/main" id="{68B277ED-AA7B-E355-1079-2BE5EB06BF7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1E6868-6944-ECBB-C661-CC2C738722DF}"/>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183203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27E3-38A8-2F8C-C59D-E52F21C9202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C23185-56DA-8D19-D94D-3CB75431A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41662-F6FB-7A77-3426-5CE3FC2CA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4862BD-47A4-4CDD-4BE1-6BFBBFAC6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3E76B5-8590-B643-25BF-C6F320A40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EBD5C52-A06D-EB2B-79EF-71951CE8BF4A}"/>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8" name="Footer Placeholder 7">
            <a:extLst>
              <a:ext uri="{FF2B5EF4-FFF2-40B4-BE49-F238E27FC236}">
                <a16:creationId xmlns:a16="http://schemas.microsoft.com/office/drawing/2014/main" id="{4385983B-9AD0-AC9F-D557-EA02B5D1CB1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24BB8E1-C5DD-873B-3112-D60672EC5C07}"/>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78301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BF1A-FF96-BE99-2CFC-DA52A37B131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FDC2199-6B17-F274-841A-DF8F1F8EE76F}"/>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4" name="Footer Placeholder 3">
            <a:extLst>
              <a:ext uri="{FF2B5EF4-FFF2-40B4-BE49-F238E27FC236}">
                <a16:creationId xmlns:a16="http://schemas.microsoft.com/office/drawing/2014/main" id="{7F0B6011-571D-3B90-B8E3-4E3A159D4E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DCE478F-A18F-8FFF-1EC9-848B99373082}"/>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68908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94D3D-9C71-127B-BAA5-53F7F749513D}"/>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3" name="Footer Placeholder 2">
            <a:extLst>
              <a:ext uri="{FF2B5EF4-FFF2-40B4-BE49-F238E27FC236}">
                <a16:creationId xmlns:a16="http://schemas.microsoft.com/office/drawing/2014/main" id="{7E02B7C6-2509-F083-E607-A8D9F9977D8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515A249-2885-265B-14A1-2526B1570BDB}"/>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15159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CBC5-7134-96CA-9F24-0DC93B6D1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2E8735E-C754-11F5-0008-79298DDF6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B18FE1F-A887-AD3D-9EA3-9F14C9A55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7C777-48DF-12E7-CFD4-C3D7A17E2513}"/>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6" name="Footer Placeholder 5">
            <a:extLst>
              <a:ext uri="{FF2B5EF4-FFF2-40B4-BE49-F238E27FC236}">
                <a16:creationId xmlns:a16="http://schemas.microsoft.com/office/drawing/2014/main" id="{83A8B416-6B59-F416-06B5-4841FBB1F5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A0980E8-69FE-0A22-F466-902860DAA3EF}"/>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235397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4D1C-65FE-2A43-2072-8EB6351E8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7814CE5-FB3D-D8F7-422C-3EF24F80A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93F1B1A-1444-0FC6-31A9-EAA0B514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94208-350C-1E96-CACB-AAD3C95FE8BD}"/>
              </a:ext>
            </a:extLst>
          </p:cNvPr>
          <p:cNvSpPr>
            <a:spLocks noGrp="1"/>
          </p:cNvSpPr>
          <p:nvPr>
            <p:ph type="dt" sz="half" idx="10"/>
          </p:nvPr>
        </p:nvSpPr>
        <p:spPr/>
        <p:txBody>
          <a:bodyPr/>
          <a:lstStyle/>
          <a:p>
            <a:fld id="{95FF9FB9-8220-4469-B5E4-77525E0A93EE}" type="datetimeFigureOut">
              <a:rPr lang="en-IN" smtClean="0"/>
              <a:pPr/>
              <a:t>05-08-2024</a:t>
            </a:fld>
            <a:endParaRPr lang="en-IN"/>
          </a:p>
        </p:txBody>
      </p:sp>
      <p:sp>
        <p:nvSpPr>
          <p:cNvPr id="6" name="Footer Placeholder 5">
            <a:extLst>
              <a:ext uri="{FF2B5EF4-FFF2-40B4-BE49-F238E27FC236}">
                <a16:creationId xmlns:a16="http://schemas.microsoft.com/office/drawing/2014/main" id="{A6DEB34C-32CC-7B30-D65A-40FAC94E6C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680775-3585-7F08-C480-576A51956B37}"/>
              </a:ext>
            </a:extLst>
          </p:cNvPr>
          <p:cNvSpPr>
            <a:spLocks noGrp="1"/>
          </p:cNvSpPr>
          <p:nvPr>
            <p:ph type="sldNum" sz="quarter" idx="12"/>
          </p:nvPr>
        </p:nvSpPr>
        <p:spPr/>
        <p:txBody>
          <a:bodyPr/>
          <a:lstStyle/>
          <a:p>
            <a:fld id="{A68A050F-3029-402A-9633-8579E0FEC83C}" type="slidenum">
              <a:rPr lang="en-IN" smtClean="0"/>
              <a:pPr/>
              <a:t>‹#›</a:t>
            </a:fld>
            <a:endParaRPr lang="en-IN"/>
          </a:p>
        </p:txBody>
      </p:sp>
    </p:spTree>
    <p:extLst>
      <p:ext uri="{BB962C8B-B14F-4D97-AF65-F5344CB8AC3E}">
        <p14:creationId xmlns:p14="http://schemas.microsoft.com/office/powerpoint/2010/main" val="332711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E5A68-0874-5C0F-C8C8-48BB849DD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DC7EC40-44E1-79DD-3E0C-53D2054EF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A68B38-F682-4E83-E7CE-96EDA41B0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F9FB9-8220-4469-B5E4-77525E0A93EE}" type="datetimeFigureOut">
              <a:rPr lang="en-IN" smtClean="0"/>
              <a:pPr/>
              <a:t>05-08-2024</a:t>
            </a:fld>
            <a:endParaRPr lang="en-IN"/>
          </a:p>
        </p:txBody>
      </p:sp>
      <p:sp>
        <p:nvSpPr>
          <p:cNvPr id="5" name="Footer Placeholder 4">
            <a:extLst>
              <a:ext uri="{FF2B5EF4-FFF2-40B4-BE49-F238E27FC236}">
                <a16:creationId xmlns:a16="http://schemas.microsoft.com/office/drawing/2014/main" id="{5611541C-9341-D372-B0AE-F111B445A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1F34ECB-9340-BE3B-31A4-7B5A786CE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A050F-3029-402A-9633-8579E0FEC83C}" type="slidenum">
              <a:rPr lang="en-IN" smtClean="0"/>
              <a:pPr/>
              <a:t>‹#›</a:t>
            </a:fld>
            <a:endParaRPr lang="en-IN"/>
          </a:p>
        </p:txBody>
      </p:sp>
    </p:spTree>
    <p:extLst>
      <p:ext uri="{BB962C8B-B14F-4D97-AF65-F5344CB8AC3E}">
        <p14:creationId xmlns:p14="http://schemas.microsoft.com/office/powerpoint/2010/main" val="333028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8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5.xml"/><Relationship Id="rId4" Type="http://schemas.openxmlformats.org/officeDocument/2006/relationships/image" Target="../media/image79.jpeg"/></Relationships>
</file>

<file path=ppt/slides/_rels/slide8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5.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88.jpeg"/><Relationship Id="rId4" Type="http://schemas.openxmlformats.org/officeDocument/2006/relationships/image" Target="../media/image87.jpeg"/></Relationships>
</file>

<file path=ppt/slides/_rels/slide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5.xml"/><Relationship Id="rId5" Type="http://schemas.openxmlformats.org/officeDocument/2006/relationships/image" Target="../media/image93.png"/><Relationship Id="rId4" Type="http://schemas.openxmlformats.org/officeDocument/2006/relationships/image" Target="../media/image92.png"/></Relationships>
</file>

<file path=ppt/slides/_rels/slide9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9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xml"/><Relationship Id="rId4" Type="http://schemas.openxmlformats.org/officeDocument/2006/relationships/image" Target="../media/image101.png"/></Relationships>
</file>

<file path=ppt/slides/_rels/slide9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 Id="rId5" Type="http://schemas.openxmlformats.org/officeDocument/2006/relationships/image" Target="../media/image105.png"/><Relationship Id="rId4" Type="http://schemas.openxmlformats.org/officeDocument/2006/relationships/image" Target="../media/image104.png"/></Relationships>
</file>

<file path=ppt/slides/_rels/slide95.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9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image" Target="../media/image114.png"/></Relationships>
</file>

<file path=ppt/slides/_rels/slide9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4.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0289-2948-9EEF-C70C-553A46E4B50C}"/>
              </a:ext>
            </a:extLst>
          </p:cNvPr>
          <p:cNvSpPr>
            <a:spLocks noGrp="1"/>
          </p:cNvSpPr>
          <p:nvPr>
            <p:ph type="ctr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br>
              <a:rPr lang="en-US" dirty="0"/>
            </a:br>
            <a:r>
              <a:rPr lang="en-US" dirty="0"/>
              <a:t> </a:t>
            </a:r>
            <a:r>
              <a:rPr lang="en-US" dirty="0">
                <a:solidFill>
                  <a:srgbClr val="C00000"/>
                </a:solidFill>
              </a:rPr>
              <a:t>Soil Mechanics &amp; Foundation Engineering</a:t>
            </a:r>
            <a:endParaRPr lang="en-IN" dirty="0">
              <a:solidFill>
                <a:srgbClr val="C00000"/>
              </a:solidFill>
            </a:endParaRPr>
          </a:p>
        </p:txBody>
      </p:sp>
      <p:sp>
        <p:nvSpPr>
          <p:cNvPr id="3" name="Subtitle 2">
            <a:extLst>
              <a:ext uri="{FF2B5EF4-FFF2-40B4-BE49-F238E27FC236}">
                <a16:creationId xmlns:a16="http://schemas.microsoft.com/office/drawing/2014/main" id="{6B23D224-4C1D-79A3-D639-85837A538C8D}"/>
              </a:ext>
            </a:extLst>
          </p:cNvPr>
          <p:cNvSpPr>
            <a:spLocks noGrp="1"/>
          </p:cNvSpPr>
          <p:nvPr>
            <p:ph type="subTitle" idx="1"/>
          </p:nvPr>
        </p:nvSpPr>
        <p:spPr>
          <a:xfrm>
            <a:off x="1524000" y="3602038"/>
            <a:ext cx="9144000" cy="257391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200" dirty="0">
                <a:solidFill>
                  <a:srgbClr val="00B0F0"/>
                </a:solidFill>
              </a:rPr>
              <a:t>An insight into Indian Standards</a:t>
            </a:r>
          </a:p>
          <a:p>
            <a:pPr>
              <a:lnSpc>
                <a:spcPct val="100000"/>
              </a:lnSpc>
            </a:pPr>
            <a:r>
              <a:rPr lang="en-US" sz="3200" dirty="0"/>
              <a:t>                  </a:t>
            </a:r>
          </a:p>
          <a:p>
            <a:pPr>
              <a:lnSpc>
                <a:spcPct val="100000"/>
              </a:lnSpc>
              <a:spcBef>
                <a:spcPts val="0"/>
              </a:spcBef>
            </a:pPr>
            <a:r>
              <a:rPr lang="en-US" sz="3200" dirty="0"/>
              <a:t>                                                               </a:t>
            </a:r>
            <a:r>
              <a:rPr lang="en-US" sz="3200" dirty="0">
                <a:solidFill>
                  <a:schemeClr val="tx2">
                    <a:lumMod val="75000"/>
                  </a:schemeClr>
                </a:solidFill>
              </a:rPr>
              <a:t> Amit Roy</a:t>
            </a:r>
          </a:p>
          <a:p>
            <a:pPr>
              <a:lnSpc>
                <a:spcPct val="100000"/>
              </a:lnSpc>
              <a:spcBef>
                <a:spcPts val="0"/>
              </a:spcBef>
            </a:pPr>
            <a:r>
              <a:rPr lang="en-US" sz="2000" dirty="0">
                <a:solidFill>
                  <a:schemeClr val="tx2">
                    <a:lumMod val="75000"/>
                  </a:schemeClr>
                </a:solidFill>
              </a:rPr>
              <a:t>                                                                                                           Bureau Of Indian Standards</a:t>
            </a:r>
            <a:r>
              <a:rPr lang="en-US" sz="3200" dirty="0">
                <a:solidFill>
                  <a:schemeClr val="tx2">
                    <a:lumMod val="75000"/>
                  </a:schemeClr>
                </a:solidFill>
              </a:rPr>
              <a:t>                      </a:t>
            </a:r>
            <a:endParaRPr lang="en-US" dirty="0">
              <a:solidFill>
                <a:schemeClr val="tx2">
                  <a:lumMod val="75000"/>
                </a:schemeClr>
              </a:solidFill>
            </a:endParaRPr>
          </a:p>
          <a:p>
            <a:endParaRPr lang="en-IN" sz="3200" dirty="0"/>
          </a:p>
        </p:txBody>
      </p:sp>
      <p:pic>
        <p:nvPicPr>
          <p:cNvPr id="4" name="Picture 3">
            <a:extLst>
              <a:ext uri="{FF2B5EF4-FFF2-40B4-BE49-F238E27FC236}">
                <a16:creationId xmlns:a16="http://schemas.microsoft.com/office/drawing/2014/main" id="{24DFBE9E-4A45-76A3-C8C2-F5B377353CF7}"/>
              </a:ext>
            </a:extLst>
          </p:cNvPr>
          <p:cNvPicPr>
            <a:picLocks noChangeAspect="1"/>
          </p:cNvPicPr>
          <p:nvPr/>
        </p:nvPicPr>
        <p:blipFill>
          <a:blip r:embed="rId2"/>
          <a:stretch>
            <a:fillRect/>
          </a:stretch>
        </p:blipFill>
        <p:spPr>
          <a:xfrm>
            <a:off x="8874178" y="334494"/>
            <a:ext cx="2863120" cy="1655762"/>
          </a:xfrm>
          <a:prstGeom prst="rect">
            <a:avLst/>
          </a:prstGeom>
        </p:spPr>
      </p:pic>
    </p:spTree>
    <p:extLst>
      <p:ext uri="{BB962C8B-B14F-4D97-AF65-F5344CB8AC3E}">
        <p14:creationId xmlns:p14="http://schemas.microsoft.com/office/powerpoint/2010/main" val="232282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E22304-EC10-5D9C-2589-71A1DE88DA9D}"/>
              </a:ext>
            </a:extLst>
          </p:cNvPr>
          <p:cNvSpPr>
            <a:spLocks noGrp="1"/>
          </p:cNvSpPr>
          <p:nvPr>
            <p:ph type="title"/>
          </p:nvPr>
        </p:nvSpPr>
        <p:spPr/>
        <p:txBody>
          <a:bodyPr/>
          <a:lstStyle/>
          <a:p>
            <a:r>
              <a:rPr lang="en-US" dirty="0"/>
              <a:t>Soil Classification…..</a:t>
            </a:r>
            <a:endParaRPr lang="en-IN" dirty="0"/>
          </a:p>
        </p:txBody>
      </p:sp>
      <p:sp>
        <p:nvSpPr>
          <p:cNvPr id="6" name="Content Placeholder 5">
            <a:extLst>
              <a:ext uri="{FF2B5EF4-FFF2-40B4-BE49-F238E27FC236}">
                <a16:creationId xmlns:a16="http://schemas.microsoft.com/office/drawing/2014/main" id="{EE21E4BF-1BBA-6186-1B89-3FCB6B203385}"/>
              </a:ext>
            </a:extLst>
          </p:cNvPr>
          <p:cNvSpPr>
            <a:spLocks noGrp="1"/>
          </p:cNvSpPr>
          <p:nvPr>
            <p:ph idx="1"/>
          </p:nvPr>
        </p:nvSpPr>
        <p:spPr/>
        <p:txBody>
          <a:bodyPr>
            <a:normAutofit fontScale="92500" lnSpcReduction="20000"/>
          </a:bodyPr>
          <a:lstStyle/>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Earthworks and Embankments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Soil classification is essential for designing and constructing earthworks such as embankments, dams, and levees. It ensures that the selected soils have the required strength, stability, and permeability properties to withstand the imposed loads and hydraulic conditions.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Environmental Considerations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Soil classification is also important for evaluating environmental impacts. For example, understanding the permeability of soils helps in assessing groundwater flow patterns and potential contamination risks. Certain soil types may also influence vegetation growth and habitat suitability in ecological assessments.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Standardization and Communication</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Standard soil classification systems, such as the Unified Soil Classification System (USCS) or the AASHTO classification system, provide a common language for geotechnical engineers, researchers, and stakeholders to communicate soil properties effectively. This standardization enhances collaboration and ensures consistent interpretation of soil data across different projects and regions.</a:t>
            </a:r>
          </a:p>
          <a:p>
            <a:endParaRPr lang="en-IN" dirty="0"/>
          </a:p>
        </p:txBody>
      </p:sp>
      <p:sp>
        <p:nvSpPr>
          <p:cNvPr id="7" name="Text Placeholder 6">
            <a:extLst>
              <a:ext uri="{FF2B5EF4-FFF2-40B4-BE49-F238E27FC236}">
                <a16:creationId xmlns:a16="http://schemas.microsoft.com/office/drawing/2014/main" id="{4E4A54E9-6F67-3E62-CD3D-A172AB17B8DE}"/>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800"/>
              <a:t>Key Concepts……</a:t>
            </a:r>
            <a:endParaRPr lang="en-IN" sz="2800" dirty="0"/>
          </a:p>
        </p:txBody>
      </p:sp>
    </p:spTree>
    <p:extLst>
      <p:ext uri="{BB962C8B-B14F-4D97-AF65-F5344CB8AC3E}">
        <p14:creationId xmlns:p14="http://schemas.microsoft.com/office/powerpoint/2010/main" val="178859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89D4CA-5DF8-2586-4603-0F7A1FAD9515}"/>
              </a:ext>
            </a:extLst>
          </p:cNvPr>
          <p:cNvSpPr>
            <a:spLocks noGrp="1"/>
          </p:cNvSpPr>
          <p:nvPr>
            <p:ph type="title"/>
          </p:nvPr>
        </p:nvSpPr>
        <p:spPr/>
        <p:txBody>
          <a:bodyPr>
            <a:normAutofit/>
          </a:bodyPr>
          <a:lstStyle/>
          <a:p>
            <a:r>
              <a:rPr lang="en-US" sz="2800" dirty="0"/>
              <a:t>       Impact of application of Indian Standards on Soil Classification</a:t>
            </a:r>
            <a:endParaRPr lang="en-IN" sz="2800" dirty="0"/>
          </a:p>
        </p:txBody>
      </p:sp>
      <p:graphicFrame>
        <p:nvGraphicFramePr>
          <p:cNvPr id="7" name="Content Placeholder 6">
            <a:extLst>
              <a:ext uri="{FF2B5EF4-FFF2-40B4-BE49-F238E27FC236}">
                <a16:creationId xmlns:a16="http://schemas.microsoft.com/office/drawing/2014/main" id="{9BEDC410-A473-1D5B-C292-F2B6E2635F9E}"/>
              </a:ext>
            </a:extLst>
          </p:cNvPr>
          <p:cNvGraphicFramePr>
            <a:graphicFrameLocks noGrp="1"/>
          </p:cNvGraphicFramePr>
          <p:nvPr>
            <p:ph idx="1"/>
            <p:extLst>
              <p:ext uri="{D42A27DB-BD31-4B8C-83A1-F6EECF244321}">
                <p14:modId xmlns:p14="http://schemas.microsoft.com/office/powerpoint/2010/main" val="34804659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77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8ECE5-D427-12D8-A554-9408DB3A2EE5}"/>
              </a:ext>
            </a:extLst>
          </p:cNvPr>
          <p:cNvSpPr>
            <a:spLocks noGrp="1"/>
          </p:cNvSpPr>
          <p:nvPr>
            <p:ph type="title"/>
          </p:nvPr>
        </p:nvSpPr>
        <p:spPr/>
        <p:txBody>
          <a:bodyPr>
            <a:normAutofit/>
          </a:bodyPr>
          <a:lstStyle/>
          <a:p>
            <a:r>
              <a:rPr lang="en-US" sz="3200" dirty="0"/>
              <a:t> Impact of application of Indian Standards on Soil Classification……….</a:t>
            </a:r>
            <a:endParaRPr lang="en-IN" sz="3200" dirty="0"/>
          </a:p>
        </p:txBody>
      </p:sp>
      <p:graphicFrame>
        <p:nvGraphicFramePr>
          <p:cNvPr id="4" name="Content Placeholder 3">
            <a:extLst>
              <a:ext uri="{FF2B5EF4-FFF2-40B4-BE49-F238E27FC236}">
                <a16:creationId xmlns:a16="http://schemas.microsoft.com/office/drawing/2014/main" id="{900D9C85-AA50-E3E1-796D-8512BD73C8C1}"/>
              </a:ext>
            </a:extLst>
          </p:cNvPr>
          <p:cNvGraphicFramePr>
            <a:graphicFrameLocks noGrp="1"/>
          </p:cNvGraphicFramePr>
          <p:nvPr>
            <p:ph idx="1"/>
            <p:extLst>
              <p:ext uri="{D42A27DB-BD31-4B8C-83A1-F6EECF244321}">
                <p14:modId xmlns:p14="http://schemas.microsoft.com/office/powerpoint/2010/main" val="34712454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73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7DCC-1156-E955-D124-B2C8DFA52175}"/>
              </a:ext>
            </a:extLst>
          </p:cNvPr>
          <p:cNvSpPr>
            <a:spLocks noGrp="1"/>
          </p:cNvSpPr>
          <p:nvPr>
            <p:ph type="title"/>
          </p:nvPr>
        </p:nvSpPr>
        <p:spPr/>
        <p:txBody>
          <a:bodyPr>
            <a:normAutofit/>
          </a:bodyPr>
          <a:lstStyle/>
          <a:p>
            <a:r>
              <a:rPr lang="en-US" sz="2800" dirty="0"/>
              <a:t> Impact of application of Indian Standards on Soil Classification……….</a:t>
            </a:r>
            <a:endParaRPr lang="en-IN" sz="2800" dirty="0"/>
          </a:p>
        </p:txBody>
      </p:sp>
      <p:graphicFrame>
        <p:nvGraphicFramePr>
          <p:cNvPr id="4" name="Content Placeholder 3">
            <a:extLst>
              <a:ext uri="{FF2B5EF4-FFF2-40B4-BE49-F238E27FC236}">
                <a16:creationId xmlns:a16="http://schemas.microsoft.com/office/drawing/2014/main" id="{135131D4-CE44-4F2F-5864-BA093228498C}"/>
              </a:ext>
            </a:extLst>
          </p:cNvPr>
          <p:cNvGraphicFramePr>
            <a:graphicFrameLocks noGrp="1"/>
          </p:cNvGraphicFramePr>
          <p:nvPr>
            <p:ph idx="1"/>
            <p:extLst>
              <p:ext uri="{D42A27DB-BD31-4B8C-83A1-F6EECF244321}">
                <p14:modId xmlns:p14="http://schemas.microsoft.com/office/powerpoint/2010/main" val="13525017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06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2EAC-A152-7C94-17E2-0740FA0999FD}"/>
              </a:ext>
            </a:extLst>
          </p:cNvPr>
          <p:cNvSpPr>
            <a:spLocks noGrp="1"/>
          </p:cNvSpPr>
          <p:nvPr>
            <p:ph type="title"/>
          </p:nvPr>
        </p:nvSpPr>
        <p:spPr>
          <a:xfrm>
            <a:off x="839788" y="457200"/>
            <a:ext cx="3932237" cy="667062"/>
          </a:xfrm>
        </p:spPr>
        <p:txBody>
          <a:bodyPr/>
          <a:lstStyle/>
          <a:p>
            <a:r>
              <a:rPr lang="en-US" dirty="0"/>
              <a:t>Soil Properties</a:t>
            </a:r>
            <a:endParaRPr lang="en-IN" dirty="0"/>
          </a:p>
        </p:txBody>
      </p:sp>
      <p:sp>
        <p:nvSpPr>
          <p:cNvPr id="4" name="Text Placeholder 3">
            <a:extLst>
              <a:ext uri="{FF2B5EF4-FFF2-40B4-BE49-F238E27FC236}">
                <a16:creationId xmlns:a16="http://schemas.microsoft.com/office/drawing/2014/main" id="{B16C3D9B-B07F-F5EA-15EF-411B64108AC2}"/>
              </a:ext>
            </a:extLst>
          </p:cNvPr>
          <p:cNvSpPr>
            <a:spLocks noGrp="1"/>
          </p:cNvSpPr>
          <p:nvPr>
            <p:ph type="body" sz="half" idx="2"/>
          </p:nvPr>
        </p:nvSpPr>
        <p:spPr>
          <a:xfrm>
            <a:off x="111367" y="1242658"/>
            <a:ext cx="3932237" cy="541144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                 </a:t>
            </a:r>
            <a:r>
              <a:rPr lang="en-US" sz="2400" dirty="0"/>
              <a:t>Key Indian Standards</a:t>
            </a:r>
            <a:endParaRPr lang="en-IN" sz="2400" dirty="0"/>
          </a:p>
        </p:txBody>
      </p:sp>
      <p:sp>
        <p:nvSpPr>
          <p:cNvPr id="5" name="Rectangle 1">
            <a:extLst>
              <a:ext uri="{FF2B5EF4-FFF2-40B4-BE49-F238E27FC236}">
                <a16:creationId xmlns:a16="http://schemas.microsoft.com/office/drawing/2014/main" id="{5D9DA542-0F74-D0FD-71DF-9FB08A104267}"/>
              </a:ext>
            </a:extLst>
          </p:cNvPr>
          <p:cNvSpPr>
            <a:spLocks noGrp="1" noChangeArrowheads="1"/>
          </p:cNvSpPr>
          <p:nvPr>
            <p:ph idx="1"/>
          </p:nvPr>
        </p:nvSpPr>
        <p:spPr bwMode="auto">
          <a:xfrm>
            <a:off x="3673098" y="1577578"/>
            <a:ext cx="768229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2720 (Part 1)</a:t>
            </a:r>
            <a:r>
              <a:rPr kumimoji="0" lang="en-US" altLang="en-US" sz="1800" b="0" i="0" u="none" strike="noStrike" cap="none" normalizeH="0" baseline="0" dirty="0">
                <a:ln>
                  <a:noFill/>
                </a:ln>
                <a:solidFill>
                  <a:schemeClr val="tx1"/>
                </a:solidFill>
                <a:effectLst/>
                <a:latin typeface="Arial" panose="020B0604020202020204" pitchFamily="34" charset="0"/>
              </a:rPr>
              <a:t>: Methods of test for soils - Part 1: Preparation of dry soil samples for various tests.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2720 (Part 2)</a:t>
            </a:r>
            <a:r>
              <a:rPr kumimoji="0" lang="en-US" altLang="en-US" sz="1800" b="0" i="0" u="none" strike="noStrike" cap="none" normalizeH="0" baseline="0" dirty="0">
                <a:ln>
                  <a:noFill/>
                </a:ln>
                <a:solidFill>
                  <a:schemeClr val="tx1"/>
                </a:solidFill>
                <a:effectLst/>
                <a:latin typeface="Arial" panose="020B0604020202020204" pitchFamily="34" charset="0"/>
              </a:rPr>
              <a:t>: Methods of test for soils - Part 2: Determination of water content.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2720 (Part 3)</a:t>
            </a:r>
            <a:r>
              <a:rPr kumimoji="0" lang="en-US" altLang="en-US" sz="1800" b="0" i="0" u="none" strike="noStrike" cap="none" normalizeH="0" baseline="0" dirty="0">
                <a:ln>
                  <a:noFill/>
                </a:ln>
                <a:solidFill>
                  <a:schemeClr val="tx1"/>
                </a:solidFill>
                <a:effectLst/>
                <a:latin typeface="Arial" panose="020B0604020202020204" pitchFamily="34" charset="0"/>
              </a:rPr>
              <a:t>: Methods of test for soils - Part 3: Determination of specific gravity.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2720 (Part 4)</a:t>
            </a:r>
            <a:r>
              <a:rPr kumimoji="0" lang="en-US" altLang="en-US" sz="1800" b="0" i="0" u="none" strike="noStrike" cap="none" normalizeH="0" baseline="0" dirty="0">
                <a:ln>
                  <a:noFill/>
                </a:ln>
                <a:solidFill>
                  <a:schemeClr val="tx1"/>
                </a:solidFill>
                <a:effectLst/>
                <a:latin typeface="Arial" panose="020B0604020202020204" pitchFamily="34" charset="0"/>
              </a:rPr>
              <a:t>: Methods of test for soils - Part 4: Grain size analysis.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2720 (Part 5)</a:t>
            </a:r>
            <a:r>
              <a:rPr kumimoji="0" lang="en-US" altLang="en-US" sz="1800" b="0" i="0" u="none" strike="noStrike" cap="none" normalizeH="0" baseline="0" dirty="0">
                <a:ln>
                  <a:noFill/>
                </a:ln>
                <a:solidFill>
                  <a:schemeClr val="tx1"/>
                </a:solidFill>
                <a:effectLst/>
                <a:latin typeface="Arial" panose="020B0604020202020204" pitchFamily="34" charset="0"/>
              </a:rPr>
              <a:t>: Methods of test for soils - Part 5: Determination of liquid and plastic limit.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2720 (Part 6)</a:t>
            </a:r>
            <a:r>
              <a:rPr kumimoji="0" lang="en-US" altLang="en-US" sz="1800" b="0" i="0" u="none" strike="noStrike" cap="none" normalizeH="0" baseline="0" dirty="0">
                <a:ln>
                  <a:noFill/>
                </a:ln>
                <a:solidFill>
                  <a:schemeClr val="tx1"/>
                </a:solidFill>
                <a:effectLst/>
                <a:latin typeface="Arial" panose="020B0604020202020204" pitchFamily="34" charset="0"/>
              </a:rPr>
              <a:t>: Methods of test for soils - Part 6: Determination of shrinkage factors.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2720 (Part 7)</a:t>
            </a:r>
            <a:r>
              <a:rPr kumimoji="0" lang="en-US" altLang="en-US" sz="1800" b="0" i="0" u="none" strike="noStrike" cap="none" normalizeH="0" baseline="0" dirty="0">
                <a:ln>
                  <a:noFill/>
                </a:ln>
                <a:solidFill>
                  <a:schemeClr val="tx1"/>
                </a:solidFill>
                <a:effectLst/>
                <a:latin typeface="Arial" panose="020B0604020202020204" pitchFamily="34" charset="0"/>
              </a:rPr>
              <a:t>: Methods of test for soils - Part 7: Determination of water</a:t>
            </a:r>
            <a:r>
              <a:rPr kumimoji="0" lang="en-US" altLang="en-US" sz="1800" b="0" i="0" u="none" strike="noStrike" cap="none" normalizeH="0" dirty="0">
                <a:ln>
                  <a:noFill/>
                </a:ln>
                <a:solidFill>
                  <a:schemeClr val="tx1"/>
                </a:solidFill>
                <a:effectLst/>
                <a:latin typeface="Arial" panose="020B0604020202020204" pitchFamily="34" charset="0"/>
              </a:rPr>
              <a:t> content-Dry density relation using light compaction</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84260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28AA-432E-16FC-1A2C-328B77EAE200}"/>
              </a:ext>
            </a:extLst>
          </p:cNvPr>
          <p:cNvSpPr>
            <a:spLocks noGrp="1"/>
          </p:cNvSpPr>
          <p:nvPr>
            <p:ph type="title"/>
          </p:nvPr>
        </p:nvSpPr>
        <p:spPr>
          <a:xfrm>
            <a:off x="839788" y="457200"/>
            <a:ext cx="3932237" cy="531812"/>
          </a:xfrm>
        </p:spPr>
        <p:txBody>
          <a:bodyPr/>
          <a:lstStyle/>
          <a:p>
            <a:r>
              <a:rPr lang="en-US" dirty="0"/>
              <a:t>Soil Properties……</a:t>
            </a:r>
            <a:endParaRPr lang="en-IN" dirty="0"/>
          </a:p>
        </p:txBody>
      </p:sp>
      <p:sp>
        <p:nvSpPr>
          <p:cNvPr id="3" name="Content Placeholder 2">
            <a:extLst>
              <a:ext uri="{FF2B5EF4-FFF2-40B4-BE49-F238E27FC236}">
                <a16:creationId xmlns:a16="http://schemas.microsoft.com/office/drawing/2014/main" id="{84F085A2-BE8D-4CBB-8E6B-841D9AD77074}"/>
              </a:ext>
            </a:extLst>
          </p:cNvPr>
          <p:cNvSpPr>
            <a:spLocks noGrp="1"/>
          </p:cNvSpPr>
          <p:nvPr>
            <p:ph idx="1"/>
          </p:nvPr>
        </p:nvSpPr>
        <p:spPr>
          <a:xfrm>
            <a:off x="5183188" y="457201"/>
            <a:ext cx="6172200" cy="5403850"/>
          </a:xfrm>
        </p:spPr>
        <p:txBody>
          <a:bodyPr>
            <a:normAutofit fontScale="70000" lnSpcReduction="20000"/>
          </a:bodyPr>
          <a:lstStyle/>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2720 (Part 8)</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8: Determination of water content-dry density relation using </a:t>
            </a:r>
            <a:r>
              <a:rPr lang="en-IN" sz="2000" kern="100" dirty="0">
                <a:latin typeface="Calibri" panose="020F0502020204030204" pitchFamily="34" charset="0"/>
                <a:ea typeface="Calibri" panose="020F0502020204030204" pitchFamily="34" charset="0"/>
                <a:cs typeface="Times New Roman" panose="02020603050405020304" pitchFamily="18" charset="0"/>
              </a:rPr>
              <a:t>heavy</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compaction.</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2720 (Part 9)</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9: Determination of dry density-moisture content relation by constant mass of soil method.</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2720 (Part 10)</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10: Determination of unconfined compressive strength.</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2720 (Part 11)</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11: Determination of shear strength parameters of a specimen tested in unconsolidated undrained triaxial compression without the measurement of pore water pressure.</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2720 (Part 12)</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12: Determination of shear strength parameters of soil from consolidated</a:t>
            </a:r>
            <a:r>
              <a:rPr lang="en-IN" sz="2000" kern="100" dirty="0">
                <a:latin typeface="Calibri" panose="020F0502020204030204" pitchFamily="34" charset="0"/>
                <a:ea typeface="Calibri" panose="020F0502020204030204" pitchFamily="34" charset="0"/>
                <a:cs typeface="Times New Roman" panose="02020603050405020304" pitchFamily="18" charset="0"/>
              </a:rPr>
              <a:t> undrained triaxial compression test with the measurement of pore water pressure.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1892</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Subsurface investigation for foundations- Code of Practice.</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1904</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Criteria for Design of Foundations in Soils: General Requirements.</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IS 8009</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Part 1: 1976-  </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Shallow foundations subjected to symmetrical static vertical loads-code of practice</a:t>
            </a:r>
          </a:p>
          <a:p>
            <a:pPr algn="just">
              <a:lnSpc>
                <a:spcPct val="107000"/>
              </a:lnSpc>
              <a:spcAft>
                <a:spcPts val="800"/>
              </a:spcAf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Text Placeholder 3">
            <a:extLst>
              <a:ext uri="{FF2B5EF4-FFF2-40B4-BE49-F238E27FC236}">
                <a16:creationId xmlns:a16="http://schemas.microsoft.com/office/drawing/2014/main" id="{5015B3BD-D133-5A37-885F-0935FF2173D3}"/>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800" dirty="0"/>
              <a:t>Key Standards………</a:t>
            </a:r>
            <a:endParaRPr lang="en-IN" sz="2800" dirty="0"/>
          </a:p>
        </p:txBody>
      </p:sp>
    </p:spTree>
    <p:extLst>
      <p:ext uri="{BB962C8B-B14F-4D97-AF65-F5344CB8AC3E}">
        <p14:creationId xmlns:p14="http://schemas.microsoft.com/office/powerpoint/2010/main" val="167531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0EC2E-8199-E8F0-24CC-C9842D43A8BE}"/>
              </a:ext>
            </a:extLst>
          </p:cNvPr>
          <p:cNvSpPr>
            <a:spLocks noGrp="1"/>
          </p:cNvSpPr>
          <p:nvPr>
            <p:ph type="title"/>
          </p:nvPr>
        </p:nvSpPr>
        <p:spPr/>
        <p:txBody>
          <a:bodyPr>
            <a:normAutofit/>
          </a:bodyPr>
          <a:lstStyle/>
          <a:p>
            <a:r>
              <a:rPr lang="en-US" sz="4000" dirty="0"/>
              <a:t>Implications on Application of IS on Soil Properties</a:t>
            </a:r>
            <a:endParaRPr lang="en-IN" sz="4000" dirty="0"/>
          </a:p>
        </p:txBody>
      </p:sp>
      <p:graphicFrame>
        <p:nvGraphicFramePr>
          <p:cNvPr id="6" name="Content Placeholder 5">
            <a:extLst>
              <a:ext uri="{FF2B5EF4-FFF2-40B4-BE49-F238E27FC236}">
                <a16:creationId xmlns:a16="http://schemas.microsoft.com/office/drawing/2014/main" id="{84CF8F51-BD53-A166-FCC9-910895364D2B}"/>
              </a:ext>
            </a:extLst>
          </p:cNvPr>
          <p:cNvGraphicFramePr>
            <a:graphicFrameLocks noGrp="1"/>
          </p:cNvGraphicFramePr>
          <p:nvPr>
            <p:ph idx="1"/>
            <p:extLst>
              <p:ext uri="{D42A27DB-BD31-4B8C-83A1-F6EECF244321}">
                <p14:modId xmlns:p14="http://schemas.microsoft.com/office/powerpoint/2010/main" val="433898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34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82A39-55E1-7F3A-5194-C48AB5AE6C5D}"/>
              </a:ext>
            </a:extLst>
          </p:cNvPr>
          <p:cNvSpPr>
            <a:spLocks noGrp="1"/>
          </p:cNvSpPr>
          <p:nvPr>
            <p:ph type="title"/>
          </p:nvPr>
        </p:nvSpPr>
        <p:spPr/>
        <p:txBody>
          <a:bodyPr/>
          <a:lstStyle/>
          <a:p>
            <a:r>
              <a:rPr lang="en-US" dirty="0"/>
              <a:t>Indian Standards on Soil Properties</a:t>
            </a:r>
            <a:endParaRPr lang="en-IN" dirty="0"/>
          </a:p>
        </p:txBody>
      </p:sp>
      <p:sp>
        <p:nvSpPr>
          <p:cNvPr id="5" name="Content Placeholder 4">
            <a:extLst>
              <a:ext uri="{FF2B5EF4-FFF2-40B4-BE49-F238E27FC236}">
                <a16:creationId xmlns:a16="http://schemas.microsoft.com/office/drawing/2014/main" id="{E4F9D6C0-CBF9-6539-B139-127678D56023}"/>
              </a:ext>
            </a:extLst>
          </p:cNvPr>
          <p:cNvSpPr>
            <a:spLocks noGrp="1"/>
          </p:cNvSpPr>
          <p:nvPr>
            <p:ph idx="1"/>
          </p:nvPr>
        </p:nvSpPr>
        <p:spPr/>
        <p:txBody>
          <a:bodyPr>
            <a:normAutofit fontScale="62500" lnSpcReduction="20000"/>
          </a:bodyPr>
          <a:lstStyle/>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Standardized Testing Procedures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Adherence to IS Codes ensures standardized testing procedures for soil properties. This promotes consistency and reliability in the interpretation of soil characteristics such as strength, permeability, and settlement behaviour.</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Quality Assurance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Application of IS Codes facilitates quality assurance in soil testing and engineering practices. Engineers can rely on standardized methodologies to obtain accurate data crucial for design calculations and construction decisions.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Safety in Construction</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Designing foundations and structures based on standardized soil properties reduces the risk of failures due to inadequate load-bearing capacity or soil instability. This enhances safety and durability of buildings and infrastructure.</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Regulatory Compliance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Many regulatory bodies and government agencies in India require compliance with BIS standards for construction projects. Adhering to these standards ensures projects meet legal requirements and obtain necessary approvals.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Optimized Design</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Knowledge of soil properties as per IS Codes allows engineers to optimize foundation designs and construction techniques tailored to local soil conditions. This helps in achieving cost-effective and efficient solutions.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Environmental Considerations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Understanding soil properties as per IS Codes aids in environmental management practices such as erosion control, groundwater management, and sustainable land development. It ensures responsible use of natural resources and minimizes environmental impact.</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Education and Training</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IS Codes serve as educational tools for teaching soil mechanics principles and testing techniques in engineering curricula. They contribute to the professional development of engineers and technicians involved in geotechnical engineering.</a:t>
            </a:r>
          </a:p>
          <a:p>
            <a:endParaRPr lang="en-IN" sz="1600" dirty="0"/>
          </a:p>
        </p:txBody>
      </p:sp>
      <p:sp>
        <p:nvSpPr>
          <p:cNvPr id="6" name="Text Placeholder 5">
            <a:extLst>
              <a:ext uri="{FF2B5EF4-FFF2-40B4-BE49-F238E27FC236}">
                <a16:creationId xmlns:a16="http://schemas.microsoft.com/office/drawing/2014/main" id="{CC5D7016-2FC3-CF49-629C-751E07BA8500}"/>
              </a:ext>
            </a:extLst>
          </p:cNvPr>
          <p:cNvSpPr>
            <a:spLocks noGrp="1"/>
          </p:cNvSpPr>
          <p:nvPr>
            <p:ph type="body" sz="half" idx="2"/>
          </p:nvPr>
        </p:nvSpPr>
        <p:spPr/>
        <p:txBody>
          <a:bodyPr/>
          <a:lstStyle/>
          <a:p>
            <a:endParaRPr lang="en-US" dirty="0"/>
          </a:p>
          <a:p>
            <a:endParaRPr lang="en-US" dirty="0"/>
          </a:p>
          <a:p>
            <a:endParaRPr lang="en-US" dirty="0"/>
          </a:p>
          <a:p>
            <a:endParaRPr lang="en-US" dirty="0"/>
          </a:p>
          <a:p>
            <a:r>
              <a:rPr lang="en-US" sz="2000" dirty="0"/>
              <a:t>Understanding the Implications on its Application</a:t>
            </a:r>
            <a:endParaRPr lang="en-IN" sz="2000" dirty="0"/>
          </a:p>
        </p:txBody>
      </p:sp>
    </p:spTree>
    <p:extLst>
      <p:ext uri="{BB962C8B-B14F-4D97-AF65-F5344CB8AC3E}">
        <p14:creationId xmlns:p14="http://schemas.microsoft.com/office/powerpoint/2010/main" val="288551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4A2408-E057-D86F-B498-77802A432E25}"/>
              </a:ext>
            </a:extLst>
          </p:cNvPr>
          <p:cNvSpPr>
            <a:spLocks noGrp="1"/>
          </p:cNvSpPr>
          <p:nvPr>
            <p:ph type="title"/>
          </p:nvPr>
        </p:nvSpPr>
        <p:spPr/>
        <p:txBody>
          <a:bodyPr>
            <a:normAutofit/>
          </a:bodyPr>
          <a:lstStyle/>
          <a:p>
            <a:pPr marL="342900" lvl="0" indent="-342900">
              <a:lnSpc>
                <a:spcPct val="107000"/>
              </a:lnSpc>
              <a:spcAft>
                <a:spcPts val="800"/>
              </a:spcAft>
              <a:tabLst>
                <a:tab pos="4572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Deep Insights into Indian Standards for Soil Testing and Identification</a:t>
            </a:r>
            <a:br>
              <a:rPr lang="en-IN" sz="1800" kern="100" dirty="0">
                <a:effectLst/>
                <a:latin typeface="Calibri" panose="020F0502020204030204" pitchFamily="34" charset="0"/>
                <a:ea typeface="Calibri" panose="020F0502020204030204" pitchFamily="34" charset="0"/>
                <a:cs typeface="Times New Roman" panose="02020603050405020304" pitchFamily="18" charset="0"/>
              </a:rPr>
            </a:br>
            <a:br>
              <a:rPr lang="en-IN"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6" name="Content Placeholder 5">
            <a:extLst>
              <a:ext uri="{FF2B5EF4-FFF2-40B4-BE49-F238E27FC236}">
                <a16:creationId xmlns:a16="http://schemas.microsoft.com/office/drawing/2014/main" id="{B45FD9BF-041A-226D-5760-D04EF5C5D296}"/>
              </a:ext>
            </a:extLst>
          </p:cNvPr>
          <p:cNvSpPr>
            <a:spLocks noGrp="1"/>
          </p:cNvSpPr>
          <p:nvPr>
            <p:ph idx="1"/>
          </p:nvPr>
        </p:nvSpPr>
        <p:spPr>
          <a:xfrm>
            <a:off x="5183188" y="457201"/>
            <a:ext cx="6172200" cy="6198432"/>
          </a:xfrm>
        </p:spPr>
        <p:txBody>
          <a:bodyPr>
            <a:normAutofit fontScale="70000" lnSpcReduction="20000"/>
          </a:bodyPr>
          <a:lstStyle/>
          <a:p>
            <a:pPr marL="0" indent="0">
              <a:buNone/>
            </a:pPr>
            <a:r>
              <a:rPr lang="en-US" sz="2800" dirty="0"/>
              <a:t> </a:t>
            </a:r>
            <a:r>
              <a:rPr lang="en-US" sz="2800" b="1" dirty="0"/>
              <a:t> Importance of Soil testing</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Foundation Design and Stability</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Soil testing provides essential data on parameters such as bearing capacity, shear strength, compressibility, and settlement characteristics of soil. This information is fundamental for designing foundations that can safely support the loads of structures without excessive settlement or failure.</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Selection of Construction Techniques</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Different soil types and conditions require varying construction techniques. Soil testing helps engineers determine the appropriate methods for excavation, compaction, and soil stabilization to ensure the stability and durability of foundations and structures.</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Risk Assessment and Mitigation</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Soil testing helps identify potential risks such as soil liquefaction during earthquakes, slope instability, or soil erosion. By understanding these risks, engineers can implement appropriate mitigation measures in the design and construction phases.</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Optimization of Foundation Types</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Based on soil test results, engineers can optimize the type of foundation (e.g., shallow foundations, deep foundations) and their dimensions (e.g., footing size, pile depth) to suit the specific soil conditions and structural requirements. This ensures cost-effective and efficient designs.</a:t>
            </a:r>
          </a:p>
          <a:p>
            <a:pPr marL="342900" lvl="0" indent="-342900" algn="just">
              <a:lnSpc>
                <a:spcPct val="107000"/>
              </a:lnSpc>
              <a:spcAft>
                <a:spcPts val="800"/>
              </a:spcAft>
              <a:buFont typeface="+mj-lt"/>
              <a:buAutoNum type="arabicPeriod"/>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Verification of Design Assumptions</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Soil testing provides empirical data to verify design assumptions made during preliminary studies. It helps refine engineering analyses and ensures that design parameters are based on actual soil properties rather than assumptions or estimates.</a:t>
            </a:r>
          </a:p>
          <a:p>
            <a:endParaRPr lang="en-IN" sz="1600" dirty="0"/>
          </a:p>
        </p:txBody>
      </p:sp>
      <p:sp>
        <p:nvSpPr>
          <p:cNvPr id="7" name="Text Placeholder 6">
            <a:extLst>
              <a:ext uri="{FF2B5EF4-FFF2-40B4-BE49-F238E27FC236}">
                <a16:creationId xmlns:a16="http://schemas.microsoft.com/office/drawing/2014/main" id="{D31DA021-B496-EFE1-719A-C5831B503018}"/>
              </a:ext>
            </a:extLst>
          </p:cNvPr>
          <p:cNvSpPr>
            <a:spLocks noGrp="1"/>
          </p:cNvSpPr>
          <p:nvPr>
            <p:ph type="body" sz="half" idx="2"/>
          </p:nvPr>
        </p:nvSpPr>
        <p:spPr/>
        <p:txBody>
          <a:bodyPr/>
          <a:lstStyle/>
          <a:p>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IN"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the Importance and Application</a:t>
            </a:r>
            <a:br>
              <a:rPr lang="en-IN"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IN" sz="1800" b="1" dirty="0"/>
          </a:p>
        </p:txBody>
      </p:sp>
    </p:spTree>
    <p:extLst>
      <p:ext uri="{BB962C8B-B14F-4D97-AF65-F5344CB8AC3E}">
        <p14:creationId xmlns:p14="http://schemas.microsoft.com/office/powerpoint/2010/main" val="134276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96B2-1455-D5C0-5691-2DAFDAE168EE}"/>
              </a:ext>
            </a:extLst>
          </p:cNvPr>
          <p:cNvSpPr>
            <a:spLocks noGrp="1"/>
          </p:cNvSpPr>
          <p:nvPr>
            <p:ph type="title"/>
          </p:nvPr>
        </p:nvSpPr>
        <p:spPr/>
        <p:txBody>
          <a:bodyPr>
            <a:normAutofit fontScale="90000"/>
          </a:bodyPr>
          <a:lstStyle/>
          <a:p>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Deep Insights into Indian Standards for Soil Testing and Identification......</a:t>
            </a:r>
            <a:br>
              <a:rPr lang="en-IN" sz="2200" kern="100" dirty="0">
                <a:effectLst/>
                <a:latin typeface="Calibri" panose="020F0502020204030204" pitchFamily="34" charset="0"/>
                <a:ea typeface="Calibri" panose="020F0502020204030204" pitchFamily="34" charset="0"/>
                <a:cs typeface="Times New Roman" panose="02020603050405020304" pitchFamily="18" charset="0"/>
              </a:rPr>
            </a:br>
            <a:br>
              <a:rPr lang="en-IN"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18342A9E-9BC8-3192-6D96-633C8A9B650E}"/>
              </a:ext>
            </a:extLst>
          </p:cNvPr>
          <p:cNvSpPr>
            <a:spLocks noGrp="1"/>
          </p:cNvSpPr>
          <p:nvPr>
            <p:ph idx="1"/>
          </p:nvPr>
        </p:nvSpPr>
        <p:spPr>
          <a:xfrm>
            <a:off x="5183188" y="457201"/>
            <a:ext cx="6172200" cy="6183442"/>
          </a:xfrm>
        </p:spPr>
        <p:txBody>
          <a:bodyPr>
            <a:normAutofit fontScale="85000" lnSpcReduction="10000"/>
          </a:bodyPr>
          <a:lstStyle/>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Construction Quality Control</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During construction, soil testing is essential for quality control purposes. It ensures that soil compaction meets specified standards, verifies the suitability of backfill materials, and monitors changes in soil properties due to construction activities.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Environmental Considerations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Soil testing can assess soil contamination, permeability, and groundwater conditions, which are crucial for environmental impact assessments and sustainable construction practices. It helps mitigate environmental risks associated with construction projects.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Legal and Regulatory Compliance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Many regulatory bodies require soil testing as part of the approval process for construction projects. Adhering to these requirements ensures compliance with safety and environmental regulations, reducing legal risks and liabilities.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Long-Term Performance Prediction</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By understanding soil behaviour through testing, engineers can predict the long-term performance of foundations and structures under various conditions (e.g., seasonal changes, seismic events). This supports durability assessments and maintenance planning.</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Research and Development</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Soil testing data contributes to ongoing research and development in soil mechanics and foundation engineering. It helps advance understanding of soil-structure interaction and leads to innovations in construction materials and techniques.</a:t>
            </a:r>
          </a:p>
          <a:p>
            <a:endParaRPr lang="en-IN" sz="1600" dirty="0"/>
          </a:p>
        </p:txBody>
      </p:sp>
      <p:sp>
        <p:nvSpPr>
          <p:cNvPr id="4" name="Text Placeholder 3">
            <a:extLst>
              <a:ext uri="{FF2B5EF4-FFF2-40B4-BE49-F238E27FC236}">
                <a16:creationId xmlns:a16="http://schemas.microsoft.com/office/drawing/2014/main" id="{3F7C668B-9849-5BF5-2F3B-5C53D8B5EDE4}"/>
              </a:ext>
            </a:extLst>
          </p:cNvPr>
          <p:cNvSpPr>
            <a:spLocks noGrp="1"/>
          </p:cNvSpPr>
          <p:nvPr>
            <p:ph type="body" sz="half" idx="2"/>
          </p:nvPr>
        </p:nvSpPr>
        <p:spPr/>
        <p:txBody>
          <a:bodyPr/>
          <a:lstStyle/>
          <a:p>
            <a:endPar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b="1"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b="1"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the Importance and Application………</a:t>
            </a:r>
            <a:endParaRPr lang="en-IN" dirty="0"/>
          </a:p>
        </p:txBody>
      </p:sp>
    </p:spTree>
    <p:extLst>
      <p:ext uri="{BB962C8B-B14F-4D97-AF65-F5344CB8AC3E}">
        <p14:creationId xmlns:p14="http://schemas.microsoft.com/office/powerpoint/2010/main" val="165475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4AF7-D3BD-8565-75E9-A988F4DD2018}"/>
              </a:ext>
            </a:extLst>
          </p:cNvPr>
          <p:cNvSpPr>
            <a:spLocks noGrp="1"/>
          </p:cNvSpPr>
          <p:nvPr>
            <p:ph type="title"/>
          </p:nvPr>
        </p:nvSpPr>
        <p:spPr>
          <a:effectLst>
            <a:outerShdw blurRad="76200" dist="12700" dir="2700000" sy="-23000" kx="-800400" algn="bl" rotWithShape="0">
              <a:prstClr val="black">
                <a:alpha val="20000"/>
              </a:prstClr>
            </a:outerShdw>
          </a:effectLst>
        </p:spPr>
        <p:txBody>
          <a:bodyPr/>
          <a:lstStyle/>
          <a:p>
            <a:r>
              <a:rPr lang="en-US" dirty="0">
                <a:solidFill>
                  <a:srgbClr val="C00000"/>
                </a:solidFill>
              </a:rPr>
              <a:t>Introduction</a:t>
            </a:r>
            <a:endParaRPr lang="en-IN" dirty="0">
              <a:solidFill>
                <a:srgbClr val="C00000"/>
              </a:solidFill>
            </a:endParaRPr>
          </a:p>
        </p:txBody>
      </p:sp>
      <p:sp>
        <p:nvSpPr>
          <p:cNvPr id="3" name="Content Placeholder 2">
            <a:extLst>
              <a:ext uri="{FF2B5EF4-FFF2-40B4-BE49-F238E27FC236}">
                <a16:creationId xmlns:a16="http://schemas.microsoft.com/office/drawing/2014/main" id="{B8F3501B-71A0-4CC8-5E64-ABC5E5D3D4BD}"/>
              </a:ext>
            </a:extLst>
          </p:cNvPr>
          <p:cNvSpPr>
            <a:spLocks noGrp="1"/>
          </p:cNvSpPr>
          <p:nvPr>
            <p:ph idx="1"/>
          </p:nvPr>
        </p:nvSpPr>
        <p:spPr/>
        <p:txBody>
          <a:bodyPr>
            <a:normAutofit fontScale="92500" lnSpcReduction="20000"/>
          </a:bodyPr>
          <a:lstStyle/>
          <a:p>
            <a:r>
              <a:rPr lang="en-US" sz="1800" b="1" kern="0" dirty="0">
                <a:effectLst/>
                <a:latin typeface="Times New Roman" panose="02020603050405020304" pitchFamily="18" charset="0"/>
                <a:ea typeface="Times New Roman" panose="02020603050405020304" pitchFamily="18" charset="0"/>
              </a:rPr>
              <a:t>Soil mechanics and foundation engineering are vital disciplines in civil engineering that deal with the behavior of soil and its interaction with structures.</a:t>
            </a:r>
          </a:p>
          <a:p>
            <a:r>
              <a:rPr lang="en-US" sz="1800" b="1" kern="0" dirty="0">
                <a:effectLst/>
                <a:latin typeface="Times New Roman" panose="02020603050405020304" pitchFamily="18" charset="0"/>
                <a:ea typeface="Times New Roman" panose="02020603050405020304" pitchFamily="18" charset="0"/>
              </a:rPr>
              <a:t>Key Concepts</a:t>
            </a:r>
            <a:r>
              <a:rPr lang="en-US" sz="1800" kern="0" dirty="0">
                <a:effectLst/>
                <a:latin typeface="Times New Roman" panose="02020603050405020304" pitchFamily="18" charset="0"/>
                <a:ea typeface="Times New Roman" panose="02020603050405020304" pitchFamily="18" charset="0"/>
              </a:rPr>
              <a:t>:</a:t>
            </a: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Soil Composition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Soil is composed of mineral particles, organic matter, water, and air. Understanding its composition is crucial for assessing its properties.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Soil Classification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Soils are classified based on grain size, mineral composition, plasticity, and other factors. Common classification systems include the Unified Soil Classification System (USCS) and the AASHTO Soil Classification System.</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Soil Properties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Properties like density, porosity, permeability, compressibility, and shear strength determine soil behavior under different conditions.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Soil Testing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Various laboratory and in-situ tests are conducted to determine soil properties. Tests include the triaxial test, direct shear test, consolidation test, and Standard Penetration Test (SPT).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Text Placeholder 3">
            <a:extLst>
              <a:ext uri="{FF2B5EF4-FFF2-40B4-BE49-F238E27FC236}">
                <a16:creationId xmlns:a16="http://schemas.microsoft.com/office/drawing/2014/main" id="{420F05E1-4AB0-270B-C09D-1287A84454AC}"/>
              </a:ext>
            </a:extLst>
          </p:cNvPr>
          <p:cNvSpPr>
            <a:spLocks noGrp="1"/>
          </p:cNvSpPr>
          <p:nvPr>
            <p:ph type="body" sz="half" idx="2"/>
          </p:nvPr>
        </p:nvSpPr>
        <p:spPr>
          <a:xfrm>
            <a:off x="839788" y="2057400"/>
            <a:ext cx="4343400" cy="3811588"/>
          </a:xfrm>
        </p:spPr>
        <p:txBody>
          <a:bodyPr/>
          <a:lstStyle/>
          <a:p>
            <a:endParaRPr lang="en-US" dirty="0"/>
          </a:p>
          <a:p>
            <a:endParaRPr lang="en-US" dirty="0"/>
          </a:p>
          <a:p>
            <a:endParaRPr lang="en-US" dirty="0"/>
          </a:p>
          <a:p>
            <a:endParaRPr lang="en-US" dirty="0"/>
          </a:p>
          <a:p>
            <a:r>
              <a:rPr lang="en-US" sz="2400" dirty="0">
                <a:solidFill>
                  <a:srgbClr val="002060"/>
                </a:solidFill>
              </a:rPr>
              <a:t>Understanding the Key Concepts</a:t>
            </a:r>
          </a:p>
          <a:p>
            <a:r>
              <a:rPr lang="en-US" sz="2400" dirty="0">
                <a:solidFill>
                  <a:srgbClr val="002060"/>
                </a:solidFill>
              </a:rPr>
              <a:t>           (Soil Mechanics)</a:t>
            </a:r>
            <a:endParaRPr lang="en-IN" sz="2400" dirty="0">
              <a:solidFill>
                <a:srgbClr val="002060"/>
              </a:solidFill>
            </a:endParaRPr>
          </a:p>
        </p:txBody>
      </p:sp>
    </p:spTree>
    <p:extLst>
      <p:ext uri="{BB962C8B-B14F-4D97-AF65-F5344CB8AC3E}">
        <p14:creationId xmlns:p14="http://schemas.microsoft.com/office/powerpoint/2010/main" val="145295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0AA2-0A32-4E4F-CF03-3DA664E57538}"/>
              </a:ext>
            </a:extLst>
          </p:cNvPr>
          <p:cNvSpPr>
            <a:spLocks noGrp="1"/>
          </p:cNvSpPr>
          <p:nvPr>
            <p:ph type="title"/>
          </p:nvPr>
        </p:nvSpPr>
        <p:spPr/>
        <p:txBody>
          <a:bodyPr>
            <a:normAutofit/>
          </a:bodyPr>
          <a:lstStyle/>
          <a:p>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Deep Insights into Indian Standards for Soil Testing and Identification......</a:t>
            </a:r>
            <a:br>
              <a:rPr lang="en-IN"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sz="1800" dirty="0"/>
          </a:p>
        </p:txBody>
      </p:sp>
      <p:sp>
        <p:nvSpPr>
          <p:cNvPr id="3" name="Content Placeholder 2">
            <a:extLst>
              <a:ext uri="{FF2B5EF4-FFF2-40B4-BE49-F238E27FC236}">
                <a16:creationId xmlns:a16="http://schemas.microsoft.com/office/drawing/2014/main" id="{A1A9DC51-FEF3-3808-5C7C-C12BE5383B7D}"/>
              </a:ext>
            </a:extLst>
          </p:cNvPr>
          <p:cNvSpPr>
            <a:spLocks noGrp="1"/>
          </p:cNvSpPr>
          <p:nvPr>
            <p:ph idx="1"/>
          </p:nvPr>
        </p:nvSpPr>
        <p:spPr>
          <a:xfrm>
            <a:off x="5180012" y="342848"/>
            <a:ext cx="6172200" cy="6237834"/>
          </a:xfrm>
        </p:spPr>
        <p:txBody>
          <a:bodyPr>
            <a:normAutofit fontScale="92500" lnSpcReduction="20000"/>
          </a:bodyPr>
          <a:lstStyle/>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1)</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1: Preparation of dry soil samples for various tests.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2)</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2: Determination of water content.</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3)</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3: Determination of specific gravity.</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4)</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4: Grain size analysis.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5)</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5: Determination of liquid and plastic limit.</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6)</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6: Determination of shrinkage factors.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7)</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7: </a:t>
            </a:r>
            <a:r>
              <a:rPr lang="en-US" altLang="en-US" sz="1800" dirty="0">
                <a:latin typeface="Arial" panose="020B0604020202020204" pitchFamily="34" charset="0"/>
              </a:rPr>
              <a:t>Determination of water content-Dry density relation using light compaction.</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2720 (Part 8)</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8: </a:t>
            </a:r>
            <a:r>
              <a:rPr lang="en-US" altLang="en-US" sz="1800" dirty="0">
                <a:latin typeface="Arial" panose="020B0604020202020204" pitchFamily="34" charset="0"/>
              </a:rPr>
              <a:t>Determination of water content-Dry density relation using heavy compaction.</a:t>
            </a:r>
          </a:p>
          <a:p>
            <a:pPr marL="342900" lvl="0" indent="-342900" algn="just">
              <a:lnSpc>
                <a:spcPct val="107000"/>
              </a:lnSpc>
              <a:spcAft>
                <a:spcPts val="800"/>
              </a:spcAft>
              <a:buFont typeface="+mj-lt"/>
              <a:buAutoNum type="arabicPeriod"/>
              <a:tabLst>
                <a:tab pos="457200" algn="l"/>
              </a:tabLs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p>
        </p:txBody>
      </p:sp>
      <p:sp>
        <p:nvSpPr>
          <p:cNvPr id="4" name="Text Placeholder 3">
            <a:extLst>
              <a:ext uri="{FF2B5EF4-FFF2-40B4-BE49-F238E27FC236}">
                <a16:creationId xmlns:a16="http://schemas.microsoft.com/office/drawing/2014/main" id="{003E4754-0D45-113A-96FF-D70B6A21CBA4}"/>
              </a:ext>
            </a:extLst>
          </p:cNvPr>
          <p:cNvSpPr>
            <a:spLocks noGrp="1"/>
          </p:cNvSpPr>
          <p:nvPr>
            <p:ph type="body" sz="half" idx="2"/>
          </p:nvPr>
        </p:nvSpPr>
        <p:spPr/>
        <p:txBody>
          <a:bodyPr/>
          <a:lstStyle/>
          <a:p>
            <a:endPar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800"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800"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en-IN" sz="1800" b="1" kern="0" dirty="0">
                <a:effectLst/>
                <a:latin typeface="Times New Roman" panose="02020603050405020304" pitchFamily="18" charset="0"/>
                <a:ea typeface="Times New Roman" panose="02020603050405020304" pitchFamily="18" charset="0"/>
                <a:cs typeface="Times New Roman" panose="02020603050405020304" pitchFamily="18" charset="0"/>
              </a:rPr>
              <a:t>Overview of Indian Standards (IS) related to Soil Testing</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b="1" dirty="0"/>
          </a:p>
        </p:txBody>
      </p:sp>
    </p:spTree>
    <p:extLst>
      <p:ext uri="{BB962C8B-B14F-4D97-AF65-F5344CB8AC3E}">
        <p14:creationId xmlns:p14="http://schemas.microsoft.com/office/powerpoint/2010/main" val="250224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5B30-9B20-C402-8190-472D124B6824}"/>
              </a:ext>
            </a:extLst>
          </p:cNvPr>
          <p:cNvSpPr>
            <a:spLocks noGrp="1"/>
          </p:cNvSpPr>
          <p:nvPr>
            <p:ph type="title"/>
          </p:nvPr>
        </p:nvSpPr>
        <p:spPr/>
        <p:txBody>
          <a:bodyPr>
            <a:normAutofit/>
          </a:bodyPr>
          <a:lstStyle/>
          <a:p>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Deep Insights into Indian Standards for Soil Testing and Identification......</a:t>
            </a:r>
            <a:br>
              <a:rPr lang="en-IN"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sz="1800" dirty="0"/>
          </a:p>
        </p:txBody>
      </p:sp>
      <p:sp>
        <p:nvSpPr>
          <p:cNvPr id="3" name="Content Placeholder 2">
            <a:extLst>
              <a:ext uri="{FF2B5EF4-FFF2-40B4-BE49-F238E27FC236}">
                <a16:creationId xmlns:a16="http://schemas.microsoft.com/office/drawing/2014/main" id="{7F446E8A-B46F-902B-F42D-F9A8F106923F}"/>
              </a:ext>
            </a:extLst>
          </p:cNvPr>
          <p:cNvSpPr>
            <a:spLocks noGrp="1"/>
          </p:cNvSpPr>
          <p:nvPr>
            <p:ph idx="1"/>
          </p:nvPr>
        </p:nvSpPr>
        <p:spPr>
          <a:xfrm>
            <a:off x="5183188" y="457200"/>
            <a:ext cx="6172200" cy="6108491"/>
          </a:xfrm>
        </p:spPr>
        <p:txBody>
          <a:bodyPr>
            <a:normAutofit lnSpcReduction="10000"/>
          </a:bodyPr>
          <a:lstStyle/>
          <a:p>
            <a:pPr marL="342900" lvl="0" indent="-342900" algn="just">
              <a:lnSpc>
                <a:spcPct val="107000"/>
              </a:lnSpc>
              <a:spcAft>
                <a:spcPts val="800"/>
              </a:spcAft>
              <a:buNone/>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9. IS 2720 (Part 9)</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Methods of test for soils - Part 9: Determination of dry density-moisture content relation </a:t>
            </a:r>
            <a:r>
              <a:rPr lang="en-IN" sz="1800" kern="100" dirty="0">
                <a:latin typeface="Calibri" panose="020F0502020204030204" pitchFamily="34" charset="0"/>
                <a:ea typeface="Calibri" panose="020F0502020204030204" pitchFamily="34" charset="0"/>
                <a:cs typeface="Times New Roman" panose="02020603050405020304" pitchFamily="18" charset="0"/>
              </a:rPr>
              <a:t>by constant mass of soil method.</a:t>
            </a:r>
          </a:p>
          <a:p>
            <a:pPr marL="342900" lvl="0" indent="-342900" algn="just">
              <a:lnSpc>
                <a:spcPct val="107000"/>
              </a:lnSpc>
              <a:spcAft>
                <a:spcPts val="800"/>
              </a:spcAft>
              <a:buNone/>
              <a:tabLst>
                <a:tab pos="457200" algn="l"/>
              </a:tabLst>
            </a:pPr>
            <a:r>
              <a:rPr lang="en-IN" sz="1800" b="1" kern="100" dirty="0">
                <a:latin typeface="Calibri" panose="020F0502020204030204" pitchFamily="34" charset="0"/>
                <a:ea typeface="Calibri" panose="020F0502020204030204" pitchFamily="34" charset="0"/>
                <a:cs typeface="Times New Roman" panose="02020603050405020304" pitchFamily="18" charset="0"/>
              </a:rPr>
              <a:t>10. IS 2720 (Part 10)</a:t>
            </a:r>
            <a:r>
              <a:rPr lang="en-IN" sz="1800" kern="100" dirty="0">
                <a:latin typeface="Calibri" panose="020F0502020204030204" pitchFamily="34" charset="0"/>
                <a:ea typeface="Calibri" panose="020F0502020204030204" pitchFamily="34" charset="0"/>
                <a:cs typeface="Times New Roman" panose="02020603050405020304" pitchFamily="18" charset="0"/>
              </a:rPr>
              <a:t>: Methods of test for soils - Part 10: Determination of unconfined compressive strength.</a:t>
            </a:r>
          </a:p>
          <a:p>
            <a:pPr marL="342900" lvl="0" indent="-342900" algn="just">
              <a:lnSpc>
                <a:spcPct val="107000"/>
              </a:lnSpc>
              <a:spcAft>
                <a:spcPts val="800"/>
              </a:spcAft>
              <a:buNone/>
              <a:tabLst>
                <a:tab pos="457200" algn="l"/>
              </a:tabLst>
            </a:pPr>
            <a:r>
              <a:rPr lang="en-IN" sz="1800" b="1" kern="100" dirty="0">
                <a:latin typeface="Calibri" panose="020F0502020204030204" pitchFamily="34" charset="0"/>
                <a:ea typeface="Calibri" panose="020F0502020204030204" pitchFamily="34" charset="0"/>
                <a:cs typeface="Times New Roman" panose="02020603050405020304" pitchFamily="18" charset="0"/>
              </a:rPr>
              <a:t>11. IS 2720 (Part 11)</a:t>
            </a:r>
            <a:r>
              <a:rPr lang="en-IN" sz="1800" kern="100" dirty="0">
                <a:latin typeface="Calibri" panose="020F0502020204030204" pitchFamily="34" charset="0"/>
                <a:ea typeface="Calibri" panose="020F0502020204030204" pitchFamily="34" charset="0"/>
                <a:cs typeface="Times New Roman" panose="02020603050405020304" pitchFamily="18" charset="0"/>
              </a:rPr>
              <a:t>: Methods of test for soils - Part 11: Determination of shear strength parameters of a specimen tested in unconsolidated </a:t>
            </a:r>
            <a:r>
              <a:rPr lang="en-IN" sz="1800" kern="100" dirty="0" err="1">
                <a:latin typeface="Calibri" panose="020F0502020204030204" pitchFamily="34" charset="0"/>
                <a:ea typeface="Calibri" panose="020F0502020204030204" pitchFamily="34" charset="0"/>
                <a:cs typeface="Times New Roman" panose="02020603050405020304" pitchFamily="18" charset="0"/>
              </a:rPr>
              <a:t>undrained</a:t>
            </a:r>
            <a:r>
              <a:rPr lang="en-IN" sz="1800" kern="100" dirty="0">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latin typeface="Calibri" panose="020F0502020204030204" pitchFamily="34" charset="0"/>
                <a:ea typeface="Calibri" panose="020F0502020204030204" pitchFamily="34" charset="0"/>
                <a:cs typeface="Times New Roman" panose="02020603050405020304" pitchFamily="18" charset="0"/>
              </a:rPr>
              <a:t>triaxial</a:t>
            </a:r>
            <a:r>
              <a:rPr lang="en-IN" sz="1800" kern="100" dirty="0">
                <a:latin typeface="Calibri" panose="020F0502020204030204" pitchFamily="34" charset="0"/>
                <a:ea typeface="Calibri" panose="020F0502020204030204" pitchFamily="34" charset="0"/>
                <a:cs typeface="Times New Roman" panose="02020603050405020304" pitchFamily="18" charset="0"/>
              </a:rPr>
              <a:t> compression without the measurement of pore water pressure.</a:t>
            </a:r>
          </a:p>
          <a:p>
            <a:pPr marL="342900" lvl="0" indent="-342900" algn="just">
              <a:lnSpc>
                <a:spcPct val="107000"/>
              </a:lnSpc>
              <a:spcAft>
                <a:spcPts val="800"/>
              </a:spcAft>
              <a:buNone/>
              <a:tabLst>
                <a:tab pos="457200" algn="l"/>
              </a:tabLst>
            </a:pPr>
            <a:r>
              <a:rPr lang="en-IN" sz="1800" b="1" kern="100" dirty="0">
                <a:latin typeface="Calibri" panose="020F0502020204030204" pitchFamily="34" charset="0"/>
                <a:ea typeface="Calibri" panose="020F0502020204030204" pitchFamily="34" charset="0"/>
                <a:cs typeface="Times New Roman" panose="02020603050405020304" pitchFamily="18" charset="0"/>
              </a:rPr>
              <a:t>12. IS 2720 (Part 12)</a:t>
            </a:r>
            <a:r>
              <a:rPr lang="en-IN" sz="1800" kern="100" dirty="0">
                <a:latin typeface="Calibri" panose="020F0502020204030204" pitchFamily="34" charset="0"/>
                <a:ea typeface="Calibri" panose="020F0502020204030204" pitchFamily="34" charset="0"/>
                <a:cs typeface="Times New Roman" panose="02020603050405020304" pitchFamily="18" charset="0"/>
              </a:rPr>
              <a:t>: Methods of test for soils - Part 12: Determination of shear strength parameters of soil from consolidated </a:t>
            </a:r>
            <a:r>
              <a:rPr lang="en-IN" sz="1800" kern="100" dirty="0" err="1">
                <a:latin typeface="Calibri" panose="020F0502020204030204" pitchFamily="34" charset="0"/>
                <a:ea typeface="Calibri" panose="020F0502020204030204" pitchFamily="34" charset="0"/>
                <a:cs typeface="Times New Roman" panose="02020603050405020304" pitchFamily="18" charset="0"/>
              </a:rPr>
              <a:t>undrained</a:t>
            </a:r>
            <a:r>
              <a:rPr lang="en-IN" sz="1800" kern="100" dirty="0">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latin typeface="Calibri" panose="020F0502020204030204" pitchFamily="34" charset="0"/>
                <a:ea typeface="Calibri" panose="020F0502020204030204" pitchFamily="34" charset="0"/>
                <a:cs typeface="Times New Roman" panose="02020603050405020304" pitchFamily="18" charset="0"/>
              </a:rPr>
              <a:t>triaxial</a:t>
            </a:r>
            <a:r>
              <a:rPr lang="en-IN" sz="1800" kern="100" dirty="0">
                <a:latin typeface="Calibri" panose="020F0502020204030204" pitchFamily="34" charset="0"/>
                <a:ea typeface="Calibri" panose="020F0502020204030204" pitchFamily="34" charset="0"/>
                <a:cs typeface="Times New Roman" panose="02020603050405020304" pitchFamily="18" charset="0"/>
              </a:rPr>
              <a:t> compression test with the measurement of pore water pressure.</a:t>
            </a:r>
          </a:p>
          <a:p>
            <a:pPr marL="342900" lvl="0" indent="-342900" algn="just">
              <a:lnSpc>
                <a:spcPct val="107000"/>
              </a:lnSpc>
              <a:spcAft>
                <a:spcPts val="800"/>
              </a:spcAft>
              <a:buNone/>
              <a:tabLst>
                <a:tab pos="457200" algn="l"/>
              </a:tabLst>
            </a:pPr>
            <a:r>
              <a:rPr lang="en-IN" sz="1800" b="1" kern="100" dirty="0">
                <a:latin typeface="Calibri" panose="020F0502020204030204" pitchFamily="34" charset="0"/>
                <a:ea typeface="Calibri" panose="020F0502020204030204" pitchFamily="34" charset="0"/>
                <a:cs typeface="Times New Roman" panose="02020603050405020304" pitchFamily="18" charset="0"/>
              </a:rPr>
              <a:t>13. IS 1892</a:t>
            </a:r>
            <a:r>
              <a:rPr lang="en-IN" sz="1800" kern="100" dirty="0">
                <a:latin typeface="Calibri" panose="020F0502020204030204" pitchFamily="34" charset="0"/>
                <a:ea typeface="Calibri" panose="020F0502020204030204" pitchFamily="34" charset="0"/>
                <a:cs typeface="Times New Roman" panose="02020603050405020304" pitchFamily="18" charset="0"/>
              </a:rPr>
              <a:t>: Subsurface investigation for foundations- Code of Practice.</a:t>
            </a:r>
          </a:p>
          <a:p>
            <a:pPr marL="342900" lvl="0" indent="-342900">
              <a:lnSpc>
                <a:spcPct val="107000"/>
              </a:lnSpc>
              <a:spcAft>
                <a:spcPts val="800"/>
              </a:spcAft>
              <a:buNone/>
              <a:tabLst>
                <a:tab pos="457200" algn="l"/>
              </a:tabLst>
            </a:pPr>
            <a:r>
              <a:rPr lang="en-IN" sz="1800" b="1" kern="100" dirty="0">
                <a:latin typeface="Calibri" panose="020F0502020204030204" pitchFamily="34" charset="0"/>
                <a:ea typeface="Calibri" panose="020F0502020204030204" pitchFamily="34" charset="0"/>
                <a:cs typeface="Times New Roman" panose="02020603050405020304" pitchFamily="18" charset="0"/>
              </a:rPr>
              <a:t>14. IS 1904</a:t>
            </a:r>
            <a:r>
              <a:rPr lang="en-IN" sz="1800" kern="100" dirty="0">
                <a:latin typeface="Calibri" panose="020F0502020204030204" pitchFamily="34" charset="0"/>
                <a:ea typeface="Calibri" panose="020F0502020204030204" pitchFamily="34" charset="0"/>
                <a:cs typeface="Times New Roman" panose="02020603050405020304" pitchFamily="18" charset="0"/>
              </a:rPr>
              <a:t>: Criteria for Design of Foundations in Soils: General Requirements.</a:t>
            </a:r>
          </a:p>
          <a:p>
            <a:pPr marL="342900" lvl="0" indent="-342900">
              <a:lnSpc>
                <a:spcPct val="107000"/>
              </a:lnSpc>
              <a:spcAft>
                <a:spcPts val="800"/>
              </a:spcAft>
              <a:buFont typeface="+mj-lt"/>
              <a:buAutoNum type="arabicPeriod"/>
              <a:tabLst>
                <a:tab pos="457200" algn="l"/>
              </a:tabLst>
            </a:pPr>
            <a:endParaRPr lang="en-IN"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B556D14-1A00-E1F3-4F26-24FCB1B1A524}"/>
              </a:ext>
            </a:extLst>
          </p:cNvPr>
          <p:cNvSpPr>
            <a:spLocks noGrp="1"/>
          </p:cNvSpPr>
          <p:nvPr>
            <p:ph type="body" sz="half" idx="2"/>
          </p:nvPr>
        </p:nvSpPr>
        <p:spPr/>
        <p:txBody>
          <a:bodyPr/>
          <a:lstStyle/>
          <a:p>
            <a:endPar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b="1"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b="1"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Overview of Indian Standards (IS) related to Soil Testing…….</a:t>
            </a:r>
            <a:endParaRPr lang="en-IN" sz="16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44647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8D1-DB37-1C8A-7762-90D1CBA6C804}"/>
              </a:ext>
            </a:extLst>
          </p:cNvPr>
          <p:cNvSpPr>
            <a:spLocks noGrp="1"/>
          </p:cNvSpPr>
          <p:nvPr>
            <p:ph type="title"/>
          </p:nvPr>
        </p:nvSpPr>
        <p:spPr/>
        <p:txBody>
          <a:bodyPr>
            <a:normAutofit/>
          </a:bodyPr>
          <a:lstStyle/>
          <a:p>
            <a:r>
              <a:rPr lang="en-US" sz="1800" b="1" dirty="0"/>
              <a:t>Application of Indian Standards on Soil Testing &amp; its Implications		</a:t>
            </a:r>
            <a:r>
              <a:rPr lang="en-US" sz="1800" dirty="0"/>
              <a:t>	</a:t>
            </a:r>
            <a:endParaRPr lang="en-IN" sz="1800" dirty="0"/>
          </a:p>
        </p:txBody>
      </p:sp>
      <p:sp>
        <p:nvSpPr>
          <p:cNvPr id="3" name="Content Placeholder 2">
            <a:extLst>
              <a:ext uri="{FF2B5EF4-FFF2-40B4-BE49-F238E27FC236}">
                <a16:creationId xmlns:a16="http://schemas.microsoft.com/office/drawing/2014/main" id="{38CF979E-501F-D0BB-5E76-606B8D7A2A5F}"/>
              </a:ext>
            </a:extLst>
          </p:cNvPr>
          <p:cNvSpPr>
            <a:spLocks noGrp="1"/>
          </p:cNvSpPr>
          <p:nvPr>
            <p:ph idx="1"/>
          </p:nvPr>
        </p:nvSpPr>
        <p:spPr>
          <a:xfrm>
            <a:off x="5183188" y="457201"/>
            <a:ext cx="6172200" cy="6228412"/>
          </a:xfrm>
        </p:spPr>
        <p:txBody>
          <a:bodyPr>
            <a:normAutofit/>
          </a:bodyPr>
          <a:lstStyle/>
          <a:p>
            <a:pPr algn="just"/>
            <a:r>
              <a:rPr lang="en-IN" sz="1800" dirty="0">
                <a:latin typeface="Calibri" panose="020F0502020204030204" pitchFamily="34" charset="0"/>
                <a:ea typeface="Calibri" panose="020F0502020204030204" pitchFamily="34" charset="0"/>
                <a:cs typeface="Times New Roman" panose="02020603050405020304" pitchFamily="18" charset="0"/>
              </a:rPr>
              <a:t>S</a:t>
            </a:r>
            <a:r>
              <a:rPr lang="en-IN" sz="1800" dirty="0">
                <a:effectLst/>
                <a:latin typeface="Calibri" panose="020F0502020204030204" pitchFamily="34" charset="0"/>
                <a:ea typeface="Calibri" panose="020F0502020204030204" pitchFamily="34" charset="0"/>
                <a:cs typeface="Times New Roman" panose="02020603050405020304" pitchFamily="18" charset="0"/>
              </a:rPr>
              <a:t>oil testing is indispensable in soil mechanics and foundation engineering for ensuring safe, cost-effective, and sustainable construction practices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It provides the empirical basis for informed decision-making throughout the project lifecycle, from initial design stages to construction and long-term maintenance.</a:t>
            </a:r>
          </a:p>
          <a:p>
            <a:pPr algn="just"/>
            <a:r>
              <a:rPr lang="en-IN" sz="1800" dirty="0">
                <a:latin typeface="Calibri" panose="020F0502020204030204" pitchFamily="34" charset="0"/>
                <a:ea typeface="Calibri" panose="020F0502020204030204" pitchFamily="34" charset="0"/>
                <a:cs typeface="Times New Roman" panose="02020603050405020304" pitchFamily="18" charset="0"/>
              </a:rPr>
              <a:t>Indian</a:t>
            </a:r>
            <a:r>
              <a:rPr lang="en-IN" sz="1800" dirty="0">
                <a:effectLst/>
                <a:latin typeface="Calibri" panose="020F0502020204030204" pitchFamily="34" charset="0"/>
                <a:ea typeface="Calibri" panose="020F0502020204030204" pitchFamily="34" charset="0"/>
                <a:cs typeface="Times New Roman" panose="02020603050405020304" pitchFamily="18" charset="0"/>
              </a:rPr>
              <a:t> standards provide guidelines and procedures for various aspects of soil testing, aimed at ensuring quality, consistency, and reliability in the assessment of soil properties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latin typeface="Calibri" panose="020F0502020204030204" pitchFamily="34" charset="0"/>
                <a:ea typeface="Calibri" panose="020F0502020204030204" pitchFamily="34" charset="0"/>
                <a:cs typeface="Times New Roman" panose="02020603050405020304" pitchFamily="18" charset="0"/>
              </a:rPr>
              <a:t>Indian Standards</a:t>
            </a:r>
            <a:r>
              <a:rPr lang="en-IN" sz="1800" dirty="0">
                <a:effectLst/>
                <a:latin typeface="Calibri" panose="020F0502020204030204" pitchFamily="34" charset="0"/>
                <a:ea typeface="Calibri" panose="020F0502020204030204" pitchFamily="34" charset="0"/>
                <a:cs typeface="Times New Roman" panose="02020603050405020304" pitchFamily="18" charset="0"/>
              </a:rPr>
              <a:t> provide standardized protocols for conducting tests in laboratories and in the field, ensuring consistency in data interpretation and application across different projects and regions in India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Adherence to these Indian Standards in soil testing is crucial for ensuring accurate assessment of soil properties, which in turn supports safe and efficient design and construction practices in civil engineering, geotechnical engineering, agriculture, environmental science, and related fields.</a:t>
            </a:r>
          </a:p>
          <a:p>
            <a:endParaRPr lang="en-IN" sz="2400" dirty="0"/>
          </a:p>
        </p:txBody>
      </p:sp>
      <p:sp>
        <p:nvSpPr>
          <p:cNvPr id="4" name="Text Placeholder 3">
            <a:extLst>
              <a:ext uri="{FF2B5EF4-FFF2-40B4-BE49-F238E27FC236}">
                <a16:creationId xmlns:a16="http://schemas.microsoft.com/office/drawing/2014/main" id="{AF01C9C0-9F4D-ED55-565B-6D1B078BE848}"/>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800" dirty="0"/>
              <a:t>Key Takeaways</a:t>
            </a:r>
            <a:endParaRPr lang="en-IN" sz="2800" dirty="0"/>
          </a:p>
        </p:txBody>
      </p:sp>
    </p:spTree>
    <p:extLst>
      <p:ext uri="{BB962C8B-B14F-4D97-AF65-F5344CB8AC3E}">
        <p14:creationId xmlns:p14="http://schemas.microsoft.com/office/powerpoint/2010/main" val="688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A50C-5D75-6D2D-8AEE-69B533E5E6C7}"/>
              </a:ext>
            </a:extLst>
          </p:cNvPr>
          <p:cNvSpPr>
            <a:spLocks noGrp="1"/>
          </p:cNvSpPr>
          <p:nvPr>
            <p:ph type="title"/>
          </p:nvPr>
        </p:nvSpPr>
        <p:spPr/>
        <p:txBody>
          <a:bodyPr>
            <a:normAutofit/>
          </a:bodyPr>
          <a:lstStyle/>
          <a:p>
            <a:r>
              <a:rPr lang="en-US" sz="2800" dirty="0"/>
              <a:t>Sub Surface Investigation</a:t>
            </a:r>
            <a:endParaRPr lang="en-IN" sz="2800" dirty="0"/>
          </a:p>
        </p:txBody>
      </p:sp>
      <p:sp>
        <p:nvSpPr>
          <p:cNvPr id="3" name="Content Placeholder 2">
            <a:extLst>
              <a:ext uri="{FF2B5EF4-FFF2-40B4-BE49-F238E27FC236}">
                <a16:creationId xmlns:a16="http://schemas.microsoft.com/office/drawing/2014/main" id="{084B83CF-8015-ED23-5AF3-440E35B888EE}"/>
              </a:ext>
            </a:extLst>
          </p:cNvPr>
          <p:cNvSpPr>
            <a:spLocks noGrp="1"/>
          </p:cNvSpPr>
          <p:nvPr>
            <p:ph idx="1"/>
          </p:nvPr>
        </p:nvSpPr>
        <p:spPr>
          <a:xfrm>
            <a:off x="5183188" y="329784"/>
            <a:ext cx="6172200" cy="6528216"/>
          </a:xfrm>
        </p:spPr>
        <p:txBody>
          <a:bodyPr>
            <a:normAutofit/>
          </a:bodyPr>
          <a:lstStyle/>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Site Reconnaissance and Preliminary Studies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Site History and Geology</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Understanding the geological history and composition of the site through literature review and geological maps.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Topographic and Environmental Considerations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Assessing surface conditions, drainage patterns, and environmental factors that may impact subsurface conditions.</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Exploratory Methods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Boreholes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Drilling holes into the ground to collect soil samples at various depths for laboratory testing. Boreholes also provide data on soil stratigraphy, groundwater levels, and presence of contaminants.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Test Pits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Excavating pits manually to examine soil profiles, observe soil conditions, and collect disturbed and undisturbed samples for testing.</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Geophysical Surveys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Using methods like seismic refraction, electrical resistivity, and ground-penetrating radar (GPR) to map subsurface layers, identify anomalies, and estimate soil properties without excavation.</a:t>
            </a:r>
          </a:p>
          <a:p>
            <a:endParaRPr lang="en-IN" sz="1800" dirty="0"/>
          </a:p>
        </p:txBody>
      </p:sp>
      <p:sp>
        <p:nvSpPr>
          <p:cNvPr id="4" name="Text Placeholder 3">
            <a:extLst>
              <a:ext uri="{FF2B5EF4-FFF2-40B4-BE49-F238E27FC236}">
                <a16:creationId xmlns:a16="http://schemas.microsoft.com/office/drawing/2014/main" id="{50BBEAF4-DF54-B721-DD4A-C17AA984EECF}"/>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400" b="1" dirty="0"/>
              <a:t>Key Concepts</a:t>
            </a:r>
            <a:endParaRPr lang="en-IN" sz="2400" b="1" dirty="0"/>
          </a:p>
        </p:txBody>
      </p:sp>
    </p:spTree>
    <p:extLst>
      <p:ext uri="{BB962C8B-B14F-4D97-AF65-F5344CB8AC3E}">
        <p14:creationId xmlns:p14="http://schemas.microsoft.com/office/powerpoint/2010/main" val="303167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9587-C381-9D70-368B-EA1986E5EAD6}"/>
              </a:ext>
            </a:extLst>
          </p:cNvPr>
          <p:cNvSpPr>
            <a:spLocks noGrp="1"/>
          </p:cNvSpPr>
          <p:nvPr>
            <p:ph type="title"/>
          </p:nvPr>
        </p:nvSpPr>
        <p:spPr/>
        <p:txBody>
          <a:bodyPr/>
          <a:lstStyle/>
          <a:p>
            <a:r>
              <a:rPr lang="en-US" dirty="0"/>
              <a:t>Sub Surface Investigation…….</a:t>
            </a:r>
            <a:endParaRPr lang="en-IN" dirty="0"/>
          </a:p>
        </p:txBody>
      </p:sp>
      <p:sp>
        <p:nvSpPr>
          <p:cNvPr id="3" name="Content Placeholder 2">
            <a:extLst>
              <a:ext uri="{FF2B5EF4-FFF2-40B4-BE49-F238E27FC236}">
                <a16:creationId xmlns:a16="http://schemas.microsoft.com/office/drawing/2014/main" id="{A493B97F-D24D-CFFD-AF87-50D9DB2EB529}"/>
              </a:ext>
            </a:extLst>
          </p:cNvPr>
          <p:cNvSpPr>
            <a:spLocks noGrp="1"/>
          </p:cNvSpPr>
          <p:nvPr>
            <p:ph idx="1"/>
          </p:nvPr>
        </p:nvSpPr>
        <p:spPr>
          <a:xfrm>
            <a:off x="5183188" y="457200"/>
            <a:ext cx="6172200" cy="6288373"/>
          </a:xfrm>
        </p:spPr>
        <p:txBody>
          <a:bodyPr>
            <a:normAutofit fontScale="77500" lnSpcReduction="20000"/>
          </a:bodyPr>
          <a:lstStyle/>
          <a:p>
            <a:pPr marL="342900" lvl="0" indent="-342900">
              <a:lnSpc>
                <a:spcPct val="107000"/>
              </a:lnSpc>
              <a:spcAft>
                <a:spcPts val="800"/>
              </a:spcAft>
              <a:buFont typeface="+mj-lt"/>
              <a:buAutoNum type="arabicPeriod"/>
              <a:tabLst>
                <a:tab pos="457200" algn="l"/>
              </a:tabLst>
            </a:pPr>
            <a:r>
              <a:rPr lang="en-IN" sz="1300" b="1" kern="100" dirty="0">
                <a:effectLst/>
                <a:latin typeface="Calibri" panose="020F0502020204030204" pitchFamily="34" charset="0"/>
                <a:ea typeface="Calibri" panose="020F0502020204030204" pitchFamily="34" charset="0"/>
                <a:cs typeface="Times New Roman" panose="02020603050405020304" pitchFamily="18" charset="0"/>
              </a:rPr>
              <a:t>Laboratory Testing</a:t>
            </a:r>
            <a:r>
              <a:rPr lang="en-IN" sz="13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300" b="1" kern="100" dirty="0">
                <a:effectLst/>
                <a:latin typeface="Calibri" panose="020F0502020204030204" pitchFamily="34" charset="0"/>
                <a:ea typeface="Calibri" panose="020F0502020204030204" pitchFamily="34" charset="0"/>
                <a:cs typeface="Times New Roman" panose="02020603050405020304" pitchFamily="18" charset="0"/>
              </a:rPr>
              <a:t>Physical Properties</a:t>
            </a:r>
            <a:r>
              <a:rPr lang="en-IN" sz="1300" kern="100" dirty="0">
                <a:effectLst/>
                <a:latin typeface="Calibri" panose="020F0502020204030204" pitchFamily="34" charset="0"/>
                <a:ea typeface="Calibri" panose="020F0502020204030204" pitchFamily="34" charset="0"/>
                <a:cs typeface="Times New Roman" panose="02020603050405020304" pitchFamily="18" charset="0"/>
              </a:rPr>
              <a:t>: Determining soil texture, particle size distribution, specific gravity, and water content to understand soil behaviour under different conditions.</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300" b="1" kern="100" dirty="0">
                <a:effectLst/>
                <a:latin typeface="Calibri" panose="020F0502020204030204" pitchFamily="34" charset="0"/>
                <a:ea typeface="Calibri" panose="020F0502020204030204" pitchFamily="34" charset="0"/>
                <a:cs typeface="Times New Roman" panose="02020603050405020304" pitchFamily="18" charset="0"/>
              </a:rPr>
              <a:t>Mechanical Properties</a:t>
            </a:r>
            <a:r>
              <a:rPr lang="en-IN" sz="1300" kern="100" dirty="0">
                <a:effectLst/>
                <a:latin typeface="Calibri" panose="020F0502020204030204" pitchFamily="34" charset="0"/>
                <a:ea typeface="Calibri" panose="020F0502020204030204" pitchFamily="34" charset="0"/>
                <a:cs typeface="Times New Roman" panose="02020603050405020304" pitchFamily="18" charset="0"/>
              </a:rPr>
              <a:t>: Conducting tests such as triaxial shear tests, direct shear tests, and unconfined compression tests to assess soil strength, shear strength parameters, and compressibility.</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300" b="1" kern="100" dirty="0">
                <a:effectLst/>
                <a:latin typeface="Calibri" panose="020F0502020204030204" pitchFamily="34" charset="0"/>
                <a:ea typeface="Calibri" panose="020F0502020204030204" pitchFamily="34" charset="0"/>
                <a:cs typeface="Times New Roman" panose="02020603050405020304" pitchFamily="18" charset="0"/>
              </a:rPr>
              <a:t>Chemical and Contaminant Analysis</a:t>
            </a:r>
            <a:r>
              <a:rPr lang="en-IN" sz="1300" kern="100" dirty="0">
                <a:effectLst/>
                <a:latin typeface="Calibri" panose="020F0502020204030204" pitchFamily="34" charset="0"/>
                <a:ea typeface="Calibri" panose="020F0502020204030204" pitchFamily="34" charset="0"/>
                <a:cs typeface="Times New Roman" panose="02020603050405020304" pitchFamily="18" charset="0"/>
              </a:rPr>
              <a:t>: Testing for pH, organic content, and contaminants to evaluate soil suitability for construction and environmental impact.</a:t>
            </a:r>
          </a:p>
          <a:p>
            <a:pPr marL="342900" lvl="0" indent="-342900">
              <a:lnSpc>
                <a:spcPct val="107000"/>
              </a:lnSpc>
              <a:spcAft>
                <a:spcPts val="800"/>
              </a:spcAft>
              <a:buFont typeface="+mj-lt"/>
              <a:buAutoNum type="arabicPeriod"/>
              <a:tabLst>
                <a:tab pos="457200" algn="l"/>
              </a:tabLst>
            </a:pPr>
            <a:r>
              <a:rPr lang="en-IN" sz="1300" b="1" kern="100" dirty="0">
                <a:effectLst/>
                <a:latin typeface="Calibri" panose="020F0502020204030204" pitchFamily="34" charset="0"/>
                <a:ea typeface="Calibri" panose="020F0502020204030204" pitchFamily="34" charset="0"/>
                <a:cs typeface="Times New Roman" panose="02020603050405020304" pitchFamily="18" charset="0"/>
              </a:rPr>
              <a:t>Groundwater Assessment</a:t>
            </a:r>
            <a:r>
              <a:rPr lang="en-IN" sz="13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300" b="1" kern="100" dirty="0">
                <a:effectLst/>
                <a:latin typeface="Calibri" panose="020F0502020204030204" pitchFamily="34" charset="0"/>
                <a:ea typeface="Calibri" panose="020F0502020204030204" pitchFamily="34" charset="0"/>
                <a:cs typeface="Times New Roman" panose="02020603050405020304" pitchFamily="18" charset="0"/>
              </a:rPr>
              <a:t>Permeability Tests</a:t>
            </a:r>
            <a:r>
              <a:rPr lang="en-IN" sz="1300" kern="100" dirty="0">
                <a:effectLst/>
                <a:latin typeface="Calibri" panose="020F0502020204030204" pitchFamily="34" charset="0"/>
                <a:ea typeface="Calibri" panose="020F0502020204030204" pitchFamily="34" charset="0"/>
                <a:cs typeface="Times New Roman" panose="02020603050405020304" pitchFamily="18" charset="0"/>
              </a:rPr>
              <a:t>: Measuring soil permeability to understand groundwater flow rates and potential impacts on foundation design and construction dewatering.</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300" b="1" kern="100" dirty="0">
                <a:effectLst/>
                <a:latin typeface="Calibri" panose="020F0502020204030204" pitchFamily="34" charset="0"/>
                <a:ea typeface="Calibri" panose="020F0502020204030204" pitchFamily="34" charset="0"/>
                <a:cs typeface="Times New Roman" panose="02020603050405020304" pitchFamily="18" charset="0"/>
              </a:rPr>
              <a:t>Piezometer Installation</a:t>
            </a:r>
            <a:r>
              <a:rPr lang="en-IN" sz="1300" kern="100" dirty="0">
                <a:effectLst/>
                <a:latin typeface="Calibri" panose="020F0502020204030204" pitchFamily="34" charset="0"/>
                <a:ea typeface="Calibri" panose="020F0502020204030204" pitchFamily="34" charset="0"/>
                <a:cs typeface="Times New Roman" panose="02020603050405020304" pitchFamily="18" charset="0"/>
              </a:rPr>
              <a:t>: Installing piezometers to monitor groundwater levels and pressures over time, essential for assessing potential water table fluctuations and their effects on stability.</a:t>
            </a:r>
          </a:p>
          <a:p>
            <a:pPr marL="342900" lvl="0" indent="-342900">
              <a:lnSpc>
                <a:spcPct val="107000"/>
              </a:lnSpc>
              <a:spcAft>
                <a:spcPts val="800"/>
              </a:spcAft>
              <a:buFont typeface="+mj-lt"/>
              <a:buAutoNum type="arabicPeriod"/>
              <a:tabLst>
                <a:tab pos="457200" algn="l"/>
              </a:tabLst>
            </a:pPr>
            <a:r>
              <a:rPr lang="en-IN" sz="1400" b="1" kern="100" dirty="0">
                <a:effectLst/>
                <a:latin typeface="Calibri" panose="020F0502020204030204" pitchFamily="34" charset="0"/>
                <a:ea typeface="Calibri" panose="020F0502020204030204" pitchFamily="34" charset="0"/>
                <a:cs typeface="Times New Roman" panose="02020603050405020304" pitchFamily="18" charset="0"/>
              </a:rPr>
              <a:t>Geotechnical Interpretation and Reporting</a:t>
            </a:r>
            <a:r>
              <a:rPr lang="en-IN" sz="14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400" b="1" kern="100" dirty="0">
                <a:effectLst/>
                <a:latin typeface="Calibri" panose="020F0502020204030204" pitchFamily="34" charset="0"/>
                <a:ea typeface="Calibri" panose="020F0502020204030204" pitchFamily="34" charset="0"/>
                <a:cs typeface="Times New Roman" panose="02020603050405020304" pitchFamily="18" charset="0"/>
              </a:rPr>
              <a:t>Soil Classification</a:t>
            </a:r>
            <a:r>
              <a:rPr lang="en-IN" sz="1400" kern="100" dirty="0">
                <a:effectLst/>
                <a:latin typeface="Calibri" panose="020F0502020204030204" pitchFamily="34" charset="0"/>
                <a:ea typeface="Calibri" panose="020F0502020204030204" pitchFamily="34" charset="0"/>
                <a:cs typeface="Times New Roman" panose="02020603050405020304" pitchFamily="18" charset="0"/>
              </a:rPr>
              <a:t>: Classifying soils based on their engineering properties (e.g., Unified Soil Classification System, AASHTO classification) to facilitate design decisions.</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400" b="1" kern="100" dirty="0">
                <a:effectLst/>
                <a:latin typeface="Calibri" panose="020F0502020204030204" pitchFamily="34" charset="0"/>
                <a:ea typeface="Calibri" panose="020F0502020204030204" pitchFamily="34" charset="0"/>
                <a:cs typeface="Times New Roman" panose="02020603050405020304" pitchFamily="18" charset="0"/>
              </a:rPr>
              <a:t>Engineering Parameters</a:t>
            </a:r>
            <a:r>
              <a:rPr lang="en-IN" sz="1400" kern="100" dirty="0">
                <a:effectLst/>
                <a:latin typeface="Calibri" panose="020F0502020204030204" pitchFamily="34" charset="0"/>
                <a:ea typeface="Calibri" panose="020F0502020204030204" pitchFamily="34" charset="0"/>
                <a:cs typeface="Times New Roman" panose="02020603050405020304" pitchFamily="18" charset="0"/>
              </a:rPr>
              <a:t>: Estimating soil parameters such as bearing capacity, settlement characteristics, slope stability, and lateral earth pressure coefficients.</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400" b="1" kern="100" dirty="0">
                <a:effectLst/>
                <a:latin typeface="Calibri" panose="020F0502020204030204" pitchFamily="34" charset="0"/>
                <a:ea typeface="Calibri" panose="020F0502020204030204" pitchFamily="34" charset="0"/>
                <a:cs typeface="Times New Roman" panose="02020603050405020304" pitchFamily="18" charset="0"/>
              </a:rPr>
              <a:t>Report Preparation</a:t>
            </a:r>
            <a:r>
              <a:rPr lang="en-IN" sz="1400" kern="100" dirty="0">
                <a:effectLst/>
                <a:latin typeface="Calibri" panose="020F0502020204030204" pitchFamily="34" charset="0"/>
                <a:ea typeface="Calibri" panose="020F0502020204030204" pitchFamily="34" charset="0"/>
                <a:cs typeface="Times New Roman" panose="02020603050405020304" pitchFamily="18" charset="0"/>
              </a:rPr>
              <a:t>: Documenting findings, test results, interpretations, and recommendations for foundation design, construction methods, and potential mitigation measures.</a:t>
            </a:r>
          </a:p>
          <a:p>
            <a:pPr marL="342900" lvl="0" indent="-342900">
              <a:lnSpc>
                <a:spcPct val="107000"/>
              </a:lnSpc>
              <a:spcAft>
                <a:spcPts val="800"/>
              </a:spcAft>
              <a:buFont typeface="+mj-lt"/>
              <a:buAutoNum type="arabicPeriod"/>
              <a:tabLst>
                <a:tab pos="4572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Risk Assessment and Mitigation</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Geotechnical Hazards</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Identifying risks such as liquefaction potential, landslides, and expansive soils that could affect site stability and infrastructure safety.</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Mitigation Strategies</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Recommending appropriate foundation types, soil improvement techniques, and construction practices to mitigate identified risks and ensure long-term performance.</a:t>
            </a:r>
          </a:p>
          <a:p>
            <a:endParaRPr lang="en-IN" sz="1400" dirty="0"/>
          </a:p>
        </p:txBody>
      </p:sp>
      <p:sp>
        <p:nvSpPr>
          <p:cNvPr id="4" name="Text Placeholder 3">
            <a:extLst>
              <a:ext uri="{FF2B5EF4-FFF2-40B4-BE49-F238E27FC236}">
                <a16:creationId xmlns:a16="http://schemas.microsoft.com/office/drawing/2014/main" id="{49F0EAEC-EC61-BF3D-7605-5147085C52C4}"/>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400" dirty="0"/>
              <a:t>Key Concepts…….</a:t>
            </a:r>
            <a:endParaRPr lang="en-IN" sz="2400" dirty="0"/>
          </a:p>
        </p:txBody>
      </p:sp>
    </p:spTree>
    <p:extLst>
      <p:ext uri="{BB962C8B-B14F-4D97-AF65-F5344CB8AC3E}">
        <p14:creationId xmlns:p14="http://schemas.microsoft.com/office/powerpoint/2010/main" val="1047109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630C-3DCA-DE6E-204A-CD0D6D8CE7C7}"/>
              </a:ext>
            </a:extLst>
          </p:cNvPr>
          <p:cNvSpPr>
            <a:spLocks noGrp="1"/>
          </p:cNvSpPr>
          <p:nvPr>
            <p:ph type="title"/>
          </p:nvPr>
        </p:nvSpPr>
        <p:spPr/>
        <p:txBody>
          <a:bodyPr/>
          <a:lstStyle/>
          <a:p>
            <a:r>
              <a:rPr lang="en-US" dirty="0"/>
              <a:t>Introduction to Indian Standards on Sub Surface Investigation</a:t>
            </a:r>
            <a:endParaRPr lang="en-IN" dirty="0"/>
          </a:p>
        </p:txBody>
      </p:sp>
      <p:sp>
        <p:nvSpPr>
          <p:cNvPr id="3" name="Content Placeholder 2">
            <a:extLst>
              <a:ext uri="{FF2B5EF4-FFF2-40B4-BE49-F238E27FC236}">
                <a16:creationId xmlns:a16="http://schemas.microsoft.com/office/drawing/2014/main" id="{7EB7B26F-1453-C53A-4985-D274D96E56B0}"/>
              </a:ext>
            </a:extLst>
          </p:cNvPr>
          <p:cNvSpPr>
            <a:spLocks noGrp="1"/>
          </p:cNvSpPr>
          <p:nvPr>
            <p:ph idx="1"/>
          </p:nvPr>
        </p:nvSpPr>
        <p:spPr>
          <a:xfrm>
            <a:off x="5183188" y="457201"/>
            <a:ext cx="6172200" cy="6288374"/>
          </a:xfrm>
        </p:spPr>
        <p:txBody>
          <a:bodyPr>
            <a:normAutofit/>
          </a:bodyPr>
          <a:lstStyle/>
          <a:p>
            <a:pPr marL="342900" lvl="0" indent="-342900" algn="just">
              <a:lnSpc>
                <a:spcPct val="107000"/>
              </a:lnSpc>
              <a:spcAft>
                <a:spcPts val="800"/>
              </a:spcAft>
              <a:buNone/>
              <a:tabLst>
                <a:tab pos="457200" algn="l"/>
              </a:tabLst>
            </a:pPr>
            <a:r>
              <a:rPr lang="en-IN" sz="1400" b="1" kern="0" dirty="0">
                <a:effectLst/>
                <a:latin typeface="Times New Roman" panose="02020603050405020304" pitchFamily="18" charset="0"/>
                <a:ea typeface="Times New Roman" panose="02020603050405020304" pitchFamily="18" charset="0"/>
                <a:cs typeface="Times New Roman" panose="02020603050405020304" pitchFamily="18" charset="0"/>
              </a:rPr>
              <a:t>1. IS 1892 </a:t>
            </a:r>
            <a:r>
              <a:rPr lang="en-IN" sz="1400" b="1" kern="0" dirty="0">
                <a:latin typeface="Times New Roman" panose="02020603050405020304" pitchFamily="18" charset="0"/>
                <a:ea typeface="Times New Roman" panose="02020603050405020304" pitchFamily="18" charset="0"/>
                <a:cs typeface="Times New Roman" panose="02020603050405020304" pitchFamily="18" charset="0"/>
              </a:rPr>
              <a:t>: 2021</a:t>
            </a: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 - Code of Practice for Subsurface investigations of foundations:</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This standard provides guidelines for conducting subsurface exploration specifically for hydroelectric projects, including methods for geological mapping, drilling, and sampling.</a:t>
            </a:r>
          </a:p>
          <a:p>
            <a:pPr marL="742950" lvl="1" indent="-285750" algn="just">
              <a:lnSpc>
                <a:spcPct val="107000"/>
              </a:lnSpc>
              <a:spcAft>
                <a:spcPts val="800"/>
              </a:spcAft>
              <a:buSzPts val="1000"/>
              <a:buFont typeface="Courier New" panose="02070309020205020404" pitchFamily="49" charset="0"/>
              <a:buChar char="o"/>
              <a:tabLst>
                <a:tab pos="914400" algn="l"/>
              </a:tabLst>
            </a:pP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None/>
              <a:tabLst>
                <a:tab pos="457200" algn="l"/>
              </a:tabLst>
            </a:pPr>
            <a:r>
              <a:rPr lang="en-IN" sz="1400" b="1" kern="0" dirty="0">
                <a:effectLst/>
                <a:latin typeface="Times New Roman" panose="02020603050405020304" pitchFamily="18" charset="0"/>
                <a:ea typeface="Times New Roman" panose="02020603050405020304" pitchFamily="18" charset="0"/>
                <a:cs typeface="Times New Roman" panose="02020603050405020304" pitchFamily="18" charset="0"/>
              </a:rPr>
              <a:t>2. IS </a:t>
            </a:r>
            <a:r>
              <a:rPr lang="en-IN" sz="1400" b="1" kern="0" dirty="0">
                <a:latin typeface="Times New Roman" panose="02020603050405020304" pitchFamily="18" charset="0"/>
                <a:ea typeface="Times New Roman" panose="02020603050405020304" pitchFamily="18" charset="0"/>
                <a:cs typeface="Times New Roman" panose="02020603050405020304" pitchFamily="18" charset="0"/>
              </a:rPr>
              <a:t>5510:1969</a:t>
            </a: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 – Guide for soil surveys for river valley projects:</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tabLst>
                <a:tab pos="914400" algn="l"/>
              </a:tabLst>
            </a:pP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Focuses on subsurface exploration methods tailored for river valley projects, addressing geological and geotechnical considerations specific to such environments.</a:t>
            </a:r>
          </a:p>
          <a:p>
            <a:pPr marL="742950" lvl="1" indent="-285750" algn="just">
              <a:lnSpc>
                <a:spcPct val="107000"/>
              </a:lnSpc>
              <a:spcAft>
                <a:spcPts val="800"/>
              </a:spcAft>
              <a:buSzPts val="1000"/>
              <a:tabLst>
                <a:tab pos="914400" algn="l"/>
              </a:tabLst>
            </a:pPr>
            <a:endPar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None/>
              <a:tabLst>
                <a:tab pos="457200" algn="l"/>
              </a:tabLst>
            </a:pPr>
            <a:r>
              <a:rPr lang="en-IN" sz="1400" b="1" kern="0" dirty="0">
                <a:latin typeface="Times New Roman" panose="02020603050405020304" pitchFamily="18" charset="0"/>
                <a:ea typeface="Times New Roman" panose="02020603050405020304" pitchFamily="18" charset="0"/>
                <a:cs typeface="Times New Roman" panose="02020603050405020304" pitchFamily="18" charset="0"/>
              </a:rPr>
              <a:t>3. IS 2131: 1981</a:t>
            </a:r>
            <a:r>
              <a:rPr lang="en-IN" sz="1400" kern="0" dirty="0">
                <a:latin typeface="Times New Roman" panose="02020603050405020304" pitchFamily="18" charset="0"/>
                <a:ea typeface="Times New Roman" panose="02020603050405020304" pitchFamily="18" charset="0"/>
                <a:cs typeface="Times New Roman" panose="02020603050405020304" pitchFamily="18" charset="0"/>
              </a:rPr>
              <a:t> - Methods of Standard Penetration Test for Soils:</a:t>
            </a:r>
            <a:endParaRPr lang="en-IN" sz="14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400" kern="0" dirty="0">
                <a:latin typeface="Times New Roman" panose="02020603050405020304" pitchFamily="18" charset="0"/>
                <a:ea typeface="Times New Roman" panose="02020603050405020304" pitchFamily="18" charset="0"/>
                <a:cs typeface="Times New Roman" panose="02020603050405020304" pitchFamily="18" charset="0"/>
              </a:rPr>
              <a:t>Specifies the procedure for conducting the Standard Penetration Test (SPT), a widely used method for assessing the consistency of soils and providing data for geotechnical analyses.</a:t>
            </a:r>
            <a:endParaRPr lang="en-IN" sz="14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tabLst>
                <a:tab pos="914400" algn="l"/>
              </a:tabLst>
            </a:pPr>
            <a:endPar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8322D4A-478D-39B0-FF84-CB2F715C2720}"/>
              </a:ext>
            </a:extLst>
          </p:cNvPr>
          <p:cNvSpPr>
            <a:spLocks noGrp="1"/>
          </p:cNvSpPr>
          <p:nvPr>
            <p:ph type="body" sz="half" idx="2"/>
          </p:nvPr>
        </p:nvSpPr>
        <p:spPr/>
        <p:txBody>
          <a:bodyPr>
            <a:normAutofit/>
          </a:bodyPr>
          <a:lstStyle/>
          <a:p>
            <a:endParaRPr lang="en-US" dirty="0"/>
          </a:p>
          <a:p>
            <a:endParaRPr lang="en-US" dirty="0"/>
          </a:p>
          <a:p>
            <a:endParaRPr lang="en-US" dirty="0"/>
          </a:p>
          <a:p>
            <a:endParaRPr lang="en-US" dirty="0"/>
          </a:p>
          <a:p>
            <a:r>
              <a:rPr lang="en-US" sz="1800" b="1" dirty="0"/>
              <a:t> Key Indian Standards related to Sub Surface Investigation</a:t>
            </a:r>
          </a:p>
          <a:p>
            <a:endParaRPr lang="en-IN" sz="1800" b="1" dirty="0"/>
          </a:p>
        </p:txBody>
      </p:sp>
    </p:spTree>
    <p:extLst>
      <p:ext uri="{BB962C8B-B14F-4D97-AF65-F5344CB8AC3E}">
        <p14:creationId xmlns:p14="http://schemas.microsoft.com/office/powerpoint/2010/main" val="1177925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F874-E694-96A6-36C4-F0CAF92955C1}"/>
              </a:ext>
            </a:extLst>
          </p:cNvPr>
          <p:cNvSpPr>
            <a:spLocks noGrp="1"/>
          </p:cNvSpPr>
          <p:nvPr>
            <p:ph type="title"/>
          </p:nvPr>
        </p:nvSpPr>
        <p:spPr/>
        <p:txBody>
          <a:bodyPr>
            <a:normAutofit fontScale="90000"/>
          </a:bodyPr>
          <a:lstStyle/>
          <a:p>
            <a:r>
              <a:rPr lang="en-US" dirty="0"/>
              <a:t>Introduction to Indian Standards on Sub Surface Investigation….</a:t>
            </a:r>
            <a:endParaRPr lang="en-IN" dirty="0"/>
          </a:p>
        </p:txBody>
      </p:sp>
      <p:sp>
        <p:nvSpPr>
          <p:cNvPr id="3" name="Content Placeholder 2">
            <a:extLst>
              <a:ext uri="{FF2B5EF4-FFF2-40B4-BE49-F238E27FC236}">
                <a16:creationId xmlns:a16="http://schemas.microsoft.com/office/drawing/2014/main" id="{915D60AE-D429-E839-45B0-CEEBC9B53AE0}"/>
              </a:ext>
            </a:extLst>
          </p:cNvPr>
          <p:cNvSpPr>
            <a:spLocks noGrp="1"/>
          </p:cNvSpPr>
          <p:nvPr>
            <p:ph idx="1"/>
          </p:nvPr>
        </p:nvSpPr>
        <p:spPr>
          <a:xfrm>
            <a:off x="5183188" y="329785"/>
            <a:ext cx="6172200" cy="6310858"/>
          </a:xfrm>
        </p:spPr>
        <p:txBody>
          <a:bodyPr>
            <a:normAutofit/>
          </a:bodyPr>
          <a:lstStyle/>
          <a:p>
            <a:pPr marL="342900" lvl="0" indent="-342900" algn="just">
              <a:lnSpc>
                <a:spcPct val="107000"/>
              </a:lnSpc>
              <a:spcAft>
                <a:spcPts val="800"/>
              </a:spcAft>
              <a:buFont typeface="+mj-lt"/>
              <a:buAutoNum type="arabicPeriod"/>
              <a:tabLst>
                <a:tab pos="457200" algn="l"/>
              </a:tabLst>
            </a:pPr>
            <a:r>
              <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IS 2720 (Part 1 to </a:t>
            </a:r>
            <a:r>
              <a:rPr lang="en-IN" sz="1600" b="1" kern="0" dirty="0">
                <a:latin typeface="Times New Roman" panose="02020603050405020304" pitchFamily="18" charset="0"/>
                <a:ea typeface="Times New Roman" panose="02020603050405020304" pitchFamily="18" charset="0"/>
                <a:cs typeface="Times New Roman" panose="02020603050405020304" pitchFamily="18" charset="0"/>
              </a:rPr>
              <a:t>41</a:t>
            </a:r>
            <a:r>
              <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Methods of Test for Soils: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A comprehensive set of standards covering various laboratory and field tests for determining physical properties of soils, essential for subsurface investigations.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IS 4968: Part 1: 1976</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 Method for subsurface sounding for soils:-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Describes the procedure for conducting subsurface tests to evaluate the settlement characteristics of soils under applied loads, crucial for foundation design.</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IS 6403: 1981</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 Method of Test for Determination of Bearing Capacity of Shallow Foundations: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Specifies methods for determining the bearing capacity :  of soils, which is important for assessing groundwater flow and drainage characteristics.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IS 875 (Part 1 to 5):</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 Code of Practice for Design Loads (Other than Earthquake) for Buildings and Structures: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FAE3757B-2D1A-348B-6912-BF822DCE4A6A}"/>
              </a:ext>
            </a:extLst>
          </p:cNvPr>
          <p:cNvSpPr>
            <a:spLocks noGrp="1"/>
          </p:cNvSpPr>
          <p:nvPr>
            <p:ph type="body" sz="half" idx="2"/>
          </p:nvPr>
        </p:nvSpPr>
        <p:spPr/>
        <p:txBody>
          <a:bodyPr/>
          <a:lstStyle/>
          <a:p>
            <a:endParaRPr lang="en-US" sz="1600" b="1" dirty="0"/>
          </a:p>
          <a:p>
            <a:endParaRPr lang="en-US" b="1" dirty="0"/>
          </a:p>
          <a:p>
            <a:endParaRPr lang="en-US" sz="1600" b="1" dirty="0"/>
          </a:p>
          <a:p>
            <a:endParaRPr lang="en-US" b="1" dirty="0"/>
          </a:p>
          <a:p>
            <a:r>
              <a:rPr lang="en-US" sz="1800" b="1" dirty="0"/>
              <a:t>Key Indian Standards related to Sub Surface Investigation……..</a:t>
            </a:r>
            <a:endParaRPr lang="en-IN" sz="1800" b="1" dirty="0"/>
          </a:p>
          <a:p>
            <a:endParaRPr lang="en-IN" dirty="0"/>
          </a:p>
        </p:txBody>
      </p:sp>
    </p:spTree>
    <p:extLst>
      <p:ext uri="{BB962C8B-B14F-4D97-AF65-F5344CB8AC3E}">
        <p14:creationId xmlns:p14="http://schemas.microsoft.com/office/powerpoint/2010/main" val="280243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75A0-CC82-5649-F1AD-ADACBFEBFF8A}"/>
              </a:ext>
            </a:extLst>
          </p:cNvPr>
          <p:cNvSpPr>
            <a:spLocks noGrp="1"/>
          </p:cNvSpPr>
          <p:nvPr>
            <p:ph type="title"/>
          </p:nvPr>
        </p:nvSpPr>
        <p:spPr/>
        <p:txBody>
          <a:bodyPr/>
          <a:lstStyle/>
          <a:p>
            <a:r>
              <a:rPr lang="en-US" dirty="0"/>
              <a:t>Indian Standards</a:t>
            </a:r>
            <a:br>
              <a:rPr lang="en-US" dirty="0"/>
            </a:br>
            <a:r>
              <a:rPr lang="en-US" dirty="0"/>
              <a:t>(Sub Surface Investigation)</a:t>
            </a:r>
            <a:endParaRPr lang="en-IN" dirty="0"/>
          </a:p>
        </p:txBody>
      </p:sp>
      <p:graphicFrame>
        <p:nvGraphicFramePr>
          <p:cNvPr id="5" name="Content Placeholder 4">
            <a:extLst>
              <a:ext uri="{FF2B5EF4-FFF2-40B4-BE49-F238E27FC236}">
                <a16:creationId xmlns:a16="http://schemas.microsoft.com/office/drawing/2014/main" id="{95A7F2CB-9D03-96D3-ABE5-4935FCFB78DE}"/>
              </a:ext>
            </a:extLst>
          </p:cNvPr>
          <p:cNvGraphicFramePr>
            <a:graphicFrameLocks noGrp="1"/>
          </p:cNvGraphicFramePr>
          <p:nvPr>
            <p:ph idx="1"/>
            <p:extLst>
              <p:ext uri="{D42A27DB-BD31-4B8C-83A1-F6EECF244321}">
                <p14:modId xmlns:p14="http://schemas.microsoft.com/office/powerpoint/2010/main" val="70100512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F846E5F-EF72-345E-E193-ED200B35FFE7}"/>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800" dirty="0"/>
              <a:t>Impact Factor</a:t>
            </a:r>
            <a:endParaRPr lang="en-IN" sz="2800" dirty="0"/>
          </a:p>
        </p:txBody>
      </p:sp>
    </p:spTree>
    <p:extLst>
      <p:ext uri="{BB962C8B-B14F-4D97-AF65-F5344CB8AC3E}">
        <p14:creationId xmlns:p14="http://schemas.microsoft.com/office/powerpoint/2010/main" val="276951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8750-13D1-3F8E-3FF5-BE42FFC421FF}"/>
              </a:ext>
            </a:extLst>
          </p:cNvPr>
          <p:cNvSpPr>
            <a:spLocks noGrp="1"/>
          </p:cNvSpPr>
          <p:nvPr>
            <p:ph type="title"/>
          </p:nvPr>
        </p:nvSpPr>
        <p:spPr/>
        <p:txBody>
          <a:bodyPr/>
          <a:lstStyle/>
          <a:p>
            <a:r>
              <a:rPr lang="en-US" dirty="0"/>
              <a:t>Indian Standards</a:t>
            </a:r>
            <a:br>
              <a:rPr lang="en-US" dirty="0"/>
            </a:br>
            <a:r>
              <a:rPr lang="en-US" dirty="0"/>
              <a:t>(Sub surface Investigation)</a:t>
            </a:r>
            <a:endParaRPr lang="en-IN" dirty="0"/>
          </a:p>
        </p:txBody>
      </p:sp>
      <p:sp>
        <p:nvSpPr>
          <p:cNvPr id="3" name="Content Placeholder 2">
            <a:extLst>
              <a:ext uri="{FF2B5EF4-FFF2-40B4-BE49-F238E27FC236}">
                <a16:creationId xmlns:a16="http://schemas.microsoft.com/office/drawing/2014/main" id="{CBE9E331-F670-383D-6F65-FA4EDD38C4B4}"/>
              </a:ext>
            </a:extLst>
          </p:cNvPr>
          <p:cNvSpPr>
            <a:spLocks noGrp="1"/>
          </p:cNvSpPr>
          <p:nvPr>
            <p:ph idx="1"/>
          </p:nvPr>
        </p:nvSpPr>
        <p:spPr>
          <a:xfrm>
            <a:off x="5183188" y="228600"/>
            <a:ext cx="6172200" cy="6438899"/>
          </a:xfrm>
        </p:spPr>
        <p:txBody>
          <a:bodyPr>
            <a:normAutofit lnSpcReduction="10000"/>
          </a:bodyPr>
          <a:lstStyle/>
          <a:p>
            <a:pPr marL="342900" lvl="0" indent="-342900" algn="just">
              <a:tabLst>
                <a:tab pos="457200" algn="l"/>
              </a:tabLst>
            </a:pPr>
            <a:r>
              <a:rPr lang="en-IN" sz="1800" b="1" dirty="0">
                <a:effectLst/>
                <a:latin typeface="Times New Roman" panose="02020603050405020304" pitchFamily="18" charset="0"/>
                <a:ea typeface="Times New Roman" panose="02020603050405020304" pitchFamily="18" charset="0"/>
              </a:rPr>
              <a:t>Standardized Methods and Procedures</a:t>
            </a:r>
            <a:r>
              <a:rPr lang="en-IN" sz="1800" dirty="0">
                <a:effectLst/>
                <a:latin typeface="Times New Roman" panose="02020603050405020304" pitchFamily="18" charset="0"/>
                <a:ea typeface="Times New Roman" panose="02020603050405020304" pitchFamily="18" charset="0"/>
              </a:rPr>
              <a:t>: Indian standards provide standardized methods and procedures for conducting various aspects of subsurface investigation, such as drilling, sampling, and testing. This consistency ensures that engineers and geologists across different projects and regions follow uniform practices, leading to reliable and comparable data.</a:t>
            </a:r>
          </a:p>
          <a:p>
            <a:pPr marL="342900" lvl="0" indent="-342900" algn="just">
              <a:tabLst>
                <a:tab pos="457200" algn="l"/>
              </a:tabLst>
            </a:pPr>
            <a:r>
              <a:rPr lang="en-IN" sz="1800" b="1" dirty="0">
                <a:effectLst/>
                <a:latin typeface="Times New Roman" panose="02020603050405020304" pitchFamily="18" charset="0"/>
                <a:ea typeface="Times New Roman" panose="02020603050405020304" pitchFamily="18" charset="0"/>
              </a:rPr>
              <a:t>Quality Assurance and Control</a:t>
            </a:r>
            <a:r>
              <a:rPr lang="en-IN" sz="1800" dirty="0">
                <a:effectLst/>
                <a:latin typeface="Times New Roman" panose="02020603050405020304" pitchFamily="18" charset="0"/>
                <a:ea typeface="Times New Roman" panose="02020603050405020304" pitchFamily="18" charset="0"/>
              </a:rPr>
              <a:t>: By adhering to Indian standards, practitioners can ensure quality assurance and control throughout the investigation process. Standards specify the criteria for equipment calibration, sampling techniques, testing procedures, and data interpretation, thereby minimizing errors and enhancing the reliability of results.</a:t>
            </a:r>
          </a:p>
          <a:p>
            <a:pPr marL="342900" lvl="0" indent="-342900" algn="just">
              <a:tabLst>
                <a:tab pos="457200" algn="l"/>
              </a:tabLst>
            </a:pPr>
            <a:r>
              <a:rPr lang="en-IN" sz="1800" b="1" dirty="0">
                <a:effectLst/>
                <a:latin typeface="Times New Roman" panose="02020603050405020304" pitchFamily="18" charset="0"/>
                <a:ea typeface="Times New Roman" panose="02020603050405020304" pitchFamily="18" charset="0"/>
              </a:rPr>
              <a:t>Safety Guidelines</a:t>
            </a:r>
            <a:r>
              <a:rPr lang="en-IN" sz="1800" dirty="0">
                <a:effectLst/>
                <a:latin typeface="Times New Roman" panose="02020603050405020304" pitchFamily="18" charset="0"/>
                <a:ea typeface="Times New Roman" panose="02020603050405020304" pitchFamily="18" charset="0"/>
              </a:rPr>
              <a:t>: Standards include safety guidelines and protocols that are crucial for ensuring the safety of personnel involved in subsurface investigation activities. This includes guidelines for handling drilling equipment, conducting tests in hazardous conditions, and maintaining environmental safety.</a:t>
            </a:r>
          </a:p>
          <a:p>
            <a:pPr marL="342900" lvl="0" indent="-342900" algn="just">
              <a:tabLst>
                <a:tab pos="457200" algn="l"/>
              </a:tabLst>
            </a:pPr>
            <a:r>
              <a:rPr lang="en-IN" sz="1800" b="1" dirty="0">
                <a:effectLst/>
                <a:latin typeface="Times New Roman" panose="02020603050405020304" pitchFamily="18" charset="0"/>
                <a:ea typeface="Times New Roman" panose="02020603050405020304" pitchFamily="18" charset="0"/>
              </a:rPr>
              <a:t>Training and Education</a:t>
            </a:r>
            <a:r>
              <a:rPr lang="en-IN" sz="1800" dirty="0">
                <a:effectLst/>
                <a:latin typeface="Times New Roman" panose="02020603050405020304" pitchFamily="18" charset="0"/>
                <a:ea typeface="Times New Roman" panose="02020603050405020304" pitchFamily="18" charset="0"/>
              </a:rPr>
              <a:t>: Indian standards serve as a foundational framework for training and education in subsurface investigation. They provide a structured curriculum for teaching fundamental principles, methods, and best practices to students, engineers, and geologists. This ensures that future professionals are well-prepared to conduct investigations effectively and responsibly.</a:t>
            </a:r>
          </a:p>
          <a:p>
            <a:endParaRPr lang="en-IN" dirty="0"/>
          </a:p>
        </p:txBody>
      </p:sp>
      <p:sp>
        <p:nvSpPr>
          <p:cNvPr id="4" name="Text Placeholder 3">
            <a:extLst>
              <a:ext uri="{FF2B5EF4-FFF2-40B4-BE49-F238E27FC236}">
                <a16:creationId xmlns:a16="http://schemas.microsoft.com/office/drawing/2014/main" id="{77CAB06D-EA38-0BE2-F8C2-5D4EBCF4E031}"/>
              </a:ext>
            </a:extLst>
          </p:cNvPr>
          <p:cNvSpPr>
            <a:spLocks noGrp="1"/>
          </p:cNvSpPr>
          <p:nvPr>
            <p:ph type="body" sz="half" idx="2"/>
          </p:nvPr>
        </p:nvSpPr>
        <p:spPr/>
        <p:txBody>
          <a:bodyPr/>
          <a:lstStyle/>
          <a:p>
            <a:endParaRPr lang="en-US" dirty="0"/>
          </a:p>
          <a:p>
            <a:endParaRPr lang="en-US" dirty="0"/>
          </a:p>
          <a:p>
            <a:endParaRPr lang="en-US" dirty="0"/>
          </a:p>
          <a:p>
            <a:endParaRPr lang="en-US" dirty="0"/>
          </a:p>
          <a:p>
            <a:r>
              <a:rPr lang="en-US" sz="2400" b="1" dirty="0"/>
              <a:t>Advancing Understanding &amp; Impact Factor on application of IS</a:t>
            </a:r>
            <a:endParaRPr lang="en-IN" sz="2400" b="1" dirty="0"/>
          </a:p>
        </p:txBody>
      </p:sp>
    </p:spTree>
    <p:extLst>
      <p:ext uri="{BB962C8B-B14F-4D97-AF65-F5344CB8AC3E}">
        <p14:creationId xmlns:p14="http://schemas.microsoft.com/office/powerpoint/2010/main" val="168310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E788-F0CD-405F-557C-01861989F0C7}"/>
              </a:ext>
            </a:extLst>
          </p:cNvPr>
          <p:cNvSpPr>
            <a:spLocks noGrp="1"/>
          </p:cNvSpPr>
          <p:nvPr>
            <p:ph type="title"/>
          </p:nvPr>
        </p:nvSpPr>
        <p:spPr/>
        <p:txBody>
          <a:bodyPr/>
          <a:lstStyle/>
          <a:p>
            <a:r>
              <a:rPr lang="en-US" dirty="0"/>
              <a:t>Indian Standards</a:t>
            </a:r>
            <a:br>
              <a:rPr lang="en-US" dirty="0"/>
            </a:br>
            <a:r>
              <a:rPr lang="en-US" dirty="0"/>
              <a:t>(Sub surface Investigation)…….</a:t>
            </a:r>
            <a:endParaRPr lang="en-IN" dirty="0"/>
          </a:p>
        </p:txBody>
      </p:sp>
      <p:sp>
        <p:nvSpPr>
          <p:cNvPr id="3" name="Content Placeholder 2">
            <a:extLst>
              <a:ext uri="{FF2B5EF4-FFF2-40B4-BE49-F238E27FC236}">
                <a16:creationId xmlns:a16="http://schemas.microsoft.com/office/drawing/2014/main" id="{958E8564-2DD1-B736-7C60-8808605A6602}"/>
              </a:ext>
            </a:extLst>
          </p:cNvPr>
          <p:cNvSpPr>
            <a:spLocks noGrp="1"/>
          </p:cNvSpPr>
          <p:nvPr>
            <p:ph idx="1"/>
          </p:nvPr>
        </p:nvSpPr>
        <p:spPr>
          <a:xfrm>
            <a:off x="5183188" y="133350"/>
            <a:ext cx="6172200" cy="6591299"/>
          </a:xfrm>
        </p:spPr>
        <p:txBody>
          <a:bodyPr/>
          <a:lstStyle/>
          <a:p>
            <a:pPr marL="342900" lvl="0" indent="-342900" algn="just">
              <a:tabLst>
                <a:tab pos="457200" algn="l"/>
              </a:tabLst>
            </a:pPr>
            <a:r>
              <a:rPr lang="en-IN" sz="2000" b="1" dirty="0">
                <a:effectLst/>
                <a:latin typeface="Times New Roman" panose="02020603050405020304" pitchFamily="18" charset="0"/>
                <a:ea typeface="Times New Roman" panose="02020603050405020304" pitchFamily="18" charset="0"/>
              </a:rPr>
              <a:t>Integration with Engineering Design</a:t>
            </a:r>
            <a:r>
              <a:rPr lang="en-IN" sz="2000" dirty="0">
                <a:effectLst/>
                <a:latin typeface="Times New Roman" panose="02020603050405020304" pitchFamily="18" charset="0"/>
                <a:ea typeface="Times New Roman" panose="02020603050405020304" pitchFamily="18" charset="0"/>
              </a:rPr>
              <a:t>: Standards bridge the gap between subsurface investigation and engineering design by providing guidelines on how investigation results should inform design parameters. This integration ensures that engineering structures are designed based on accurate and relevant subsurface data, minimizing risks and optimizing performance.</a:t>
            </a:r>
          </a:p>
          <a:p>
            <a:pPr marL="342900" lvl="0" indent="-342900" algn="just">
              <a:tabLst>
                <a:tab pos="457200" algn="l"/>
              </a:tabLst>
            </a:pPr>
            <a:r>
              <a:rPr lang="en-IN" sz="2000" b="1" dirty="0">
                <a:effectLst/>
                <a:latin typeface="Times New Roman" panose="02020603050405020304" pitchFamily="18" charset="0"/>
                <a:ea typeface="Times New Roman" panose="02020603050405020304" pitchFamily="18" charset="0"/>
              </a:rPr>
              <a:t>Research and Development</a:t>
            </a:r>
            <a:r>
              <a:rPr lang="en-IN" sz="2000" dirty="0">
                <a:effectLst/>
                <a:latin typeface="Times New Roman" panose="02020603050405020304" pitchFamily="18" charset="0"/>
                <a:ea typeface="Times New Roman" panose="02020603050405020304" pitchFamily="18" charset="0"/>
              </a:rPr>
              <a:t>: Standards also stimulate research and development in subsurface investigation techniques and technologies. They encourage innovation by setting benchmarks and encouraging the exploration of new methods that could improve efficiency, accuracy, and cost-effectiveness in investigations.</a:t>
            </a:r>
          </a:p>
          <a:p>
            <a:pPr marL="342900" lvl="0" indent="-342900" algn="just">
              <a:tabLst>
                <a:tab pos="457200" algn="l"/>
              </a:tabLst>
            </a:pPr>
            <a:r>
              <a:rPr lang="en-IN" sz="2000" b="1" dirty="0">
                <a:effectLst/>
                <a:latin typeface="Times New Roman" panose="02020603050405020304" pitchFamily="18" charset="0"/>
                <a:ea typeface="Times New Roman" panose="02020603050405020304" pitchFamily="18" charset="0"/>
              </a:rPr>
              <a:t>International Collaboration</a:t>
            </a:r>
            <a:r>
              <a:rPr lang="en-IN" sz="2000" dirty="0">
                <a:effectLst/>
                <a:latin typeface="Times New Roman" panose="02020603050405020304" pitchFamily="18" charset="0"/>
                <a:ea typeface="Times New Roman" panose="02020603050405020304" pitchFamily="18" charset="0"/>
              </a:rPr>
              <a:t>: Many Indian standards are aligned with international standards, facilitating collaboration and knowledge exchange with global experts in subsurface investigation. This alignment ensures that practitioners can leverage global best practices while adapting them to local conditions and requirements.</a:t>
            </a:r>
          </a:p>
          <a:p>
            <a:endParaRPr lang="en-IN" dirty="0"/>
          </a:p>
        </p:txBody>
      </p:sp>
      <p:sp>
        <p:nvSpPr>
          <p:cNvPr id="4" name="Text Placeholder 3">
            <a:extLst>
              <a:ext uri="{FF2B5EF4-FFF2-40B4-BE49-F238E27FC236}">
                <a16:creationId xmlns:a16="http://schemas.microsoft.com/office/drawing/2014/main" id="{19F87632-DAB7-C047-4125-E34B2C5DCAB3}"/>
              </a:ext>
            </a:extLst>
          </p:cNvPr>
          <p:cNvSpPr>
            <a:spLocks noGrp="1"/>
          </p:cNvSpPr>
          <p:nvPr>
            <p:ph type="body" sz="half" idx="2"/>
          </p:nvPr>
        </p:nvSpPr>
        <p:spPr/>
        <p:txBody>
          <a:bodyPr/>
          <a:lstStyle/>
          <a:p>
            <a:endParaRPr lang="en-US" sz="1600" b="1" dirty="0"/>
          </a:p>
          <a:p>
            <a:endParaRPr lang="en-US" b="1" dirty="0"/>
          </a:p>
          <a:p>
            <a:endParaRPr lang="en-US" sz="1600" b="1" dirty="0"/>
          </a:p>
          <a:p>
            <a:endParaRPr lang="en-US" b="1" dirty="0"/>
          </a:p>
          <a:p>
            <a:r>
              <a:rPr lang="en-US" sz="2400" b="1" dirty="0"/>
              <a:t>Advancing Understanding &amp; Impact Factor on application of IS……..</a:t>
            </a:r>
            <a:endParaRPr lang="en-IN" sz="2400" b="1" dirty="0"/>
          </a:p>
          <a:p>
            <a:endParaRPr lang="en-IN" sz="2400" dirty="0"/>
          </a:p>
        </p:txBody>
      </p:sp>
    </p:spTree>
    <p:extLst>
      <p:ext uri="{BB962C8B-B14F-4D97-AF65-F5344CB8AC3E}">
        <p14:creationId xmlns:p14="http://schemas.microsoft.com/office/powerpoint/2010/main" val="98783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A3D87-B67C-F850-2597-8B2621EC6A37}"/>
              </a:ext>
            </a:extLst>
          </p:cNvPr>
          <p:cNvSpPr>
            <a:spLocks noGrp="1"/>
          </p:cNvSpPr>
          <p:nvPr>
            <p:ph type="title"/>
          </p:nvPr>
        </p:nvSpPr>
        <p:spPr/>
        <p:txBody>
          <a:bodyPr/>
          <a:lstStyle/>
          <a:p>
            <a:r>
              <a:rPr lang="en-US" dirty="0">
                <a:solidFill>
                  <a:srgbClr val="C00000"/>
                </a:solidFill>
              </a:rPr>
              <a:t>Introduction…..</a:t>
            </a:r>
            <a:endParaRPr lang="en-IN" dirty="0">
              <a:solidFill>
                <a:srgbClr val="C00000"/>
              </a:solidFill>
            </a:endParaRPr>
          </a:p>
        </p:txBody>
      </p:sp>
      <p:sp>
        <p:nvSpPr>
          <p:cNvPr id="5" name="Content Placeholder 4">
            <a:extLst>
              <a:ext uri="{FF2B5EF4-FFF2-40B4-BE49-F238E27FC236}">
                <a16:creationId xmlns:a16="http://schemas.microsoft.com/office/drawing/2014/main" id="{6B601721-FFB5-8616-071C-5DC031B086F0}"/>
              </a:ext>
            </a:extLst>
          </p:cNvPr>
          <p:cNvSpPr>
            <a:spLocks noGrp="1"/>
          </p:cNvSpPr>
          <p:nvPr>
            <p:ph idx="1"/>
          </p:nvPr>
        </p:nvSpPr>
        <p:spPr/>
        <p:txBody>
          <a:bodyPr>
            <a:normAutofit fontScale="92500" lnSpcReduction="20000"/>
          </a:bodyPr>
          <a:lstStyle/>
          <a:p>
            <a:pPr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Foundation engineering focuses on designing safe and stable foundations for structures based on soil conditions. Key aspects include:</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Types of Foundations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Foundations can be shallow (such as spread footings and mat foundations) or deep (such as piles and drilled piers), depending on soil conditions and structural requirements.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Soil-Structure Interaction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Understanding how soil interacts with the foundation and transferring loads from the structure to the soil is crucial for designing effective foundations.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Foundation Design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Designing foundations involves considering factors like soil bearing capacity, settlement, lateral stability, and potential hazards like earthquakes and expansive soils.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Foundation Construction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Construction methods must ensure that foundations are installed properly, considering soil conditions and design specifications.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6" name="Text Placeholder 5">
            <a:extLst>
              <a:ext uri="{FF2B5EF4-FFF2-40B4-BE49-F238E27FC236}">
                <a16:creationId xmlns:a16="http://schemas.microsoft.com/office/drawing/2014/main" id="{8E7B1399-7234-2434-A875-906D1460DB5C}"/>
              </a:ext>
            </a:extLst>
          </p:cNvPr>
          <p:cNvSpPr>
            <a:spLocks noGrp="1"/>
          </p:cNvSpPr>
          <p:nvPr>
            <p:ph type="body" sz="half" idx="2"/>
          </p:nvPr>
        </p:nvSpPr>
        <p:spPr>
          <a:xfrm>
            <a:off x="839788" y="2057400"/>
            <a:ext cx="4343400" cy="3811588"/>
          </a:xfrm>
        </p:spPr>
        <p:txBody>
          <a:bodyPr/>
          <a:lstStyle/>
          <a:p>
            <a:endParaRPr lang="en-US" dirty="0"/>
          </a:p>
          <a:p>
            <a:endParaRPr lang="en-US" dirty="0"/>
          </a:p>
          <a:p>
            <a:endParaRPr lang="en-US" dirty="0"/>
          </a:p>
          <a:p>
            <a:endParaRPr lang="en-US" dirty="0"/>
          </a:p>
          <a:p>
            <a:r>
              <a:rPr lang="en-US" sz="2400" dirty="0">
                <a:solidFill>
                  <a:schemeClr val="tx2">
                    <a:lumMod val="75000"/>
                  </a:schemeClr>
                </a:solidFill>
              </a:rPr>
              <a:t>Understanding the Key Concepts</a:t>
            </a:r>
          </a:p>
          <a:p>
            <a:r>
              <a:rPr lang="en-US" sz="2400" dirty="0">
                <a:solidFill>
                  <a:schemeClr val="tx2">
                    <a:lumMod val="75000"/>
                  </a:schemeClr>
                </a:solidFill>
              </a:rPr>
              <a:t>      (Foundation Engineering)</a:t>
            </a:r>
            <a:endParaRPr lang="en-IN" sz="2400" dirty="0">
              <a:solidFill>
                <a:schemeClr val="tx2">
                  <a:lumMod val="75000"/>
                </a:schemeClr>
              </a:solidFill>
            </a:endParaRPr>
          </a:p>
        </p:txBody>
      </p:sp>
    </p:spTree>
    <p:extLst>
      <p:ext uri="{BB962C8B-B14F-4D97-AF65-F5344CB8AC3E}">
        <p14:creationId xmlns:p14="http://schemas.microsoft.com/office/powerpoint/2010/main" val="39507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F75E-861F-D0AB-7D56-8CC14FA999E8}"/>
              </a:ext>
            </a:extLst>
          </p:cNvPr>
          <p:cNvSpPr>
            <a:spLocks noGrp="1"/>
          </p:cNvSpPr>
          <p:nvPr>
            <p:ph type="title"/>
          </p:nvPr>
        </p:nvSpPr>
        <p:spPr/>
        <p:txBody>
          <a:bodyPr>
            <a:normAutofit fontScale="90000"/>
          </a:bodyPr>
          <a:lstStyle/>
          <a:p>
            <a:r>
              <a:rPr lang="en-US" dirty="0"/>
              <a:t>Sub Surface Investigation</a:t>
            </a:r>
            <a:br>
              <a:rPr lang="en-US" dirty="0"/>
            </a:br>
            <a:r>
              <a:rPr lang="en-US" dirty="0"/>
              <a:t>(Application of Indian Standards)</a:t>
            </a:r>
            <a:endParaRPr lang="en-IN" dirty="0"/>
          </a:p>
        </p:txBody>
      </p:sp>
      <p:sp>
        <p:nvSpPr>
          <p:cNvPr id="3" name="Content Placeholder 2">
            <a:extLst>
              <a:ext uri="{FF2B5EF4-FFF2-40B4-BE49-F238E27FC236}">
                <a16:creationId xmlns:a16="http://schemas.microsoft.com/office/drawing/2014/main" id="{4C5F5914-03AC-67D2-D76C-DB3C3BB7F423}"/>
              </a:ext>
            </a:extLst>
          </p:cNvPr>
          <p:cNvSpPr>
            <a:spLocks noGrp="1"/>
          </p:cNvSpPr>
          <p:nvPr>
            <p:ph idx="1"/>
          </p:nvPr>
        </p:nvSpPr>
        <p:spPr/>
        <p:txBody>
          <a:bodyPr/>
          <a:lstStyle/>
          <a:p>
            <a:r>
              <a:rPr lang="en-US" dirty="0"/>
              <a:t>Overall Impact &amp; Significance</a:t>
            </a:r>
          </a:p>
          <a:p>
            <a:pPr>
              <a:buFont typeface="Wingdings" panose="05000000000000000000" pitchFamily="2" charset="2"/>
              <a:buChar char="Ø"/>
            </a:pPr>
            <a:r>
              <a:rPr lang="en-US" sz="2000" dirty="0"/>
              <a:t> </a:t>
            </a:r>
            <a:r>
              <a:rPr lang="en-IN" sz="2000" dirty="0">
                <a:effectLst/>
                <a:latin typeface="Times New Roman" panose="02020603050405020304" pitchFamily="18" charset="0"/>
                <a:ea typeface="Times New Roman" panose="02020603050405020304" pitchFamily="18" charset="0"/>
              </a:rPr>
              <a:t>Indian standards enhance learning in subsurface investigation by providing a structured framework of best practices.</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Promotes quality and safety</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t>
            </a:r>
            <a:r>
              <a:rPr lang="en-IN" sz="2000" dirty="0">
                <a:latin typeface="Times New Roman" panose="02020603050405020304" pitchFamily="18" charset="0"/>
                <a:ea typeface="Times New Roman" panose="02020603050405020304" pitchFamily="18" charset="0"/>
              </a:rPr>
              <a:t>S</a:t>
            </a:r>
            <a:r>
              <a:rPr lang="en-IN" sz="2000" dirty="0">
                <a:effectLst/>
                <a:latin typeface="Times New Roman" panose="02020603050405020304" pitchFamily="18" charset="0"/>
                <a:ea typeface="Times New Roman" panose="02020603050405020304" pitchFamily="18" charset="0"/>
              </a:rPr>
              <a:t>upporting education and training,</a:t>
            </a:r>
          </a:p>
          <a:p>
            <a:pPr>
              <a:buFont typeface="Wingdings" panose="05000000000000000000" pitchFamily="2" charset="2"/>
              <a:buChar char="Ø"/>
            </a:pPr>
            <a:r>
              <a:rPr lang="en-IN" sz="2000" dirty="0">
                <a:latin typeface="Times New Roman" panose="02020603050405020304" pitchFamily="18" charset="0"/>
                <a:ea typeface="Times New Roman" panose="02020603050405020304" pitchFamily="18" charset="0"/>
              </a:rPr>
              <a:t>I</a:t>
            </a:r>
            <a:r>
              <a:rPr lang="en-IN" sz="2000" dirty="0">
                <a:effectLst/>
                <a:latin typeface="Times New Roman" panose="02020603050405020304" pitchFamily="18" charset="0"/>
                <a:ea typeface="Times New Roman" panose="02020603050405020304" pitchFamily="18" charset="0"/>
              </a:rPr>
              <a:t>ntegrating with engineering design</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t>
            </a:r>
            <a:r>
              <a:rPr lang="en-IN" sz="2000" dirty="0">
                <a:latin typeface="Times New Roman" panose="02020603050405020304" pitchFamily="18" charset="0"/>
                <a:ea typeface="Times New Roman" panose="02020603050405020304" pitchFamily="18" charset="0"/>
              </a:rPr>
              <a:t>S</a:t>
            </a:r>
            <a:r>
              <a:rPr lang="en-IN" sz="2000" dirty="0">
                <a:effectLst/>
                <a:latin typeface="Times New Roman" panose="02020603050405020304" pitchFamily="18" charset="0"/>
                <a:ea typeface="Times New Roman" panose="02020603050405020304" pitchFamily="18" charset="0"/>
              </a:rPr>
              <a:t>timulating innovation </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t>
            </a:r>
            <a:r>
              <a:rPr lang="en-IN" sz="2000" dirty="0">
                <a:latin typeface="Times New Roman" panose="02020603050405020304" pitchFamily="18" charset="0"/>
                <a:ea typeface="Times New Roman" panose="02020603050405020304" pitchFamily="18" charset="0"/>
              </a:rPr>
              <a:t>F</a:t>
            </a:r>
            <a:r>
              <a:rPr lang="en-IN" sz="2000" dirty="0">
                <a:effectLst/>
                <a:latin typeface="Times New Roman" panose="02020603050405020304" pitchFamily="18" charset="0"/>
                <a:ea typeface="Times New Roman" panose="02020603050405020304" pitchFamily="18" charset="0"/>
              </a:rPr>
              <a:t>acilitating international collaboration.</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Adhering to these standards not only ensures compliance but also fosters continuous improvement and advancement in the field of subsurface investigation in India.</a:t>
            </a:r>
          </a:p>
          <a:p>
            <a:pPr>
              <a:buFont typeface="Wingdings" panose="05000000000000000000" pitchFamily="2" charset="2"/>
              <a:buChar char="Ø"/>
            </a:pPr>
            <a:endParaRPr lang="en-IN" sz="2000" dirty="0"/>
          </a:p>
        </p:txBody>
      </p:sp>
      <p:sp>
        <p:nvSpPr>
          <p:cNvPr id="4" name="Text Placeholder 3">
            <a:extLst>
              <a:ext uri="{FF2B5EF4-FFF2-40B4-BE49-F238E27FC236}">
                <a16:creationId xmlns:a16="http://schemas.microsoft.com/office/drawing/2014/main" id="{D93533A0-6CB5-D216-BA20-BC37EE59BA3A}"/>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3600" dirty="0"/>
              <a:t>Sum Up</a:t>
            </a:r>
            <a:endParaRPr lang="en-IN" sz="3600" dirty="0"/>
          </a:p>
        </p:txBody>
      </p:sp>
    </p:spTree>
    <p:extLst>
      <p:ext uri="{BB962C8B-B14F-4D97-AF65-F5344CB8AC3E}">
        <p14:creationId xmlns:p14="http://schemas.microsoft.com/office/powerpoint/2010/main" val="163706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2F6B2-B0FD-9DDE-908A-9169EDD77C38}"/>
              </a:ext>
            </a:extLst>
          </p:cNvPr>
          <p:cNvSpPr>
            <a:spLocks noGrp="1"/>
          </p:cNvSpPr>
          <p:nvPr>
            <p:ph type="ctrTitle"/>
          </p:nvPr>
        </p:nvSpPr>
        <p:spPr/>
        <p:txBody>
          <a:bodyPr/>
          <a:lstStyle/>
          <a:p>
            <a:r>
              <a:rPr lang="en-US" dirty="0"/>
              <a:t> Extracts of Indian Standards</a:t>
            </a:r>
            <a:endParaRPr lang="en-IN" dirty="0"/>
          </a:p>
        </p:txBody>
      </p:sp>
      <p:sp>
        <p:nvSpPr>
          <p:cNvPr id="2" name="Subtitle 1">
            <a:extLst>
              <a:ext uri="{FF2B5EF4-FFF2-40B4-BE49-F238E27FC236}">
                <a16:creationId xmlns:a16="http://schemas.microsoft.com/office/drawing/2014/main" id="{6D0AE4DD-7974-A6BD-CA6A-B22E49176B12}"/>
              </a:ext>
            </a:extLst>
          </p:cNvPr>
          <p:cNvSpPr>
            <a:spLocks noGrp="1"/>
          </p:cNvSpPr>
          <p:nvPr>
            <p:ph type="subTitle" idx="1"/>
          </p:nvPr>
        </p:nvSpPr>
        <p:spPr/>
        <p:txBody>
          <a:bodyPr>
            <a:normAutofit/>
          </a:bodyPr>
          <a:lstStyle/>
          <a:p>
            <a:r>
              <a:rPr lang="en-US" sz="3200" b="1" dirty="0"/>
              <a:t>Key Learnings/Guidance  &amp; Analysis</a:t>
            </a:r>
            <a:endParaRPr lang="en-IN" sz="3200" b="1" dirty="0"/>
          </a:p>
        </p:txBody>
      </p:sp>
    </p:spTree>
    <p:extLst>
      <p:ext uri="{BB962C8B-B14F-4D97-AF65-F5344CB8AC3E}">
        <p14:creationId xmlns:p14="http://schemas.microsoft.com/office/powerpoint/2010/main" val="336489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3154" y="302541"/>
            <a:ext cx="4272981"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46" y="1177924"/>
            <a:ext cx="3801134" cy="466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080" y="1647635"/>
            <a:ext cx="379200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581" y="1177924"/>
            <a:ext cx="3434612" cy="357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989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9034" y="30315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21" y="1461437"/>
            <a:ext cx="3833233" cy="194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21" y="3659737"/>
            <a:ext cx="2585613" cy="99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50" y="4640148"/>
            <a:ext cx="2469884" cy="9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244" y="1073267"/>
            <a:ext cx="3038674" cy="289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244" y="4110863"/>
            <a:ext cx="3188594" cy="20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181" y="1426934"/>
            <a:ext cx="3526760" cy="2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2181" y="4158569"/>
            <a:ext cx="3352601" cy="178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989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2928" y="34628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73" y="1111035"/>
            <a:ext cx="3246377" cy="384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889" y="1327915"/>
            <a:ext cx="3286665" cy="313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262" y="2008858"/>
            <a:ext cx="3617210" cy="263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040" y="1345167"/>
            <a:ext cx="3590806" cy="68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263" y="4804808"/>
            <a:ext cx="3608584" cy="14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70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9034" y="30315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37" y="976018"/>
            <a:ext cx="3817744" cy="532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218" y="1075027"/>
            <a:ext cx="3494186" cy="284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179" y="303157"/>
            <a:ext cx="3624419" cy="219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238" y="2498305"/>
            <a:ext cx="3364302" cy="422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93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9034" y="30315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64" y="789683"/>
            <a:ext cx="3283848" cy="27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16" y="3536032"/>
            <a:ext cx="3283848" cy="307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701" y="1073804"/>
            <a:ext cx="3445474" cy="418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9811" y="430137"/>
            <a:ext cx="3704476" cy="621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93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9034" y="30315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57" y="826377"/>
            <a:ext cx="3799995" cy="517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870" y="988512"/>
            <a:ext cx="3578674" cy="552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238" y="988512"/>
            <a:ext cx="3418905" cy="31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36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5079" y="30315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7" y="990271"/>
            <a:ext cx="3594399" cy="542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950" y="1105432"/>
            <a:ext cx="3515863" cy="177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951" y="2875544"/>
            <a:ext cx="3467817" cy="272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723" y="1105432"/>
            <a:ext cx="3288799" cy="434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36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9034" y="30315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09" y="987886"/>
            <a:ext cx="3526017" cy="257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08" y="3565199"/>
            <a:ext cx="3526017" cy="210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326" y="987886"/>
            <a:ext cx="3392054" cy="38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133" y="299005"/>
            <a:ext cx="3543539" cy="40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1133" y="4234733"/>
            <a:ext cx="3396890" cy="245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3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40F2F8-CFCF-9C6F-DD7A-02F5CB2671F6}"/>
              </a:ext>
            </a:extLst>
          </p:cNvPr>
          <p:cNvSpPr>
            <a:spLocks noGrp="1"/>
          </p:cNvSpPr>
          <p:nvPr>
            <p:ph type="title"/>
          </p:nvPr>
        </p:nvSpPr>
        <p:spPr>
          <a:effectLst>
            <a:outerShdw blurRad="50800" dist="38100" algn="l" rotWithShape="0">
              <a:prstClr val="black">
                <a:alpha val="40000"/>
              </a:prstClr>
            </a:outerShdw>
          </a:effectLst>
        </p:spPr>
        <p:txBody>
          <a:bodyPr/>
          <a:lstStyle/>
          <a:p>
            <a:r>
              <a:rPr lang="en-US" dirty="0"/>
              <a:t>Why adherence to Standards?</a:t>
            </a:r>
            <a:endParaRPr lang="en-IN" dirty="0"/>
          </a:p>
        </p:txBody>
      </p:sp>
      <p:graphicFrame>
        <p:nvGraphicFramePr>
          <p:cNvPr id="7" name="Content Placeholder 6">
            <a:extLst>
              <a:ext uri="{FF2B5EF4-FFF2-40B4-BE49-F238E27FC236}">
                <a16:creationId xmlns:a16="http://schemas.microsoft.com/office/drawing/2014/main" id="{48349803-F86C-BAD5-F54F-67D3EEB19C9D}"/>
              </a:ext>
            </a:extLst>
          </p:cNvPr>
          <p:cNvGraphicFramePr>
            <a:graphicFrameLocks noGrp="1"/>
          </p:cNvGraphicFramePr>
          <p:nvPr>
            <p:ph idx="1"/>
            <p:extLst>
              <p:ext uri="{D42A27DB-BD31-4B8C-83A1-F6EECF244321}">
                <p14:modId xmlns:p14="http://schemas.microsoft.com/office/powerpoint/2010/main" val="33817772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706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9034" y="303157"/>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1892: 2021 </a:t>
            </a:r>
            <a:endParaRPr lang="en-US" sz="2800" u="sng"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792" y="1217583"/>
            <a:ext cx="3337403" cy="31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65" y="1217583"/>
            <a:ext cx="3898582" cy="40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803" y="1217583"/>
            <a:ext cx="3761896" cy="283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36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85832E-B092-8071-0BC6-13C849B618EF}"/>
              </a:ext>
            </a:extLst>
          </p:cNvPr>
          <p:cNvSpPr>
            <a:spLocks noGrp="1"/>
          </p:cNvSpPr>
          <p:nvPr>
            <p:ph type="title"/>
          </p:nvPr>
        </p:nvSpPr>
        <p:spPr>
          <a:xfrm>
            <a:off x="839788" y="457200"/>
            <a:ext cx="3102625" cy="1600200"/>
          </a:xfrm>
        </p:spPr>
        <p:txBody>
          <a:bodyPr>
            <a:normAutofit/>
          </a:bodyPr>
          <a:lstStyle/>
          <a:p>
            <a:r>
              <a:rPr lang="en-US" dirty="0"/>
              <a:t>Salient Features &amp; Analysis of IS 1892:2021</a:t>
            </a:r>
            <a:endParaRPr lang="en-IN" dirty="0"/>
          </a:p>
        </p:txBody>
      </p:sp>
      <p:sp>
        <p:nvSpPr>
          <p:cNvPr id="6" name="Content Placeholder 5">
            <a:extLst>
              <a:ext uri="{FF2B5EF4-FFF2-40B4-BE49-F238E27FC236}">
                <a16:creationId xmlns:a16="http://schemas.microsoft.com/office/drawing/2014/main" id="{812DEB5D-A7E6-FDA4-A9DF-EBEF5B6CE442}"/>
              </a:ext>
            </a:extLst>
          </p:cNvPr>
          <p:cNvSpPr>
            <a:spLocks noGrp="1"/>
          </p:cNvSpPr>
          <p:nvPr>
            <p:ph idx="1"/>
          </p:nvPr>
        </p:nvSpPr>
        <p:spPr>
          <a:xfrm>
            <a:off x="3942413" y="119921"/>
            <a:ext cx="7914807" cy="6625653"/>
          </a:xfrm>
        </p:spPr>
        <p:txBody>
          <a:bodyPr>
            <a:noAutofit/>
          </a:bodyPr>
          <a:lstStyle/>
          <a:p>
            <a:pPr algn="just">
              <a:lnSpc>
                <a:spcPct val="107000"/>
              </a:lnSpc>
              <a:spcAft>
                <a:spcPts val="800"/>
              </a:spcAft>
            </a:pPr>
            <a:r>
              <a:rPr lang="en-IN" sz="1400" b="1" kern="100" dirty="0">
                <a:effectLst/>
                <a:latin typeface="Calibri" panose="020F0502020204030204" pitchFamily="34" charset="0"/>
                <a:ea typeface="Calibri" panose="020F0502020204030204" pitchFamily="34" charset="0"/>
                <a:cs typeface="Times New Roman" panose="02020603050405020304" pitchFamily="18" charset="0"/>
              </a:rPr>
              <a:t>Salient Features</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Scope and Application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IS 1892:2021 covers the subsurface investigation required for planning and design of Foundations for buildings, structures including industrial structures and infrastructure projects excluding river valley projects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It applies to foundations for buildings and other structures, ensuring that they are stable and durable under various loads and conditions.</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Foundation Types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 subsurface investigation for a construction site is essential for a preliminary design and subsequently to finalize the foundation design. The object of the investigation is to provide the designer with all necessary information about the existing site and ground conditions. </a:t>
            </a:r>
          </a:p>
          <a:p>
            <a:pPr algn="just">
              <a:lnSpc>
                <a:spcPct val="107000"/>
              </a:lnSpc>
              <a:spcAft>
                <a:spcPts val="800"/>
              </a:spcAf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It includes guidance on selecting appropriate foundation types based on soil conditions and structural requirements.</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Soil Investigation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Emphasizes the importance of a comprehensive soil investigation to determine soil properties and behaviour.</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Provides guidelines on how to conduct soil testing and interpret soil reports.</a:t>
            </a:r>
          </a:p>
        </p:txBody>
      </p:sp>
      <p:sp>
        <p:nvSpPr>
          <p:cNvPr id="7" name="Text Placeholder 6">
            <a:extLst>
              <a:ext uri="{FF2B5EF4-FFF2-40B4-BE49-F238E27FC236}">
                <a16:creationId xmlns:a16="http://schemas.microsoft.com/office/drawing/2014/main" id="{43AF916B-F429-E5A3-0F75-BCC60EE0BA9D}"/>
              </a:ext>
            </a:extLst>
          </p:cNvPr>
          <p:cNvSpPr>
            <a:spLocks noGrp="1"/>
          </p:cNvSpPr>
          <p:nvPr>
            <p:ph type="body" sz="half" idx="2"/>
          </p:nvPr>
        </p:nvSpPr>
        <p:spPr>
          <a:xfrm>
            <a:off x="839788" y="2057400"/>
            <a:ext cx="3102625" cy="3811588"/>
          </a:xfrm>
        </p:spPr>
        <p:txBody>
          <a:bodyPr/>
          <a:lstStyle/>
          <a:p>
            <a:endParaRPr lang="en-US" dirty="0"/>
          </a:p>
          <a:p>
            <a:endParaRPr lang="en-US" dirty="0"/>
          </a:p>
          <a:p>
            <a:endParaRPr lang="en-US" dirty="0"/>
          </a:p>
          <a:p>
            <a:endParaRPr lang="en-US" dirty="0"/>
          </a:p>
          <a:p>
            <a:endParaRPr lang="en-US" dirty="0"/>
          </a:p>
          <a:p>
            <a:pPr algn="ctr"/>
            <a:r>
              <a:rPr lang="en-US" sz="2400" b="1" dirty="0"/>
              <a:t>Key Learnings</a:t>
            </a:r>
            <a:endParaRPr lang="en-IN" sz="2400" b="1" dirty="0"/>
          </a:p>
        </p:txBody>
      </p:sp>
    </p:spTree>
    <p:extLst>
      <p:ext uri="{BB962C8B-B14F-4D97-AF65-F5344CB8AC3E}">
        <p14:creationId xmlns:p14="http://schemas.microsoft.com/office/powerpoint/2010/main" val="3319303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946A-8AE4-0979-3901-E345DCF84745}"/>
              </a:ext>
            </a:extLst>
          </p:cNvPr>
          <p:cNvSpPr>
            <a:spLocks noGrp="1"/>
          </p:cNvSpPr>
          <p:nvPr>
            <p:ph type="title"/>
          </p:nvPr>
        </p:nvSpPr>
        <p:spPr/>
        <p:txBody>
          <a:bodyPr/>
          <a:lstStyle/>
          <a:p>
            <a:r>
              <a:rPr lang="en-US" dirty="0"/>
              <a:t>Salient Features &amp; Analysis of IS 1892:2021………..</a:t>
            </a:r>
            <a:endParaRPr lang="en-IN" dirty="0"/>
          </a:p>
        </p:txBody>
      </p:sp>
      <p:sp>
        <p:nvSpPr>
          <p:cNvPr id="3" name="Content Placeholder 2">
            <a:extLst>
              <a:ext uri="{FF2B5EF4-FFF2-40B4-BE49-F238E27FC236}">
                <a16:creationId xmlns:a16="http://schemas.microsoft.com/office/drawing/2014/main" id="{D72219DE-92D2-D090-B48D-471B3164934C}"/>
              </a:ext>
            </a:extLst>
          </p:cNvPr>
          <p:cNvSpPr>
            <a:spLocks noGrp="1"/>
          </p:cNvSpPr>
          <p:nvPr>
            <p:ph idx="1"/>
          </p:nvPr>
        </p:nvSpPr>
        <p:spPr>
          <a:xfrm>
            <a:off x="3957403" y="194873"/>
            <a:ext cx="8064708" cy="6520720"/>
          </a:xfrm>
        </p:spPr>
        <p:txBody>
          <a:bodyPr>
            <a:noAutofit/>
          </a:bodyPr>
          <a:lstStyle/>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Design Criteria</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In view of large variations in the nature of super structures, extent of plan area and the soil strata conditions, no single method/approach can be suitable for all situations. The choice of type and number of tests and depth of test depends on the nature of substrata variation, type of loading and the type of structure proposed at a given location. This standard is intended to provide guidelines on ways to proceed in a given situation.</a:t>
            </a:r>
          </a:p>
          <a:p>
            <a:pPr>
              <a:lnSpc>
                <a:spcPct val="107000"/>
              </a:lnSpc>
              <a:spcAft>
                <a:spcPts val="800"/>
              </a:spcAft>
            </a:pPr>
            <a:r>
              <a:rPr lang="en-IN" sz="1800" b="1" kern="100" dirty="0">
                <a:latin typeface="Calibri" panose="020F0502020204030204" pitchFamily="34" charset="0"/>
                <a:ea typeface="Calibri" panose="020F0502020204030204" pitchFamily="34" charset="0"/>
                <a:cs typeface="Times New Roman" panose="02020603050405020304" pitchFamily="18" charset="0"/>
              </a:rPr>
              <a:t>New Considerations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latest techniques </a:t>
            </a:r>
            <a:r>
              <a:rPr lang="en-IN" sz="1800" dirty="0">
                <a:effectLst/>
                <a:latin typeface="Calibri" panose="020F0502020204030204" pitchFamily="34" charset="0"/>
                <a:ea typeface="Calibri" panose="020F0502020204030204" pitchFamily="34" charset="0"/>
                <a:cs typeface="Times New Roman" panose="02020603050405020304" pitchFamily="18" charset="0"/>
              </a:rPr>
              <a:t>and equipment developed and being used in the country for subsurface investigation.) </a:t>
            </a:r>
            <a:r>
              <a:rPr lang="en-IN" sz="1800" kern="100" dirty="0">
                <a:latin typeface="Calibri" panose="020F0502020204030204" pitchFamily="34" charset="0"/>
                <a:ea typeface="Calibri" panose="020F0502020204030204" pitchFamily="34" charset="0"/>
                <a:cs typeface="Times New Roman" panose="02020603050405020304" pitchFamily="18" charset="0"/>
              </a:rPr>
              <a: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Provisions on location and depth of investigation have been modified;</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Provisions on various boring techniques have been updated and continuous soil samplers have been included;</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Provisions on wash boring and mud-rotary boring have been deleted;</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Series of in-situ tests have been added, such as static cone penetration test using piezocone with pore pressure measurement (CPTu), field California bearing ratio (CBR) test, cross hole seismic test (CHST), ground penetrating radar survey (GPR), spectral analysis of surface wave (SASW) and multi-channel analysis of surface wave (MASW), dilatometer test (DMT) and in-situ permeability test, etc;</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f) Provisions on optical and acoustic tele-viewer methods have been added; and</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g) Provisions on pressuremeter test (PMT) have been detailed.</a:t>
            </a:r>
          </a:p>
        </p:txBody>
      </p:sp>
      <p:sp>
        <p:nvSpPr>
          <p:cNvPr id="4" name="Text Placeholder 3">
            <a:extLst>
              <a:ext uri="{FF2B5EF4-FFF2-40B4-BE49-F238E27FC236}">
                <a16:creationId xmlns:a16="http://schemas.microsoft.com/office/drawing/2014/main" id="{1796FDE5-2A1F-4BDC-90F7-0BBF5EE072D8}"/>
              </a:ext>
            </a:extLst>
          </p:cNvPr>
          <p:cNvSpPr>
            <a:spLocks noGrp="1"/>
          </p:cNvSpPr>
          <p:nvPr>
            <p:ph type="body" sz="half" idx="2"/>
          </p:nvPr>
        </p:nvSpPr>
        <p:spPr>
          <a:xfrm>
            <a:off x="839788" y="2057400"/>
            <a:ext cx="3117615" cy="3811588"/>
          </a:xfrm>
        </p:spPr>
        <p:txBody>
          <a:bodyPr/>
          <a:lstStyle/>
          <a:p>
            <a:endParaRPr lang="en-US" sz="1600" b="1" dirty="0"/>
          </a:p>
          <a:p>
            <a:endParaRPr lang="en-US" b="1" dirty="0"/>
          </a:p>
          <a:p>
            <a:pPr algn="ctr"/>
            <a:endParaRPr lang="en-US" sz="2400" b="1" dirty="0"/>
          </a:p>
          <a:p>
            <a:pPr algn="ctr"/>
            <a:endParaRPr lang="en-US" sz="2400" b="1" dirty="0"/>
          </a:p>
          <a:p>
            <a:pPr algn="ctr"/>
            <a:r>
              <a:rPr lang="en-US" sz="2400" b="1" dirty="0"/>
              <a:t>Key Learnings</a:t>
            </a:r>
            <a:endParaRPr lang="en-IN" sz="2400" b="1" dirty="0"/>
          </a:p>
          <a:p>
            <a:pPr algn="ctr"/>
            <a:endParaRPr lang="en-IN" sz="2400" dirty="0"/>
          </a:p>
        </p:txBody>
      </p:sp>
    </p:spTree>
    <p:extLst>
      <p:ext uri="{BB962C8B-B14F-4D97-AF65-F5344CB8AC3E}">
        <p14:creationId xmlns:p14="http://schemas.microsoft.com/office/powerpoint/2010/main" val="3934803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FBFA-8342-CBC6-00DC-8A4AFF762D10}"/>
              </a:ext>
            </a:extLst>
          </p:cNvPr>
          <p:cNvSpPr>
            <a:spLocks noGrp="1"/>
          </p:cNvSpPr>
          <p:nvPr>
            <p:ph type="title"/>
          </p:nvPr>
        </p:nvSpPr>
        <p:spPr/>
        <p:txBody>
          <a:bodyPr/>
          <a:lstStyle/>
          <a:p>
            <a:r>
              <a:rPr lang="en-US" dirty="0"/>
              <a:t>Salient Features &amp; Analysis of IS 1892:2021………..</a:t>
            </a:r>
            <a:endParaRPr lang="en-IN" dirty="0"/>
          </a:p>
        </p:txBody>
      </p:sp>
      <p:sp>
        <p:nvSpPr>
          <p:cNvPr id="3" name="Content Placeholder 2">
            <a:extLst>
              <a:ext uri="{FF2B5EF4-FFF2-40B4-BE49-F238E27FC236}">
                <a16:creationId xmlns:a16="http://schemas.microsoft.com/office/drawing/2014/main" id="{24DE106A-E7C1-66C1-C902-ADBC6DD27A01}"/>
              </a:ext>
            </a:extLst>
          </p:cNvPr>
          <p:cNvSpPr>
            <a:spLocks noGrp="1"/>
          </p:cNvSpPr>
          <p:nvPr>
            <p:ph idx="1"/>
          </p:nvPr>
        </p:nvSpPr>
        <p:spPr>
          <a:xfrm>
            <a:off x="4122295" y="194873"/>
            <a:ext cx="7899815" cy="6490740"/>
          </a:xfrm>
        </p:spPr>
        <p:txBody>
          <a:bodyPr>
            <a:normAutofit fontScale="40000" lnSpcReduction="20000"/>
          </a:bodyPr>
          <a:lstStyle/>
          <a:p>
            <a:pPr>
              <a:lnSpc>
                <a:spcPct val="107000"/>
              </a:lnSpc>
              <a:spcAft>
                <a:spcPts val="800"/>
              </a:spcAft>
            </a:pPr>
            <a:r>
              <a:rPr lang="en-IN" sz="4000" kern="100" dirty="0">
                <a:effectLst/>
                <a:latin typeface="Calibri" panose="020F0502020204030204" pitchFamily="34" charset="0"/>
                <a:ea typeface="Calibri" panose="020F0502020204030204" pitchFamily="34" charset="0"/>
                <a:cs typeface="Times New Roman" panose="02020603050405020304" pitchFamily="18" charset="0"/>
              </a:rPr>
              <a:t>Provisions on optical and acoustic tele-viewer methods have been added</a:t>
            </a:r>
          </a:p>
          <a:p>
            <a:pPr>
              <a:lnSpc>
                <a:spcPct val="107000"/>
              </a:lnSpc>
              <a:spcAft>
                <a:spcPts val="800"/>
              </a:spcAft>
            </a:pPr>
            <a:r>
              <a:rPr lang="en-IN" sz="4000" kern="100" dirty="0">
                <a:effectLst/>
                <a:latin typeface="Calibri" panose="020F0502020204030204" pitchFamily="34" charset="0"/>
                <a:ea typeface="Calibri" panose="020F0502020204030204" pitchFamily="34" charset="0"/>
                <a:cs typeface="Times New Roman" panose="02020603050405020304" pitchFamily="18" charset="0"/>
              </a:rPr>
              <a:t> Provisions on pressure meter test (PMT) have been detailed.</a:t>
            </a:r>
          </a:p>
          <a:p>
            <a:pPr>
              <a:lnSpc>
                <a:spcPct val="107000"/>
              </a:lnSpc>
              <a:spcAft>
                <a:spcPts val="800"/>
              </a:spcAft>
            </a:pPr>
            <a:r>
              <a:rPr lang="en-IN" sz="6000" b="1" kern="100" dirty="0">
                <a:effectLst/>
                <a:latin typeface="Calibri" panose="020F0502020204030204" pitchFamily="34" charset="0"/>
                <a:ea typeface="Calibri" panose="020F0502020204030204" pitchFamily="34" charset="0"/>
                <a:cs typeface="Times New Roman" panose="02020603050405020304" pitchFamily="18" charset="0"/>
              </a:rPr>
              <a:t>Analysis</a:t>
            </a:r>
            <a:endParaRPr lang="en-IN" sz="6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3500" b="1" kern="100" dirty="0">
                <a:effectLst/>
                <a:latin typeface="Calibri" panose="020F0502020204030204" pitchFamily="34" charset="0"/>
                <a:ea typeface="Calibri" panose="020F0502020204030204" pitchFamily="34" charset="0"/>
                <a:cs typeface="Times New Roman" panose="02020603050405020304" pitchFamily="18" charset="0"/>
              </a:rPr>
              <a:t>Relevance</a:t>
            </a: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The standard is highly relevant for ensuring that foundations are designed and constructed with safety, durability, and efficiency in mind. It helps in preventing issues like foundation settlement, tilting, or failure which can have serious consequences for structural integrity.</a:t>
            </a:r>
          </a:p>
          <a:p>
            <a:pPr marL="342900" lvl="0" indent="-342900">
              <a:lnSpc>
                <a:spcPct val="107000"/>
              </a:lnSpc>
              <a:spcAft>
                <a:spcPts val="800"/>
              </a:spcAft>
              <a:buFont typeface="+mj-lt"/>
              <a:buAutoNum type="arabicPeriod"/>
              <a:tabLst>
                <a:tab pos="457200" algn="l"/>
              </a:tabLst>
            </a:pPr>
            <a:r>
              <a:rPr lang="en-IN" sz="3500" b="1" kern="100" dirty="0">
                <a:effectLst/>
                <a:latin typeface="Calibri" panose="020F0502020204030204" pitchFamily="34" charset="0"/>
                <a:ea typeface="Calibri" panose="020F0502020204030204" pitchFamily="34" charset="0"/>
                <a:cs typeface="Times New Roman" panose="02020603050405020304" pitchFamily="18" charset="0"/>
              </a:rPr>
              <a:t>Integration with Other Standards</a:t>
            </a: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IS 1892:2021 is often used in conjunction with other standards, such as those related to concrete, steel, and soil mechanics, to provide a comprehensive framework for foundation design and construction.</a:t>
            </a:r>
          </a:p>
          <a:p>
            <a:pPr marL="342900" lvl="0" indent="-342900">
              <a:lnSpc>
                <a:spcPct val="107000"/>
              </a:lnSpc>
              <a:spcAft>
                <a:spcPts val="800"/>
              </a:spcAft>
              <a:buFont typeface="+mj-lt"/>
              <a:buAutoNum type="arabicPeriod"/>
              <a:tabLst>
                <a:tab pos="457200" algn="l"/>
              </a:tabLst>
            </a:pPr>
            <a:r>
              <a:rPr lang="en-IN" sz="3500" b="1" kern="100" dirty="0">
                <a:effectLst/>
                <a:latin typeface="Calibri" panose="020F0502020204030204" pitchFamily="34" charset="0"/>
                <a:ea typeface="Calibri" panose="020F0502020204030204" pitchFamily="34" charset="0"/>
                <a:cs typeface="Times New Roman" panose="02020603050405020304" pitchFamily="18" charset="0"/>
              </a:rPr>
              <a:t>Implementation Challenges</a:t>
            </a: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While the standard provides valuable guidelines, implementing its recommendations requires skilled professionals, including structural engineers and geotechnical experts.</a:t>
            </a:r>
          </a:p>
          <a:p>
            <a:pPr marL="742950" lvl="1" indent="-285750">
              <a:lnSpc>
                <a:spcPct val="107000"/>
              </a:lnSpc>
              <a:spcAft>
                <a:spcPts val="800"/>
              </a:spcAft>
              <a:buSzPts val="1000"/>
              <a:buFont typeface="Courier New" panose="02070309020205020404" pitchFamily="49" charset="0"/>
              <a:buChar char="o"/>
              <a:tabLst>
                <a:tab pos="914400" algn="l"/>
              </a:tabLst>
            </a:pP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There may be challenges in interpreting soil data accurately and applying the correct design parameters, which necessitates ongoing training and professional development.</a:t>
            </a:r>
          </a:p>
          <a:p>
            <a:pPr marL="342900" lvl="0" indent="-342900">
              <a:lnSpc>
                <a:spcPct val="107000"/>
              </a:lnSpc>
              <a:spcAft>
                <a:spcPts val="800"/>
              </a:spcAft>
              <a:buFont typeface="+mj-lt"/>
              <a:buAutoNum type="arabicPeriod"/>
              <a:tabLst>
                <a:tab pos="457200" algn="l"/>
              </a:tabLst>
            </a:pPr>
            <a:r>
              <a:rPr lang="en-IN" sz="3500" b="1" kern="100" dirty="0">
                <a:effectLst/>
                <a:latin typeface="Calibri" panose="020F0502020204030204" pitchFamily="34" charset="0"/>
                <a:ea typeface="Calibri" panose="020F0502020204030204" pitchFamily="34" charset="0"/>
                <a:cs typeface="Times New Roman" panose="02020603050405020304" pitchFamily="18" charset="0"/>
              </a:rPr>
              <a:t>Impact on Safety</a:t>
            </a: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3500" kern="100" dirty="0">
                <a:effectLst/>
                <a:latin typeface="Calibri" panose="020F0502020204030204" pitchFamily="34" charset="0"/>
                <a:ea typeface="Calibri" panose="020F0502020204030204" pitchFamily="34" charset="0"/>
                <a:cs typeface="Times New Roman" panose="02020603050405020304" pitchFamily="18" charset="0"/>
              </a:rPr>
              <a:t>By following IS 1892:2021, the likelihood of foundation-related failures is significantly reduced, enhancing the overall safety of structures. It contributes to the prevention of accidents and structural failures.</a:t>
            </a:r>
          </a:p>
          <a:p>
            <a:endParaRPr lang="en-IN" sz="2200" dirty="0"/>
          </a:p>
        </p:txBody>
      </p:sp>
      <p:sp>
        <p:nvSpPr>
          <p:cNvPr id="4" name="Text Placeholder 3">
            <a:extLst>
              <a:ext uri="{FF2B5EF4-FFF2-40B4-BE49-F238E27FC236}">
                <a16:creationId xmlns:a16="http://schemas.microsoft.com/office/drawing/2014/main" id="{73267D6A-FA9D-8AE9-2FBE-5CC9134D2D63}"/>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400" b="1" dirty="0"/>
              <a:t>Key Learnings</a:t>
            </a:r>
            <a:endParaRPr lang="en-IN" sz="2400" b="1" dirty="0"/>
          </a:p>
        </p:txBody>
      </p:sp>
    </p:spTree>
    <p:extLst>
      <p:ext uri="{BB962C8B-B14F-4D97-AF65-F5344CB8AC3E}">
        <p14:creationId xmlns:p14="http://schemas.microsoft.com/office/powerpoint/2010/main" val="3174955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D0FF03-86CE-7DED-115D-F4D58B851552}"/>
              </a:ext>
            </a:extLst>
          </p:cNvPr>
          <p:cNvSpPr>
            <a:spLocks noGrp="1"/>
          </p:cNvSpPr>
          <p:nvPr>
            <p:ph type="title"/>
          </p:nvPr>
        </p:nvSpPr>
        <p:spPr/>
        <p:txBody>
          <a:bodyPr/>
          <a:lstStyle/>
          <a:p>
            <a:r>
              <a:rPr lang="en-US" dirty="0"/>
              <a:t>Salient Features &amp; Analysis of IS 1892:2021………..</a:t>
            </a:r>
            <a:endParaRPr lang="en-IN" dirty="0"/>
          </a:p>
        </p:txBody>
      </p:sp>
      <p:sp>
        <p:nvSpPr>
          <p:cNvPr id="6" name="Content Placeholder 5">
            <a:extLst>
              <a:ext uri="{FF2B5EF4-FFF2-40B4-BE49-F238E27FC236}">
                <a16:creationId xmlns:a16="http://schemas.microsoft.com/office/drawing/2014/main" id="{99278EAE-3911-0EC0-3205-2CB0E2261561}"/>
              </a:ext>
            </a:extLst>
          </p:cNvPr>
          <p:cNvSpPr>
            <a:spLocks noGrp="1"/>
          </p:cNvSpPr>
          <p:nvPr>
            <p:ph idx="1"/>
          </p:nvPr>
        </p:nvSpPr>
        <p:spPr/>
        <p:txBody>
          <a:bodyPr>
            <a:normAutofit/>
          </a:bodyPr>
          <a:lstStyle/>
          <a:p>
            <a:pPr marL="0" lvl="0" indent="0">
              <a:lnSpc>
                <a:spcPct val="107000"/>
              </a:lnSpc>
              <a:spcAft>
                <a:spcPts val="800"/>
              </a:spcAft>
              <a:buNone/>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Analysis……..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Economic Considerations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Proper foundation design and construction can lead to cost savings by avoiding costly repairs and ensuring the longevity of the structure. Adhering to the standard helps in optimizing the use of materials and resources.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Adaptation to Local Conditions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The standard takes into account local soil and climatic conditions, making it adaptable to various geographic regions within India. However, adaptations might be needed for specific regional conditions.</a:t>
            </a:r>
          </a:p>
          <a:p>
            <a:endParaRPr lang="en-IN" sz="2000" dirty="0"/>
          </a:p>
        </p:txBody>
      </p:sp>
      <p:sp>
        <p:nvSpPr>
          <p:cNvPr id="7" name="Text Placeholder 6">
            <a:extLst>
              <a:ext uri="{FF2B5EF4-FFF2-40B4-BE49-F238E27FC236}">
                <a16:creationId xmlns:a16="http://schemas.microsoft.com/office/drawing/2014/main" id="{A664C82A-939B-F6A2-AABB-42BAA41C8453}"/>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400" dirty="0"/>
              <a:t> </a:t>
            </a:r>
            <a:r>
              <a:rPr lang="en-US" sz="2400" b="1" dirty="0"/>
              <a:t>Key Learnings</a:t>
            </a:r>
            <a:endParaRPr lang="en-IN" sz="2400" dirty="0"/>
          </a:p>
        </p:txBody>
      </p:sp>
    </p:spTree>
    <p:extLst>
      <p:ext uri="{BB962C8B-B14F-4D97-AF65-F5344CB8AC3E}">
        <p14:creationId xmlns:p14="http://schemas.microsoft.com/office/powerpoint/2010/main" val="4156060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FF57-4C0B-C94E-1708-FED0FCB2AEDF}"/>
              </a:ext>
            </a:extLst>
          </p:cNvPr>
          <p:cNvSpPr>
            <a:spLocks noGrp="1"/>
          </p:cNvSpPr>
          <p:nvPr>
            <p:ph type="title"/>
          </p:nvPr>
        </p:nvSpPr>
        <p:spPr/>
        <p:txBody>
          <a:bodyPr/>
          <a:lstStyle/>
          <a:p>
            <a:r>
              <a:rPr lang="en-US" dirty="0"/>
              <a:t>General Requirements of Foundations</a:t>
            </a:r>
            <a:endParaRPr lang="en-IN" dirty="0"/>
          </a:p>
        </p:txBody>
      </p:sp>
      <p:sp>
        <p:nvSpPr>
          <p:cNvPr id="3" name="Content Placeholder 2">
            <a:extLst>
              <a:ext uri="{FF2B5EF4-FFF2-40B4-BE49-F238E27FC236}">
                <a16:creationId xmlns:a16="http://schemas.microsoft.com/office/drawing/2014/main" id="{82E78F8D-BC66-313D-2587-B4B9E9A18EA8}"/>
              </a:ext>
            </a:extLst>
          </p:cNvPr>
          <p:cNvSpPr>
            <a:spLocks noGrp="1"/>
          </p:cNvSpPr>
          <p:nvPr>
            <p:ph idx="1"/>
          </p:nvPr>
        </p:nvSpPr>
        <p:spPr>
          <a:xfrm>
            <a:off x="4772025" y="269823"/>
            <a:ext cx="7235096" cy="6385810"/>
          </a:xfrm>
        </p:spPr>
        <p:txBody>
          <a:bodyPr>
            <a:normAutofit/>
          </a:bodyPr>
          <a:lstStyle/>
          <a:p>
            <a:pPr algn="just"/>
            <a:r>
              <a:rPr lang="en-US" sz="1200" b="1" dirty="0"/>
              <a:t>Load Bearing Capacity:</a:t>
            </a:r>
            <a:endParaRPr lang="en-US" sz="1200" dirty="0"/>
          </a:p>
          <a:p>
            <a:pPr algn="just">
              <a:buFont typeface="Arial" panose="020B0604020202020204" pitchFamily="34" charset="0"/>
              <a:buChar char="•"/>
            </a:pPr>
            <a:r>
              <a:rPr lang="en-US" sz="1200" b="1" dirty="0"/>
              <a:t>Soil Strength:</a:t>
            </a:r>
            <a:r>
              <a:rPr lang="en-US" sz="1200" dirty="0"/>
              <a:t> Foundations must be designed based on the bearing capacity of the soil to support the weight of the structure.</a:t>
            </a:r>
          </a:p>
          <a:p>
            <a:pPr algn="just">
              <a:buFont typeface="Arial" panose="020B0604020202020204" pitchFamily="34" charset="0"/>
              <a:buChar char="•"/>
            </a:pPr>
            <a:r>
              <a:rPr lang="en-US" sz="1200" b="1" dirty="0"/>
              <a:t>Load Distribution:</a:t>
            </a:r>
            <a:r>
              <a:rPr lang="en-US" sz="1200" dirty="0"/>
              <a:t> The foundation should distribute the load from the building evenly to prevent excessive settlement or failure.</a:t>
            </a:r>
          </a:p>
          <a:p>
            <a:pPr algn="just"/>
            <a:r>
              <a:rPr lang="en-US" sz="1200" b="1" dirty="0"/>
              <a:t>2. Type of Foundation:</a:t>
            </a:r>
            <a:endParaRPr lang="en-US" sz="1200" dirty="0"/>
          </a:p>
          <a:p>
            <a:pPr algn="just">
              <a:buFont typeface="Arial" panose="020B0604020202020204" pitchFamily="34" charset="0"/>
              <a:buChar char="•"/>
            </a:pPr>
            <a:r>
              <a:rPr lang="en-US" sz="1200" b="1" dirty="0"/>
              <a:t>Shallow Foundations:</a:t>
            </a:r>
            <a:r>
              <a:rPr lang="en-US" sz="1200" dirty="0"/>
              <a:t> Includes spread footings, mat foundations, and others suitable for relatively strong and uniform soil.</a:t>
            </a:r>
          </a:p>
          <a:p>
            <a:pPr algn="just">
              <a:buFont typeface="Arial" panose="020B0604020202020204" pitchFamily="34" charset="0"/>
              <a:buChar char="•"/>
            </a:pPr>
            <a:r>
              <a:rPr lang="en-US" sz="1200" b="1" dirty="0"/>
              <a:t>Deep Foundations:</a:t>
            </a:r>
            <a:r>
              <a:rPr lang="en-US" sz="1200" dirty="0"/>
              <a:t> Includes piles and caissons for weaker soils or where deep support is required.</a:t>
            </a:r>
          </a:p>
          <a:p>
            <a:pPr algn="just"/>
            <a:r>
              <a:rPr lang="en-US" sz="1200" b="1" dirty="0"/>
              <a:t>3. Settlement and Stability:</a:t>
            </a:r>
            <a:endParaRPr lang="en-US" sz="1200" dirty="0"/>
          </a:p>
          <a:p>
            <a:pPr algn="just">
              <a:buFont typeface="Arial" panose="020B0604020202020204" pitchFamily="34" charset="0"/>
              <a:buChar char="•"/>
            </a:pPr>
            <a:r>
              <a:rPr lang="en-US" sz="1200" b="1" dirty="0"/>
              <a:t>Settlement Control:</a:t>
            </a:r>
            <a:r>
              <a:rPr lang="en-US" sz="1200" dirty="0"/>
              <a:t> Foundations must be designed to minimize differential settlement, which can cause structural issues.</a:t>
            </a:r>
          </a:p>
          <a:p>
            <a:pPr algn="just">
              <a:buFont typeface="Arial" panose="020B0604020202020204" pitchFamily="34" charset="0"/>
              <a:buChar char="•"/>
            </a:pPr>
            <a:r>
              <a:rPr lang="en-US" sz="1200" b="1" dirty="0"/>
              <a:t>Lateral Stability:</a:t>
            </a:r>
            <a:r>
              <a:rPr lang="en-US" sz="1200" dirty="0"/>
              <a:t> Foundations must resist lateral loads and forces such as wind and seismic activity.</a:t>
            </a:r>
          </a:p>
          <a:p>
            <a:pPr algn="just"/>
            <a:r>
              <a:rPr lang="en-US" sz="1200" b="1" dirty="0"/>
              <a:t>4. Environmental Considerations:</a:t>
            </a:r>
            <a:endParaRPr lang="en-US" sz="1200" dirty="0"/>
          </a:p>
          <a:p>
            <a:pPr algn="just">
              <a:buFont typeface="Arial" panose="020B0604020202020204" pitchFamily="34" charset="0"/>
              <a:buChar char="•"/>
            </a:pPr>
            <a:r>
              <a:rPr lang="en-US" sz="1200" b="1" dirty="0"/>
              <a:t>Water Table:</a:t>
            </a:r>
            <a:r>
              <a:rPr lang="en-US" sz="1200" dirty="0"/>
              <a:t> High groundwater levels can affect foundation stability and may require special design considerations like waterproofing or drainage.</a:t>
            </a:r>
          </a:p>
          <a:p>
            <a:pPr algn="just">
              <a:buFont typeface="Arial" panose="020B0604020202020204" pitchFamily="34" charset="0"/>
              <a:buChar char="•"/>
            </a:pPr>
            <a:r>
              <a:rPr lang="en-US" sz="1200" b="1" dirty="0"/>
              <a:t>Soil Conditions:</a:t>
            </a:r>
            <a:r>
              <a:rPr lang="en-US" sz="1200" dirty="0"/>
              <a:t> Soil types, such as clay, sand, or silt, can influence foundation design and construction.</a:t>
            </a:r>
          </a:p>
          <a:p>
            <a:pPr algn="just"/>
            <a:r>
              <a:rPr lang="en-US" sz="1200" b="1" dirty="0"/>
              <a:t>5. Construction Methods:</a:t>
            </a:r>
            <a:endParaRPr lang="en-US" sz="1200" dirty="0"/>
          </a:p>
          <a:p>
            <a:pPr algn="just">
              <a:buFont typeface="Arial" panose="020B0604020202020204" pitchFamily="34" charset="0"/>
              <a:buChar char="•"/>
            </a:pPr>
            <a:r>
              <a:rPr lang="en-US" sz="1200" b="1" dirty="0"/>
              <a:t>Quality Control:</a:t>
            </a:r>
            <a:r>
              <a:rPr lang="en-US" sz="1200" dirty="0"/>
              <a:t> Proper materials and construction practices are essential to ensure foundation integrity.</a:t>
            </a:r>
          </a:p>
          <a:p>
            <a:pPr algn="just">
              <a:buFont typeface="Arial" panose="020B0604020202020204" pitchFamily="34" charset="0"/>
              <a:buChar char="•"/>
            </a:pPr>
            <a:r>
              <a:rPr lang="en-US" sz="1200" b="1" dirty="0"/>
              <a:t>Inspection and Testing:</a:t>
            </a:r>
            <a:r>
              <a:rPr lang="en-US" sz="1200" dirty="0"/>
              <a:t> Foundations should be inspected and tested to verify compliance with design specifications and safety standards.</a:t>
            </a:r>
          </a:p>
          <a:p>
            <a:pPr algn="just"/>
            <a:r>
              <a:rPr lang="en-US" sz="1200" b="1" dirty="0"/>
              <a:t>6. Codes and Standards:</a:t>
            </a:r>
            <a:endParaRPr lang="en-US" sz="1200" dirty="0"/>
          </a:p>
          <a:p>
            <a:pPr algn="just">
              <a:buFont typeface="Arial" panose="020B0604020202020204" pitchFamily="34" charset="0"/>
              <a:buChar char="•"/>
            </a:pPr>
            <a:r>
              <a:rPr lang="en-US" sz="1200" b="1" dirty="0"/>
              <a:t>Compliance:</a:t>
            </a:r>
            <a:r>
              <a:rPr lang="en-US" sz="1200" dirty="0"/>
              <a:t> Foundations must adhere to National building code and Indian standards to ensure safety and performance.</a:t>
            </a:r>
          </a:p>
          <a:p>
            <a:pPr marL="0" indent="0">
              <a:buNone/>
            </a:pPr>
            <a:endParaRPr lang="en-US" sz="1200" dirty="0"/>
          </a:p>
          <a:p>
            <a:endParaRPr lang="en-IN" sz="2000" dirty="0"/>
          </a:p>
        </p:txBody>
      </p:sp>
      <p:sp>
        <p:nvSpPr>
          <p:cNvPr id="4" name="Text Placeholder 3">
            <a:extLst>
              <a:ext uri="{FF2B5EF4-FFF2-40B4-BE49-F238E27FC236}">
                <a16:creationId xmlns:a16="http://schemas.microsoft.com/office/drawing/2014/main" id="{124BAE2E-10FE-B283-1A83-35A0433FA9D2}"/>
              </a:ext>
            </a:extLst>
          </p:cNvPr>
          <p:cNvSpPr>
            <a:spLocks noGrp="1"/>
          </p:cNvSpPr>
          <p:nvPr>
            <p:ph type="body" sz="half" idx="2"/>
          </p:nvPr>
        </p:nvSpPr>
        <p:spPr/>
        <p:txBody>
          <a:bodyPr>
            <a:normAutofit/>
          </a:bodyPr>
          <a:lstStyle/>
          <a:p>
            <a:endParaRPr lang="en-US" sz="2400" b="1" dirty="0"/>
          </a:p>
          <a:p>
            <a:endParaRPr lang="en-US" sz="2400" b="1" dirty="0"/>
          </a:p>
          <a:p>
            <a:endParaRPr lang="en-US" sz="2400" b="1" dirty="0"/>
          </a:p>
          <a:p>
            <a:endParaRPr lang="en-US" sz="2400" b="1" dirty="0"/>
          </a:p>
          <a:p>
            <a:r>
              <a:rPr lang="en-US" sz="2400" b="1" dirty="0"/>
              <a:t>  Principles &amp; Considerations</a:t>
            </a:r>
            <a:endParaRPr lang="en-IN" sz="2400" b="1" dirty="0"/>
          </a:p>
        </p:txBody>
      </p:sp>
    </p:spTree>
    <p:extLst>
      <p:ext uri="{BB962C8B-B14F-4D97-AF65-F5344CB8AC3E}">
        <p14:creationId xmlns:p14="http://schemas.microsoft.com/office/powerpoint/2010/main" val="3347593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D601-FE7A-937B-35D3-A67EEEEC3F09}"/>
              </a:ext>
            </a:extLst>
          </p:cNvPr>
          <p:cNvSpPr>
            <a:spLocks noGrp="1"/>
          </p:cNvSpPr>
          <p:nvPr>
            <p:ph type="title"/>
          </p:nvPr>
        </p:nvSpPr>
        <p:spPr>
          <a:xfrm>
            <a:off x="838200" y="365125"/>
            <a:ext cx="10515600" cy="774127"/>
          </a:xfrm>
        </p:spPr>
        <p:txBody>
          <a:bodyPr/>
          <a:lstStyle/>
          <a:p>
            <a:r>
              <a:rPr lang="en-US" dirty="0"/>
              <a:t>Types of Foundations</a:t>
            </a:r>
            <a:endParaRPr lang="en-IN" dirty="0"/>
          </a:p>
        </p:txBody>
      </p:sp>
      <p:graphicFrame>
        <p:nvGraphicFramePr>
          <p:cNvPr id="4" name="Content Placeholder 3">
            <a:extLst>
              <a:ext uri="{FF2B5EF4-FFF2-40B4-BE49-F238E27FC236}">
                <a16:creationId xmlns:a16="http://schemas.microsoft.com/office/drawing/2014/main" id="{B91226AF-F705-8550-4E93-B9F723DDEDB3}"/>
              </a:ext>
            </a:extLst>
          </p:cNvPr>
          <p:cNvGraphicFramePr>
            <a:graphicFrameLocks noGrp="1"/>
          </p:cNvGraphicFramePr>
          <p:nvPr>
            <p:ph idx="1"/>
            <p:extLst>
              <p:ext uri="{D42A27DB-BD31-4B8C-83A1-F6EECF244321}">
                <p14:modId xmlns:p14="http://schemas.microsoft.com/office/powerpoint/2010/main" val="169399341"/>
              </p:ext>
            </p:extLst>
          </p:nvPr>
        </p:nvGraphicFramePr>
        <p:xfrm>
          <a:off x="838200" y="1349114"/>
          <a:ext cx="10515600" cy="5508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616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5E9A-E0E1-508B-6B31-5717E79D5DC7}"/>
              </a:ext>
            </a:extLst>
          </p:cNvPr>
          <p:cNvSpPr>
            <a:spLocks noGrp="1"/>
          </p:cNvSpPr>
          <p:nvPr>
            <p:ph type="title"/>
          </p:nvPr>
        </p:nvSpPr>
        <p:spPr/>
        <p:txBody>
          <a:bodyPr>
            <a:normAutofit/>
          </a:bodyPr>
          <a:lstStyle/>
          <a:p>
            <a:r>
              <a:rPr lang="en-US" sz="3600" dirty="0"/>
              <a:t>Illustrations</a:t>
            </a:r>
            <a:endParaRPr lang="en-IN" sz="3600" dirty="0"/>
          </a:p>
        </p:txBody>
      </p:sp>
      <p:pic>
        <p:nvPicPr>
          <p:cNvPr id="5" name="Content Placeholder 4">
            <a:extLst>
              <a:ext uri="{FF2B5EF4-FFF2-40B4-BE49-F238E27FC236}">
                <a16:creationId xmlns:a16="http://schemas.microsoft.com/office/drawing/2014/main" id="{A5908795-9119-DC1E-40E8-D79B8602F1C7}"/>
              </a:ext>
            </a:extLst>
          </p:cNvPr>
          <p:cNvPicPr>
            <a:picLocks noGrp="1" noChangeAspect="1"/>
          </p:cNvPicPr>
          <p:nvPr>
            <p:ph idx="1"/>
          </p:nvPr>
        </p:nvPicPr>
        <p:blipFill>
          <a:blip r:embed="rId2"/>
          <a:stretch>
            <a:fillRect/>
          </a:stretch>
        </p:blipFill>
        <p:spPr>
          <a:xfrm>
            <a:off x="4950883" y="457199"/>
            <a:ext cx="2469094" cy="2196059"/>
          </a:xfrm>
          <a:prstGeom prst="rect">
            <a:avLst/>
          </a:prstGeom>
        </p:spPr>
      </p:pic>
      <p:sp>
        <p:nvSpPr>
          <p:cNvPr id="4" name="Text Placeholder 3">
            <a:extLst>
              <a:ext uri="{FF2B5EF4-FFF2-40B4-BE49-F238E27FC236}">
                <a16:creationId xmlns:a16="http://schemas.microsoft.com/office/drawing/2014/main" id="{8321AC5F-132D-5411-76D6-64DD8950F210}"/>
              </a:ext>
            </a:extLst>
          </p:cNvPr>
          <p:cNvSpPr>
            <a:spLocks noGrp="1"/>
          </p:cNvSpPr>
          <p:nvPr>
            <p:ph type="body"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Shallow Foundations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Spread footings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Mat foundations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Deep Foundations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Piles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Caissons</a:t>
            </a:r>
          </a:p>
          <a:p>
            <a:endParaRPr lang="en-IN" dirty="0"/>
          </a:p>
        </p:txBody>
      </p:sp>
      <p:pic>
        <p:nvPicPr>
          <p:cNvPr id="6" name="Picture 5">
            <a:extLst>
              <a:ext uri="{FF2B5EF4-FFF2-40B4-BE49-F238E27FC236}">
                <a16:creationId xmlns:a16="http://schemas.microsoft.com/office/drawing/2014/main" id="{FE57FB0A-13AF-E816-9A81-A6DE37B67639}"/>
              </a:ext>
            </a:extLst>
          </p:cNvPr>
          <p:cNvPicPr>
            <a:picLocks noChangeAspect="1"/>
          </p:cNvPicPr>
          <p:nvPr/>
        </p:nvPicPr>
        <p:blipFill>
          <a:blip r:embed="rId3"/>
          <a:stretch>
            <a:fillRect/>
          </a:stretch>
        </p:blipFill>
        <p:spPr>
          <a:xfrm>
            <a:off x="5261806" y="3207897"/>
            <a:ext cx="2008424" cy="2583252"/>
          </a:xfrm>
          <a:prstGeom prst="rect">
            <a:avLst/>
          </a:prstGeom>
        </p:spPr>
      </p:pic>
      <p:pic>
        <p:nvPicPr>
          <p:cNvPr id="7" name="Picture 6">
            <a:extLst>
              <a:ext uri="{FF2B5EF4-FFF2-40B4-BE49-F238E27FC236}">
                <a16:creationId xmlns:a16="http://schemas.microsoft.com/office/drawing/2014/main" id="{2D6835C9-9C30-4441-EE58-B8A63257AB7A}"/>
              </a:ext>
            </a:extLst>
          </p:cNvPr>
          <p:cNvPicPr>
            <a:picLocks noChangeAspect="1"/>
          </p:cNvPicPr>
          <p:nvPr/>
        </p:nvPicPr>
        <p:blipFill>
          <a:blip r:embed="rId4"/>
          <a:stretch>
            <a:fillRect/>
          </a:stretch>
        </p:blipFill>
        <p:spPr>
          <a:xfrm>
            <a:off x="8116647" y="734675"/>
            <a:ext cx="3110986" cy="1708722"/>
          </a:xfrm>
          <a:prstGeom prst="rect">
            <a:avLst/>
          </a:prstGeom>
        </p:spPr>
      </p:pic>
      <p:pic>
        <p:nvPicPr>
          <p:cNvPr id="8" name="Picture 7">
            <a:extLst>
              <a:ext uri="{FF2B5EF4-FFF2-40B4-BE49-F238E27FC236}">
                <a16:creationId xmlns:a16="http://schemas.microsoft.com/office/drawing/2014/main" id="{F1B47D3C-DF10-C06A-0D5A-155F748E8ED1}"/>
              </a:ext>
            </a:extLst>
          </p:cNvPr>
          <p:cNvPicPr>
            <a:picLocks noChangeAspect="1"/>
          </p:cNvPicPr>
          <p:nvPr/>
        </p:nvPicPr>
        <p:blipFill>
          <a:blip r:embed="rId5"/>
          <a:stretch>
            <a:fillRect/>
          </a:stretch>
        </p:blipFill>
        <p:spPr>
          <a:xfrm>
            <a:off x="8116647" y="3207896"/>
            <a:ext cx="2706859" cy="2475190"/>
          </a:xfrm>
          <a:prstGeom prst="rect">
            <a:avLst/>
          </a:prstGeom>
        </p:spPr>
      </p:pic>
    </p:spTree>
    <p:extLst>
      <p:ext uri="{BB962C8B-B14F-4D97-AF65-F5344CB8AC3E}">
        <p14:creationId xmlns:p14="http://schemas.microsoft.com/office/powerpoint/2010/main" val="358459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7D2716-B059-9DD7-135A-A6CA2D7C33EB}"/>
              </a:ext>
            </a:extLst>
          </p:cNvPr>
          <p:cNvSpPr>
            <a:spLocks noGrp="1"/>
          </p:cNvSpPr>
          <p:nvPr>
            <p:ph type="title"/>
          </p:nvPr>
        </p:nvSpPr>
        <p:spPr>
          <a:xfrm>
            <a:off x="838200" y="127417"/>
            <a:ext cx="10515600" cy="996845"/>
          </a:xfrm>
        </p:spPr>
        <p:txBody>
          <a:bodyPr>
            <a:normAutofit fontScale="90000"/>
          </a:bodyPr>
          <a:lstStyle/>
          <a:p>
            <a:r>
              <a:rPr lang="en-US" dirty="0"/>
              <a:t>Design Considerations of Shallow Foundations &amp; Impact of application of Indian Standards</a:t>
            </a:r>
            <a:endParaRPr lang="en-IN" dirty="0"/>
          </a:p>
        </p:txBody>
      </p:sp>
      <p:graphicFrame>
        <p:nvGraphicFramePr>
          <p:cNvPr id="7" name="Content Placeholder 6">
            <a:extLst>
              <a:ext uri="{FF2B5EF4-FFF2-40B4-BE49-F238E27FC236}">
                <a16:creationId xmlns:a16="http://schemas.microsoft.com/office/drawing/2014/main" id="{A09AE218-74DC-39C1-1191-A1C523FC5926}"/>
              </a:ext>
            </a:extLst>
          </p:cNvPr>
          <p:cNvGraphicFramePr>
            <a:graphicFrameLocks noGrp="1"/>
          </p:cNvGraphicFramePr>
          <p:nvPr>
            <p:ph idx="1"/>
            <p:extLst>
              <p:ext uri="{D42A27DB-BD31-4B8C-83A1-F6EECF244321}">
                <p14:modId xmlns:p14="http://schemas.microsoft.com/office/powerpoint/2010/main" val="2302355197"/>
              </p:ext>
            </p:extLst>
          </p:nvPr>
        </p:nvGraphicFramePr>
        <p:xfrm>
          <a:off x="838200" y="1349114"/>
          <a:ext cx="10515600" cy="5508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075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FDD2-F96F-A39C-14B2-9B34419ED25B}"/>
              </a:ext>
            </a:extLst>
          </p:cNvPr>
          <p:cNvSpPr>
            <a:spLocks noGrp="1"/>
          </p:cNvSpPr>
          <p:nvPr>
            <p:ph type="title"/>
          </p:nvPr>
        </p:nvSpPr>
        <p:spPr/>
        <p:txBody>
          <a:bodyPr>
            <a:normAutofit/>
          </a:bodyPr>
          <a:lstStyle/>
          <a:p>
            <a:r>
              <a:rPr lang="en-US" sz="2400" dirty="0"/>
              <a:t>Design Considerations of Shallow Foundations &amp; Impact of application of Indian Standards……….</a:t>
            </a:r>
            <a:endParaRPr lang="en-IN" sz="2400" dirty="0"/>
          </a:p>
        </p:txBody>
      </p:sp>
      <p:graphicFrame>
        <p:nvGraphicFramePr>
          <p:cNvPr id="4" name="Content Placeholder 3">
            <a:extLst>
              <a:ext uri="{FF2B5EF4-FFF2-40B4-BE49-F238E27FC236}">
                <a16:creationId xmlns:a16="http://schemas.microsoft.com/office/drawing/2014/main" id="{D1BF03BF-CC25-830C-1448-6F71FFDB3DDD}"/>
              </a:ext>
            </a:extLst>
          </p:cNvPr>
          <p:cNvGraphicFramePr>
            <a:graphicFrameLocks noGrp="1"/>
          </p:cNvGraphicFramePr>
          <p:nvPr>
            <p:ph idx="1"/>
            <p:extLst>
              <p:ext uri="{D42A27DB-BD31-4B8C-83A1-F6EECF244321}">
                <p14:modId xmlns:p14="http://schemas.microsoft.com/office/powerpoint/2010/main" val="37931913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71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4F9E7-8935-0207-602C-436440B7A226}"/>
              </a:ext>
            </a:extLst>
          </p:cNvPr>
          <p:cNvSpPr>
            <a:spLocks noGrp="1"/>
          </p:cNvSpPr>
          <p:nvPr>
            <p:ph type="title"/>
          </p:nvPr>
        </p:nvSpPr>
        <p:spPr/>
        <p:txBody>
          <a:bodyPr>
            <a:normAutofit/>
          </a:bodyPr>
          <a:lstStyle/>
          <a:p>
            <a:r>
              <a:rPr lang="en-US" sz="3600" dirty="0">
                <a:solidFill>
                  <a:srgbClr val="FF0000"/>
                </a:solidFill>
              </a:rPr>
              <a:t>Why Standards?</a:t>
            </a:r>
            <a:endParaRPr lang="en-IN" sz="3600" dirty="0">
              <a:solidFill>
                <a:srgbClr val="FF0000"/>
              </a:solidFill>
            </a:endParaRPr>
          </a:p>
        </p:txBody>
      </p:sp>
      <p:sp>
        <p:nvSpPr>
          <p:cNvPr id="5" name="Content Placeholder 4">
            <a:extLst>
              <a:ext uri="{FF2B5EF4-FFF2-40B4-BE49-F238E27FC236}">
                <a16:creationId xmlns:a16="http://schemas.microsoft.com/office/drawing/2014/main" id="{1879B432-7629-4AF0-B21B-7A287E21631C}"/>
              </a:ext>
            </a:extLst>
          </p:cNvPr>
          <p:cNvSpPr>
            <a:spLocks noGrp="1"/>
          </p:cNvSpPr>
          <p:nvPr>
            <p:ph idx="1"/>
          </p:nvPr>
        </p:nvSpPr>
        <p:spPr>
          <a:xfrm>
            <a:off x="4107305" y="299803"/>
            <a:ext cx="7764905" cy="6415790"/>
          </a:xfrm>
        </p:spPr>
        <p:txBody>
          <a:bodyPr>
            <a:normAutofit fontScale="85000" lnSpcReduction="10000"/>
          </a:bodyPr>
          <a:lstStyle/>
          <a:p>
            <a:pPr marL="228600" algn="just"/>
            <a:r>
              <a:rPr lang="en-IN" sz="1800" b="1" dirty="0">
                <a:solidFill>
                  <a:srgbClr val="000066"/>
                </a:solidFill>
                <a:effectLst/>
                <a:latin typeface="Times New Roman" panose="02020603050405020304" pitchFamily="18" charset="0"/>
                <a:ea typeface="Times New Roman" panose="02020603050405020304" pitchFamily="18" charset="0"/>
              </a:rPr>
              <a:t>Local Soil Conditions</a:t>
            </a:r>
            <a:r>
              <a:rPr lang="en-IN" sz="1800" dirty="0">
                <a:solidFill>
                  <a:srgbClr val="0070C0"/>
                </a:solidFill>
                <a:effectLst/>
                <a:latin typeface="Times New Roman" panose="02020603050405020304" pitchFamily="18" charset="0"/>
                <a:ea typeface="Times New Roman" panose="02020603050405020304" pitchFamily="18" charset="0"/>
              </a:rPr>
              <a:t>: India has diverse soil types ranging from sandy to clayey soils, which vary significantly across regions. Indian Standards are tailored to address the specific challenges posed by these diverse soil conditions, providing guidelines for soil testing, analysis, and foundation design that are relevant and effective in the Indian context.</a:t>
            </a:r>
            <a:endParaRPr lang="en-IN" sz="1800" dirty="0">
              <a:effectLst/>
              <a:latin typeface="Times New Roman" panose="02020603050405020304" pitchFamily="18" charset="0"/>
              <a:ea typeface="Times New Roman" panose="02020603050405020304" pitchFamily="18" charset="0"/>
            </a:endParaRPr>
          </a:p>
          <a:p>
            <a:pPr marL="228600" algn="just"/>
            <a:r>
              <a:rPr lang="en-IN" sz="1800" b="1" dirty="0">
                <a:solidFill>
                  <a:srgbClr val="7030A0"/>
                </a:solidFill>
                <a:effectLst/>
                <a:latin typeface="Times New Roman" panose="02020603050405020304" pitchFamily="18" charset="0"/>
                <a:ea typeface="Times New Roman" panose="02020603050405020304" pitchFamily="18" charset="0"/>
              </a:rPr>
              <a:t>Climate and Environmental Factors</a:t>
            </a:r>
            <a:r>
              <a:rPr lang="en-IN" sz="1800" dirty="0">
                <a:solidFill>
                  <a:srgbClr val="0070C0"/>
                </a:solidFill>
                <a:effectLst/>
                <a:latin typeface="Times New Roman" panose="02020603050405020304" pitchFamily="18" charset="0"/>
                <a:ea typeface="Times New Roman" panose="02020603050405020304" pitchFamily="18" charset="0"/>
              </a:rPr>
              <a:t>: Indian Standards take into account the climatic variations and environmental factors that influence soil behaviour and foundation performance. Guidelines for factors such as groundwater levels, seismic activity, and monsoon conditions are incorporated to ensure that foundations are designed to withstand local environmental stresses.</a:t>
            </a:r>
            <a:endParaRPr lang="en-IN" sz="1800" dirty="0">
              <a:effectLst/>
              <a:latin typeface="Times New Roman" panose="02020603050405020304" pitchFamily="18" charset="0"/>
              <a:ea typeface="Times New Roman" panose="02020603050405020304" pitchFamily="18" charset="0"/>
            </a:endParaRPr>
          </a:p>
          <a:p>
            <a:pPr marL="228600" algn="just"/>
            <a:r>
              <a:rPr lang="en-IN" sz="1800" b="1" dirty="0">
                <a:solidFill>
                  <a:srgbClr val="7030A0"/>
                </a:solidFill>
                <a:effectLst/>
                <a:latin typeface="Times New Roman" panose="02020603050405020304" pitchFamily="18" charset="0"/>
                <a:ea typeface="Times New Roman" panose="02020603050405020304" pitchFamily="18" charset="0"/>
              </a:rPr>
              <a:t>Structural Requirements</a:t>
            </a:r>
            <a:r>
              <a:rPr lang="en-IN" sz="1800" dirty="0">
                <a:solidFill>
                  <a:srgbClr val="0070C0"/>
                </a:solidFill>
                <a:effectLst/>
                <a:latin typeface="Times New Roman" panose="02020603050405020304" pitchFamily="18" charset="0"/>
                <a:ea typeface="Times New Roman" panose="02020603050405020304" pitchFamily="18" charset="0"/>
              </a:rPr>
              <a:t>: Indian Standards are aligned with the structural requirements and building codes prevalent in the country. They provide guidance on foundation design parameters, load considerations, and safety factors that are essential for ensuring the structural integrity and stability of buildings and infrastructure projects.</a:t>
            </a:r>
            <a:endParaRPr lang="en-IN" sz="1800" dirty="0">
              <a:effectLst/>
              <a:latin typeface="Times New Roman" panose="02020603050405020304" pitchFamily="18" charset="0"/>
              <a:ea typeface="Times New Roman" panose="02020603050405020304" pitchFamily="18" charset="0"/>
            </a:endParaRPr>
          </a:p>
          <a:p>
            <a:pPr marL="228600" algn="just"/>
            <a:r>
              <a:rPr lang="en-IN" sz="1800" b="1" dirty="0">
                <a:solidFill>
                  <a:srgbClr val="002060"/>
                </a:solidFill>
                <a:effectLst/>
                <a:latin typeface="Times New Roman" panose="02020603050405020304" pitchFamily="18" charset="0"/>
                <a:ea typeface="Times New Roman" panose="02020603050405020304" pitchFamily="18" charset="0"/>
              </a:rPr>
              <a:t>Regulatory Compliance</a:t>
            </a:r>
            <a:r>
              <a:rPr lang="en-IN" sz="1800" dirty="0">
                <a:solidFill>
                  <a:srgbClr val="0070C0"/>
                </a:solidFill>
                <a:effectLst/>
                <a:latin typeface="Times New Roman" panose="02020603050405020304" pitchFamily="18" charset="0"/>
                <a:ea typeface="Times New Roman" panose="02020603050405020304" pitchFamily="18" charset="0"/>
              </a:rPr>
              <a:t>: Adherence to Indian Standards is often mandated by regulatory authorities for construction projects in India. Engineers and developers are required to follow these standards to obtain necessary approvals, permits, and certifications, ensuring compliance with legal and regulatory requirements.</a:t>
            </a:r>
            <a:endParaRPr lang="en-IN" sz="1800" dirty="0">
              <a:effectLst/>
              <a:latin typeface="Times New Roman" panose="02020603050405020304" pitchFamily="18" charset="0"/>
              <a:ea typeface="Times New Roman" panose="02020603050405020304" pitchFamily="18" charset="0"/>
            </a:endParaRPr>
          </a:p>
          <a:p>
            <a:pPr marL="228600" algn="just"/>
            <a:r>
              <a:rPr lang="en-IN" sz="1800" b="1" dirty="0">
                <a:solidFill>
                  <a:srgbClr val="002060"/>
                </a:solidFill>
                <a:effectLst/>
                <a:latin typeface="Times New Roman" panose="02020603050405020304" pitchFamily="18" charset="0"/>
                <a:ea typeface="Times New Roman" panose="02020603050405020304" pitchFamily="18" charset="0"/>
              </a:rPr>
              <a:t>Historical Experience</a:t>
            </a:r>
            <a:r>
              <a:rPr lang="en-IN" sz="1800" dirty="0">
                <a:solidFill>
                  <a:srgbClr val="0070C0"/>
                </a:solidFill>
                <a:effectLst/>
                <a:latin typeface="Times New Roman" panose="02020603050405020304" pitchFamily="18" charset="0"/>
                <a:ea typeface="Times New Roman" panose="02020603050405020304" pitchFamily="18" charset="0"/>
              </a:rPr>
              <a:t>: Indian Standards draw upon the extensive experience and knowledge accumulated through decades of construction and infrastructure development in the country. They reflect the lessons learned from past successes and failures, incorporating best practices and recommendations based on practical experience and research.</a:t>
            </a:r>
            <a:endParaRPr lang="en-IN" sz="1800" dirty="0">
              <a:effectLst/>
              <a:latin typeface="Times New Roman" panose="02020603050405020304" pitchFamily="18" charset="0"/>
              <a:ea typeface="Times New Roman" panose="02020603050405020304" pitchFamily="18" charset="0"/>
            </a:endParaRPr>
          </a:p>
          <a:p>
            <a:pPr marL="228600" algn="just"/>
            <a:r>
              <a:rPr lang="en-IN" sz="1800" b="1" dirty="0">
                <a:solidFill>
                  <a:srgbClr val="002060"/>
                </a:solidFill>
                <a:effectLst/>
                <a:latin typeface="Times New Roman" panose="02020603050405020304" pitchFamily="18" charset="0"/>
                <a:ea typeface="Times New Roman" panose="02020603050405020304" pitchFamily="18" charset="0"/>
              </a:rPr>
              <a:t>Promotion of Best Practices</a:t>
            </a:r>
            <a:r>
              <a:rPr lang="en-IN" sz="1800" dirty="0">
                <a:solidFill>
                  <a:srgbClr val="0070C0"/>
                </a:solidFill>
                <a:effectLst/>
                <a:latin typeface="Times New Roman" panose="02020603050405020304" pitchFamily="18" charset="0"/>
                <a:ea typeface="Times New Roman" panose="02020603050405020304" pitchFamily="18" charset="0"/>
              </a:rPr>
              <a:t>: Indian Standards promote the adoption of best practices in soil mechanics and foundation engineering, encompassing aspects such as site investigation, soil testing, foundation types, construction techniques, and quality control measures. By following these standards, engineers can minimize risks, enhance project efficiency, and optimize resource utilization.</a:t>
            </a:r>
            <a:endParaRPr lang="en-IN" sz="1800" dirty="0">
              <a:effectLst/>
              <a:latin typeface="Times New Roman" panose="02020603050405020304" pitchFamily="18" charset="0"/>
              <a:ea typeface="Times New Roman" panose="02020603050405020304" pitchFamily="18" charset="0"/>
            </a:endParaRPr>
          </a:p>
          <a:p>
            <a:pPr marL="228600" algn="just"/>
            <a:r>
              <a:rPr lang="en-IN" sz="1800" b="1" dirty="0">
                <a:solidFill>
                  <a:srgbClr val="002060"/>
                </a:solidFill>
                <a:effectLst/>
                <a:latin typeface="Times New Roman" panose="02020603050405020304" pitchFamily="18" charset="0"/>
                <a:ea typeface="Times New Roman" panose="02020603050405020304" pitchFamily="18" charset="0"/>
              </a:rPr>
              <a:t>Capacity Building</a:t>
            </a:r>
            <a:r>
              <a:rPr lang="en-IN" sz="1800" dirty="0">
                <a:solidFill>
                  <a:srgbClr val="0070C0"/>
                </a:solidFill>
                <a:effectLst/>
                <a:latin typeface="Times New Roman" panose="02020603050405020304" pitchFamily="18" charset="0"/>
                <a:ea typeface="Times New Roman" panose="02020603050405020304" pitchFamily="18" charset="0"/>
              </a:rPr>
              <a:t>: Indian Standards contribute to capacity building efforts by providing guidance and training resources for engineers, geotechnical professionals, and construction stakeholders involved in soil mechanics and foundation engineering. They serve as educational tools that empower practitioners with the knowledge and skills necessary to tackle complex soil-structure interaction problems effectively.</a:t>
            </a:r>
            <a:endParaRPr lang="en-IN" sz="1800" dirty="0">
              <a:effectLst/>
              <a:latin typeface="Times New Roman" panose="02020603050405020304" pitchFamily="18" charset="0"/>
              <a:ea typeface="Times New Roman" panose="02020603050405020304" pitchFamily="18" charset="0"/>
            </a:endParaRPr>
          </a:p>
          <a:p>
            <a:endParaRPr lang="en-IN" sz="1600" dirty="0"/>
          </a:p>
        </p:txBody>
      </p:sp>
      <p:sp>
        <p:nvSpPr>
          <p:cNvPr id="6" name="Text Placeholder 5">
            <a:extLst>
              <a:ext uri="{FF2B5EF4-FFF2-40B4-BE49-F238E27FC236}">
                <a16:creationId xmlns:a16="http://schemas.microsoft.com/office/drawing/2014/main" id="{2A9D04FB-C730-C089-30EE-060C605B1EC7}"/>
              </a:ext>
            </a:extLst>
          </p:cNvPr>
          <p:cNvSpPr>
            <a:spLocks noGrp="1"/>
          </p:cNvSpPr>
          <p:nvPr>
            <p:ph type="body" sz="half" idx="2"/>
          </p:nvPr>
        </p:nvSpPr>
        <p:spPr>
          <a:xfrm>
            <a:off x="836612" y="2057400"/>
            <a:ext cx="3935413" cy="3811588"/>
          </a:xfrm>
        </p:spPr>
        <p:txBody>
          <a:bodyPr/>
          <a:lstStyle/>
          <a:p>
            <a:endParaRPr lang="en-US" dirty="0"/>
          </a:p>
          <a:p>
            <a:endParaRPr lang="en-US" dirty="0"/>
          </a:p>
          <a:p>
            <a:endParaRPr lang="en-US" dirty="0"/>
          </a:p>
          <a:p>
            <a:endParaRPr lang="en-US" dirty="0"/>
          </a:p>
          <a:p>
            <a:endParaRPr lang="en-US" dirty="0"/>
          </a:p>
          <a:p>
            <a:r>
              <a:rPr lang="en-US" sz="2400" dirty="0">
                <a:solidFill>
                  <a:srgbClr val="C00000"/>
                </a:solidFill>
              </a:rPr>
              <a:t>Understanding the Indispensability &amp; Impact Factor</a:t>
            </a:r>
            <a:endParaRPr lang="en-IN" sz="2400" dirty="0">
              <a:solidFill>
                <a:srgbClr val="C00000"/>
              </a:solidFill>
            </a:endParaRPr>
          </a:p>
        </p:txBody>
      </p:sp>
    </p:spTree>
    <p:extLst>
      <p:ext uri="{BB962C8B-B14F-4D97-AF65-F5344CB8AC3E}">
        <p14:creationId xmlns:p14="http://schemas.microsoft.com/office/powerpoint/2010/main" val="1563513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5F8D-6EEF-1D3A-3F3D-7211A26078D5}"/>
              </a:ext>
            </a:extLst>
          </p:cNvPr>
          <p:cNvSpPr>
            <a:spLocks noGrp="1"/>
          </p:cNvSpPr>
          <p:nvPr>
            <p:ph type="title"/>
          </p:nvPr>
        </p:nvSpPr>
        <p:spPr>
          <a:xfrm>
            <a:off x="838200" y="365125"/>
            <a:ext cx="10515600" cy="983989"/>
          </a:xfrm>
        </p:spPr>
        <p:txBody>
          <a:bodyPr>
            <a:normAutofit fontScale="90000"/>
          </a:bodyPr>
          <a:lstStyle/>
          <a:p>
            <a:r>
              <a:rPr lang="en-US" sz="4400" dirty="0"/>
              <a:t>Design Considerations of Shallow Foundations &amp; Impact of application of Indian Standards……….</a:t>
            </a:r>
            <a:endParaRPr lang="en-IN" dirty="0"/>
          </a:p>
        </p:txBody>
      </p:sp>
      <p:graphicFrame>
        <p:nvGraphicFramePr>
          <p:cNvPr id="4" name="Content Placeholder 3">
            <a:extLst>
              <a:ext uri="{FF2B5EF4-FFF2-40B4-BE49-F238E27FC236}">
                <a16:creationId xmlns:a16="http://schemas.microsoft.com/office/drawing/2014/main" id="{FE13168C-8663-F62F-70BC-FFE68F630371}"/>
              </a:ext>
            </a:extLst>
          </p:cNvPr>
          <p:cNvGraphicFramePr>
            <a:graphicFrameLocks noGrp="1"/>
          </p:cNvGraphicFramePr>
          <p:nvPr>
            <p:ph idx="1"/>
            <p:extLst>
              <p:ext uri="{D42A27DB-BD31-4B8C-83A1-F6EECF244321}">
                <p14:modId xmlns:p14="http://schemas.microsoft.com/office/powerpoint/2010/main" val="3195361588"/>
              </p:ext>
            </p:extLst>
          </p:nvPr>
        </p:nvGraphicFramePr>
        <p:xfrm>
          <a:off x="838200" y="1469036"/>
          <a:ext cx="10515600" cy="521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511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D759-0871-04EC-9DAD-7EAA8CCA247F}"/>
              </a:ext>
            </a:extLst>
          </p:cNvPr>
          <p:cNvSpPr>
            <a:spLocks noGrp="1"/>
          </p:cNvSpPr>
          <p:nvPr>
            <p:ph type="title"/>
          </p:nvPr>
        </p:nvSpPr>
        <p:spPr>
          <a:xfrm>
            <a:off x="838200" y="365125"/>
            <a:ext cx="10515600" cy="868589"/>
          </a:xfrm>
        </p:spPr>
        <p:txBody>
          <a:bodyPr>
            <a:normAutofit fontScale="90000"/>
          </a:bodyPr>
          <a:lstStyle/>
          <a:p>
            <a:r>
              <a:rPr lang="en-US" sz="4400" dirty="0"/>
              <a:t>Design Considerations of Shallow Foundations &amp; Impact of application of Indian Standards……….</a:t>
            </a:r>
            <a:endParaRPr lang="en-IN" dirty="0"/>
          </a:p>
        </p:txBody>
      </p:sp>
      <p:graphicFrame>
        <p:nvGraphicFramePr>
          <p:cNvPr id="4" name="Content Placeholder 3">
            <a:extLst>
              <a:ext uri="{FF2B5EF4-FFF2-40B4-BE49-F238E27FC236}">
                <a16:creationId xmlns:a16="http://schemas.microsoft.com/office/drawing/2014/main" id="{77367B7D-92A7-80B9-CDDF-D95FD5D09BD3}"/>
              </a:ext>
            </a:extLst>
          </p:cNvPr>
          <p:cNvGraphicFramePr>
            <a:graphicFrameLocks noGrp="1"/>
          </p:cNvGraphicFramePr>
          <p:nvPr>
            <p:ph idx="1"/>
            <p:extLst>
              <p:ext uri="{D42A27DB-BD31-4B8C-83A1-F6EECF244321}">
                <p14:modId xmlns:p14="http://schemas.microsoft.com/office/powerpoint/2010/main" val="1723941456"/>
              </p:ext>
            </p:extLst>
          </p:nvPr>
        </p:nvGraphicFramePr>
        <p:xfrm>
          <a:off x="838200" y="1233715"/>
          <a:ext cx="10515600" cy="543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707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ED57-8B67-7354-F43C-9524BC7B9DEC}"/>
              </a:ext>
            </a:extLst>
          </p:cNvPr>
          <p:cNvSpPr>
            <a:spLocks noGrp="1"/>
          </p:cNvSpPr>
          <p:nvPr>
            <p:ph type="title"/>
          </p:nvPr>
        </p:nvSpPr>
        <p:spPr>
          <a:xfrm>
            <a:off x="838200" y="365125"/>
            <a:ext cx="10515600" cy="636361"/>
          </a:xfrm>
        </p:spPr>
        <p:txBody>
          <a:bodyPr>
            <a:noAutofit/>
          </a:bodyPr>
          <a:lstStyle/>
          <a:p>
            <a:r>
              <a:rPr lang="en-US" sz="2800" dirty="0"/>
              <a:t>Application of Indian Standards for Design of Deep Foundations</a:t>
            </a:r>
            <a:br>
              <a:rPr lang="en-US" sz="2800" dirty="0"/>
            </a:br>
            <a:r>
              <a:rPr lang="en-US" sz="2800" dirty="0"/>
              <a:t>                                          (Impact Factor Analysis)</a:t>
            </a:r>
            <a:endParaRPr lang="en-IN" sz="2800" dirty="0"/>
          </a:p>
        </p:txBody>
      </p:sp>
      <p:graphicFrame>
        <p:nvGraphicFramePr>
          <p:cNvPr id="4" name="Content Placeholder 3">
            <a:extLst>
              <a:ext uri="{FF2B5EF4-FFF2-40B4-BE49-F238E27FC236}">
                <a16:creationId xmlns:a16="http://schemas.microsoft.com/office/drawing/2014/main" id="{A76CD94C-E3F9-24FC-76D3-4DA7C6F3F042}"/>
              </a:ext>
            </a:extLst>
          </p:cNvPr>
          <p:cNvGraphicFramePr>
            <a:graphicFrameLocks noGrp="1"/>
          </p:cNvGraphicFramePr>
          <p:nvPr>
            <p:ph idx="1"/>
            <p:extLst>
              <p:ext uri="{D42A27DB-BD31-4B8C-83A1-F6EECF244321}">
                <p14:modId xmlns:p14="http://schemas.microsoft.com/office/powerpoint/2010/main" val="2177397976"/>
              </p:ext>
            </p:extLst>
          </p:nvPr>
        </p:nvGraphicFramePr>
        <p:xfrm>
          <a:off x="838200" y="1175658"/>
          <a:ext cx="10515600" cy="568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694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C754-917D-865B-CEA6-EC0E6579DD6C}"/>
              </a:ext>
            </a:extLst>
          </p:cNvPr>
          <p:cNvSpPr>
            <a:spLocks noGrp="1"/>
          </p:cNvSpPr>
          <p:nvPr>
            <p:ph type="title"/>
          </p:nvPr>
        </p:nvSpPr>
        <p:spPr/>
        <p:txBody>
          <a:bodyPr>
            <a:normAutofit/>
          </a:bodyPr>
          <a:lstStyle/>
          <a:p>
            <a:r>
              <a:rPr lang="en-US" sz="3200" dirty="0"/>
              <a:t>Application of Indian Standards for Design of Deep Foundations</a:t>
            </a:r>
            <a:br>
              <a:rPr lang="en-US" sz="3200" dirty="0"/>
            </a:br>
            <a:r>
              <a:rPr lang="en-US" sz="3200" dirty="0"/>
              <a:t>                                   (Impact Factor Analysis)………..</a:t>
            </a:r>
            <a:endParaRPr lang="en-IN" sz="3200" dirty="0"/>
          </a:p>
        </p:txBody>
      </p:sp>
      <p:graphicFrame>
        <p:nvGraphicFramePr>
          <p:cNvPr id="4" name="Content Placeholder 3">
            <a:extLst>
              <a:ext uri="{FF2B5EF4-FFF2-40B4-BE49-F238E27FC236}">
                <a16:creationId xmlns:a16="http://schemas.microsoft.com/office/drawing/2014/main" id="{6BC03D9D-F597-0D12-96C2-1BAD83738674}"/>
              </a:ext>
            </a:extLst>
          </p:cNvPr>
          <p:cNvGraphicFramePr>
            <a:graphicFrameLocks noGrp="1"/>
          </p:cNvGraphicFramePr>
          <p:nvPr>
            <p:ph idx="1"/>
            <p:extLst>
              <p:ext uri="{D42A27DB-BD31-4B8C-83A1-F6EECF244321}">
                <p14:modId xmlns:p14="http://schemas.microsoft.com/office/powerpoint/2010/main" val="527530222"/>
              </p:ext>
            </p:extLst>
          </p:nvPr>
        </p:nvGraphicFramePr>
        <p:xfrm>
          <a:off x="838200" y="1825624"/>
          <a:ext cx="105156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529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43FD-58CC-DC98-ECE4-3B5EE51B185F}"/>
              </a:ext>
            </a:extLst>
          </p:cNvPr>
          <p:cNvSpPr>
            <a:spLocks noGrp="1"/>
          </p:cNvSpPr>
          <p:nvPr>
            <p:ph type="title"/>
          </p:nvPr>
        </p:nvSpPr>
        <p:spPr/>
        <p:txBody>
          <a:bodyPr>
            <a:normAutofit/>
          </a:bodyPr>
          <a:lstStyle/>
          <a:p>
            <a:r>
              <a:rPr lang="en-US" sz="2800" dirty="0"/>
              <a:t>Application of Indian Standards for Design of Deep Foundations</a:t>
            </a:r>
            <a:br>
              <a:rPr lang="en-US" sz="2800" dirty="0"/>
            </a:br>
            <a:r>
              <a:rPr lang="en-US" sz="2800" dirty="0"/>
              <a:t>                                   (Impact Factor Analysis)………..</a:t>
            </a:r>
            <a:endParaRPr lang="en-IN" sz="2800" dirty="0"/>
          </a:p>
        </p:txBody>
      </p:sp>
      <p:graphicFrame>
        <p:nvGraphicFramePr>
          <p:cNvPr id="4" name="Content Placeholder 3">
            <a:extLst>
              <a:ext uri="{FF2B5EF4-FFF2-40B4-BE49-F238E27FC236}">
                <a16:creationId xmlns:a16="http://schemas.microsoft.com/office/drawing/2014/main" id="{89887F47-25DB-9C38-A2AB-E5DF63138448}"/>
              </a:ext>
            </a:extLst>
          </p:cNvPr>
          <p:cNvGraphicFramePr>
            <a:graphicFrameLocks noGrp="1"/>
          </p:cNvGraphicFramePr>
          <p:nvPr>
            <p:ph idx="1"/>
            <p:extLst>
              <p:ext uri="{D42A27DB-BD31-4B8C-83A1-F6EECF244321}">
                <p14:modId xmlns:p14="http://schemas.microsoft.com/office/powerpoint/2010/main" val="26584443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201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30AC-ED45-4FEB-D656-946FF8C01C48}"/>
              </a:ext>
            </a:extLst>
          </p:cNvPr>
          <p:cNvSpPr>
            <a:spLocks noGrp="1"/>
          </p:cNvSpPr>
          <p:nvPr>
            <p:ph type="ctrTitle"/>
          </p:nvPr>
        </p:nvSpPr>
        <p:spPr>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Extract of Indian Standards</a:t>
            </a:r>
            <a:endParaRPr lang="en-IN" dirty="0"/>
          </a:p>
        </p:txBody>
      </p:sp>
      <p:sp>
        <p:nvSpPr>
          <p:cNvPr id="5" name="Subtitle 4">
            <a:extLst>
              <a:ext uri="{FF2B5EF4-FFF2-40B4-BE49-F238E27FC236}">
                <a16:creationId xmlns:a16="http://schemas.microsoft.com/office/drawing/2014/main" id="{7BFFA2EA-3E3A-FC27-C810-BAF7EF3290A1}"/>
              </a:ext>
            </a:extLst>
          </p:cNvPr>
          <p:cNvSpPr>
            <a:spLocks noGrp="1"/>
          </p:cNvSpPr>
          <p:nvPr>
            <p:ph type="subTitle" idx="1"/>
          </p:nvPr>
        </p:nvSpPr>
        <p:spPr/>
        <p:txBody>
          <a:bodyPr>
            <a:normAutofit/>
          </a:bodyPr>
          <a:lstStyle/>
          <a:p>
            <a:r>
              <a:rPr lang="en-US" sz="2800" b="1" dirty="0">
                <a:solidFill>
                  <a:schemeClr val="tx2">
                    <a:lumMod val="60000"/>
                    <a:lumOff val="40000"/>
                  </a:schemeClr>
                </a:solidFill>
              </a:rPr>
              <a:t>Key Learnings, Implications &amp; Analysis</a:t>
            </a:r>
            <a:endParaRPr lang="en-IN" sz="2800" b="1" dirty="0">
              <a:solidFill>
                <a:schemeClr val="tx2">
                  <a:lumMod val="60000"/>
                  <a:lumOff val="40000"/>
                </a:schemeClr>
              </a:solidFill>
            </a:endParaRPr>
          </a:p>
        </p:txBody>
      </p:sp>
    </p:spTree>
    <p:extLst>
      <p:ext uri="{BB962C8B-B14F-4D97-AF65-F5344CB8AC3E}">
        <p14:creationId xmlns:p14="http://schemas.microsoft.com/office/powerpoint/2010/main" val="2856730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109" y="216895"/>
            <a:ext cx="486820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1904: 2021 </a:t>
            </a:r>
            <a:endParaRPr lang="en-US" sz="2800" u="sn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7" y="1272523"/>
            <a:ext cx="3693731" cy="95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960" y="1272523"/>
            <a:ext cx="33623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306" y="2846897"/>
            <a:ext cx="33909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1968" y="1208597"/>
            <a:ext cx="33528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892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109" y="216895"/>
            <a:ext cx="486820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1904: 2021 </a:t>
            </a:r>
            <a:endParaRPr lang="en-US" sz="2800"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92" y="989881"/>
            <a:ext cx="3666376" cy="468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763" y="989881"/>
            <a:ext cx="3450059" cy="570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51" y="989881"/>
            <a:ext cx="3637273" cy="305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593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109" y="216895"/>
            <a:ext cx="486820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1904: 2021 </a:t>
            </a:r>
            <a:endParaRPr lang="en-US" sz="2800" u="sng"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1" y="1180062"/>
            <a:ext cx="3673466" cy="49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356" y="1326704"/>
            <a:ext cx="3385757" cy="129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357" y="2621026"/>
            <a:ext cx="3386002" cy="308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5312" y="489673"/>
            <a:ext cx="3907945" cy="598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887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109" y="216895"/>
            <a:ext cx="486820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1904: 2021 </a:t>
            </a:r>
            <a:endParaRPr lang="en-US" sz="2800" u="sng"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1" y="1231808"/>
            <a:ext cx="3476327" cy="469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566" y="1231808"/>
            <a:ext cx="3511100" cy="112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566" y="2446474"/>
            <a:ext cx="3614617" cy="229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9066" y="1300509"/>
            <a:ext cx="3507765" cy="344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88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ABAC-36A2-4A26-71A3-0E13E7C55AFA}"/>
              </a:ext>
            </a:extLst>
          </p:cNvPr>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dirty="0"/>
              <a:t>Soil Composition &amp; Application of Indian Standards for Safety, Stability &amp; Performance of Structures</a:t>
            </a:r>
            <a:endParaRPr lang="en-IN" dirty="0"/>
          </a:p>
        </p:txBody>
      </p:sp>
      <p:sp>
        <p:nvSpPr>
          <p:cNvPr id="3" name="Content Placeholder 2">
            <a:extLst>
              <a:ext uri="{FF2B5EF4-FFF2-40B4-BE49-F238E27FC236}">
                <a16:creationId xmlns:a16="http://schemas.microsoft.com/office/drawing/2014/main" id="{05FD9418-D893-B92E-9431-D9A23A385F33}"/>
              </a:ext>
            </a:extLst>
          </p:cNvPr>
          <p:cNvSpPr>
            <a:spLocks noGrp="1"/>
          </p:cNvSpPr>
          <p:nvPr>
            <p:ph sz="half" idx="1"/>
          </p:nvPr>
        </p:nvSpPr>
        <p:spPr/>
        <p:txBody>
          <a:bodyPr>
            <a:normAutofit fontScale="25000" lnSpcReduction="20000"/>
          </a:bodyPr>
          <a:lstStyle/>
          <a:p>
            <a:pPr marL="0" lvl="0" indent="0">
              <a:lnSpc>
                <a:spcPct val="107000"/>
              </a:lnSpc>
              <a:spcAft>
                <a:spcPts val="800"/>
              </a:spcAft>
              <a:buNone/>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Critical Factors affecting Soil composition</a:t>
            </a:r>
          </a:p>
          <a:p>
            <a:pPr marL="342900" lvl="0" indent="-342900" algn="just">
              <a:lnSpc>
                <a:spcPct val="107000"/>
              </a:lnSpc>
              <a:spcAft>
                <a:spcPts val="800"/>
              </a:spcAft>
              <a:buFont typeface="+mj-lt"/>
              <a:buAutoNum type="arabicPeriod"/>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Load Bearing Capacity</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Soil composition determines the load-bearing capacity of the ground. Different types of soil (e.g., sand, clay, silt) have varying strengths and compressibility. Engineers assess soil composition to ensure that foundations can support the intended loads without excessive settlement or failure.</a:t>
            </a:r>
          </a:p>
          <a:p>
            <a:pPr marL="342900" lvl="0" indent="-342900" algn="just">
              <a:lnSpc>
                <a:spcPct val="107000"/>
              </a:lnSpc>
              <a:spcAft>
                <a:spcPts val="800"/>
              </a:spcAft>
              <a:buFont typeface="+mj-lt"/>
              <a:buAutoNum type="arabicPeriod"/>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Shear Strength</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Soil composition affects shear strength, which is crucial in determining the stability of slopes and foundations. Cohesive soils like clay have higher shear strength compared to cohesionless soils like sand. Understanding this helps engineers design stable slopes and foundations that can withstand applied forces.</a:t>
            </a:r>
          </a:p>
          <a:p>
            <a:pPr marL="342900" lvl="0" indent="-342900" algn="just">
              <a:lnSpc>
                <a:spcPct val="107000"/>
              </a:lnSpc>
              <a:spcAft>
                <a:spcPts val="800"/>
              </a:spcAft>
              <a:buFont typeface="+mj-lt"/>
              <a:buAutoNum type="arabicPeriod"/>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Permeability</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Permeability, or the ability of soil to transmit water, is influenced by soil composition. This is important for assessing drainage conditions around foundations and ensuring that water doesn’t accumulate excessively, which could lead to instability or erosion.</a:t>
            </a:r>
          </a:p>
          <a:p>
            <a:endParaRPr lang="en-IN" sz="1600" dirty="0"/>
          </a:p>
        </p:txBody>
      </p:sp>
      <p:sp>
        <p:nvSpPr>
          <p:cNvPr id="4" name="Content Placeholder 3">
            <a:extLst>
              <a:ext uri="{FF2B5EF4-FFF2-40B4-BE49-F238E27FC236}">
                <a16:creationId xmlns:a16="http://schemas.microsoft.com/office/drawing/2014/main" id="{4B570E8D-93B4-10E4-7882-7D2F0E1DA3EA}"/>
              </a:ext>
            </a:extLst>
          </p:cNvPr>
          <p:cNvSpPr>
            <a:spLocks noGrp="1"/>
          </p:cNvSpPr>
          <p:nvPr>
            <p:ph sz="half" idx="2"/>
          </p:nvPr>
        </p:nvSpPr>
        <p:spPr/>
        <p:txBody>
          <a:bodyPr>
            <a:normAutofit fontScale="25000" lnSpcReduction="20000"/>
          </a:bodyPr>
          <a:lstStyle/>
          <a:p>
            <a:pPr marL="0" indent="0">
              <a:lnSpc>
                <a:spcPct val="107000"/>
              </a:lnSpc>
              <a:spcAft>
                <a:spcPts val="800"/>
              </a:spcAft>
              <a:buNone/>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Application of Indian Standards for Safety &amp; Performance</a:t>
            </a:r>
          </a:p>
          <a:p>
            <a:pPr marL="342900" indent="-342900" algn="just">
              <a:lnSpc>
                <a:spcPct val="107000"/>
              </a:lnSpc>
              <a:spcAft>
                <a:spcPts val="800"/>
              </a:spcAft>
              <a:buFont typeface="+mj-lt"/>
              <a:buAutoNum type="arabicPeriod"/>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Foundation Design</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a:t>
            </a: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 IS 456:2000 (Code of Practice for Plain and Reinforced Concrete) and IS 800:2007 (General Construction in Steel – Code of Practice)</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incorporate guidelines for designing foundations based on soil conditions. The standards specify factors such as allowable bearing capacity, settlement criteria, and methods for calculating safe bearing pressures, ensuring that foundations are designed to withstand expected loads and soil conditions.</a:t>
            </a:r>
          </a:p>
          <a:p>
            <a:pPr marL="342900" lvl="0" indent="-342900" algn="just">
              <a:lnSpc>
                <a:spcPct val="107000"/>
              </a:lnSpc>
              <a:spcAft>
                <a:spcPts val="800"/>
              </a:spcAft>
              <a:buFont typeface="+mj-lt"/>
              <a:buAutoNum type="arabicPeriod"/>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Classification of Soils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Indian standards such as IS 1498:1970</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provide guidelines for classifying soils based on their particle size distribution and plasticity characteristics. Proper classification helps engineers understand the engineering properties of soils, which is essential for selecting appropriate construction techniques and foundation types.</a:t>
            </a:r>
          </a:p>
          <a:p>
            <a:pPr marL="342900" lvl="0" indent="-342900" algn="just">
              <a:lnSpc>
                <a:spcPct val="107000"/>
              </a:lnSpc>
              <a:spcAft>
                <a:spcPts val="800"/>
              </a:spcAft>
              <a:buFont typeface="+mj-lt"/>
              <a:buAutoNum type="arabicPeriod"/>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Geotechnical Investigations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IS 1892:2021 outlines the procedures for subsurface investigations for foundations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to determine soil properties such as moisture content, density, permeability, shear strength, and consolidation characteristics. These investigations provide critical data for designing safe foundations and earthworks.</a:t>
            </a:r>
          </a:p>
          <a:p>
            <a:pPr marL="0" indent="0">
              <a:buNone/>
            </a:pPr>
            <a:endParaRPr lang="en-IN" sz="1100" dirty="0"/>
          </a:p>
        </p:txBody>
      </p:sp>
    </p:spTree>
    <p:extLst>
      <p:ext uri="{BB962C8B-B14F-4D97-AF65-F5344CB8AC3E}">
        <p14:creationId xmlns:p14="http://schemas.microsoft.com/office/powerpoint/2010/main" val="2369578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109" y="216895"/>
            <a:ext cx="486820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1904: 2021 </a:t>
            </a:r>
            <a:endParaRPr lang="en-US" sz="2800" u="sng"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37" y="1050665"/>
            <a:ext cx="3547403" cy="476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057" y="1050665"/>
            <a:ext cx="3744256" cy="378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057" y="4953450"/>
            <a:ext cx="3614860" cy="174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723" y="908572"/>
            <a:ext cx="3966243" cy="505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054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109" y="216895"/>
            <a:ext cx="486820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1904: 2021 </a:t>
            </a:r>
            <a:endParaRPr lang="en-US" sz="2800" u="sng"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31" y="860884"/>
            <a:ext cx="3594399" cy="576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388" y="860883"/>
            <a:ext cx="3474165" cy="261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387" y="3745353"/>
            <a:ext cx="3474165" cy="12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267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6BBA2A-70B4-BA76-5B28-C9C434B09C70}"/>
              </a:ext>
            </a:extLst>
          </p:cNvPr>
          <p:cNvSpPr>
            <a:spLocks noGrp="1"/>
          </p:cNvSpPr>
          <p:nvPr>
            <p:ph type="title"/>
          </p:nvPr>
        </p:nvSpPr>
        <p:spPr/>
        <p:txBody>
          <a:bodyPr/>
          <a:lstStyle/>
          <a:p>
            <a:r>
              <a:rPr lang="en-US" dirty="0"/>
              <a:t>Salient Features &amp; Analysis of IS 1904:2021</a:t>
            </a:r>
            <a:endParaRPr lang="en-IN" dirty="0"/>
          </a:p>
        </p:txBody>
      </p:sp>
      <p:sp>
        <p:nvSpPr>
          <p:cNvPr id="6" name="Content Placeholder 5">
            <a:extLst>
              <a:ext uri="{FF2B5EF4-FFF2-40B4-BE49-F238E27FC236}">
                <a16:creationId xmlns:a16="http://schemas.microsoft.com/office/drawing/2014/main" id="{E4A1C314-CCC6-B8F4-4BA0-316F2108C350}"/>
              </a:ext>
            </a:extLst>
          </p:cNvPr>
          <p:cNvSpPr>
            <a:spLocks noGrp="1"/>
          </p:cNvSpPr>
          <p:nvPr>
            <p:ph idx="1"/>
          </p:nvPr>
        </p:nvSpPr>
        <p:spPr>
          <a:xfrm>
            <a:off x="5183187" y="164892"/>
            <a:ext cx="6808943" cy="6693107"/>
          </a:xfrm>
        </p:spPr>
        <p:txBody>
          <a:bodyPr>
            <a:normAutofit fontScale="85000" lnSpcReduction="20000"/>
          </a:bodyPr>
          <a:lstStyle/>
          <a:p>
            <a:pPr>
              <a:lnSpc>
                <a:spcPct val="107000"/>
              </a:lnSpc>
              <a:spcAft>
                <a:spcPts val="800"/>
              </a:spcAft>
            </a:pPr>
            <a:r>
              <a:rPr lang="en-IN" sz="2600" b="1" kern="100" dirty="0">
                <a:effectLst/>
                <a:latin typeface="Calibri" panose="020F0502020204030204" pitchFamily="34" charset="0"/>
                <a:ea typeface="Calibri" panose="020F0502020204030204" pitchFamily="34" charset="0"/>
                <a:cs typeface="Times New Roman" panose="02020603050405020304" pitchFamily="18" charset="0"/>
              </a:rPr>
              <a:t>Salient Features</a:t>
            </a:r>
            <a:endParaRPr lang="en-IN"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Scope and Applicability</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IS 1904:2021 applies to the General Requirements for design and construction of foundations in soils for buildings and other structures, including both shallow and deep foundations.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It addresses various types of foundations, such as isolated footings, combined footings, strap footings, rafts, piles, and caissons.</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Soil and Site Investigation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Emphasizes the necessity of thorough soil investigation and site analysis.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Provides guidelines on soil testing methods and interpretation of soil properties to inform foundation design.</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Load Considerations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Details methodologies for considering different types of loads on foundations, including dead loads, live loads, wind loads, and seismic loads.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Provides a framework for calculating load distribution and designing foundations to safely carry these loads.</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Design Criteria</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Specifies design criteria and safety factors for foundation design to ensure structural stability and safety.</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Includes recommendations for minimum depths, load-bearing capacities, and settlement limits.</a:t>
            </a:r>
          </a:p>
          <a:p>
            <a:endParaRPr lang="en-IN" sz="1800" dirty="0"/>
          </a:p>
        </p:txBody>
      </p:sp>
      <p:sp>
        <p:nvSpPr>
          <p:cNvPr id="7" name="Text Placeholder 6">
            <a:extLst>
              <a:ext uri="{FF2B5EF4-FFF2-40B4-BE49-F238E27FC236}">
                <a16:creationId xmlns:a16="http://schemas.microsoft.com/office/drawing/2014/main" id="{11B05F9E-92B5-5A03-000E-51CF48035E5C}"/>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000" b="1" dirty="0"/>
              <a:t>Understanding its implications</a:t>
            </a:r>
            <a:endParaRPr lang="en-IN" sz="2000" b="1" dirty="0"/>
          </a:p>
        </p:txBody>
      </p:sp>
    </p:spTree>
    <p:extLst>
      <p:ext uri="{BB962C8B-B14F-4D97-AF65-F5344CB8AC3E}">
        <p14:creationId xmlns:p14="http://schemas.microsoft.com/office/powerpoint/2010/main" val="3683566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7771-E587-F13E-5FF7-738FFC6ACFFE}"/>
              </a:ext>
            </a:extLst>
          </p:cNvPr>
          <p:cNvSpPr>
            <a:spLocks noGrp="1"/>
          </p:cNvSpPr>
          <p:nvPr>
            <p:ph type="title"/>
          </p:nvPr>
        </p:nvSpPr>
        <p:spPr/>
        <p:txBody>
          <a:bodyPr/>
          <a:lstStyle/>
          <a:p>
            <a:r>
              <a:rPr lang="en-US" dirty="0"/>
              <a:t>Salient Features &amp; Analysis of IS 1904:2021………</a:t>
            </a:r>
            <a:endParaRPr lang="en-IN" dirty="0"/>
          </a:p>
        </p:txBody>
      </p:sp>
      <p:sp>
        <p:nvSpPr>
          <p:cNvPr id="3" name="Content Placeholder 2">
            <a:extLst>
              <a:ext uri="{FF2B5EF4-FFF2-40B4-BE49-F238E27FC236}">
                <a16:creationId xmlns:a16="http://schemas.microsoft.com/office/drawing/2014/main" id="{A5AEACF0-CC17-C2D5-10FF-C91260C093BE}"/>
              </a:ext>
            </a:extLst>
          </p:cNvPr>
          <p:cNvSpPr>
            <a:spLocks noGrp="1"/>
          </p:cNvSpPr>
          <p:nvPr>
            <p:ph idx="1"/>
          </p:nvPr>
        </p:nvSpPr>
        <p:spPr>
          <a:xfrm>
            <a:off x="4772025" y="465037"/>
            <a:ext cx="7205115" cy="6392963"/>
          </a:xfrm>
        </p:spPr>
        <p:txBody>
          <a:bodyPr>
            <a:normAutofit fontScale="25000" lnSpcReduction="20000"/>
          </a:bodyPr>
          <a:lstStyle/>
          <a:p>
            <a:pPr marL="342900" lvl="0" indent="-342900">
              <a:lnSpc>
                <a:spcPct val="107000"/>
              </a:lnSpc>
              <a:spcAft>
                <a:spcPts val="800"/>
              </a:spcAft>
              <a:buFont typeface="+mj-lt"/>
              <a:buAutoNum type="arabicPeriod"/>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Construction Practices</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Outlines best practices for the construction of foundations to ensure adherence to design specifications.</a:t>
            </a:r>
          </a:p>
          <a:p>
            <a:pPr marL="742950" lvl="1" indent="-285750">
              <a:lnSpc>
                <a:spcPct val="107000"/>
              </a:lnSpc>
              <a:spcAft>
                <a:spcPts val="800"/>
              </a:spcAft>
              <a:buSzPts val="1000"/>
              <a:buFont typeface="Courier New" panose="02070309020205020404" pitchFamily="49" charset="0"/>
              <a:buChar char="o"/>
              <a:tabLst>
                <a:tab pos="914400" algn="l"/>
              </a:tabLst>
            </a:pP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Covers aspects such as material quality, workmanship, and construction methods.</a:t>
            </a:r>
          </a:p>
          <a:p>
            <a:pPr marL="342900" lvl="0" indent="-342900">
              <a:lnSpc>
                <a:spcPct val="107000"/>
              </a:lnSpc>
              <a:spcAft>
                <a:spcPts val="800"/>
              </a:spcAft>
              <a:buFont typeface="+mj-lt"/>
              <a:buAutoNum type="arabicPeriod"/>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Updates from Previous Versions</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Reflects the latest advancements in engineering practices, materials, and technology, incorporating changes from earlier versions of the standard.</a:t>
            </a:r>
          </a:p>
          <a:p>
            <a:pPr>
              <a:lnSpc>
                <a:spcPct val="107000"/>
              </a:lnSpc>
              <a:spcAft>
                <a:spcPts val="800"/>
              </a:spcAft>
            </a:pPr>
            <a:r>
              <a:rPr lang="en-IN" sz="8000" b="1" kern="100" dirty="0">
                <a:effectLst/>
                <a:latin typeface="Calibri" panose="020F0502020204030204" pitchFamily="34" charset="0"/>
                <a:ea typeface="Calibri" panose="020F0502020204030204" pitchFamily="34" charset="0"/>
                <a:cs typeface="Times New Roman" panose="02020603050405020304" pitchFamily="18" charset="0"/>
              </a:rPr>
              <a:t>Analysis</a:t>
            </a:r>
            <a:endParaRPr lang="en-IN" sz="8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Relevance and Importance</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IS 1904:2021 is crucial for ensuring that foundations are designed and constructed to be safe, stable, and durable. It helps prevent foundation-related issues such as excessive settlement or structural instability.</a:t>
            </a:r>
          </a:p>
          <a:p>
            <a:pPr marL="342900" lvl="0" indent="-342900">
              <a:lnSpc>
                <a:spcPct val="107000"/>
              </a:lnSpc>
              <a:spcAft>
                <a:spcPts val="800"/>
              </a:spcAft>
              <a:buFont typeface="+mj-lt"/>
              <a:buAutoNum type="arabicPeriod"/>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Integration with Other Standards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The standard complements other related standards in structural design and materials. It is often used alongside standards dealing with concrete, steel structures, and geotechnical engineering.</a:t>
            </a:r>
          </a:p>
          <a:p>
            <a:pPr marL="342900" lvl="0" indent="-342900">
              <a:lnSpc>
                <a:spcPct val="107000"/>
              </a:lnSpc>
              <a:spcAft>
                <a:spcPts val="800"/>
              </a:spcAft>
              <a:buFont typeface="+mj-lt"/>
              <a:buAutoNum type="arabicPeriod"/>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Implementation Considerations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The effective implementation of IS 1904:2021 requires skilled professionals, including structural engineers, geotechnical engineers, and construction managers. Proper training and adherence to the guidelines are essential.</a:t>
            </a:r>
          </a:p>
          <a:p>
            <a:pPr marL="742950" lvl="1" indent="-285750">
              <a:lnSpc>
                <a:spcPct val="107000"/>
              </a:lnSpc>
              <a:spcAft>
                <a:spcPts val="800"/>
              </a:spcAft>
              <a:buSzPts val="1000"/>
              <a:buFont typeface="Courier New" panose="02070309020205020404" pitchFamily="49" charset="0"/>
              <a:buChar char="o"/>
              <a:tabLst>
                <a:tab pos="914400" algn="l"/>
              </a:tabLst>
            </a:pPr>
            <a:endParaRPr lang="en-IN" sz="43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4300" dirty="0"/>
          </a:p>
        </p:txBody>
      </p:sp>
      <p:sp>
        <p:nvSpPr>
          <p:cNvPr id="4" name="Text Placeholder 3">
            <a:extLst>
              <a:ext uri="{FF2B5EF4-FFF2-40B4-BE49-F238E27FC236}">
                <a16:creationId xmlns:a16="http://schemas.microsoft.com/office/drawing/2014/main" id="{4102477C-33FC-F740-13B7-A35EA257010A}"/>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000" b="1" dirty="0"/>
              <a:t>Understanding its implications</a:t>
            </a:r>
            <a:endParaRPr lang="en-IN" sz="2000" dirty="0"/>
          </a:p>
        </p:txBody>
      </p:sp>
    </p:spTree>
    <p:extLst>
      <p:ext uri="{BB962C8B-B14F-4D97-AF65-F5344CB8AC3E}">
        <p14:creationId xmlns:p14="http://schemas.microsoft.com/office/powerpoint/2010/main" val="605734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B16E-6E6C-4785-10C5-E51D72207EE3}"/>
              </a:ext>
            </a:extLst>
          </p:cNvPr>
          <p:cNvSpPr>
            <a:spLocks noGrp="1"/>
          </p:cNvSpPr>
          <p:nvPr>
            <p:ph type="title"/>
          </p:nvPr>
        </p:nvSpPr>
        <p:spPr/>
        <p:txBody>
          <a:bodyPr/>
          <a:lstStyle/>
          <a:p>
            <a:r>
              <a:rPr lang="en-US" dirty="0"/>
              <a:t>Salient Features &amp; Analysis of IS 1904:2021……..</a:t>
            </a:r>
            <a:endParaRPr lang="en-IN" dirty="0"/>
          </a:p>
        </p:txBody>
      </p:sp>
      <p:sp>
        <p:nvSpPr>
          <p:cNvPr id="3" name="Content Placeholder 2">
            <a:extLst>
              <a:ext uri="{FF2B5EF4-FFF2-40B4-BE49-F238E27FC236}">
                <a16:creationId xmlns:a16="http://schemas.microsoft.com/office/drawing/2014/main" id="{AA6D7A08-0798-8B2B-DB7A-D10819881AAB}"/>
              </a:ext>
            </a:extLst>
          </p:cNvPr>
          <p:cNvSpPr>
            <a:spLocks noGrp="1"/>
          </p:cNvSpPr>
          <p:nvPr>
            <p:ph idx="1"/>
          </p:nvPr>
        </p:nvSpPr>
        <p:spPr>
          <a:xfrm>
            <a:off x="4772025" y="209862"/>
            <a:ext cx="7250085" cy="6535711"/>
          </a:xfrm>
        </p:spPr>
        <p:txBody>
          <a:bodyPr>
            <a:normAutofit fontScale="92500" lnSpcReduction="10000"/>
          </a:bodyPr>
          <a:lstStyle/>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Economic and Practical Benefits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Proper foundation design and construction can lead to cost savings by avoiding expensive repairs and ensuring the longevity of the structure. It also helps in optimizing the use of materials and resources.</a:t>
            </a:r>
          </a:p>
          <a:p>
            <a:pPr marL="342900" lvl="0" indent="-342900">
              <a:lnSpc>
                <a:spcPct val="107000"/>
              </a:lnSpc>
              <a:spcAft>
                <a:spcPts val="800"/>
              </a:spcAft>
              <a:buFont typeface="+mj-lt"/>
              <a:buAutoNum type="arabicPeriod"/>
              <a:tabLst>
                <a:tab pos="457200" algn="l"/>
              </a:tabLst>
            </a:pPr>
            <a:r>
              <a:rPr lang="en-IN" sz="1500" b="1" kern="100" dirty="0">
                <a:effectLst/>
                <a:latin typeface="Calibri" panose="020F0502020204030204" pitchFamily="34" charset="0"/>
                <a:ea typeface="Calibri" panose="020F0502020204030204" pitchFamily="34" charset="0"/>
                <a:cs typeface="Times New Roman" panose="02020603050405020304" pitchFamily="18" charset="0"/>
              </a:rPr>
              <a:t>Impact on Safety and Reliability</a:t>
            </a:r>
            <a:r>
              <a:rPr lang="en-IN" sz="15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500" kern="100" dirty="0">
                <a:effectLst/>
                <a:latin typeface="Calibri" panose="020F0502020204030204" pitchFamily="34" charset="0"/>
                <a:ea typeface="Calibri" panose="020F0502020204030204" pitchFamily="34" charset="0"/>
                <a:cs typeface="Times New Roman" panose="02020603050405020304" pitchFamily="18" charset="0"/>
              </a:rPr>
              <a:t>By adhering to IS 1904:2021, the likelihood of foundation failures is significantly reduced, enhancing the overall safety and reliability of structures. It contributes to preventing accidents and ensuring structural integrity.</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Adaptation to Local Conditions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The standard is designed to be applicable across various geographic regions in India, taking into account local soil and climatic conditions. However, specific regional adjustments may be needed for certain locations.</a:t>
            </a:r>
          </a:p>
          <a:p>
            <a:pPr marL="342900" lvl="0" indent="-342900" algn="just">
              <a:lnSpc>
                <a:spcPct val="107000"/>
              </a:lnSpc>
              <a:spcAft>
                <a:spcPts val="800"/>
              </a:spcAft>
              <a:buFont typeface="+mj-lt"/>
              <a:buAutoNum type="arabicPeriod"/>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Challenges and Limitations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Implementing the standard effectively may present challenges, such as accurately interpreting soil data and applying appropriate design parameters. Continuous professional development and training are necessary to address these challenges.</a:t>
            </a:r>
          </a:p>
          <a:p>
            <a:pPr algn="just">
              <a:lnSpc>
                <a:spcPct val="107000"/>
              </a:lnSpc>
              <a:spcAft>
                <a:spcPts val="800"/>
              </a:spcAf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In summary, IS 1904:2021 is a critical standard for the design and construction of foundations, offering comprehensive guidelines to ensure that foundations are safe, stable, and well-suited to their intended loads and site conditions. Its detailed provisions for soil investigation, load considerations, design criteria, and construction practices make it an essential tool for engineers and construction professionals.</a:t>
            </a:r>
          </a:p>
          <a:p>
            <a:endParaRPr lang="en-IN" sz="1800" dirty="0"/>
          </a:p>
        </p:txBody>
      </p:sp>
      <p:sp>
        <p:nvSpPr>
          <p:cNvPr id="4" name="Text Placeholder 3">
            <a:extLst>
              <a:ext uri="{FF2B5EF4-FFF2-40B4-BE49-F238E27FC236}">
                <a16:creationId xmlns:a16="http://schemas.microsoft.com/office/drawing/2014/main" id="{B2EBFFA0-FCE1-3AC3-7B0C-DB281DE87315}"/>
              </a:ext>
            </a:extLst>
          </p:cNvPr>
          <p:cNvSpPr>
            <a:spLocks noGrp="1"/>
          </p:cNvSpPr>
          <p:nvPr>
            <p:ph type="body" sz="half" idx="2"/>
          </p:nvPr>
        </p:nvSpPr>
        <p:spPr/>
        <p:txBody>
          <a:bodyPr/>
          <a:lstStyle/>
          <a:p>
            <a:endParaRPr lang="en-US" sz="1600" b="1" dirty="0"/>
          </a:p>
          <a:p>
            <a:endParaRPr lang="en-US" b="1" dirty="0"/>
          </a:p>
          <a:p>
            <a:endParaRPr lang="en-US" sz="1600" b="1" dirty="0"/>
          </a:p>
          <a:p>
            <a:endParaRPr lang="en-US" b="1" dirty="0"/>
          </a:p>
          <a:p>
            <a:endParaRPr lang="en-US" sz="1600" b="1" dirty="0"/>
          </a:p>
          <a:p>
            <a:r>
              <a:rPr lang="en-US" b="1" dirty="0"/>
              <a:t>      </a:t>
            </a:r>
            <a:r>
              <a:rPr lang="en-US" sz="2000" b="1" dirty="0"/>
              <a:t>Understanding its implications</a:t>
            </a:r>
            <a:endParaRPr lang="en-IN" sz="2000" dirty="0"/>
          </a:p>
        </p:txBody>
      </p:sp>
    </p:spTree>
    <p:extLst>
      <p:ext uri="{BB962C8B-B14F-4D97-AF65-F5344CB8AC3E}">
        <p14:creationId xmlns:p14="http://schemas.microsoft.com/office/powerpoint/2010/main" val="1823023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16F0-1F9F-5762-BF5F-697247E0DD0A}"/>
              </a:ext>
            </a:extLst>
          </p:cNvPr>
          <p:cNvSpPr>
            <a:spLocks noGrp="1"/>
          </p:cNvSpPr>
          <p:nvPr>
            <p:ph type="title"/>
          </p:nvPr>
        </p:nvSpPr>
        <p:spPr/>
        <p:txBody>
          <a:bodyPr/>
          <a:lstStyle/>
          <a:p>
            <a:r>
              <a:rPr lang="en-US" dirty="0"/>
              <a:t>Ground Improvement</a:t>
            </a:r>
            <a:endParaRPr lang="en-IN" dirty="0"/>
          </a:p>
        </p:txBody>
      </p:sp>
      <p:sp>
        <p:nvSpPr>
          <p:cNvPr id="3" name="Content Placeholder 2">
            <a:extLst>
              <a:ext uri="{FF2B5EF4-FFF2-40B4-BE49-F238E27FC236}">
                <a16:creationId xmlns:a16="http://schemas.microsoft.com/office/drawing/2014/main" id="{332BE58A-1C91-8FF4-1B3E-8446DF808826}"/>
              </a:ext>
            </a:extLst>
          </p:cNvPr>
          <p:cNvSpPr>
            <a:spLocks noGrp="1"/>
          </p:cNvSpPr>
          <p:nvPr>
            <p:ph idx="1"/>
          </p:nvPr>
        </p:nvSpPr>
        <p:spPr>
          <a:xfrm>
            <a:off x="5183188" y="987425"/>
            <a:ext cx="6172200" cy="5653218"/>
          </a:xfrm>
        </p:spPr>
        <p:txBody>
          <a:bodyPr>
            <a:normAutofit lnSpcReduction="10000"/>
          </a:bodyPr>
          <a:lstStyle/>
          <a:p>
            <a:pPr algn="just"/>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Ground improvement</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in civil engineering refers to various techniques used to enhance the physical properties of soil and other ground materials to make them more suitable for construction purposes. These methods are employed to address issues like poor soil stability, inadequate bearing capacity, or excessive settlement. The goal is to improve the performance of the ground to ensure the safety, stability, and longevity of structures built upon it.</a:t>
            </a:r>
          </a:p>
          <a:p>
            <a:r>
              <a:rPr lang="en-IN" sz="2000" b="1" dirty="0"/>
              <a:t>Key Techniques</a:t>
            </a: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Compaction</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Grouting</a:t>
            </a:r>
            <a:endParaRPr lang="en-IN" sz="1400" b="1" dirty="0">
              <a:latin typeface="Calibri" panose="020F0502020204030204" pitchFamily="34" charset="0"/>
              <a:ea typeface="Calibri" panose="020F0502020204030204" pitchFamily="34" charset="0"/>
              <a:cs typeface="Times New Roman" panose="02020603050405020304" pitchFamily="18" charset="0"/>
            </a:endParaRP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Soil Stabilization</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b="1" dirty="0" err="1">
                <a:effectLst/>
                <a:latin typeface="Calibri" panose="020F0502020204030204" pitchFamily="34" charset="0"/>
                <a:ea typeface="Calibri" panose="020F0502020204030204" pitchFamily="34" charset="0"/>
                <a:cs typeface="Times New Roman" panose="02020603050405020304" pitchFamily="18" charset="0"/>
              </a:rPr>
              <a:t>Vibro</a:t>
            </a:r>
            <a:r>
              <a:rPr lang="en-IN" sz="1800" b="1" dirty="0">
                <a:effectLst/>
                <a:latin typeface="Calibri" panose="020F0502020204030204" pitchFamily="34" charset="0"/>
                <a:ea typeface="Calibri" panose="020F0502020204030204" pitchFamily="34" charset="0"/>
                <a:cs typeface="Times New Roman" panose="02020603050405020304" pitchFamily="18" charset="0"/>
              </a:rPr>
              <a:t> compaction and Vibro-replacement</a:t>
            </a:r>
            <a:endParaRPr lang="en-IN" sz="1400" b="1" dirty="0">
              <a:latin typeface="Calibri" panose="020F0502020204030204" pitchFamily="34" charset="0"/>
              <a:ea typeface="Calibri" panose="020F0502020204030204" pitchFamily="34" charset="0"/>
              <a:cs typeface="Times New Roman" panose="02020603050405020304" pitchFamily="18" charset="0"/>
            </a:endParaRP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Deep Soil Mixing</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Drainage Systems</a:t>
            </a: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Geosynthetics</a:t>
            </a:r>
            <a:endParaRPr lang="en-IN" sz="1800" b="1" dirty="0">
              <a:latin typeface="Calibri" panose="020F0502020204030204" pitchFamily="34" charset="0"/>
              <a:ea typeface="Calibri" panose="020F0502020204030204" pitchFamily="34" charset="0"/>
              <a:cs typeface="Times New Roman" panose="02020603050405020304" pitchFamily="18" charset="0"/>
            </a:endParaRP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Dynamic Compaction</a:t>
            </a: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Preloading and Surcharging</a:t>
            </a:r>
          </a:p>
          <a:p>
            <a:endParaRPr lang="en-IN" sz="1400" b="1" dirty="0">
              <a:latin typeface="Calibri" panose="020F0502020204030204" pitchFamily="34" charset="0"/>
              <a:ea typeface="Calibri" panose="020F0502020204030204" pitchFamily="34" charset="0"/>
              <a:cs typeface="Times New Roman" panose="02020603050405020304" pitchFamily="18" charset="0"/>
            </a:endParaRPr>
          </a:p>
          <a:p>
            <a:endParaRPr lang="en-IN" sz="1400" dirty="0"/>
          </a:p>
        </p:txBody>
      </p:sp>
      <p:sp>
        <p:nvSpPr>
          <p:cNvPr id="4" name="Text Placeholder 3">
            <a:extLst>
              <a:ext uri="{FF2B5EF4-FFF2-40B4-BE49-F238E27FC236}">
                <a16:creationId xmlns:a16="http://schemas.microsoft.com/office/drawing/2014/main" id="{433A5AF6-B0E9-1D3F-9951-77CDFCE49AB8}"/>
              </a:ext>
            </a:extLst>
          </p:cNvPr>
          <p:cNvSpPr>
            <a:spLocks noGrp="1"/>
          </p:cNvSpPr>
          <p:nvPr>
            <p:ph type="body" sz="half" idx="2"/>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and importance of ground improvement in civil engineering</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Challenges addressed by ground improvement techniques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617012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66D316-26CD-6E4E-2056-6EBDC5203AC1}"/>
              </a:ext>
            </a:extLst>
          </p:cNvPr>
          <p:cNvSpPr>
            <a:spLocks noGrp="1"/>
          </p:cNvSpPr>
          <p:nvPr>
            <p:ph type="title"/>
          </p:nvPr>
        </p:nvSpPr>
        <p:spPr/>
        <p:txBody>
          <a:bodyPr>
            <a:normAutofit/>
          </a:bodyPr>
          <a:lstStyle/>
          <a:p>
            <a:pPr algn="ctr"/>
            <a:r>
              <a:rPr lang="en-US" sz="2000" dirty="0"/>
              <a:t>Importance of Ground Stabilization /improvement</a:t>
            </a:r>
            <a:endParaRPr lang="en-IN" sz="2000" dirty="0"/>
          </a:p>
        </p:txBody>
      </p:sp>
      <p:graphicFrame>
        <p:nvGraphicFramePr>
          <p:cNvPr id="7" name="Content Placeholder 6">
            <a:extLst>
              <a:ext uri="{FF2B5EF4-FFF2-40B4-BE49-F238E27FC236}">
                <a16:creationId xmlns:a16="http://schemas.microsoft.com/office/drawing/2014/main" id="{A76C5B12-59BF-A3E9-024D-81D150760A73}"/>
              </a:ext>
            </a:extLst>
          </p:cNvPr>
          <p:cNvGraphicFramePr>
            <a:graphicFrameLocks noGrp="1"/>
          </p:cNvGraphicFramePr>
          <p:nvPr>
            <p:ph idx="1"/>
            <p:extLst>
              <p:ext uri="{D42A27DB-BD31-4B8C-83A1-F6EECF244321}">
                <p14:modId xmlns:p14="http://schemas.microsoft.com/office/powerpoint/2010/main" val="10908411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9239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5501FF-EA09-A67E-92E4-7553F12626A1}"/>
              </a:ext>
            </a:extLst>
          </p:cNvPr>
          <p:cNvSpPr>
            <a:spLocks noGrp="1"/>
          </p:cNvSpPr>
          <p:nvPr>
            <p:ph type="title"/>
          </p:nvPr>
        </p:nvSpPr>
        <p:spPr/>
        <p:txBody>
          <a:bodyPr/>
          <a:lstStyle/>
          <a:p>
            <a:r>
              <a:rPr lang="en-US" dirty="0"/>
              <a:t>Indian Standards for Ground Improvement</a:t>
            </a:r>
            <a:endParaRPr lang="en-IN" dirty="0"/>
          </a:p>
        </p:txBody>
      </p:sp>
      <p:sp>
        <p:nvSpPr>
          <p:cNvPr id="5" name="Content Placeholder 4">
            <a:extLst>
              <a:ext uri="{FF2B5EF4-FFF2-40B4-BE49-F238E27FC236}">
                <a16:creationId xmlns:a16="http://schemas.microsoft.com/office/drawing/2014/main" id="{83F1F2FB-D635-103E-0839-B3B411B75F6A}"/>
              </a:ext>
            </a:extLst>
          </p:cNvPr>
          <p:cNvSpPr>
            <a:spLocks noGrp="1"/>
          </p:cNvSpPr>
          <p:nvPr>
            <p:ph idx="1"/>
          </p:nvPr>
        </p:nvSpPr>
        <p:spPr/>
        <p:txBody>
          <a:bodyPr>
            <a:normAutofit/>
          </a:bodyPr>
          <a:lstStyle/>
          <a:p>
            <a:endParaRPr lang="en-IN" dirty="0">
              <a:effectLst/>
            </a:endParaRPr>
          </a:p>
          <a:p>
            <a:pPr marL="742950" lvl="1" indent="-285750" algn="just">
              <a:lnSpc>
                <a:spcPct val="107000"/>
              </a:lnSpc>
              <a:spcAft>
                <a:spcPts val="800"/>
              </a:spcAft>
              <a:buSzPts val="1000"/>
              <a:buNone/>
              <a:tabLst>
                <a:tab pos="914400" algn="l"/>
              </a:tabLs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IS 15284:Part 1/Part 2 - Guidelines for Ground Improvement Techniques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IS </a:t>
            </a:r>
            <a:r>
              <a:rPr lang="en-IN" sz="1800" kern="0" dirty="0">
                <a:latin typeface="Times New Roman" panose="02020603050405020304" pitchFamily="18" charset="0"/>
                <a:ea typeface="Times New Roman" panose="02020603050405020304" pitchFamily="18" charset="0"/>
                <a:cs typeface="Times New Roman" panose="02020603050405020304" pitchFamily="18" charset="0"/>
              </a:rPr>
              <a:t>2911</a:t>
            </a: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:(Part 1-4) - Code of Practice for construction of pile foundations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800" kern="0" dirty="0">
                <a:latin typeface="Times New Roman" panose="02020603050405020304" pitchFamily="18" charset="0"/>
                <a:ea typeface="Times New Roman" panose="02020603050405020304" pitchFamily="18" charset="0"/>
                <a:cs typeface="Times New Roman" panose="02020603050405020304" pitchFamily="18" charset="0"/>
              </a:rPr>
              <a:t>IS 15284:2003 - </a:t>
            </a: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Guidelines for Ground Improvement Techniques Using Stone Columns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Key provisions and guidelines for implementing ground improvement techniques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p>
        </p:txBody>
      </p:sp>
      <p:sp>
        <p:nvSpPr>
          <p:cNvPr id="6" name="Text Placeholder 5">
            <a:extLst>
              <a:ext uri="{FF2B5EF4-FFF2-40B4-BE49-F238E27FC236}">
                <a16:creationId xmlns:a16="http://schemas.microsoft.com/office/drawing/2014/main" id="{02D7A164-CB16-BC1D-F458-785D789B594C}"/>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400" dirty="0"/>
              <a:t>Relevant IS Specifications</a:t>
            </a:r>
            <a:endParaRPr lang="en-IN" sz="2400" dirty="0"/>
          </a:p>
        </p:txBody>
      </p:sp>
    </p:spTree>
    <p:extLst>
      <p:ext uri="{BB962C8B-B14F-4D97-AF65-F5344CB8AC3E}">
        <p14:creationId xmlns:p14="http://schemas.microsoft.com/office/powerpoint/2010/main" val="209888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FA9EE-3191-4D41-4332-16C2ECFEC5A7}"/>
              </a:ext>
            </a:extLst>
          </p:cNvPr>
          <p:cNvSpPr>
            <a:spLocks noGrp="1"/>
          </p:cNvSpPr>
          <p:nvPr>
            <p:ph type="title"/>
          </p:nvPr>
        </p:nvSpPr>
        <p:spPr/>
        <p:txBody>
          <a:bodyPr>
            <a:normAutofit/>
          </a:bodyPr>
          <a:lstStyle/>
          <a:p>
            <a:r>
              <a:rPr lang="en-US" sz="3600" dirty="0"/>
              <a:t>Impact of Application of Indian standards for Ground Improvement</a:t>
            </a:r>
            <a:endParaRPr lang="en-IN" sz="3600" dirty="0"/>
          </a:p>
        </p:txBody>
      </p:sp>
      <p:graphicFrame>
        <p:nvGraphicFramePr>
          <p:cNvPr id="7" name="Content Placeholder 6">
            <a:extLst>
              <a:ext uri="{FF2B5EF4-FFF2-40B4-BE49-F238E27FC236}">
                <a16:creationId xmlns:a16="http://schemas.microsoft.com/office/drawing/2014/main" id="{92359A5C-F093-2B7F-0946-B07AB1E789E0}"/>
              </a:ext>
            </a:extLst>
          </p:cNvPr>
          <p:cNvGraphicFramePr>
            <a:graphicFrameLocks noGrp="1"/>
          </p:cNvGraphicFramePr>
          <p:nvPr>
            <p:ph idx="1"/>
            <p:extLst>
              <p:ext uri="{D42A27DB-BD31-4B8C-83A1-F6EECF244321}">
                <p14:modId xmlns:p14="http://schemas.microsoft.com/office/powerpoint/2010/main" val="2714798867"/>
              </p:ext>
            </p:extLst>
          </p:nvPr>
        </p:nvGraphicFramePr>
        <p:xfrm>
          <a:off x="838200" y="1825624"/>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303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BD43-417B-1C95-C1F5-AFDF60870885}"/>
              </a:ext>
            </a:extLst>
          </p:cNvPr>
          <p:cNvSpPr>
            <a:spLocks noGrp="1"/>
          </p:cNvSpPr>
          <p:nvPr>
            <p:ph type="title"/>
          </p:nvPr>
        </p:nvSpPr>
        <p:spPr/>
        <p:txBody>
          <a:bodyPr/>
          <a:lstStyle/>
          <a:p>
            <a:r>
              <a:rPr lang="en-US" sz="4400" dirty="0"/>
              <a:t>Impact of Application of Indian standards for </a:t>
            </a:r>
            <a:r>
              <a:rPr lang="en-US" sz="4400"/>
              <a:t>Ground Improvement………..</a:t>
            </a:r>
            <a:endParaRPr lang="en-IN" dirty="0"/>
          </a:p>
        </p:txBody>
      </p:sp>
      <p:graphicFrame>
        <p:nvGraphicFramePr>
          <p:cNvPr id="4" name="Content Placeholder 3">
            <a:extLst>
              <a:ext uri="{FF2B5EF4-FFF2-40B4-BE49-F238E27FC236}">
                <a16:creationId xmlns:a16="http://schemas.microsoft.com/office/drawing/2014/main" id="{64E16FE1-477E-2608-3F77-64D4B8236B28}"/>
              </a:ext>
            </a:extLst>
          </p:cNvPr>
          <p:cNvGraphicFramePr>
            <a:graphicFrameLocks noGrp="1"/>
          </p:cNvGraphicFramePr>
          <p:nvPr>
            <p:ph idx="1"/>
            <p:extLst>
              <p:ext uri="{D42A27DB-BD31-4B8C-83A1-F6EECF244321}">
                <p14:modId xmlns:p14="http://schemas.microsoft.com/office/powerpoint/2010/main" val="30718431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2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2C62-0590-971F-77E5-E0AEA07D5856}"/>
              </a:ext>
            </a:extLst>
          </p:cNvPr>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dirty="0"/>
              <a:t>Soil Composition &amp; Application of Indian Standards for Safety, Stability &amp; Performance of Structures</a:t>
            </a:r>
            <a:endParaRPr lang="en-IN" dirty="0"/>
          </a:p>
        </p:txBody>
      </p:sp>
      <p:sp>
        <p:nvSpPr>
          <p:cNvPr id="3" name="Text Placeholder 2">
            <a:extLst>
              <a:ext uri="{FF2B5EF4-FFF2-40B4-BE49-F238E27FC236}">
                <a16:creationId xmlns:a16="http://schemas.microsoft.com/office/drawing/2014/main" id="{D595D8D9-793C-6010-74B1-9E13936CFFF3}"/>
              </a:ext>
            </a:extLst>
          </p:cNvPr>
          <p:cNvSpPr>
            <a:spLocks noGrp="1"/>
          </p:cNvSpPr>
          <p:nvPr>
            <p:ph type="body" idx="1"/>
          </p:nvPr>
        </p:nvSpPr>
        <p:spPr>
          <a:xfrm>
            <a:off x="839788" y="1681163"/>
            <a:ext cx="5157787" cy="402470"/>
          </a:xfrm>
        </p:spPr>
        <p:txBody>
          <a:bodyPr>
            <a:normAutofit fontScale="85000" lnSpcReduction="10000"/>
          </a:bodyPr>
          <a:lstStyle/>
          <a:p>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Critical Factors affecting Soil composition……..</a:t>
            </a:r>
            <a:endParaRPr lang="en-IN" dirty="0"/>
          </a:p>
        </p:txBody>
      </p:sp>
      <p:sp>
        <p:nvSpPr>
          <p:cNvPr id="4" name="Content Placeholder 3">
            <a:extLst>
              <a:ext uri="{FF2B5EF4-FFF2-40B4-BE49-F238E27FC236}">
                <a16:creationId xmlns:a16="http://schemas.microsoft.com/office/drawing/2014/main" id="{3696C1A1-F818-0209-6B80-30B17C13CFD7}"/>
              </a:ext>
            </a:extLst>
          </p:cNvPr>
          <p:cNvSpPr>
            <a:spLocks noGrp="1"/>
          </p:cNvSpPr>
          <p:nvPr>
            <p:ph sz="half" idx="2"/>
          </p:nvPr>
        </p:nvSpPr>
        <p:spPr>
          <a:xfrm>
            <a:off x="839788" y="2505075"/>
            <a:ext cx="5157787" cy="4180538"/>
          </a:xfrm>
        </p:spPr>
        <p:txBody>
          <a:bodyPr>
            <a:normAutofit fontScale="25000" lnSpcReduction="20000"/>
          </a:bodyPr>
          <a:lstStyle/>
          <a:p>
            <a:pPr marL="342900" lvl="0" indent="-342900" algn="just">
              <a:lnSpc>
                <a:spcPct val="107000"/>
              </a:lnSpc>
              <a:spcAft>
                <a:spcPts val="800"/>
              </a:spcAft>
              <a:buFont typeface="+mj-lt"/>
              <a:buAutoNum type="arabicPeriod"/>
              <a:tabLst>
                <a:tab pos="457200" algn="l"/>
              </a:tabLst>
            </a:pPr>
            <a:r>
              <a:rPr lang="en-IN" sz="5600" b="1" kern="100" dirty="0">
                <a:latin typeface="Calibri" panose="020F0502020204030204" pitchFamily="34" charset="0"/>
                <a:ea typeface="Calibri" panose="020F0502020204030204" pitchFamily="34" charset="0"/>
                <a:cs typeface="Times New Roman" panose="02020603050405020304" pitchFamily="18" charset="0"/>
              </a:rPr>
              <a:t> </a:t>
            </a: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Consolidation and Settlement</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Soil composition impacts consolidation behaviour, which refers to the gradual settlement of soil under load. Clayey soils, for example, may experience significant consolidation over time due to their low permeability and high compressibility. Engineers analyse soil composition to predict settlement and design foundations accordingly to minimize long-term settlement.</a:t>
            </a:r>
          </a:p>
          <a:p>
            <a:pPr marL="342900" lvl="0" indent="-342900" algn="just">
              <a:lnSpc>
                <a:spcPct val="107000"/>
              </a:lnSpc>
              <a:spcAft>
                <a:spcPts val="800"/>
              </a:spcAft>
              <a:buFont typeface="+mj-lt"/>
              <a:buAutoNum type="arabicPeriod"/>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Expansive Soils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Some soils, particularly expansive clays, can swell or shrink significantly with changes in moisture content. This can exert pressure on foundations and cause structural damage. Understanding the composition and behaviour of these soils helps engineers implement measures to mitigate potential problems, such as using proper moisture control techniques or foundation designs.</a:t>
            </a:r>
          </a:p>
          <a:p>
            <a:pPr marL="342900" lvl="0" indent="-342900" algn="just">
              <a:lnSpc>
                <a:spcPct val="107000"/>
              </a:lnSpc>
              <a:spcAft>
                <a:spcPts val="800"/>
              </a:spcAft>
              <a:buFont typeface="+mj-lt"/>
              <a:buAutoNum type="arabicPeriod"/>
              <a:tabLst>
                <a:tab pos="457200" algn="l"/>
              </a:tabLs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Foundation Design</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Ultimately, soil composition guides foundation design choices. Engineers select foundation types (e.g., shallow foundations, deep foundations) and design parameters (e.g., size, depth) based on soil composition data obtained through geotechnical investigations. This ensures that foundations are safe, stable, and durable over the structure’s lifespan.</a:t>
            </a:r>
          </a:p>
          <a:p>
            <a:endParaRPr lang="en-IN" sz="1200" dirty="0"/>
          </a:p>
        </p:txBody>
      </p:sp>
      <p:sp>
        <p:nvSpPr>
          <p:cNvPr id="5" name="Text Placeholder 4">
            <a:extLst>
              <a:ext uri="{FF2B5EF4-FFF2-40B4-BE49-F238E27FC236}">
                <a16:creationId xmlns:a16="http://schemas.microsoft.com/office/drawing/2014/main" id="{F9E39BC1-90F2-E089-2BFD-6D1850CDDF16}"/>
              </a:ext>
            </a:extLst>
          </p:cNvPr>
          <p:cNvSpPr>
            <a:spLocks noGrp="1"/>
          </p:cNvSpPr>
          <p:nvPr>
            <p:ph type="body" sz="quarter" idx="3"/>
          </p:nvPr>
        </p:nvSpPr>
        <p:spPr>
          <a:xfrm>
            <a:off x="6172200" y="1978701"/>
            <a:ext cx="5183188" cy="526373"/>
          </a:xfrm>
        </p:spPr>
        <p:txBody>
          <a:bodyPr>
            <a:normAutofit fontScale="85000" lnSpcReduction="20000"/>
          </a:bodyPr>
          <a:lstStyle/>
          <a:p>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Application of Indian Standards for Safety &amp; Performance…….</a:t>
            </a: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IN" dirty="0"/>
          </a:p>
        </p:txBody>
      </p:sp>
      <p:sp>
        <p:nvSpPr>
          <p:cNvPr id="6" name="Content Placeholder 5">
            <a:extLst>
              <a:ext uri="{FF2B5EF4-FFF2-40B4-BE49-F238E27FC236}">
                <a16:creationId xmlns:a16="http://schemas.microsoft.com/office/drawing/2014/main" id="{AED55D01-461D-58CC-0CDF-5BAB66FFCFC8}"/>
              </a:ext>
            </a:extLst>
          </p:cNvPr>
          <p:cNvSpPr>
            <a:spLocks noGrp="1"/>
          </p:cNvSpPr>
          <p:nvPr>
            <p:ph sz="quarter" idx="4"/>
          </p:nvPr>
        </p:nvSpPr>
        <p:spPr>
          <a:xfrm>
            <a:off x="6172200" y="2505074"/>
            <a:ext cx="5183188" cy="4352925"/>
          </a:xfrm>
        </p:spPr>
        <p:txBody>
          <a:bodyPr>
            <a:normAutofit fontScale="25000" lnSpcReduction="20000"/>
          </a:bodyPr>
          <a:lstStyle/>
          <a:p>
            <a:pPr marL="342900" lvl="0" indent="-342900" algn="just">
              <a:lnSpc>
                <a:spcPct val="107000"/>
              </a:lnSpc>
              <a:spcAft>
                <a:spcPts val="800"/>
              </a:spcAft>
              <a:buFont typeface="+mj-lt"/>
              <a:buAutoNum type="arabicPeriod"/>
              <a:tabLst>
                <a:tab pos="457200" algn="l"/>
              </a:tabLst>
            </a:pPr>
            <a:r>
              <a:rPr lang="en-US" sz="5600" dirty="0"/>
              <a:t>IS 6403:1981, titled "Code of Practice for Determination of Settlement of Foundations of Structures." This standard provides guidelines and procedures for evaluating settlement characteristics of soils, which are crucial for designing safe and stable foundations</a:t>
            </a:r>
          </a:p>
          <a:p>
            <a:pPr marL="342900" lvl="0" indent="-342900" algn="just">
              <a:lnSpc>
                <a:spcPct val="107000"/>
              </a:lnSpc>
              <a:spcAft>
                <a:spcPts val="800"/>
              </a:spcAft>
              <a:buFont typeface="+mj-lt"/>
              <a:buAutoNum type="arabicPeriod"/>
              <a:tabLst>
                <a:tab pos="457200" algn="l"/>
              </a:tabLst>
            </a:pPr>
            <a:r>
              <a:rPr lang="en-US" sz="5600" b="1" dirty="0"/>
              <a:t>IS 1498:1970</a:t>
            </a:r>
            <a:r>
              <a:rPr lang="en-US" sz="5600" dirty="0"/>
              <a:t> - This standard provides guidelines for the classification and identification of soils for general engineering purposes. It includes provisions for identifying expansive soils based on their mineralogical composition and their potential for volume change due to variations in moisture content.</a:t>
            </a:r>
            <a:endParaRPr lang="en-IN" sz="5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Slope Stability</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IS 14458: Part 1: 1998 provides guidelines for retaining walls for hill area based on soil properties. Soil composition influences factors such as shear strength and permeability, which are critical in assessing slope stability and mitigating risks associated with soil erosion and landslides.</a:t>
            </a:r>
            <a:endParaRPr lang="en-IN" sz="4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IS 1904:2021</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Design and Construction of Foundations in Soils (Other than Raft, Ring and Shell): This standard provides detailed guidelines for designing foundations in various soil conditions, excluding raft, ring, and shell foundations. It covers aspects such as allowable bearing pressure, settlement criteria, and reinforcement detailing</a:t>
            </a:r>
            <a:endParaRPr lang="en-IN" sz="4800" dirty="0"/>
          </a:p>
        </p:txBody>
      </p:sp>
    </p:spTree>
    <p:extLst>
      <p:ext uri="{BB962C8B-B14F-4D97-AF65-F5344CB8AC3E}">
        <p14:creationId xmlns:p14="http://schemas.microsoft.com/office/powerpoint/2010/main" val="2906566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3411-E6B1-CA00-1F1F-3792C2BED8DE}"/>
              </a:ext>
            </a:extLst>
          </p:cNvPr>
          <p:cNvSpPr>
            <a:spLocks noGrp="1"/>
          </p:cNvSpPr>
          <p:nvPr>
            <p:ph type="title"/>
          </p:nvPr>
        </p:nvSpPr>
        <p:spPr/>
        <p:txBody>
          <a:bodyPr/>
          <a:lstStyle/>
          <a:p>
            <a:r>
              <a:rPr lang="en-US" sz="4400" dirty="0"/>
              <a:t>Impact of Application of Indian standards for Ground Improvement………</a:t>
            </a:r>
            <a:endParaRPr lang="en-IN" dirty="0"/>
          </a:p>
        </p:txBody>
      </p:sp>
      <p:graphicFrame>
        <p:nvGraphicFramePr>
          <p:cNvPr id="4" name="Content Placeholder 3">
            <a:extLst>
              <a:ext uri="{FF2B5EF4-FFF2-40B4-BE49-F238E27FC236}">
                <a16:creationId xmlns:a16="http://schemas.microsoft.com/office/drawing/2014/main" id="{612A9D67-C8BA-6C4F-0603-122810C86B8F}"/>
              </a:ext>
            </a:extLst>
          </p:cNvPr>
          <p:cNvGraphicFramePr>
            <a:graphicFrameLocks noGrp="1"/>
          </p:cNvGraphicFramePr>
          <p:nvPr>
            <p:ph idx="1"/>
            <p:extLst>
              <p:ext uri="{D42A27DB-BD31-4B8C-83A1-F6EECF244321}">
                <p14:modId xmlns:p14="http://schemas.microsoft.com/office/powerpoint/2010/main" val="305393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269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D264-E356-17A7-B765-747C7CBEAD53}"/>
              </a:ext>
            </a:extLst>
          </p:cNvPr>
          <p:cNvSpPr>
            <a:spLocks noGrp="1"/>
          </p:cNvSpPr>
          <p:nvPr>
            <p:ph type="title"/>
          </p:nvPr>
        </p:nvSpPr>
        <p:spPr/>
        <p:txBody>
          <a:bodyPr/>
          <a:lstStyle/>
          <a:p>
            <a:r>
              <a:rPr lang="en-US" sz="4400" dirty="0"/>
              <a:t>Impact of Application of Indian standards for Ground Improvement……….</a:t>
            </a:r>
            <a:endParaRPr lang="en-IN" dirty="0"/>
          </a:p>
        </p:txBody>
      </p:sp>
      <p:graphicFrame>
        <p:nvGraphicFramePr>
          <p:cNvPr id="4" name="Content Placeholder 3">
            <a:extLst>
              <a:ext uri="{FF2B5EF4-FFF2-40B4-BE49-F238E27FC236}">
                <a16:creationId xmlns:a16="http://schemas.microsoft.com/office/drawing/2014/main" id="{05054841-2DCA-F3D3-DD61-CA5A5D055F54}"/>
              </a:ext>
            </a:extLst>
          </p:cNvPr>
          <p:cNvGraphicFramePr>
            <a:graphicFrameLocks noGrp="1"/>
          </p:cNvGraphicFramePr>
          <p:nvPr>
            <p:ph idx="1"/>
            <p:extLst>
              <p:ext uri="{D42A27DB-BD31-4B8C-83A1-F6EECF244321}">
                <p14:modId xmlns:p14="http://schemas.microsoft.com/office/powerpoint/2010/main" val="26804819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450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FFDFD8-6A0A-FB22-E1AA-74E67F490FD4}"/>
              </a:ext>
            </a:extLst>
          </p:cNvPr>
          <p:cNvSpPr>
            <a:spLocks noGrp="1"/>
          </p:cNvSpPr>
          <p:nvPr>
            <p:ph type="title"/>
          </p:nvPr>
        </p:nvSpPr>
        <p:spPr/>
        <p:txBody>
          <a:bodyPr>
            <a:normAutofit fontScale="90000"/>
          </a:bodyPr>
          <a:lstStyle/>
          <a:p>
            <a:r>
              <a:rPr lang="en-US" dirty="0"/>
              <a:t>Comparison of ground improvement techniques with and without adherence to IS codes</a:t>
            </a:r>
            <a:endParaRPr lang="en-IN" dirty="0"/>
          </a:p>
        </p:txBody>
      </p:sp>
      <p:sp>
        <p:nvSpPr>
          <p:cNvPr id="5" name="Text Placeholder 4">
            <a:extLst>
              <a:ext uri="{FF2B5EF4-FFF2-40B4-BE49-F238E27FC236}">
                <a16:creationId xmlns:a16="http://schemas.microsoft.com/office/drawing/2014/main" id="{492575FB-5530-1570-F8B6-AD50CA638570}"/>
              </a:ext>
            </a:extLst>
          </p:cNvPr>
          <p:cNvSpPr>
            <a:spLocks noGrp="1"/>
          </p:cNvSpPr>
          <p:nvPr>
            <p:ph type="body" idx="1"/>
          </p:nvPr>
        </p:nvSpPr>
        <p:spPr>
          <a:xfrm>
            <a:off x="839788" y="1681163"/>
            <a:ext cx="5157787" cy="462430"/>
          </a:xfrm>
        </p:spPr>
        <p:txBody>
          <a:bodyPr/>
          <a:lstStyle/>
          <a:p>
            <a:r>
              <a:rPr lang="en-US" dirty="0"/>
              <a:t>With Adherence to IS Codes</a:t>
            </a:r>
            <a:endParaRPr lang="en-IN" dirty="0"/>
          </a:p>
        </p:txBody>
      </p:sp>
      <p:sp>
        <p:nvSpPr>
          <p:cNvPr id="6" name="Content Placeholder 5">
            <a:extLst>
              <a:ext uri="{FF2B5EF4-FFF2-40B4-BE49-F238E27FC236}">
                <a16:creationId xmlns:a16="http://schemas.microsoft.com/office/drawing/2014/main" id="{11CD84E6-A397-E1F5-AE49-58F87E6416A9}"/>
              </a:ext>
            </a:extLst>
          </p:cNvPr>
          <p:cNvSpPr>
            <a:spLocks noGrp="1"/>
          </p:cNvSpPr>
          <p:nvPr>
            <p:ph sz="half" idx="2"/>
          </p:nvPr>
        </p:nvSpPr>
        <p:spPr>
          <a:xfrm>
            <a:off x="839788" y="2143593"/>
            <a:ext cx="5157787" cy="4557010"/>
          </a:xfrm>
        </p:spPr>
        <p:txBody>
          <a:bodyPr>
            <a:normAutofit fontScale="85000"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Soil Stabilization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Standards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IS 2720 (Part 10):</a:t>
            </a:r>
            <a:r>
              <a:rPr lang="en-IN" sz="1600" kern="100" dirty="0">
                <a:latin typeface="Calibri" panose="020F0502020204030204" pitchFamily="34" charset="0"/>
                <a:ea typeface="Calibri" panose="020F0502020204030204" pitchFamily="34" charset="0"/>
                <a:cs typeface="Times New Roman" panose="02020603050405020304" pitchFamily="18" charset="0"/>
              </a:rPr>
              <a:t>1991</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IS 1498:1970</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Techniques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Lime stabilization, cement stabilization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Benefits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Quality Assurance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IS codes provide standardized methods for mixing ratios, application procedures, and testing, ensuring consistent quality.</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Safety</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Ensures that the soil stabilization meets the required strength and durability, reducing the risk of failure.</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Performance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Better predictability of soil behaviour under load, leading to more reliable engineering designs.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Documentation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Adherence to IS codes ensures thorough documentation and traceability of procedures and results.</a:t>
            </a:r>
          </a:p>
          <a:p>
            <a:pPr algn="just"/>
            <a:endParaRPr lang="en-IN" sz="1600" dirty="0"/>
          </a:p>
        </p:txBody>
      </p:sp>
      <p:sp>
        <p:nvSpPr>
          <p:cNvPr id="7" name="Text Placeholder 6">
            <a:extLst>
              <a:ext uri="{FF2B5EF4-FFF2-40B4-BE49-F238E27FC236}">
                <a16:creationId xmlns:a16="http://schemas.microsoft.com/office/drawing/2014/main" id="{1F550674-9DC6-E663-0143-8F2A4BAB13D9}"/>
              </a:ext>
            </a:extLst>
          </p:cNvPr>
          <p:cNvSpPr>
            <a:spLocks noGrp="1"/>
          </p:cNvSpPr>
          <p:nvPr>
            <p:ph type="body" sz="quarter" idx="3"/>
          </p:nvPr>
        </p:nvSpPr>
        <p:spPr>
          <a:xfrm>
            <a:off x="6172200" y="1681163"/>
            <a:ext cx="5183188" cy="462430"/>
          </a:xfrm>
        </p:spPr>
        <p:txBody>
          <a:bodyPr/>
          <a:lstStyle/>
          <a:p>
            <a:r>
              <a:rPr lang="en-US" dirty="0"/>
              <a:t>Without adherence to IS Codes</a:t>
            </a:r>
            <a:endParaRPr lang="en-IN" dirty="0"/>
          </a:p>
        </p:txBody>
      </p:sp>
      <p:sp>
        <p:nvSpPr>
          <p:cNvPr id="8" name="Content Placeholder 7">
            <a:extLst>
              <a:ext uri="{FF2B5EF4-FFF2-40B4-BE49-F238E27FC236}">
                <a16:creationId xmlns:a16="http://schemas.microsoft.com/office/drawing/2014/main" id="{CAD5550F-004D-0B88-D6E8-5922AE529B65}"/>
              </a:ext>
            </a:extLst>
          </p:cNvPr>
          <p:cNvSpPr>
            <a:spLocks noGrp="1"/>
          </p:cNvSpPr>
          <p:nvPr>
            <p:ph sz="quarter" idx="4"/>
          </p:nvPr>
        </p:nvSpPr>
        <p:spPr>
          <a:xfrm>
            <a:off x="6172200" y="2143592"/>
            <a:ext cx="5183188" cy="4557009"/>
          </a:xfrm>
        </p:spPr>
        <p:txBody>
          <a:bodyPr>
            <a:normAutofit fontScale="92500" lnSpcReduction="20000"/>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Techniques</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Varying methods not standardized</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Risks</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Inconsistency</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Lack of standardized procedures may lead to inconsistent results and performance.</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Quality Issues</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Potential for improper mixing ratios or application methods, which can affect the effectiveness of stabilization.</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Safety Concerns</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Higher risk of structural failure or unexpected soil behaviour due to unverified methods.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Documentation and Verification</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Lack of standardized documentation may complicate verification and quality control.</a:t>
            </a:r>
          </a:p>
          <a:p>
            <a:endParaRPr lang="en-IN" sz="1600" dirty="0"/>
          </a:p>
        </p:txBody>
      </p:sp>
    </p:spTree>
    <p:extLst>
      <p:ext uri="{BB962C8B-B14F-4D97-AF65-F5344CB8AC3E}">
        <p14:creationId xmlns:p14="http://schemas.microsoft.com/office/powerpoint/2010/main" val="3830616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2ABFA6-135E-D282-1359-605220A50F3F}"/>
              </a:ext>
            </a:extLst>
          </p:cNvPr>
          <p:cNvSpPr>
            <a:spLocks noGrp="1"/>
          </p:cNvSpPr>
          <p:nvPr>
            <p:ph type="title"/>
          </p:nvPr>
        </p:nvSpPr>
        <p:spPr/>
        <p:txBody>
          <a:bodyPr>
            <a:normAutofit fontScale="90000"/>
          </a:bodyPr>
          <a:lstStyle/>
          <a:p>
            <a:r>
              <a:rPr lang="en-US" dirty="0"/>
              <a:t>Comparison of ground improvement techniques with and without adherence to IS codes………..</a:t>
            </a:r>
            <a:endParaRPr lang="en-IN" dirty="0"/>
          </a:p>
        </p:txBody>
      </p:sp>
      <p:sp>
        <p:nvSpPr>
          <p:cNvPr id="8" name="Text Placeholder 7">
            <a:extLst>
              <a:ext uri="{FF2B5EF4-FFF2-40B4-BE49-F238E27FC236}">
                <a16:creationId xmlns:a16="http://schemas.microsoft.com/office/drawing/2014/main" id="{D27D5B03-30A7-C8E9-CD53-1AC8F8835D29}"/>
              </a:ext>
            </a:extLst>
          </p:cNvPr>
          <p:cNvSpPr>
            <a:spLocks noGrp="1"/>
          </p:cNvSpPr>
          <p:nvPr>
            <p:ph type="body" idx="1"/>
          </p:nvPr>
        </p:nvSpPr>
        <p:spPr/>
        <p:txBody>
          <a:bodyPr/>
          <a:lstStyle/>
          <a:p>
            <a:r>
              <a:rPr lang="en-US" dirty="0"/>
              <a:t>With Adherence to IS Codes</a:t>
            </a:r>
            <a:endParaRPr lang="en-IN" dirty="0"/>
          </a:p>
          <a:p>
            <a:endParaRPr lang="en-IN" dirty="0"/>
          </a:p>
        </p:txBody>
      </p:sp>
      <p:sp>
        <p:nvSpPr>
          <p:cNvPr id="9" name="Content Placeholder 8">
            <a:extLst>
              <a:ext uri="{FF2B5EF4-FFF2-40B4-BE49-F238E27FC236}">
                <a16:creationId xmlns:a16="http://schemas.microsoft.com/office/drawing/2014/main" id="{5A20C3DC-3D28-37CE-1C0B-30D51242085D}"/>
              </a:ext>
            </a:extLst>
          </p:cNvPr>
          <p:cNvSpPr>
            <a:spLocks noGrp="1"/>
          </p:cNvSpPr>
          <p:nvPr>
            <p:ph sz="half" idx="2"/>
          </p:nvPr>
        </p:nvSpPr>
        <p:spPr>
          <a:xfrm>
            <a:off x="839788" y="2038662"/>
            <a:ext cx="5157787" cy="4586990"/>
          </a:xfrm>
        </p:spPr>
        <p:txBody>
          <a:bodyPr>
            <a:normAutofit fontScale="92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Grouting</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Standards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IS 2116:1980 (for fine aggregate for masonry mortar), IS 456:2000 (for reinforced concrete)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Techniques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Cement grouting, chemical grouting</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Benefits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Standardization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Provides guidelines for grout materials, mixing ratios, and application techniques, ensuring uniformity.</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Effectiveness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Ensures that the grouting process effectively fills voids and improves soil properties.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Safety</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Adheres to safety standards for material handling and application, reducing risks of improper grout application.</a:t>
            </a:r>
          </a:p>
          <a:p>
            <a:pPr algn="just"/>
            <a:r>
              <a:rPr lang="en-IN" sz="1600" b="1" dirty="0">
                <a:effectLst/>
                <a:latin typeface="Calibri" panose="020F0502020204030204" pitchFamily="34" charset="0"/>
                <a:ea typeface="Calibri" panose="020F0502020204030204" pitchFamily="34" charset="0"/>
                <a:cs typeface="Times New Roman" panose="02020603050405020304" pitchFamily="18" charset="0"/>
              </a:rPr>
              <a:t>Testing</a:t>
            </a:r>
            <a:r>
              <a:rPr lang="en-IN" sz="1600" dirty="0">
                <a:effectLst/>
                <a:latin typeface="Calibri" panose="020F0502020204030204" pitchFamily="34" charset="0"/>
                <a:ea typeface="Calibri" panose="020F0502020204030204" pitchFamily="34" charset="0"/>
                <a:cs typeface="Times New Roman" panose="02020603050405020304" pitchFamily="18" charset="0"/>
              </a:rPr>
              <a:t>: Provides methods for testing the quality and effectiveness of the grout.</a:t>
            </a:r>
            <a:endParaRPr lang="en-IN" sz="1600" dirty="0"/>
          </a:p>
        </p:txBody>
      </p:sp>
      <p:sp>
        <p:nvSpPr>
          <p:cNvPr id="10" name="Text Placeholder 9">
            <a:extLst>
              <a:ext uri="{FF2B5EF4-FFF2-40B4-BE49-F238E27FC236}">
                <a16:creationId xmlns:a16="http://schemas.microsoft.com/office/drawing/2014/main" id="{71498477-8AF7-C858-5299-9FFF06F1A731}"/>
              </a:ext>
            </a:extLst>
          </p:cNvPr>
          <p:cNvSpPr>
            <a:spLocks noGrp="1"/>
          </p:cNvSpPr>
          <p:nvPr>
            <p:ph type="body" sz="quarter" idx="3"/>
          </p:nvPr>
        </p:nvSpPr>
        <p:spPr>
          <a:xfrm>
            <a:off x="6259513" y="1681163"/>
            <a:ext cx="5183188" cy="823912"/>
          </a:xfrm>
        </p:spPr>
        <p:txBody>
          <a:bodyPr/>
          <a:lstStyle/>
          <a:p>
            <a:r>
              <a:rPr lang="en-US" dirty="0"/>
              <a:t>Without adherence to IS Codes</a:t>
            </a:r>
            <a:endParaRPr lang="en-IN" dirty="0"/>
          </a:p>
          <a:p>
            <a:endParaRPr lang="en-IN" dirty="0"/>
          </a:p>
        </p:txBody>
      </p:sp>
      <p:sp>
        <p:nvSpPr>
          <p:cNvPr id="11" name="Content Placeholder 10">
            <a:extLst>
              <a:ext uri="{FF2B5EF4-FFF2-40B4-BE49-F238E27FC236}">
                <a16:creationId xmlns:a16="http://schemas.microsoft.com/office/drawing/2014/main" id="{BE1ED9BF-B419-FAE8-F806-4C06D8B45589}"/>
              </a:ext>
            </a:extLst>
          </p:cNvPr>
          <p:cNvSpPr>
            <a:spLocks noGrp="1"/>
          </p:cNvSpPr>
          <p:nvPr>
            <p:ph sz="quarter" idx="4"/>
          </p:nvPr>
        </p:nvSpPr>
        <p:spPr>
          <a:xfrm>
            <a:off x="6172200" y="2038662"/>
            <a:ext cx="5183188" cy="4586990"/>
          </a:xfrm>
        </p:spPr>
        <p:txBody>
          <a:bodyPr>
            <a:normAutofit fontScale="92500" lnSpcReduction="20000"/>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Techniques</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Non-standardized grouting procedures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Risks</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Effectiveness</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Unverified methods may result in incomplete void filling or insufficient improvement in soil properties.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Inconsistency</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Variation in grout quality and application can lead to unpredictable performance.</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Safety</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Increased risk of health hazards or unsafe working conditions due to lack of standardized safety procedures.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900" b="1" kern="100" dirty="0">
                <a:effectLst/>
                <a:latin typeface="Calibri" panose="020F0502020204030204" pitchFamily="34" charset="0"/>
                <a:ea typeface="Calibri" panose="020F0502020204030204" pitchFamily="34" charset="0"/>
                <a:cs typeface="Times New Roman" panose="02020603050405020304" pitchFamily="18" charset="0"/>
              </a:rPr>
              <a:t>Quality Control</a:t>
            </a:r>
            <a:r>
              <a:rPr lang="en-IN" sz="1900" kern="100" dirty="0">
                <a:effectLst/>
                <a:latin typeface="Calibri" panose="020F0502020204030204" pitchFamily="34" charset="0"/>
                <a:ea typeface="Calibri" panose="020F0502020204030204" pitchFamily="34" charset="0"/>
                <a:cs typeface="Times New Roman" panose="02020603050405020304" pitchFamily="18" charset="0"/>
              </a:rPr>
              <a:t>: Difficulties in assessing and ensuring the quality of the grouting process.</a:t>
            </a:r>
          </a:p>
          <a:p>
            <a:endParaRPr lang="en-IN" sz="1600" dirty="0"/>
          </a:p>
        </p:txBody>
      </p:sp>
    </p:spTree>
    <p:extLst>
      <p:ext uri="{BB962C8B-B14F-4D97-AF65-F5344CB8AC3E}">
        <p14:creationId xmlns:p14="http://schemas.microsoft.com/office/powerpoint/2010/main" val="3832652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E412FD-EE7E-5505-EF38-DA36FCA3E139}"/>
              </a:ext>
            </a:extLst>
          </p:cNvPr>
          <p:cNvSpPr>
            <a:spLocks noGrp="1"/>
          </p:cNvSpPr>
          <p:nvPr>
            <p:ph type="title"/>
          </p:nvPr>
        </p:nvSpPr>
        <p:spPr/>
        <p:txBody>
          <a:bodyPr>
            <a:normAutofit fontScale="90000"/>
          </a:bodyPr>
          <a:lstStyle/>
          <a:p>
            <a:r>
              <a:rPr lang="en-US" dirty="0"/>
              <a:t>Comparison of ground improvement techniques with and without adherence to IS codes………..</a:t>
            </a:r>
            <a:endParaRPr lang="en-IN" dirty="0"/>
          </a:p>
        </p:txBody>
      </p:sp>
      <p:sp>
        <p:nvSpPr>
          <p:cNvPr id="8" name="Text Placeholder 7">
            <a:extLst>
              <a:ext uri="{FF2B5EF4-FFF2-40B4-BE49-F238E27FC236}">
                <a16:creationId xmlns:a16="http://schemas.microsoft.com/office/drawing/2014/main" id="{09D111E4-3422-F30F-2397-4F598EC283AE}"/>
              </a:ext>
            </a:extLst>
          </p:cNvPr>
          <p:cNvSpPr>
            <a:spLocks noGrp="1"/>
          </p:cNvSpPr>
          <p:nvPr>
            <p:ph type="body" idx="1"/>
          </p:nvPr>
        </p:nvSpPr>
        <p:spPr/>
        <p:txBody>
          <a:bodyPr/>
          <a:lstStyle/>
          <a:p>
            <a:r>
              <a:rPr lang="en-US" dirty="0"/>
              <a:t>With Adherence to IS Codes</a:t>
            </a:r>
            <a:endParaRPr lang="en-IN" dirty="0"/>
          </a:p>
          <a:p>
            <a:endParaRPr lang="en-IN" dirty="0"/>
          </a:p>
        </p:txBody>
      </p:sp>
      <p:sp>
        <p:nvSpPr>
          <p:cNvPr id="9" name="Content Placeholder 8">
            <a:extLst>
              <a:ext uri="{FF2B5EF4-FFF2-40B4-BE49-F238E27FC236}">
                <a16:creationId xmlns:a16="http://schemas.microsoft.com/office/drawing/2014/main" id="{2367D409-A9C7-311F-EC36-00D8A42F1E0B}"/>
              </a:ext>
            </a:extLst>
          </p:cNvPr>
          <p:cNvSpPr>
            <a:spLocks noGrp="1"/>
          </p:cNvSpPr>
          <p:nvPr>
            <p:ph sz="half" idx="2"/>
          </p:nvPr>
        </p:nvSpPr>
        <p:spPr>
          <a:xfrm>
            <a:off x="839788" y="2008682"/>
            <a:ext cx="5157787" cy="4676931"/>
          </a:xfrm>
        </p:spPr>
        <p:txBody>
          <a:bodyPr>
            <a:no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Dynamic Compaction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Standards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IS 2131:1981 (for soil testing)</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Techniques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Heavy weight dropped from a height to compact soil</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Benefits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Precision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IS codes provide guidelines on impact energy, drop height, and compaction patterns, ensuring effective compaction.</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Quality Assurance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Ensures uniformity and effectiveness in increasing soil density and strength.</a:t>
            </a:r>
          </a:p>
          <a:p>
            <a:pPr algn="just"/>
            <a:r>
              <a:rPr lang="en-IN" sz="1600" b="1" dirty="0">
                <a:effectLst/>
                <a:latin typeface="Calibri" panose="020F0502020204030204" pitchFamily="34" charset="0"/>
                <a:ea typeface="Calibri" panose="020F0502020204030204" pitchFamily="34" charset="0"/>
                <a:cs typeface="Times New Roman" panose="02020603050405020304" pitchFamily="18" charset="0"/>
              </a:rPr>
              <a:t>Testing</a:t>
            </a:r>
            <a:r>
              <a:rPr lang="en-IN" sz="1600" dirty="0">
                <a:effectLst/>
                <a:latin typeface="Calibri" panose="020F0502020204030204" pitchFamily="34" charset="0"/>
                <a:ea typeface="Calibri" panose="020F0502020204030204" pitchFamily="34" charset="0"/>
                <a:cs typeface="Times New Roman" panose="02020603050405020304" pitchFamily="18" charset="0"/>
              </a:rPr>
              <a:t>: Includes procedures for testing the improved soil, ensuring it meets design specifications.</a:t>
            </a:r>
            <a:endParaRPr lang="en-IN" sz="1600" dirty="0"/>
          </a:p>
        </p:txBody>
      </p:sp>
      <p:sp>
        <p:nvSpPr>
          <p:cNvPr id="10" name="Text Placeholder 9">
            <a:extLst>
              <a:ext uri="{FF2B5EF4-FFF2-40B4-BE49-F238E27FC236}">
                <a16:creationId xmlns:a16="http://schemas.microsoft.com/office/drawing/2014/main" id="{FE90C960-E84E-0BC3-C520-554DF1FAA161}"/>
              </a:ext>
            </a:extLst>
          </p:cNvPr>
          <p:cNvSpPr>
            <a:spLocks noGrp="1"/>
          </p:cNvSpPr>
          <p:nvPr>
            <p:ph type="body" sz="quarter" idx="3"/>
          </p:nvPr>
        </p:nvSpPr>
        <p:spPr>
          <a:xfrm>
            <a:off x="6172200" y="1681163"/>
            <a:ext cx="5183188" cy="823912"/>
          </a:xfrm>
        </p:spPr>
        <p:txBody>
          <a:bodyPr/>
          <a:lstStyle/>
          <a:p>
            <a:r>
              <a:rPr lang="en-US" dirty="0"/>
              <a:t>Without adherence to IS Codes</a:t>
            </a:r>
            <a:endParaRPr lang="en-IN" dirty="0"/>
          </a:p>
          <a:p>
            <a:endParaRPr lang="en-IN" dirty="0"/>
          </a:p>
        </p:txBody>
      </p:sp>
      <p:sp>
        <p:nvSpPr>
          <p:cNvPr id="11" name="Content Placeholder 10">
            <a:extLst>
              <a:ext uri="{FF2B5EF4-FFF2-40B4-BE49-F238E27FC236}">
                <a16:creationId xmlns:a16="http://schemas.microsoft.com/office/drawing/2014/main" id="{55B36767-FF1B-D959-FF24-87D326F4B3DD}"/>
              </a:ext>
            </a:extLst>
          </p:cNvPr>
          <p:cNvSpPr>
            <a:spLocks noGrp="1"/>
          </p:cNvSpPr>
          <p:nvPr>
            <p:ph sz="quarter" idx="4"/>
          </p:nvPr>
        </p:nvSpPr>
        <p:spPr>
          <a:xfrm>
            <a:off x="6172200" y="2008682"/>
            <a:ext cx="5183188" cy="4676931"/>
          </a:xfrm>
        </p:spPr>
        <p:txBody>
          <a:bodyPr>
            <a:norm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Techniques</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Ad-hoc or inconsistent compaction practices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Risks</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Ineffectiveness</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Variability in techniques can lead to uneven compaction and inadequate soil improvement.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Quality Issues</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Difficulty in ensuring consistent compaction quality.</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Safety</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Increased risk of accidents due to non-standardized equipment and methods.</a:t>
            </a:r>
          </a:p>
          <a:p>
            <a:endParaRPr lang="en-IN" sz="1600" dirty="0"/>
          </a:p>
        </p:txBody>
      </p:sp>
    </p:spTree>
    <p:extLst>
      <p:ext uri="{BB962C8B-B14F-4D97-AF65-F5344CB8AC3E}">
        <p14:creationId xmlns:p14="http://schemas.microsoft.com/office/powerpoint/2010/main" val="2778047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9F7C83-290E-F13D-43E9-56306256E3E2}"/>
              </a:ext>
            </a:extLst>
          </p:cNvPr>
          <p:cNvSpPr>
            <a:spLocks noGrp="1"/>
          </p:cNvSpPr>
          <p:nvPr>
            <p:ph type="title"/>
          </p:nvPr>
        </p:nvSpPr>
        <p:spPr/>
        <p:txBody>
          <a:bodyPr/>
          <a:lstStyle/>
          <a:p>
            <a:r>
              <a:rPr lang="en-IN" sz="3200" b="1" kern="0" dirty="0">
                <a:effectLst/>
                <a:latin typeface="Times New Roman" panose="02020603050405020304" pitchFamily="18" charset="0"/>
                <a:ea typeface="Times New Roman" panose="02020603050405020304" pitchFamily="18" charset="0"/>
                <a:cs typeface="Times New Roman" panose="02020603050405020304" pitchFamily="18" charset="0"/>
              </a:rPr>
              <a:t>Challenges and Considerations</a:t>
            </a:r>
            <a:br>
              <a:rPr lang="en-IN"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8" name="Content Placeholder 7">
            <a:extLst>
              <a:ext uri="{FF2B5EF4-FFF2-40B4-BE49-F238E27FC236}">
                <a16:creationId xmlns:a16="http://schemas.microsoft.com/office/drawing/2014/main" id="{BEFACD6D-5BC8-B9D5-8F61-DC4810ABD075}"/>
              </a:ext>
            </a:extLst>
          </p:cNvPr>
          <p:cNvSpPr>
            <a:spLocks noGrp="1"/>
          </p:cNvSpPr>
          <p:nvPr>
            <p:ph idx="1"/>
          </p:nvPr>
        </p:nvSpPr>
        <p:spPr>
          <a:xfrm>
            <a:off x="5183188" y="344775"/>
            <a:ext cx="6172200" cy="6340838"/>
          </a:xfrm>
        </p:spPr>
        <p:txBody>
          <a:bodyPr>
            <a:normAutofit fontScale="25000" lnSpcReduction="20000"/>
          </a:bodyPr>
          <a:lstStyle/>
          <a:p>
            <a:pPr algn="just">
              <a:lnSpc>
                <a:spcPct val="107000"/>
              </a:lnSpc>
              <a:spcAft>
                <a:spcPts val="800"/>
              </a:spcAf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Technological Advancements</a:t>
            </a:r>
            <a:endParaRPr lang="en-IN"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Innovation in Materials and Techniques</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New materials and construction technologies emerge regularly. Updated codes integrate these innovations to ensure that they are used safely and effectively.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Improved Testing Methods</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Advances in testing methods and equipment can lead to more accurate and efficient assessments of materials and construction practices.</a:t>
            </a:r>
          </a:p>
          <a:p>
            <a:pPr algn="just">
              <a:lnSpc>
                <a:spcPct val="107000"/>
              </a:lnSpc>
              <a:spcAft>
                <a:spcPts val="800"/>
              </a:spcAf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2. Enhanced Safety and Performance</a:t>
            </a:r>
            <a:endParaRPr lang="en-IN"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Updated Safety Standards</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As understanding of materials and structural behaviour evolves, safety standards must be updated to reflect new knowledge and prevent accidents or failures.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Improved Performance Criteria</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Revisions incorporate new performance data and research findings to enhance the durability, reliability, and efficiency of construction practices.</a:t>
            </a:r>
          </a:p>
          <a:p>
            <a:pPr algn="just">
              <a:lnSpc>
                <a:spcPct val="107000"/>
              </a:lnSpc>
              <a:spcAft>
                <a:spcPts val="800"/>
              </a:spcAf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3. Compliance with International Standards</a:t>
            </a:r>
            <a:endParaRPr lang="en-IN"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Global Harmonization</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Aligning IS codes with international standards (like ISO) helps in maintaining consistency and facilitates global trade and collaboration.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6400" b="1" kern="100" dirty="0">
                <a:effectLst/>
                <a:latin typeface="Calibri" panose="020F0502020204030204" pitchFamily="34" charset="0"/>
                <a:ea typeface="Calibri" panose="020F0502020204030204" pitchFamily="34" charset="0"/>
                <a:cs typeface="Times New Roman" panose="02020603050405020304" pitchFamily="18" charset="0"/>
              </a:rPr>
              <a:t>Benchmarking</a:t>
            </a:r>
            <a:r>
              <a:rPr lang="en-IN" sz="6400" kern="100" dirty="0">
                <a:effectLst/>
                <a:latin typeface="Calibri" panose="020F0502020204030204" pitchFamily="34" charset="0"/>
                <a:ea typeface="Calibri" panose="020F0502020204030204" pitchFamily="34" charset="0"/>
                <a:cs typeface="Times New Roman" panose="02020603050405020304" pitchFamily="18" charset="0"/>
              </a:rPr>
              <a:t>: Comparing with international best practices ensures that Indian standards are competitive and up-to-date.</a:t>
            </a:r>
          </a:p>
        </p:txBody>
      </p:sp>
      <p:sp>
        <p:nvSpPr>
          <p:cNvPr id="9" name="Text Placeholder 8">
            <a:extLst>
              <a:ext uri="{FF2B5EF4-FFF2-40B4-BE49-F238E27FC236}">
                <a16:creationId xmlns:a16="http://schemas.microsoft.com/office/drawing/2014/main" id="{CB780205-3ED7-78C3-6E21-AAE23D5EBCF8}"/>
              </a:ext>
            </a:extLst>
          </p:cNvPr>
          <p:cNvSpPr>
            <a:spLocks noGrp="1"/>
          </p:cNvSpPr>
          <p:nvPr>
            <p:ph type="body" sz="half" idx="2"/>
          </p:nvPr>
        </p:nvSpPr>
        <p:spPr/>
        <p:txBody>
          <a:bodyPr/>
          <a:lstStyle/>
          <a:p>
            <a:pPr>
              <a:lnSpc>
                <a:spcPct val="10700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Need for continuous updates and revisions of IS codes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Implementation challenges and solutions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000" kern="0" dirty="0">
                <a:effectLst/>
                <a:latin typeface="Times New Roman" panose="02020603050405020304" pitchFamily="18" charset="0"/>
                <a:ea typeface="Times New Roman" panose="02020603050405020304" pitchFamily="18" charset="0"/>
              </a:rPr>
              <a:t>Training and awareness among stakeholders</a:t>
            </a:r>
            <a:endParaRPr lang="en-IN" sz="2000" dirty="0"/>
          </a:p>
        </p:txBody>
      </p:sp>
    </p:spTree>
    <p:extLst>
      <p:ext uri="{BB962C8B-B14F-4D97-AF65-F5344CB8AC3E}">
        <p14:creationId xmlns:p14="http://schemas.microsoft.com/office/powerpoint/2010/main" val="581660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D77-3642-6BF1-CEAC-E3C8B416DBA6}"/>
              </a:ext>
            </a:extLst>
          </p:cNvPr>
          <p:cNvSpPr>
            <a:spLocks noGrp="1"/>
          </p:cNvSpPr>
          <p:nvPr>
            <p:ph type="title"/>
          </p:nvPr>
        </p:nvSpPr>
        <p:spPr/>
        <p:txBody>
          <a:bodyPr/>
          <a:lstStyle/>
          <a:p>
            <a:r>
              <a:rPr lang="en-IN" sz="3200" b="1" kern="0" dirty="0">
                <a:effectLst/>
                <a:latin typeface="Times New Roman" panose="02020603050405020304" pitchFamily="18" charset="0"/>
                <a:ea typeface="Times New Roman" panose="02020603050405020304" pitchFamily="18" charset="0"/>
                <a:cs typeface="Times New Roman" panose="02020603050405020304" pitchFamily="18" charset="0"/>
              </a:rPr>
              <a:t>Challenges and Considerations……</a:t>
            </a:r>
            <a:br>
              <a:rPr lang="en-IN"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6" name="Content Placeholder 5">
            <a:extLst>
              <a:ext uri="{FF2B5EF4-FFF2-40B4-BE49-F238E27FC236}">
                <a16:creationId xmlns:a16="http://schemas.microsoft.com/office/drawing/2014/main" id="{4A78DF7A-F81C-D4DB-40D8-35A5734928DE}"/>
              </a:ext>
            </a:extLst>
          </p:cNvPr>
          <p:cNvSpPr>
            <a:spLocks noGrp="1"/>
          </p:cNvSpPr>
          <p:nvPr>
            <p:ph idx="1"/>
          </p:nvPr>
        </p:nvSpPr>
        <p:spPr>
          <a:xfrm>
            <a:off x="4772025" y="209862"/>
            <a:ext cx="7190126" cy="6648137"/>
          </a:xfrm>
        </p:spPr>
        <p:txBody>
          <a:bodyPr>
            <a:normAutofit fontScale="77500" lnSpcReduction="20000"/>
          </a:bodyPr>
          <a:lstStyle/>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Addressing Practical Issues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Feedback from Industry</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Practical experiences and feedback from professionals and industry practitioners can highlight areas where codes may need improvement or clarification.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Lessons from Failures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Analysis of past failures and issues in construction practices can lead to revisions that address identified weaknesses.</a:t>
            </a:r>
          </a:p>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5. Regulatory and Legal Requirements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Compliance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Updated codes ensure compliance with current regulatory and legal requirements, which can change over time due to new laws or regulations.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Insurance and Liability</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Adhering to updated standards helps in managing insurance and liability issues, ensuring that practices meet current legal and insurance requirements.</a:t>
            </a:r>
          </a:p>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6. Environmental and Sustainability Concerns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Sustainable Practices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Revisions can incorporate guidelines for environmentally friendly and sustainable construction practices, reflecting growing awareness of environmental issues.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Resource Efficiency</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Updates can promote the efficient use of resources, reducing waste and improving overall sustainability in construction.</a:t>
            </a:r>
          </a:p>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7. Addressing Emerging Challenges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Climate Change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Codes may need updates to address issues related to climate change, such as increased resilience to extreme weather events.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Urbanization</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As urban areas grow and become more complex, codes must be revised to address the challenges associated with high-density construction and infrastructure.</a:t>
            </a:r>
          </a:p>
          <a:p>
            <a:endParaRPr lang="en-IN" sz="1600" dirty="0"/>
          </a:p>
        </p:txBody>
      </p:sp>
      <p:sp>
        <p:nvSpPr>
          <p:cNvPr id="7" name="Text Placeholder 6">
            <a:extLst>
              <a:ext uri="{FF2B5EF4-FFF2-40B4-BE49-F238E27FC236}">
                <a16:creationId xmlns:a16="http://schemas.microsoft.com/office/drawing/2014/main" id="{93752E26-6A95-EBBB-C88A-C6EF22450D39}"/>
              </a:ext>
            </a:extLst>
          </p:cNvPr>
          <p:cNvSpPr>
            <a:spLocks noGrp="1"/>
          </p:cNvSpPr>
          <p:nvPr>
            <p:ph type="body" sz="half" idx="2"/>
          </p:nvPr>
        </p:nvSpPr>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endParaRPr lang="en-IN"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Need for continuous updates and revisions of IS codes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Implementation challenges and solutions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kern="0" dirty="0">
                <a:effectLst/>
                <a:latin typeface="Times New Roman" panose="02020603050405020304" pitchFamily="18" charset="0"/>
                <a:ea typeface="Times New Roman" panose="02020603050405020304" pitchFamily="18" charset="0"/>
              </a:rPr>
              <a:t>Training and awareness among stakeholders</a:t>
            </a:r>
            <a:endParaRPr lang="en-IN" sz="1800" dirty="0"/>
          </a:p>
          <a:p>
            <a:endParaRPr lang="en-IN" dirty="0"/>
          </a:p>
        </p:txBody>
      </p:sp>
    </p:spTree>
    <p:extLst>
      <p:ext uri="{BB962C8B-B14F-4D97-AF65-F5344CB8AC3E}">
        <p14:creationId xmlns:p14="http://schemas.microsoft.com/office/powerpoint/2010/main" val="21757747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C57C2-86F6-C032-9431-8A30D2EE2C6C}"/>
              </a:ext>
            </a:extLst>
          </p:cNvPr>
          <p:cNvSpPr>
            <a:spLocks noGrp="1"/>
          </p:cNvSpPr>
          <p:nvPr>
            <p:ph type="title"/>
          </p:nvPr>
        </p:nvSpPr>
        <p:spPr/>
        <p:txBody>
          <a:bodyPr/>
          <a:lstStyle/>
          <a:p>
            <a:r>
              <a:rPr lang="en-IN" sz="3200" b="1" kern="0" dirty="0">
                <a:effectLst/>
                <a:latin typeface="Times New Roman" panose="02020603050405020304" pitchFamily="18" charset="0"/>
                <a:ea typeface="Times New Roman" panose="02020603050405020304" pitchFamily="18" charset="0"/>
                <a:cs typeface="Times New Roman" panose="02020603050405020304" pitchFamily="18" charset="0"/>
              </a:rPr>
              <a:t>Challenges and Considerations……</a:t>
            </a:r>
            <a:br>
              <a:rPr lang="en-IN"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6" name="Content Placeholder 5">
            <a:extLst>
              <a:ext uri="{FF2B5EF4-FFF2-40B4-BE49-F238E27FC236}">
                <a16:creationId xmlns:a16="http://schemas.microsoft.com/office/drawing/2014/main" id="{4C480ADD-3ED4-E59B-0A19-10F2F86BA522}"/>
              </a:ext>
            </a:extLst>
          </p:cNvPr>
          <p:cNvSpPr>
            <a:spLocks noGrp="1"/>
          </p:cNvSpPr>
          <p:nvPr>
            <p:ph idx="1"/>
          </p:nvPr>
        </p:nvSpPr>
        <p:spPr>
          <a:xfrm>
            <a:off x="4772025" y="179882"/>
            <a:ext cx="7160145" cy="6678117"/>
          </a:xfrm>
        </p:spPr>
        <p:txBody>
          <a:bodyPr>
            <a:normAutofit fontScale="25000" lnSpcReduction="20000"/>
          </a:bodyPr>
          <a:lstStyle/>
          <a:p>
            <a:pPr>
              <a:lnSpc>
                <a:spcPct val="107000"/>
              </a:lnSpc>
              <a:spcAft>
                <a:spcPts val="800"/>
              </a:spcAf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 Professional and Academic Input</a:t>
            </a:r>
            <a:endParaRPr lang="en-IN"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Research and Academia</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Contributions from research and academic institutions provide new insights and data that can be used to refine and improve standards.</a:t>
            </a:r>
          </a:p>
          <a:p>
            <a:pPr marL="342900" lvl="0" indent="-342900">
              <a:lnSpc>
                <a:spcPct val="107000"/>
              </a:lnSpc>
              <a:spcAft>
                <a:spcPts val="800"/>
              </a:spcAft>
              <a:buSzPts val="1000"/>
              <a:buFont typeface="Symbol" panose="05050102010706020507" pitchFamily="18" charset="2"/>
              <a:buChar char=""/>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Professional Expertise</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Continuous input from industry experts helps in keeping the standards practical and relevant to current practices.</a:t>
            </a:r>
          </a:p>
          <a:p>
            <a:pPr>
              <a:lnSpc>
                <a:spcPct val="107000"/>
              </a:lnSpc>
              <a:spcAft>
                <a:spcPts val="800"/>
              </a:spcAf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Examples of Areas Requiring Updates</a:t>
            </a:r>
            <a:endParaRPr lang="en-IN"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Building Materials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New types of concrete, steel, and other materials that may offer improved performance or sustainability.</a:t>
            </a:r>
          </a:p>
          <a:p>
            <a:pPr marL="342900" lvl="0" indent="-342900">
              <a:lnSpc>
                <a:spcPct val="107000"/>
              </a:lnSpc>
              <a:spcAft>
                <a:spcPts val="800"/>
              </a:spcAft>
              <a:buSzPts val="1000"/>
              <a:buFont typeface="Symbol" panose="05050102010706020507" pitchFamily="18" charset="2"/>
              <a:buChar char=""/>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Construction Methods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Advances in construction techniques, such as prefabrication or modular construction.</a:t>
            </a:r>
          </a:p>
          <a:p>
            <a:pPr marL="342900" lvl="0" indent="-342900">
              <a:lnSpc>
                <a:spcPct val="107000"/>
              </a:lnSpc>
              <a:spcAft>
                <a:spcPts val="800"/>
              </a:spcAft>
              <a:buSzPts val="1000"/>
              <a:buFont typeface="Symbol" panose="05050102010706020507" pitchFamily="18" charset="2"/>
              <a:buChar char=""/>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Testing Standards</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Enhanced methods for testing soil, materials, and structural components.</a:t>
            </a:r>
          </a:p>
          <a:p>
            <a:pPr marL="342900" lvl="0" indent="-342900">
              <a:lnSpc>
                <a:spcPct val="107000"/>
              </a:lnSpc>
              <a:spcAft>
                <a:spcPts val="800"/>
              </a:spcAft>
              <a:buSzPts val="1000"/>
              <a:buFont typeface="Symbol" panose="05050102010706020507" pitchFamily="18" charset="2"/>
              <a:buChar char=""/>
              <a:tabLst>
                <a:tab pos="457200" algn="l"/>
              </a:tabLst>
            </a:pPr>
            <a:r>
              <a:rPr lang="en-IN" sz="5600" b="1" kern="100" dirty="0">
                <a:effectLst/>
                <a:latin typeface="Calibri" panose="020F0502020204030204" pitchFamily="34" charset="0"/>
                <a:ea typeface="Calibri" panose="020F0502020204030204" pitchFamily="34" charset="0"/>
                <a:cs typeface="Times New Roman" panose="02020603050405020304" pitchFamily="18" charset="0"/>
              </a:rPr>
              <a:t>Structural Design</a:t>
            </a:r>
            <a:r>
              <a:rPr lang="en-IN" sz="5600" kern="100" dirty="0">
                <a:effectLst/>
                <a:latin typeface="Calibri" panose="020F0502020204030204" pitchFamily="34" charset="0"/>
                <a:ea typeface="Calibri" panose="020F0502020204030204" pitchFamily="34" charset="0"/>
                <a:cs typeface="Times New Roman" panose="02020603050405020304" pitchFamily="18" charset="0"/>
              </a:rPr>
              <a:t>: New insights into seismic design, load requirements, and structural safety.</a:t>
            </a:r>
          </a:p>
          <a:p>
            <a:pPr>
              <a:lnSpc>
                <a:spcPct val="107000"/>
              </a:lnSpc>
              <a:spcAft>
                <a:spcPts val="800"/>
              </a:spcAf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Process for Updates and Revisions</a:t>
            </a:r>
            <a:endParaRPr lang="en-IN"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Review and Feedback</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Periodic review of existing standards and collection of feedback from stakeholders.</a:t>
            </a:r>
          </a:p>
          <a:p>
            <a:pPr marL="342900" lvl="0" indent="-342900">
              <a:lnSpc>
                <a:spcPct val="107000"/>
              </a:lnSpc>
              <a:spcAft>
                <a:spcPts val="800"/>
              </a:spcAft>
              <a:buFont typeface="+mj-lt"/>
              <a:buAutoNum type="arabicPeriod"/>
              <a:tabLst>
                <a:tab pos="457200" algn="l"/>
              </a:tabLs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Research and Analysis</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Incorporation of new research findings and technological advancements.</a:t>
            </a:r>
          </a:p>
          <a:p>
            <a:pPr marL="342900" lvl="0" indent="-342900">
              <a:lnSpc>
                <a:spcPct val="107000"/>
              </a:lnSpc>
              <a:spcAft>
                <a:spcPts val="800"/>
              </a:spcAft>
              <a:buFont typeface="+mj-lt"/>
              <a:buAutoNum type="arabicPeriod"/>
              <a:tabLst>
                <a:tab pos="457200" algn="l"/>
              </a:tabLs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Drafting Revisions</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Updating the code draft based on research and feedback.</a:t>
            </a:r>
          </a:p>
          <a:p>
            <a:pPr marL="342900" lvl="0" indent="-342900">
              <a:lnSpc>
                <a:spcPct val="107000"/>
              </a:lnSpc>
              <a:spcAft>
                <a:spcPts val="800"/>
              </a:spcAft>
              <a:buFont typeface="+mj-lt"/>
              <a:buAutoNum type="arabicPeriod"/>
              <a:tabLst>
                <a:tab pos="457200" algn="l"/>
              </a:tabLs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Consultation and Approval</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Engaging with industry experts and regulatory bodies for consultation and approval.</a:t>
            </a:r>
          </a:p>
          <a:p>
            <a:pPr marL="342900" lvl="0" indent="-342900">
              <a:lnSpc>
                <a:spcPct val="107000"/>
              </a:lnSpc>
              <a:spcAft>
                <a:spcPts val="800"/>
              </a:spcAft>
              <a:buFont typeface="+mj-lt"/>
              <a:buAutoNum type="arabicPeriod"/>
              <a:tabLst>
                <a:tab pos="457200" algn="l"/>
              </a:tabLst>
            </a:pPr>
            <a:r>
              <a:rPr lang="en-IN" sz="4800" b="1" kern="100" dirty="0">
                <a:effectLst/>
                <a:latin typeface="Calibri" panose="020F0502020204030204" pitchFamily="34" charset="0"/>
                <a:ea typeface="Calibri" panose="020F0502020204030204" pitchFamily="34" charset="0"/>
                <a:cs typeface="Times New Roman" panose="02020603050405020304" pitchFamily="18" charset="0"/>
              </a:rPr>
              <a:t>Publication and Dissemination</a:t>
            </a:r>
            <a:r>
              <a:rPr lang="en-IN" sz="4800" kern="100" dirty="0">
                <a:effectLst/>
                <a:latin typeface="Calibri" panose="020F0502020204030204" pitchFamily="34" charset="0"/>
                <a:ea typeface="Calibri" panose="020F0502020204030204" pitchFamily="34" charset="0"/>
                <a:cs typeface="Times New Roman" panose="02020603050405020304" pitchFamily="18" charset="0"/>
              </a:rPr>
              <a:t>: Publishing the revised code and ensuring widespread dissemination to relevant stakeholders.</a:t>
            </a:r>
          </a:p>
          <a:p>
            <a:pPr>
              <a:lnSpc>
                <a:spcPct val="107000"/>
              </a:lnSpc>
              <a:spcAft>
                <a:spcPts val="800"/>
              </a:spcAft>
            </a:pPr>
            <a:r>
              <a:rPr lang="en-IN" sz="43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N" sz="4300" dirty="0"/>
          </a:p>
        </p:txBody>
      </p:sp>
      <p:sp>
        <p:nvSpPr>
          <p:cNvPr id="7" name="Text Placeholder 6">
            <a:extLst>
              <a:ext uri="{FF2B5EF4-FFF2-40B4-BE49-F238E27FC236}">
                <a16:creationId xmlns:a16="http://schemas.microsoft.com/office/drawing/2014/main" id="{B177FE00-4E6F-8505-6EB5-7E5639EA445A}"/>
              </a:ext>
            </a:extLst>
          </p:cNvPr>
          <p:cNvSpPr>
            <a:spLocks noGrp="1"/>
          </p:cNvSpPr>
          <p:nvPr>
            <p:ph type="body" sz="half" idx="2"/>
          </p:nvPr>
        </p:nvSpPr>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endParaRPr lang="en-IN"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Need for continuous updates and revisions of IS codes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Implementation challenges and solutions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600" kern="0" dirty="0">
                <a:effectLst/>
                <a:latin typeface="Times New Roman" panose="02020603050405020304" pitchFamily="18" charset="0"/>
                <a:ea typeface="Times New Roman" panose="02020603050405020304" pitchFamily="18" charset="0"/>
              </a:rPr>
              <a:t>Training and awareness among stakeholders</a:t>
            </a:r>
            <a:endParaRPr lang="en-IN" sz="1600" dirty="0"/>
          </a:p>
          <a:p>
            <a:endParaRPr lang="en-IN" dirty="0"/>
          </a:p>
        </p:txBody>
      </p:sp>
    </p:spTree>
    <p:extLst>
      <p:ext uri="{BB962C8B-B14F-4D97-AF65-F5344CB8AC3E}">
        <p14:creationId xmlns:p14="http://schemas.microsoft.com/office/powerpoint/2010/main" val="876150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3B2FB4-2D6C-891D-D0F7-5A7173B77B2F}"/>
              </a:ext>
            </a:extLst>
          </p:cNvPr>
          <p:cNvSpPr>
            <a:spLocks noGrp="1"/>
          </p:cNvSpPr>
          <p:nvPr>
            <p:ph type="title"/>
          </p:nvPr>
        </p:nvSpPr>
        <p:spPr/>
        <p:txBody>
          <a:bodyPr/>
          <a:lstStyle/>
          <a:p>
            <a:r>
              <a:rPr lang="en-US" dirty="0"/>
              <a:t>Challenges……..</a:t>
            </a:r>
            <a:endParaRPr lang="en-IN" dirty="0"/>
          </a:p>
        </p:txBody>
      </p:sp>
      <p:sp>
        <p:nvSpPr>
          <p:cNvPr id="6" name="Content Placeholder 5">
            <a:extLst>
              <a:ext uri="{FF2B5EF4-FFF2-40B4-BE49-F238E27FC236}">
                <a16:creationId xmlns:a16="http://schemas.microsoft.com/office/drawing/2014/main" id="{EE77D4E0-6346-2CFF-E166-2743C8E66AE3}"/>
              </a:ext>
            </a:extLst>
          </p:cNvPr>
          <p:cNvSpPr>
            <a:spLocks noGrp="1"/>
          </p:cNvSpPr>
          <p:nvPr>
            <p:ph idx="1"/>
          </p:nvPr>
        </p:nvSpPr>
        <p:spPr/>
        <p:txBody>
          <a:bodyPr/>
          <a:lstStyle/>
          <a:p>
            <a:pPr algn="just"/>
            <a:r>
              <a:rPr lang="en-US" dirty="0"/>
              <a:t>Addressing these challenges involves a combination of training, resource investment, stakeholder engagement, and regulatory support. By tackling these issues systematically, the implementation of IS codes/Standards can be made more effective, ensuring that construction and engineering practices meet high standards of quality, safety, and efficiency.</a:t>
            </a:r>
          </a:p>
          <a:p>
            <a:endParaRPr lang="en-IN" dirty="0"/>
          </a:p>
        </p:txBody>
      </p:sp>
    </p:spTree>
    <p:extLst>
      <p:ext uri="{BB962C8B-B14F-4D97-AF65-F5344CB8AC3E}">
        <p14:creationId xmlns:p14="http://schemas.microsoft.com/office/powerpoint/2010/main" val="3875236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31D3-07B0-0304-75FF-34EBB3EE3612}"/>
              </a:ext>
            </a:extLst>
          </p:cNvPr>
          <p:cNvSpPr>
            <a:spLocks noGrp="1"/>
          </p:cNvSpPr>
          <p:nvPr>
            <p:ph type="title"/>
          </p:nvPr>
        </p:nvSpPr>
        <p:spPr/>
        <p:txBody>
          <a:bodyPr/>
          <a:lstStyle/>
          <a:p>
            <a:r>
              <a:rPr lang="en-US" dirty="0"/>
              <a:t>A typical Case Study</a:t>
            </a:r>
            <a:endParaRPr lang="en-IN" dirty="0"/>
          </a:p>
        </p:txBody>
      </p:sp>
      <p:sp>
        <p:nvSpPr>
          <p:cNvPr id="4" name="Content Placeholder 3">
            <a:extLst>
              <a:ext uri="{FF2B5EF4-FFF2-40B4-BE49-F238E27FC236}">
                <a16:creationId xmlns:a16="http://schemas.microsoft.com/office/drawing/2014/main" id="{A98CDC76-E717-2C1A-E49D-262F8A7AA4D8}"/>
              </a:ext>
            </a:extLst>
          </p:cNvPr>
          <p:cNvSpPr>
            <a:spLocks noGrp="1"/>
          </p:cNvSpPr>
          <p:nvPr>
            <p:ph idx="1"/>
          </p:nvPr>
        </p:nvSpPr>
        <p:spPr>
          <a:xfrm>
            <a:off x="4772025" y="149903"/>
            <a:ext cx="7100185" cy="6565690"/>
          </a:xfrm>
        </p:spPr>
        <p:txBody>
          <a:bodyPr>
            <a:normAutofit fontScale="85000" lnSpcReduction="20000"/>
          </a:bodyPr>
          <a:lstStyle/>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Step-by-Step Application of Indian Standards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1. Site Investigation and Soil Testing</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Standards Applied</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IS 1892:2021</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Subsurface Soil Investigation</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IS 6403:1981</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Determination of Bearing Capacity of Shallow Foundations</a:t>
            </a:r>
          </a:p>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Procedure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Soil Investigation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Conducted a comprehensive soil investigation to assess soil properties, including soil strength, compressibility, and groundwater conditions.</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Tests Performed</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Standard Penetration Test (SPT), Cone Penetration Test (CPT), Laboratory tests (e.g., Atterberg limits, soil classification, shear strength).</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Findings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Soil layers consisted of loose sandy soil with low to medium strength.</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High groundwater table was observed, which could affect foundation stability.</a:t>
            </a:r>
          </a:p>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Design Considerations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Based on the soil investigation, it was determined that the soil’s bearing capacity was insufficient for shallow foundations.</a:t>
            </a:r>
          </a:p>
          <a:p>
            <a:pPr marL="342900" lvl="0" indent="-342900">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The high groundwater table necessitated special consideration for foundation design to prevent potential uplift and ensure stability.</a:t>
            </a:r>
          </a:p>
          <a:p>
            <a:endParaRPr lang="en-IN" sz="1800" dirty="0"/>
          </a:p>
        </p:txBody>
      </p:sp>
      <p:sp>
        <p:nvSpPr>
          <p:cNvPr id="5" name="Text Placeholder 4">
            <a:extLst>
              <a:ext uri="{FF2B5EF4-FFF2-40B4-BE49-F238E27FC236}">
                <a16:creationId xmlns:a16="http://schemas.microsoft.com/office/drawing/2014/main" id="{791C1B5F-1DFB-1849-B795-E74EDCF39336}"/>
              </a:ext>
            </a:extLst>
          </p:cNvPr>
          <p:cNvSpPr>
            <a:spLocks noGrp="1"/>
          </p:cNvSpPr>
          <p:nvPr>
            <p:ph type="body" sz="half" idx="2"/>
          </p:nvPr>
        </p:nvSpPr>
        <p:spPr/>
        <p:txBody>
          <a:bodyPr>
            <a:normAutofit lnSpcReduction="10000"/>
          </a:bodyPr>
          <a:lstStyle/>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Project Overview</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Project Name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Apex Towers</a:t>
            </a:r>
          </a:p>
          <a:p>
            <a:pPr marL="342900" lvl="0" indent="-342900">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Location</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Mumbai, India</a:t>
            </a:r>
          </a:p>
          <a:p>
            <a:pPr marL="342900" lvl="0" indent="-342900">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Type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High-rise residential building</a:t>
            </a:r>
          </a:p>
          <a:p>
            <a:pPr marL="342900" lvl="0" indent="-342900">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Height</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30 stories</a:t>
            </a:r>
          </a:p>
          <a:p>
            <a:pPr marL="342900" lvl="0" indent="-342900">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Foundation Type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Piled foundation</a:t>
            </a:r>
          </a:p>
          <a:p>
            <a:pPr marL="342900" lvl="0" indent="-342900">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Soil Type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Loose sandy soil with varying water table levels</a:t>
            </a:r>
          </a:p>
          <a:p>
            <a:endParaRPr lang="en-IN" dirty="0"/>
          </a:p>
        </p:txBody>
      </p:sp>
    </p:spTree>
    <p:extLst>
      <p:ext uri="{BB962C8B-B14F-4D97-AF65-F5344CB8AC3E}">
        <p14:creationId xmlns:p14="http://schemas.microsoft.com/office/powerpoint/2010/main" val="365564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4221A4-4BE0-EBDC-6943-915BDC7DBA9A}"/>
              </a:ext>
            </a:extLst>
          </p:cNvPr>
          <p:cNvSpPr>
            <a:spLocks noGrp="1"/>
          </p:cNvSpPr>
          <p:nvPr>
            <p:ph type="title"/>
          </p:nvPr>
        </p:nvSpPr>
        <p:spPr/>
        <p:txBody>
          <a:bodyPr>
            <a:normAutofit fontScale="90000"/>
          </a:bodyPr>
          <a:lstStyle/>
          <a:p>
            <a:r>
              <a:rPr lang="en-US" dirty="0"/>
              <a:t>Indian Standards on Soil Composition for Safety, Stability &amp; longevity of Structures</a:t>
            </a:r>
            <a:endParaRPr lang="en-IN" dirty="0"/>
          </a:p>
        </p:txBody>
      </p:sp>
      <p:sp>
        <p:nvSpPr>
          <p:cNvPr id="8" name="Content Placeholder 7">
            <a:extLst>
              <a:ext uri="{FF2B5EF4-FFF2-40B4-BE49-F238E27FC236}">
                <a16:creationId xmlns:a16="http://schemas.microsoft.com/office/drawing/2014/main" id="{AD79AF9A-8A76-698E-BEDB-68617B7F4861}"/>
              </a:ext>
            </a:extLst>
          </p:cNvPr>
          <p:cNvSpPr>
            <a:spLocks noGrp="1"/>
          </p:cNvSpPr>
          <p:nvPr>
            <p:ph idx="1"/>
          </p:nvPr>
        </p:nvSpPr>
        <p:spPr>
          <a:xfrm>
            <a:off x="5183188" y="584617"/>
            <a:ext cx="6172200" cy="6145968"/>
          </a:xfrm>
        </p:spPr>
        <p:txBody>
          <a:bodyPr>
            <a:normAutofit lnSpcReduction="10000"/>
          </a:bodyPr>
          <a:lstStyle/>
          <a:p>
            <a:pPr algn="just"/>
            <a:r>
              <a:rPr lang="en-IN" sz="1800" dirty="0">
                <a:latin typeface="Calibri" panose="020F0502020204030204" pitchFamily="34" charset="0"/>
                <a:ea typeface="Calibri" panose="020F0502020204030204" pitchFamily="34" charset="0"/>
                <a:cs typeface="Times New Roman" panose="02020603050405020304" pitchFamily="18" charset="0"/>
              </a:rPr>
              <a:t>A</a:t>
            </a:r>
            <a:r>
              <a:rPr lang="en-IN" sz="1800" dirty="0">
                <a:effectLst/>
                <a:latin typeface="Calibri" panose="020F0502020204030204" pitchFamily="34" charset="0"/>
                <a:ea typeface="Calibri" panose="020F0502020204030204" pitchFamily="34" charset="0"/>
                <a:cs typeface="Times New Roman" panose="02020603050405020304" pitchFamily="18" charset="0"/>
              </a:rPr>
              <a:t>pplication of Indian standards on soil composition is integral to ensuring the safety, performance, and stability of structures across various engineering disciplines</a:t>
            </a:r>
          </a:p>
          <a:p>
            <a:pPr algn="just"/>
            <a:r>
              <a:rPr lang="en-IN" sz="1800" dirty="0">
                <a:latin typeface="Calibri" panose="020F0502020204030204" pitchFamily="34" charset="0"/>
                <a:ea typeface="Calibri" panose="020F0502020204030204" pitchFamily="34" charset="0"/>
                <a:cs typeface="Times New Roman" panose="02020603050405020304" pitchFamily="18" charset="0"/>
              </a:rPr>
              <a:t>Indian</a:t>
            </a:r>
            <a:r>
              <a:rPr lang="en-IN" sz="1800" dirty="0">
                <a:effectLst/>
                <a:latin typeface="Calibri" panose="020F0502020204030204" pitchFamily="34" charset="0"/>
                <a:ea typeface="Calibri" panose="020F0502020204030204" pitchFamily="34" charset="0"/>
                <a:cs typeface="Times New Roman" panose="02020603050405020304" pitchFamily="18" charset="0"/>
              </a:rPr>
              <a:t> standards on soil composition provide guidelines for assessing soil properties, designing foundations, evaluating slope stability, and implementing quality control measures during construction.</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gn="just"/>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Adhering to these standards, engineers can effectively mitigate risks associated with soil variability and ensure the long-term durability and safety of infrastructure projects in India across various sectors.</a:t>
            </a:r>
          </a:p>
          <a:p>
            <a:pPr algn="just"/>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latin typeface="Calibri" panose="020F0502020204030204" pitchFamily="34" charset="0"/>
                <a:ea typeface="Calibri" panose="020F0502020204030204" pitchFamily="34" charset="0"/>
                <a:cs typeface="Times New Roman" panose="02020603050405020304" pitchFamily="18" charset="0"/>
              </a:rPr>
              <a:t>S</a:t>
            </a:r>
            <a:r>
              <a:rPr lang="en-IN" sz="1800" dirty="0">
                <a:effectLst/>
                <a:latin typeface="Calibri" panose="020F0502020204030204" pitchFamily="34" charset="0"/>
                <a:ea typeface="Calibri" panose="020F0502020204030204" pitchFamily="34" charset="0"/>
                <a:cs typeface="Times New Roman" panose="02020603050405020304" pitchFamily="18" charset="0"/>
              </a:rPr>
              <a:t>tandard provides guidelines for predicting and measuring settlements of foundations. It covers methods for settlement analysis, allowable settlement criteria, and monitoring procedures</a:t>
            </a:r>
            <a:endParaRPr lang="en-IN" sz="18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latin typeface="Calibri" panose="020F0502020204030204" pitchFamily="34" charset="0"/>
                <a:ea typeface="Calibri" panose="020F0502020204030204" pitchFamily="34" charset="0"/>
                <a:cs typeface="Times New Roman" panose="02020603050405020304" pitchFamily="18" charset="0"/>
              </a:rPr>
              <a:t>Indian</a:t>
            </a:r>
            <a:r>
              <a:rPr lang="en-IN" sz="1800" dirty="0">
                <a:effectLst/>
                <a:latin typeface="Calibri" panose="020F0502020204030204" pitchFamily="34" charset="0"/>
                <a:ea typeface="Calibri" panose="020F0502020204030204" pitchFamily="34" charset="0"/>
                <a:cs typeface="Times New Roman" panose="02020603050405020304" pitchFamily="18" charset="0"/>
              </a:rPr>
              <a:t> standard includes provisions for considering soil-structure interaction effects during seismic events. It provides guidelines for seismic design parameters and recommends practices to enhance the seismic performance of foundation</a:t>
            </a:r>
          </a:p>
          <a:p>
            <a:pPr algn="just"/>
            <a:r>
              <a:rPr lang="en-IN" sz="1800" dirty="0">
                <a:latin typeface="Calibri" panose="020F0502020204030204" pitchFamily="34" charset="0"/>
                <a:ea typeface="Calibri" panose="020F0502020204030204" pitchFamily="34" charset="0"/>
                <a:cs typeface="Times New Roman" panose="02020603050405020304" pitchFamily="18" charset="0"/>
              </a:rPr>
              <a:t>S</a:t>
            </a:r>
            <a:r>
              <a:rPr lang="en-IN" sz="1800" dirty="0">
                <a:effectLst/>
                <a:latin typeface="Calibri" panose="020F0502020204030204" pitchFamily="34" charset="0"/>
                <a:ea typeface="Calibri" panose="020F0502020204030204" pitchFamily="34" charset="0"/>
                <a:cs typeface="Times New Roman" panose="02020603050405020304" pitchFamily="18" charset="0"/>
              </a:rPr>
              <a:t>tandards play a crucial role in ensuring that foundations in India are designed and constructed to withstand anticipated loads, soil conditions, and environmental factors.</a:t>
            </a:r>
          </a:p>
          <a:p>
            <a:pPr mar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9" name="Text Placeholder 8">
            <a:extLst>
              <a:ext uri="{FF2B5EF4-FFF2-40B4-BE49-F238E27FC236}">
                <a16:creationId xmlns:a16="http://schemas.microsoft.com/office/drawing/2014/main" id="{FEED472E-DC76-72AC-6F32-B05A502151FB}"/>
              </a:ext>
            </a:extLst>
          </p:cNvPr>
          <p:cNvSpPr>
            <a:spLocks noGrp="1"/>
          </p:cNvSpPr>
          <p:nvPr>
            <p:ph type="body" sz="half" idx="2"/>
          </p:nvPr>
        </p:nvSpPr>
        <p:spPr>
          <a:xfrm>
            <a:off x="839788" y="2057400"/>
            <a:ext cx="4343400" cy="3811588"/>
          </a:xfrm>
        </p:spPr>
        <p:txBody>
          <a:bodyPr/>
          <a:lstStyle/>
          <a:p>
            <a:endParaRPr lang="en-US" dirty="0"/>
          </a:p>
          <a:p>
            <a:endParaRPr lang="en-IN" dirty="0"/>
          </a:p>
          <a:p>
            <a:endParaRPr lang="en-IN" dirty="0"/>
          </a:p>
          <a:p>
            <a:endParaRPr lang="en-IN" dirty="0"/>
          </a:p>
          <a:p>
            <a:r>
              <a:rPr lang="en-IN" sz="2000" dirty="0"/>
              <a:t>Understanding its Implications ( Sum up &amp; Key Takeaways)</a:t>
            </a:r>
          </a:p>
        </p:txBody>
      </p:sp>
    </p:spTree>
    <p:extLst>
      <p:ext uri="{BB962C8B-B14F-4D97-AF65-F5344CB8AC3E}">
        <p14:creationId xmlns:p14="http://schemas.microsoft.com/office/powerpoint/2010/main" val="42050975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BBDE-4012-3DD4-D5E4-E73D8ECA71DD}"/>
              </a:ext>
            </a:extLst>
          </p:cNvPr>
          <p:cNvSpPr>
            <a:spLocks noGrp="1"/>
          </p:cNvSpPr>
          <p:nvPr>
            <p:ph type="title"/>
          </p:nvPr>
        </p:nvSpPr>
        <p:spPr/>
        <p:txBody>
          <a:bodyPr/>
          <a:lstStyle/>
          <a:p>
            <a:r>
              <a:rPr lang="en-US" dirty="0"/>
              <a:t>Case Study……</a:t>
            </a:r>
            <a:endParaRPr lang="en-IN" dirty="0"/>
          </a:p>
        </p:txBody>
      </p:sp>
      <p:sp>
        <p:nvSpPr>
          <p:cNvPr id="3" name="Content Placeholder 2">
            <a:extLst>
              <a:ext uri="{FF2B5EF4-FFF2-40B4-BE49-F238E27FC236}">
                <a16:creationId xmlns:a16="http://schemas.microsoft.com/office/drawing/2014/main" id="{844682A2-2473-0ED9-9A87-F14E9FFFBE72}"/>
              </a:ext>
            </a:extLst>
          </p:cNvPr>
          <p:cNvSpPr>
            <a:spLocks noGrp="1"/>
          </p:cNvSpPr>
          <p:nvPr>
            <p:ph idx="1"/>
          </p:nvPr>
        </p:nvSpPr>
        <p:spPr>
          <a:xfrm>
            <a:off x="4631961" y="149903"/>
            <a:ext cx="7270229" cy="6520720"/>
          </a:xfrm>
        </p:spPr>
        <p:txBody>
          <a:bodyPr>
            <a:normAutofit lnSpcReduction="10000"/>
          </a:bodyPr>
          <a:lstStyle/>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 Foundation Design</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Standards Applied</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IS 456:2000</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Plain and Reinforced Concrete</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IS 3370: Part 2: 2021</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Concrete Structures for Storage of Liquids</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IS 2911: Part 1/Sec 1: 2010</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Design and Construction of Pile Foundations (Bored Cast-In-Situ Piles)</a:t>
            </a:r>
          </a:p>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Design Process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Foundation 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Decided on a piled foundation to transfer loads to deeper, more stable soil strata.</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Piles</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Bored piles were chosen due to the loose nature of the surface soil and high groundwater table.</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Pile Design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Load Calculation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Used IS 456 and IS 2911 to determine the load-carrying capacity of piles, ensuring they could handle the building’s loads.</a:t>
            </a:r>
          </a:p>
          <a:p>
            <a:pPr marL="742950" lvl="1" indent="-285750">
              <a:lnSpc>
                <a:spcPct val="107000"/>
              </a:lnSpc>
              <a:spcAft>
                <a:spcPts val="800"/>
              </a:spcAft>
              <a:buSzPts val="1000"/>
              <a:buFont typeface="Courier New" panose="02070309020205020404" pitchFamily="49" charset="0"/>
              <a:buChar char="o"/>
              <a:tabLst>
                <a:tab pos="9144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Pile Dimensions and Spacing</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Designed based on soil bearing capacity, pile load testing results, and structural requirements.</a:t>
            </a:r>
          </a:p>
          <a:p>
            <a:endParaRPr lang="en-IN" sz="1800" dirty="0"/>
          </a:p>
        </p:txBody>
      </p:sp>
      <p:sp>
        <p:nvSpPr>
          <p:cNvPr id="4" name="Text Placeholder 3">
            <a:extLst>
              <a:ext uri="{FF2B5EF4-FFF2-40B4-BE49-F238E27FC236}">
                <a16:creationId xmlns:a16="http://schemas.microsoft.com/office/drawing/2014/main" id="{64562894-0A16-3AD9-B7FE-36DF02F30C21}"/>
              </a:ext>
            </a:extLst>
          </p:cNvPr>
          <p:cNvSpPr>
            <a:spLocks noGrp="1"/>
          </p:cNvSpPr>
          <p:nvPr>
            <p:ph type="body" sz="half" idx="2"/>
          </p:nvPr>
        </p:nvSpPr>
        <p:spPr/>
        <p:txBody>
          <a:bodyPr/>
          <a:lstStyle/>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Project Overview</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Project Name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Apex Towers</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Location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Mumbai, India</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High-rise residential building</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Height</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30 stories</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Foundation 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Piled foundation</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Soil 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Loose sandy soil with varying water table levels</a:t>
            </a:r>
          </a:p>
          <a:p>
            <a:endParaRPr lang="en-IN" dirty="0"/>
          </a:p>
        </p:txBody>
      </p:sp>
    </p:spTree>
    <p:extLst>
      <p:ext uri="{BB962C8B-B14F-4D97-AF65-F5344CB8AC3E}">
        <p14:creationId xmlns:p14="http://schemas.microsoft.com/office/powerpoint/2010/main" val="29934814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7070-1C07-AF1C-806A-30931C61BC36}"/>
              </a:ext>
            </a:extLst>
          </p:cNvPr>
          <p:cNvSpPr>
            <a:spLocks noGrp="1"/>
          </p:cNvSpPr>
          <p:nvPr>
            <p:ph type="title"/>
          </p:nvPr>
        </p:nvSpPr>
        <p:spPr/>
        <p:txBody>
          <a:bodyPr/>
          <a:lstStyle/>
          <a:p>
            <a:r>
              <a:rPr lang="en-US" dirty="0">
                <a:solidFill>
                  <a:srgbClr val="002060"/>
                </a:solidFill>
              </a:rPr>
              <a:t>Case Study……</a:t>
            </a:r>
            <a:endParaRPr lang="en-IN" dirty="0">
              <a:solidFill>
                <a:srgbClr val="002060"/>
              </a:solidFill>
            </a:endParaRPr>
          </a:p>
        </p:txBody>
      </p:sp>
      <p:sp>
        <p:nvSpPr>
          <p:cNvPr id="3" name="Content Placeholder 2">
            <a:extLst>
              <a:ext uri="{FF2B5EF4-FFF2-40B4-BE49-F238E27FC236}">
                <a16:creationId xmlns:a16="http://schemas.microsoft.com/office/drawing/2014/main" id="{8DAC619A-EA71-769D-6845-8A894EBD45A9}"/>
              </a:ext>
            </a:extLst>
          </p:cNvPr>
          <p:cNvSpPr>
            <a:spLocks noGrp="1"/>
          </p:cNvSpPr>
          <p:nvPr>
            <p:ph idx="1"/>
          </p:nvPr>
        </p:nvSpPr>
        <p:spPr>
          <a:xfrm>
            <a:off x="4772025" y="134911"/>
            <a:ext cx="7145155" cy="6565692"/>
          </a:xfrm>
        </p:spPr>
        <p:txBody>
          <a:bodyPr>
            <a:normAutofit fontScale="70000" lnSpcReduction="20000"/>
          </a:bodyPr>
          <a:lstStyle/>
          <a:p>
            <a:pPr algn="just">
              <a:lnSpc>
                <a:spcPct val="107000"/>
              </a:lnSpc>
              <a:spcAft>
                <a:spcPts val="8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Foundation Construction</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Standards Applied</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IS 1200</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 Methods of Measurement of Building and Civil Engineering Works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IS 456:2000</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Plain and Reinforced Concrete</a:t>
            </a:r>
          </a:p>
          <a:p>
            <a:pPr algn="just">
              <a:lnSpc>
                <a:spcPct val="107000"/>
              </a:lnSpc>
              <a:spcAft>
                <a:spcPts val="8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Construction Practices</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Quality Control</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Implemented strict quality control measures during pile installation and concrete pouring.</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Materials</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Ensured that concrete mix adhered to IS 456 specifications for strength and durability.</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Inspection</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Regular inspections were carried out to monitor construction practices and compliance with design specifications.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Waterproofing</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Applied waterproofing measures to address potential water ingress due to the high groundwater table, following guidelines from IS 3370.</a:t>
            </a:r>
          </a:p>
          <a:p>
            <a:pPr algn="just">
              <a:lnSpc>
                <a:spcPct val="107000"/>
              </a:lnSpc>
              <a:spcAft>
                <a:spcPts val="8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4. Monitoring and Maintenance</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Standards Applied</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IS 1200</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 Methods of Measurement of Building and Civil Engineering Works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IS 1892:2021</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 Code of Practice for Subsurface Soil Investigation</a:t>
            </a:r>
          </a:p>
          <a:p>
            <a:pPr algn="just"/>
            <a:endParaRPr lang="en-IN" sz="1800" dirty="0"/>
          </a:p>
        </p:txBody>
      </p:sp>
      <p:sp>
        <p:nvSpPr>
          <p:cNvPr id="4" name="Text Placeholder 3">
            <a:extLst>
              <a:ext uri="{FF2B5EF4-FFF2-40B4-BE49-F238E27FC236}">
                <a16:creationId xmlns:a16="http://schemas.microsoft.com/office/drawing/2014/main" id="{9F43A7BB-E7AB-C631-265A-718F32DE3C13}"/>
              </a:ext>
            </a:extLst>
          </p:cNvPr>
          <p:cNvSpPr>
            <a:spLocks noGrp="1"/>
          </p:cNvSpPr>
          <p:nvPr>
            <p:ph type="body" sz="half" idx="2"/>
          </p:nvPr>
        </p:nvSpPr>
        <p:spPr/>
        <p:txBody>
          <a:bodyPr/>
          <a:lstStyle/>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Project Overview</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Project Name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Apex Towers</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Location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Mumbai, India</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High-rise residential building</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Height</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30 stories</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Foundation 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Piled foundation</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Soil 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Loose sandy soil with varying water table levels</a:t>
            </a:r>
          </a:p>
          <a:p>
            <a:endParaRPr lang="en-IN" dirty="0"/>
          </a:p>
        </p:txBody>
      </p:sp>
    </p:spTree>
    <p:extLst>
      <p:ext uri="{BB962C8B-B14F-4D97-AF65-F5344CB8AC3E}">
        <p14:creationId xmlns:p14="http://schemas.microsoft.com/office/powerpoint/2010/main" val="1652173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3133-47F0-C61F-BA42-F5D4FB60A09D}"/>
              </a:ext>
            </a:extLst>
          </p:cNvPr>
          <p:cNvSpPr>
            <a:spLocks noGrp="1"/>
          </p:cNvSpPr>
          <p:nvPr>
            <p:ph type="title"/>
          </p:nvPr>
        </p:nvSpPr>
        <p:spPr/>
        <p:txBody>
          <a:bodyPr/>
          <a:lstStyle/>
          <a:p>
            <a:r>
              <a:rPr lang="en-US" dirty="0"/>
              <a:t>Case Study……</a:t>
            </a:r>
            <a:endParaRPr lang="en-IN" dirty="0"/>
          </a:p>
        </p:txBody>
      </p:sp>
      <p:sp>
        <p:nvSpPr>
          <p:cNvPr id="3" name="Content Placeholder 2">
            <a:extLst>
              <a:ext uri="{FF2B5EF4-FFF2-40B4-BE49-F238E27FC236}">
                <a16:creationId xmlns:a16="http://schemas.microsoft.com/office/drawing/2014/main" id="{AABB1258-A13F-59E5-29DA-95A6EA19B02A}"/>
              </a:ext>
            </a:extLst>
          </p:cNvPr>
          <p:cNvSpPr>
            <a:spLocks noGrp="1"/>
          </p:cNvSpPr>
          <p:nvPr>
            <p:ph idx="1"/>
          </p:nvPr>
        </p:nvSpPr>
        <p:spPr>
          <a:xfrm>
            <a:off x="4646951" y="149903"/>
            <a:ext cx="7300209" cy="6565690"/>
          </a:xfrm>
        </p:spPr>
        <p:txBody>
          <a:bodyPr>
            <a:normAutofit/>
          </a:bodyPr>
          <a:lstStyle/>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Monitoring</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Settlement Monitoring</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Installed settlement markers to monitor any movement in the foundation.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Inspection Schedule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Established a routine inspection schedule to ensure the foundation’s long-term stability and address any issues promptly.</a:t>
            </a:r>
          </a:p>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Maintenance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Periodic Checks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Conducted regular checks and maintenance as per IS 1892 guidelines to address any settlement issues or structural concerns.</a:t>
            </a:r>
          </a:p>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Conclusion</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The application of Indian Standards in soil mechanics and foundation engineering ensured that the Apex Towers project was designed and constructed with a high degree of safety and efficiency. The comprehensive soil investigation guided the selection of a piled foundation, while adherence to standards ensured that the design and construction processes were robust and reliable.</a:t>
            </a:r>
          </a:p>
          <a:p>
            <a:endParaRPr lang="en-IN" sz="1600" dirty="0"/>
          </a:p>
        </p:txBody>
      </p:sp>
      <p:sp>
        <p:nvSpPr>
          <p:cNvPr id="4" name="Text Placeholder 3">
            <a:extLst>
              <a:ext uri="{FF2B5EF4-FFF2-40B4-BE49-F238E27FC236}">
                <a16:creationId xmlns:a16="http://schemas.microsoft.com/office/drawing/2014/main" id="{4639A7A7-61EF-8D00-B84E-E54974436CAC}"/>
              </a:ext>
            </a:extLst>
          </p:cNvPr>
          <p:cNvSpPr>
            <a:spLocks noGrp="1"/>
          </p:cNvSpPr>
          <p:nvPr>
            <p:ph type="body" sz="half" idx="2"/>
          </p:nvPr>
        </p:nvSpPr>
        <p:spPr/>
        <p:txBody>
          <a:bodyPr/>
          <a:lstStyle/>
          <a:p>
            <a:pPr>
              <a:lnSpc>
                <a:spcPct val="107000"/>
              </a:lnSpc>
              <a:spcAft>
                <a:spcPts val="800"/>
              </a:spcAf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Project Overview</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Project Name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Apex Towers</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Location</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Mumbai, India</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High-rise residential building</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Height</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30 stories</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Foundation 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Piled foundation</a:t>
            </a:r>
          </a:p>
          <a:p>
            <a:pPr marL="342900" lvl="0" indent="-342900">
              <a:lnSpc>
                <a:spcPct val="107000"/>
              </a:lnSpc>
              <a:spcAft>
                <a:spcPts val="800"/>
              </a:spcAft>
              <a:buSzPts val="1000"/>
              <a:buFont typeface="Symbol" panose="05050102010706020507" pitchFamily="18" charset="2"/>
              <a:buChar char=""/>
              <a:tabLst>
                <a:tab pos="457200" algn="l"/>
              </a:tabLst>
            </a:pPr>
            <a:r>
              <a:rPr lang="en-IN" sz="1600" b="1" kern="100" dirty="0">
                <a:effectLst/>
                <a:latin typeface="Calibri" panose="020F0502020204030204" pitchFamily="34" charset="0"/>
                <a:ea typeface="Calibri" panose="020F0502020204030204" pitchFamily="34" charset="0"/>
                <a:cs typeface="Times New Roman" panose="02020603050405020304" pitchFamily="18" charset="0"/>
              </a:rPr>
              <a:t>Soil Type</a:t>
            </a:r>
            <a:r>
              <a:rPr lang="en-IN" sz="1600" kern="100" dirty="0">
                <a:effectLst/>
                <a:latin typeface="Calibri" panose="020F0502020204030204" pitchFamily="34" charset="0"/>
                <a:ea typeface="Calibri" panose="020F0502020204030204" pitchFamily="34" charset="0"/>
                <a:cs typeface="Times New Roman" panose="02020603050405020304" pitchFamily="18" charset="0"/>
              </a:rPr>
              <a:t>: Loose sandy soil with varying water table levels</a:t>
            </a:r>
          </a:p>
          <a:p>
            <a:endParaRPr lang="en-IN" dirty="0"/>
          </a:p>
        </p:txBody>
      </p:sp>
    </p:spTree>
    <p:extLst>
      <p:ext uri="{BB962C8B-B14F-4D97-AF65-F5344CB8AC3E}">
        <p14:creationId xmlns:p14="http://schemas.microsoft.com/office/powerpoint/2010/main" val="1452685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D7CB-4384-9968-30B8-3D5FE6AF83A1}"/>
              </a:ext>
            </a:extLst>
          </p:cNvPr>
          <p:cNvSpPr>
            <a:spLocks noGrp="1"/>
          </p:cNvSpPr>
          <p:nvPr>
            <p:ph type="title"/>
          </p:nvPr>
        </p:nvSpPr>
        <p:spPr/>
        <p:txBody>
          <a:bodyPr/>
          <a:lstStyle/>
          <a:p>
            <a:r>
              <a:rPr lang="en-US" dirty="0"/>
              <a:t>Case Study……..</a:t>
            </a:r>
            <a:endParaRPr lang="en-IN" dirty="0"/>
          </a:p>
        </p:txBody>
      </p:sp>
      <p:sp>
        <p:nvSpPr>
          <p:cNvPr id="3" name="Content Placeholder 2">
            <a:extLst>
              <a:ext uri="{FF2B5EF4-FFF2-40B4-BE49-F238E27FC236}">
                <a16:creationId xmlns:a16="http://schemas.microsoft.com/office/drawing/2014/main" id="{0259FAF8-C9C3-67C1-9CCC-1A8F848DD43A}"/>
              </a:ext>
            </a:extLst>
          </p:cNvPr>
          <p:cNvSpPr>
            <a:spLocks noGrp="1"/>
          </p:cNvSpPr>
          <p:nvPr>
            <p:ph idx="1"/>
          </p:nvPr>
        </p:nvSpPr>
        <p:spPr/>
        <p:txBody>
          <a:bodyPr>
            <a:norm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Enhanced Safety</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Proper soil investigation and pile design minimized the risk of foundation failure and structural issues.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Cost Efficiency</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Efficient use of materials and construction practices helped control costs while maintaining high safety standards.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Long-term Stability</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Regular monitoring and adherence to maintenance guidelines ensured the long-term stability and performance of the foundation.</a:t>
            </a:r>
          </a:p>
          <a:p>
            <a:pPr algn="just"/>
            <a:r>
              <a:rPr lang="en-IN" sz="1800" dirty="0">
                <a:effectLst/>
                <a:latin typeface="Calibri" panose="020F0502020204030204" pitchFamily="34" charset="0"/>
                <a:ea typeface="Calibri" panose="020F0502020204030204" pitchFamily="34" charset="0"/>
                <a:cs typeface="Times New Roman" panose="02020603050405020304" pitchFamily="18" charset="0"/>
              </a:rPr>
              <a:t>This case study illustrates the practical application of Indian Standards to address real-world challenges in foundation engineering, ensuring that engineering practices are aligned with safety, quality, and performance requirements.</a:t>
            </a:r>
            <a:endParaRPr lang="en-IN" sz="1800" dirty="0"/>
          </a:p>
        </p:txBody>
      </p:sp>
      <p:sp>
        <p:nvSpPr>
          <p:cNvPr id="4" name="Text Placeholder 3">
            <a:extLst>
              <a:ext uri="{FF2B5EF4-FFF2-40B4-BE49-F238E27FC236}">
                <a16:creationId xmlns:a16="http://schemas.microsoft.com/office/drawing/2014/main" id="{DAE9FFAA-154D-BEB1-124B-3C2BDC657962}"/>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2400" b="1" dirty="0"/>
              <a:t>Benefits Observed</a:t>
            </a:r>
            <a:endParaRPr lang="en-IN" sz="2400" b="1" dirty="0"/>
          </a:p>
        </p:txBody>
      </p:sp>
    </p:spTree>
    <p:extLst>
      <p:ext uri="{BB962C8B-B14F-4D97-AF65-F5344CB8AC3E}">
        <p14:creationId xmlns:p14="http://schemas.microsoft.com/office/powerpoint/2010/main" val="10491924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E1AB9C-F47A-0716-86CE-775C8789C95C}"/>
              </a:ext>
            </a:extLst>
          </p:cNvPr>
          <p:cNvSpPr>
            <a:spLocks noGrp="1"/>
          </p:cNvSpPr>
          <p:nvPr>
            <p:ph type="ctrTitle"/>
          </p:nvPr>
        </p:nvSpPr>
        <p:spPr>
          <a:xfrm>
            <a:off x="1524000" y="479685"/>
            <a:ext cx="9144000" cy="3030278"/>
          </a:xfrm>
          <a:effectLst>
            <a:outerShdw blurRad="50800" dist="38100" dir="13500000" algn="br" rotWithShape="0">
              <a:prstClr val="black">
                <a:alpha val="40000"/>
              </a:prstClr>
            </a:outerShdw>
          </a:effectLst>
        </p:spPr>
        <p:txBody>
          <a:bodyPr>
            <a:normAutofit fontScale="90000"/>
          </a:bodyPr>
          <a:lstStyle/>
          <a:p>
            <a:r>
              <a:rPr lang="en-US" dirty="0"/>
              <a:t>Glimpses of Extracts of Few Indian Standards on Soil Mechanics &amp; Foundation Engineering</a:t>
            </a:r>
            <a:endParaRPr lang="en-IN" dirty="0"/>
          </a:p>
        </p:txBody>
      </p:sp>
      <p:sp>
        <p:nvSpPr>
          <p:cNvPr id="6" name="Subtitle 5">
            <a:extLst>
              <a:ext uri="{FF2B5EF4-FFF2-40B4-BE49-F238E27FC236}">
                <a16:creationId xmlns:a16="http://schemas.microsoft.com/office/drawing/2014/main" id="{DB2C7E12-D7E7-3DCA-8D20-515987B08CB2}"/>
              </a:ext>
            </a:extLst>
          </p:cNvPr>
          <p:cNvSpPr>
            <a:spLocks noGrp="1"/>
          </p:cNvSpPr>
          <p:nvPr>
            <p:ph type="subTitle"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600" dirty="0"/>
              <a:t>For Reference purposes</a:t>
            </a:r>
            <a:endParaRPr lang="en-IN" sz="3600" dirty="0"/>
          </a:p>
        </p:txBody>
      </p:sp>
    </p:spTree>
    <p:extLst>
      <p:ext uri="{BB962C8B-B14F-4D97-AF65-F5344CB8AC3E}">
        <p14:creationId xmlns:p14="http://schemas.microsoft.com/office/powerpoint/2010/main" val="12109285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83" y="1076969"/>
            <a:ext cx="5849311" cy="114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39366" y="242156"/>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1498:1970 </a:t>
            </a:r>
            <a:endParaRPr lang="en-US" sz="2800" u="sng"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834" y="1104181"/>
            <a:ext cx="5287992" cy="561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83" y="2286000"/>
            <a:ext cx="5622719" cy="443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6504314" y="899567"/>
            <a:ext cx="8627" cy="5715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982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75411" y="828950"/>
            <a:ext cx="5916761" cy="57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675785" y="1245132"/>
            <a:ext cx="5176910" cy="526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39366" y="242156"/>
            <a:ext cx="3902044"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1498:1970 </a:t>
            </a:r>
            <a:endParaRPr lang="en-US" sz="2800" u="sng" dirty="0"/>
          </a:p>
        </p:txBody>
      </p:sp>
    </p:spTree>
    <p:extLst>
      <p:ext uri="{BB962C8B-B14F-4D97-AF65-F5344CB8AC3E}">
        <p14:creationId xmlns:p14="http://schemas.microsoft.com/office/powerpoint/2010/main" val="33523645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45" y="181152"/>
            <a:ext cx="6133381" cy="645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196" y="181152"/>
            <a:ext cx="5349032" cy="427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728" y="4546121"/>
            <a:ext cx="5311500" cy="202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6435306" y="293298"/>
            <a:ext cx="25882" cy="620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370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3313" y="334001"/>
            <a:ext cx="3165895" cy="523220"/>
          </a:xfrm>
          <a:prstGeom prst="rect">
            <a:avLst/>
          </a:prstGeom>
        </p:spPr>
        <p:txBody>
          <a:bodyPr wrap="square">
            <a:spAutoFit/>
          </a:bodyPr>
          <a:lstStyle/>
          <a:p>
            <a:pPr algn="ctr"/>
            <a:r>
              <a:rPr lang="en-US" sz="2800" u="sng" dirty="0"/>
              <a:t>IS 456 : 2000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512" y="996926"/>
            <a:ext cx="4722060" cy="291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92" y="3992876"/>
            <a:ext cx="6692301" cy="2490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719" y="492507"/>
            <a:ext cx="4181475" cy="5991225"/>
          </a:xfrm>
          <a:prstGeom prst="rect">
            <a:avLst/>
          </a:prstGeom>
        </p:spPr>
      </p:pic>
    </p:spTree>
    <p:extLst>
      <p:ext uri="{BB962C8B-B14F-4D97-AF65-F5344CB8AC3E}">
        <p14:creationId xmlns:p14="http://schemas.microsoft.com/office/powerpoint/2010/main" val="1847652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0567" y="118754"/>
            <a:ext cx="3220347" cy="523220"/>
          </a:xfrm>
          <a:prstGeom prst="rect">
            <a:avLst/>
          </a:prstGeom>
        </p:spPr>
        <p:txBody>
          <a:bodyPr wrap="square">
            <a:spAutoFit/>
          </a:bodyPr>
          <a:lstStyle/>
          <a:p>
            <a:pPr algn="ctr"/>
            <a:r>
              <a:rPr lang="en-US" sz="2800" u="sng" dirty="0"/>
              <a:t>IS 6403: 1981</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493" y="659621"/>
            <a:ext cx="4323005" cy="101270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79" y="1751696"/>
            <a:ext cx="4719819" cy="326820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826" y="5019901"/>
            <a:ext cx="4093326" cy="17809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627" y="1165971"/>
            <a:ext cx="5263286" cy="227696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5715" y="3737115"/>
            <a:ext cx="4531111" cy="2708076"/>
          </a:xfrm>
          <a:prstGeom prst="rect">
            <a:avLst/>
          </a:prstGeom>
        </p:spPr>
      </p:pic>
    </p:spTree>
    <p:extLst>
      <p:ext uri="{BB962C8B-B14F-4D97-AF65-F5344CB8AC3E}">
        <p14:creationId xmlns:p14="http://schemas.microsoft.com/office/powerpoint/2010/main" val="363900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4140-CD54-CFBE-7AC5-FD66D7973A6A}"/>
              </a:ext>
            </a:extLst>
          </p:cNvPr>
          <p:cNvSpPr>
            <a:spLocks noGrp="1"/>
          </p:cNvSpPr>
          <p:nvPr>
            <p:ph type="title"/>
          </p:nvPr>
        </p:nvSpPr>
        <p:spPr/>
        <p:txBody>
          <a:bodyPr>
            <a:normAutofit/>
          </a:bodyPr>
          <a:lstStyle/>
          <a:p>
            <a:r>
              <a:rPr lang="en-US" sz="3600" dirty="0"/>
              <a:t>Soil Classification</a:t>
            </a:r>
            <a:endParaRPr lang="en-IN" sz="3600" dirty="0"/>
          </a:p>
        </p:txBody>
      </p:sp>
      <p:sp>
        <p:nvSpPr>
          <p:cNvPr id="3" name="Content Placeholder 2">
            <a:extLst>
              <a:ext uri="{FF2B5EF4-FFF2-40B4-BE49-F238E27FC236}">
                <a16:creationId xmlns:a16="http://schemas.microsoft.com/office/drawing/2014/main" id="{4198832E-1BAD-A96D-BE02-5AC383D52CC9}"/>
              </a:ext>
            </a:extLst>
          </p:cNvPr>
          <p:cNvSpPr>
            <a:spLocks noGrp="1"/>
          </p:cNvSpPr>
          <p:nvPr>
            <p:ph idx="1"/>
          </p:nvPr>
        </p:nvSpPr>
        <p:spPr>
          <a:xfrm>
            <a:off x="5183188" y="987425"/>
            <a:ext cx="6172200" cy="5758149"/>
          </a:xfrm>
        </p:spPr>
        <p:txBody>
          <a:bodyPr>
            <a:normAutofit fontScale="32500" lnSpcReduction="20000"/>
          </a:bodyPr>
          <a:lstStyle/>
          <a:p>
            <a:pPr marL="342900" lvl="0" indent="-342900" algn="just">
              <a:lnSpc>
                <a:spcPct val="107000"/>
              </a:lnSpc>
              <a:spcAft>
                <a:spcPts val="800"/>
              </a:spcAft>
              <a:buFont typeface="+mj-lt"/>
              <a:buAutoNum type="arabicPeriod"/>
              <a:tabLst>
                <a:tab pos="457200" algn="l"/>
              </a:tabLst>
            </a:pPr>
            <a:r>
              <a:rPr lang="en-IN" sz="4300" b="1" kern="100" dirty="0">
                <a:effectLst/>
                <a:latin typeface="Calibri" panose="020F0502020204030204" pitchFamily="34" charset="0"/>
                <a:ea typeface="Calibri" panose="020F0502020204030204" pitchFamily="34" charset="0"/>
                <a:cs typeface="Times New Roman" panose="02020603050405020304" pitchFamily="18" charset="0"/>
              </a:rPr>
              <a:t>Engineering Properties</a:t>
            </a:r>
            <a:r>
              <a:rPr lang="en-IN" sz="4300" kern="100" dirty="0">
                <a:effectLst/>
                <a:latin typeface="Calibri" panose="020F0502020204030204" pitchFamily="34" charset="0"/>
                <a:ea typeface="Calibri" panose="020F0502020204030204" pitchFamily="34" charset="0"/>
                <a:cs typeface="Times New Roman" panose="02020603050405020304" pitchFamily="18" charset="0"/>
              </a:rPr>
              <a:t>: Soil classification provides a systematic framework for categorizing soils based on their physical and engineering properties. These properties include grain size distribution, consistency (e.g., cohesion and plasticity), density, permeability, compressibility, and shear strength. Understanding these properties helps engineers assess how soils will behave under different loading conditions and environmental factors.</a:t>
            </a:r>
          </a:p>
          <a:p>
            <a:pPr marL="342900" lvl="0" indent="-342900" algn="just">
              <a:lnSpc>
                <a:spcPct val="107000"/>
              </a:lnSpc>
              <a:spcAft>
                <a:spcPts val="800"/>
              </a:spcAft>
              <a:buFont typeface="+mj-lt"/>
              <a:buAutoNum type="arabicPeriod"/>
              <a:tabLst>
                <a:tab pos="457200" algn="l"/>
              </a:tabLst>
            </a:pPr>
            <a:r>
              <a:rPr lang="en-IN" sz="4300" b="1" kern="100" dirty="0">
                <a:effectLst/>
                <a:latin typeface="Calibri" panose="020F0502020204030204" pitchFamily="34" charset="0"/>
                <a:ea typeface="Calibri" panose="020F0502020204030204" pitchFamily="34" charset="0"/>
                <a:cs typeface="Times New Roman" panose="02020603050405020304" pitchFamily="18" charset="0"/>
              </a:rPr>
              <a:t>Foundation Design</a:t>
            </a:r>
            <a:r>
              <a:rPr lang="en-IN" sz="4300" kern="100" dirty="0">
                <a:effectLst/>
                <a:latin typeface="Calibri" panose="020F0502020204030204" pitchFamily="34" charset="0"/>
                <a:ea typeface="Calibri" panose="020F0502020204030204" pitchFamily="34" charset="0"/>
                <a:cs typeface="Times New Roman" panose="02020603050405020304" pitchFamily="18" charset="0"/>
              </a:rPr>
              <a:t>: Different types of foundations are suitable for different soil types. For example, cohesive soils like clays may require deeper foundations or special soil improvement techniques due to their low permeability and potential for swelling and shrinking. In contrast, cohesionless soils like sands are more suitable for shallow foundations but may require consideration of factors like bearing capacity and settlement.</a:t>
            </a:r>
          </a:p>
          <a:p>
            <a:pPr marL="342900" lvl="0" indent="-342900" algn="just">
              <a:lnSpc>
                <a:spcPct val="107000"/>
              </a:lnSpc>
              <a:spcAft>
                <a:spcPts val="800"/>
              </a:spcAft>
              <a:buFont typeface="+mj-lt"/>
              <a:buAutoNum type="arabicPeriod"/>
              <a:tabLst>
                <a:tab pos="457200" algn="l"/>
              </a:tabLst>
            </a:pPr>
            <a:r>
              <a:rPr lang="en-IN" sz="4300" b="1" kern="100" dirty="0">
                <a:effectLst/>
                <a:latin typeface="Calibri" panose="020F0502020204030204" pitchFamily="34" charset="0"/>
                <a:ea typeface="Calibri" panose="020F0502020204030204" pitchFamily="34" charset="0"/>
                <a:cs typeface="Times New Roman" panose="02020603050405020304" pitchFamily="18" charset="0"/>
              </a:rPr>
              <a:t>Construction Techniques</a:t>
            </a:r>
            <a:r>
              <a:rPr lang="en-IN" sz="4300" kern="100" dirty="0">
                <a:effectLst/>
                <a:latin typeface="Calibri" panose="020F0502020204030204" pitchFamily="34" charset="0"/>
                <a:ea typeface="Calibri" panose="020F0502020204030204" pitchFamily="34" charset="0"/>
                <a:cs typeface="Times New Roman" panose="02020603050405020304" pitchFamily="18" charset="0"/>
              </a:rPr>
              <a:t>: Soil classification guides the selection of appropriate construction techniques and methods. For instance, cohesive soils may require special excavation and dewatering methods to maintain stability during construction. Knowledge of soil classification also helps in choosing suitable materials for backfilling and compaction.</a:t>
            </a:r>
          </a:p>
          <a:p>
            <a:pPr marL="342900" lvl="0" indent="-342900" algn="just">
              <a:lnSpc>
                <a:spcPct val="107000"/>
              </a:lnSpc>
              <a:spcAft>
                <a:spcPts val="800"/>
              </a:spcAft>
              <a:buFont typeface="+mj-lt"/>
              <a:buAutoNum type="arabicPeriod"/>
              <a:tabLst>
                <a:tab pos="457200" algn="l"/>
              </a:tabLst>
            </a:pPr>
            <a:r>
              <a:rPr lang="en-IN" sz="4300" b="1" kern="100" dirty="0">
                <a:effectLst/>
                <a:latin typeface="Calibri" panose="020F0502020204030204" pitchFamily="34" charset="0"/>
                <a:ea typeface="Calibri" panose="020F0502020204030204" pitchFamily="34" charset="0"/>
                <a:cs typeface="Times New Roman" panose="02020603050405020304" pitchFamily="18" charset="0"/>
              </a:rPr>
              <a:t>Risk Assessment and Mitigation</a:t>
            </a:r>
            <a:r>
              <a:rPr lang="en-IN" sz="4300" kern="100" dirty="0">
                <a:effectLst/>
                <a:latin typeface="Calibri" panose="020F0502020204030204" pitchFamily="34" charset="0"/>
                <a:ea typeface="Calibri" panose="020F0502020204030204" pitchFamily="34" charset="0"/>
                <a:cs typeface="Times New Roman" panose="02020603050405020304" pitchFamily="18" charset="0"/>
              </a:rPr>
              <a:t>: Soil classification allows engineers to identify potential geotechnical hazards such as landslides, subsidence, and soil liquefaction. By understanding the properties of different soil types, engineers can assess risks associated with site development and implement appropriate mitigation measures in the design phase.</a:t>
            </a:r>
          </a:p>
          <a:p>
            <a:endParaRPr lang="en-IN" dirty="0"/>
          </a:p>
        </p:txBody>
      </p:sp>
      <p:sp>
        <p:nvSpPr>
          <p:cNvPr id="4" name="Text Placeholder 3">
            <a:extLst>
              <a:ext uri="{FF2B5EF4-FFF2-40B4-BE49-F238E27FC236}">
                <a16:creationId xmlns:a16="http://schemas.microsoft.com/office/drawing/2014/main" id="{8DF4960D-46AE-EFB1-B2F0-65BA4C912924}"/>
              </a:ext>
            </a:extLst>
          </p:cNvPr>
          <p:cNvSpPr>
            <a:spLocks noGrp="1"/>
          </p:cNvSpPr>
          <p:nvPr>
            <p:ph type="body" sz="half" idx="2"/>
          </p:nvPr>
        </p:nvSpPr>
        <p:spPr/>
        <p:txBody>
          <a:bodyPr/>
          <a:lstStyle/>
          <a:p>
            <a:endParaRPr lang="en-US" dirty="0"/>
          </a:p>
          <a:p>
            <a:endParaRPr lang="en-US" dirty="0"/>
          </a:p>
          <a:p>
            <a:endParaRPr lang="en-US" dirty="0"/>
          </a:p>
          <a:p>
            <a:endParaRPr lang="en-US" dirty="0"/>
          </a:p>
          <a:p>
            <a:r>
              <a:rPr lang="en-US" dirty="0"/>
              <a:t>                  </a:t>
            </a:r>
            <a:r>
              <a:rPr lang="en-US" sz="2800" dirty="0"/>
              <a:t> Key Concepts</a:t>
            </a:r>
            <a:endParaRPr lang="en-IN" sz="2800" dirty="0"/>
          </a:p>
        </p:txBody>
      </p:sp>
    </p:spTree>
    <p:extLst>
      <p:ext uri="{BB962C8B-B14F-4D97-AF65-F5344CB8AC3E}">
        <p14:creationId xmlns:p14="http://schemas.microsoft.com/office/powerpoint/2010/main" val="22324173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133" y="388990"/>
            <a:ext cx="3754875" cy="523220"/>
          </a:xfrm>
          <a:prstGeom prst="rect">
            <a:avLst/>
          </a:prstGeom>
        </p:spPr>
        <p:txBody>
          <a:bodyPr wrap="none">
            <a:spAutoFit/>
          </a:bodyPr>
          <a:lstStyle/>
          <a:p>
            <a:pPr algn="ctr"/>
            <a:r>
              <a:rPr lang="en-US" sz="2800" u="sng" dirty="0"/>
              <a:t>IS : 2720 ( Part II ) - 1973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74" y="1156569"/>
            <a:ext cx="5195793" cy="113398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24" y="2398142"/>
            <a:ext cx="4974894" cy="176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741088" y="388990"/>
            <a:ext cx="4481877" cy="523220"/>
          </a:xfrm>
          <a:prstGeom prst="rect">
            <a:avLst/>
          </a:prstGeom>
        </p:spPr>
        <p:txBody>
          <a:bodyPr wrap="square">
            <a:spAutoFit/>
          </a:bodyPr>
          <a:lstStyle/>
          <a:p>
            <a:pPr algn="ctr"/>
            <a:r>
              <a:rPr lang="en-US" sz="2800" u="sng" dirty="0"/>
              <a:t>IS : 2720 ( Part IV ) - 1985</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690" y="1018547"/>
            <a:ext cx="4122884" cy="18917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884" y="3013317"/>
            <a:ext cx="5288497" cy="3749791"/>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811" y="4709808"/>
            <a:ext cx="4693518" cy="182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5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8491" y="418492"/>
            <a:ext cx="4481877" cy="523220"/>
          </a:xfrm>
          <a:prstGeom prst="rect">
            <a:avLst/>
          </a:prstGeom>
        </p:spPr>
        <p:txBody>
          <a:bodyPr wrap="square">
            <a:spAutoFit/>
          </a:bodyPr>
          <a:lstStyle/>
          <a:p>
            <a:pPr algn="ctr"/>
            <a:r>
              <a:rPr lang="en-US" sz="2800" u="sng" dirty="0"/>
              <a:t>IS : 2720 ( Part VI ) - 1985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99" y="1100759"/>
            <a:ext cx="5354264" cy="1064201"/>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57" y="2595894"/>
            <a:ext cx="5403748" cy="258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824" y="1319571"/>
            <a:ext cx="4935324" cy="243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823" y="3887366"/>
            <a:ext cx="5108421" cy="16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5168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6120" y="302541"/>
            <a:ext cx="5083865"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13301: 1992 </a:t>
            </a:r>
            <a:endParaRPr lang="en-US" sz="2800" u="sn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38" y="825761"/>
            <a:ext cx="6698018" cy="243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852" y="1179565"/>
            <a:ext cx="3976699" cy="74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032" y="3759067"/>
            <a:ext cx="5136088" cy="25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24" y="3245024"/>
            <a:ext cx="3441862" cy="217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038" y="5421377"/>
            <a:ext cx="3642294" cy="115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892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6120" y="302541"/>
            <a:ext cx="5083865"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13301: 1992 </a:t>
            </a:r>
            <a:endParaRPr lang="en-US" sz="2800" u="sng"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86" y="825761"/>
            <a:ext cx="3544438" cy="566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211" y="1241895"/>
            <a:ext cx="3661344" cy="352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974" y="124203"/>
            <a:ext cx="3499041" cy="659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8428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3592" y="181771"/>
            <a:ext cx="5083865"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2911:Part 4: 2013 </a:t>
            </a:r>
            <a:endParaRPr lang="en-US" sz="2800" u="sn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24" y="777219"/>
            <a:ext cx="5581450" cy="367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23" y="4524109"/>
            <a:ext cx="5079631" cy="21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929" y="1064587"/>
            <a:ext cx="3779792" cy="211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038" y="3364649"/>
            <a:ext cx="4017150" cy="162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8921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6120" y="302541"/>
            <a:ext cx="5083865"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2911:Part 4: 2013 </a:t>
            </a:r>
            <a:endParaRPr lang="en-US" sz="2800" u="sng"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42" y="837354"/>
            <a:ext cx="3171167" cy="30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79" y="3878207"/>
            <a:ext cx="3172604" cy="270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494" y="1098251"/>
            <a:ext cx="3406685" cy="109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363" y="2139803"/>
            <a:ext cx="3449816" cy="94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5492" y="3526466"/>
            <a:ext cx="3406685" cy="305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974" y="1081448"/>
            <a:ext cx="3564617" cy="453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8921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6120" y="302541"/>
            <a:ext cx="5083865"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2911:Part 4: 2013 </a:t>
            </a:r>
            <a:endParaRPr lang="en-US" sz="2800" u="sng"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20" y="3032996"/>
            <a:ext cx="3226983" cy="365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24" y="705658"/>
            <a:ext cx="3227597" cy="236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087" y="897145"/>
            <a:ext cx="3213901" cy="578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2917" y="897145"/>
            <a:ext cx="3413513" cy="38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2015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6120" y="302541"/>
            <a:ext cx="5083865" cy="523220"/>
          </a:xfrm>
          <a:prstGeom prst="rect">
            <a:avLst/>
          </a:prstGeom>
          <a:noFill/>
        </p:spPr>
        <p:txBody>
          <a:bodyPr wrap="square" rtlCol="0">
            <a:spAutoFit/>
          </a:bodyPr>
          <a:lstStyle/>
          <a:p>
            <a:pPr algn="ctr"/>
            <a:r>
              <a:rPr lang="en-IN" sz="2800" u="sng" kern="100" dirty="0">
                <a:latin typeface="Calibri" panose="020F0502020204030204" pitchFamily="34" charset="0"/>
                <a:ea typeface="Calibri" panose="020F0502020204030204" pitchFamily="34" charset="0"/>
                <a:cs typeface="Times New Roman" panose="02020603050405020304" pitchFamily="18" charset="0"/>
              </a:rPr>
              <a:t>IS 2911:Part 4: 2013 </a:t>
            </a:r>
            <a:endParaRPr lang="en-US" sz="2800" u="sng"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41" y="825761"/>
            <a:ext cx="3048379" cy="571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912" y="962534"/>
            <a:ext cx="301863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144" y="962534"/>
            <a:ext cx="2809126" cy="415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2498" y="5120337"/>
            <a:ext cx="2607772" cy="113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5874" y="962534"/>
            <a:ext cx="2791998" cy="23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3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11699</Words>
  <Application>Microsoft Office PowerPoint</Application>
  <PresentationFormat>Widescreen</PresentationFormat>
  <Paragraphs>894</Paragraphs>
  <Slides>97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Arial</vt:lpstr>
      <vt:lpstr>Calibri</vt:lpstr>
      <vt:lpstr>Calibri Light</vt:lpstr>
      <vt:lpstr>Courier New</vt:lpstr>
      <vt:lpstr>Symbol</vt:lpstr>
      <vt:lpstr>Times New Roman</vt:lpstr>
      <vt:lpstr>Wingdings</vt:lpstr>
      <vt:lpstr>Office Theme</vt:lpstr>
      <vt:lpstr>  Soil Mechanics &amp; Foundation Engineering</vt:lpstr>
      <vt:lpstr>Introduction</vt:lpstr>
      <vt:lpstr>Introduction…..</vt:lpstr>
      <vt:lpstr>Why adherence to Standards?</vt:lpstr>
      <vt:lpstr>Why Standards?</vt:lpstr>
      <vt:lpstr>Soil Composition &amp; Application of Indian Standards for Safety, Stability &amp; Performance of Structures</vt:lpstr>
      <vt:lpstr>Soil Composition &amp; Application of Indian Standards for Safety, Stability &amp; Performance of Structures</vt:lpstr>
      <vt:lpstr>Indian Standards on Soil Composition for Safety, Stability &amp; longevity of Structures</vt:lpstr>
      <vt:lpstr>Soil Classification</vt:lpstr>
      <vt:lpstr>Soil Classification…..</vt:lpstr>
      <vt:lpstr>       Impact of application of Indian Standards on Soil Classification</vt:lpstr>
      <vt:lpstr> Impact of application of Indian Standards on Soil Classification……….</vt:lpstr>
      <vt:lpstr> Impact of application of Indian Standards on Soil Classification……….</vt:lpstr>
      <vt:lpstr>Soil Properties</vt:lpstr>
      <vt:lpstr>Soil Properties……</vt:lpstr>
      <vt:lpstr>Implications on Application of IS on Soil Properties</vt:lpstr>
      <vt:lpstr>Indian Standards on Soil Properties</vt:lpstr>
      <vt:lpstr>Deep Insights into Indian Standards for Soil Testing and Identification  </vt:lpstr>
      <vt:lpstr>Deep Insights into Indian Standards for Soil Testing and Identification......  </vt:lpstr>
      <vt:lpstr>Deep Insights into Indian Standards for Soil Testing and Identification...... </vt:lpstr>
      <vt:lpstr>Deep Insights into Indian Standards for Soil Testing and Identification...... </vt:lpstr>
      <vt:lpstr>Application of Indian Standards on Soil Testing &amp; its Implications   </vt:lpstr>
      <vt:lpstr>Sub Surface Investigation</vt:lpstr>
      <vt:lpstr>Sub Surface Investigation…….</vt:lpstr>
      <vt:lpstr>Introduction to Indian Standards on Sub Surface Investigation</vt:lpstr>
      <vt:lpstr>Introduction to Indian Standards on Sub Surface Investigation….</vt:lpstr>
      <vt:lpstr>Indian Standards (Sub Surface Investigation)</vt:lpstr>
      <vt:lpstr>Indian Standards (Sub surface Investigation)</vt:lpstr>
      <vt:lpstr>Indian Standards (Sub surface Investigation)…….</vt:lpstr>
      <vt:lpstr>Sub Surface Investigation (Application of Indian Standards)</vt:lpstr>
      <vt:lpstr> Extracts of Indian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Salient Features &amp; Analysis of IS 1892:2021</vt:lpstr>
      <vt:lpstr>Salient Features &amp; Analysis of IS 1892:2021………..</vt:lpstr>
      <vt:lpstr>Salient Features &amp; Analysis of IS 1892:2021………..</vt:lpstr>
      <vt:lpstr>Salient Features &amp; Analysis of IS 1892:2021………..</vt:lpstr>
      <vt:lpstr>General Requirements of Foundations</vt:lpstr>
      <vt:lpstr>Types of Foundations</vt:lpstr>
      <vt:lpstr>Illustrations</vt:lpstr>
      <vt:lpstr>Design Considerations of Shallow Foundations &amp; Impact of application of Indian Standards</vt:lpstr>
      <vt:lpstr>Design Considerations of Shallow Foundations &amp; Impact of application of Indian Standards……….</vt:lpstr>
      <vt:lpstr>Design Considerations of Shallow Foundations &amp; Impact of application of Indian Standards……….</vt:lpstr>
      <vt:lpstr>Design Considerations of Shallow Foundations &amp; Impact of application of Indian Standards……….</vt:lpstr>
      <vt:lpstr>Application of Indian Standards for Design of Deep Foundations                                           (Impact Factor Analysis)</vt:lpstr>
      <vt:lpstr>Application of Indian Standards for Design of Deep Foundations                                    (Impact Factor Analysis)………..</vt:lpstr>
      <vt:lpstr>Application of Indian Standards for Design of Deep Foundations                                    (Impact Factor Analysis)………..</vt:lpstr>
      <vt:lpstr>Extract of Indian Standards</vt:lpstr>
      <vt:lpstr>PowerPoint Presentation</vt:lpstr>
      <vt:lpstr>PowerPoint Presentation</vt:lpstr>
      <vt:lpstr>PowerPoint Presentation</vt:lpstr>
      <vt:lpstr>PowerPoint Presentation</vt:lpstr>
      <vt:lpstr>PowerPoint Presentation</vt:lpstr>
      <vt:lpstr>PowerPoint Presentation</vt:lpstr>
      <vt:lpstr>Salient Features &amp; Analysis of IS 1904:2021</vt:lpstr>
      <vt:lpstr>Salient Features &amp; Analysis of IS 1904:2021………</vt:lpstr>
      <vt:lpstr>Salient Features &amp; Analysis of IS 1904:2021……..</vt:lpstr>
      <vt:lpstr>Ground Improvement</vt:lpstr>
      <vt:lpstr>Importance of Ground Stabilization /improvement</vt:lpstr>
      <vt:lpstr>Indian Standards for Ground Improvement</vt:lpstr>
      <vt:lpstr>Impact of Application of Indian standards for Ground Improvement</vt:lpstr>
      <vt:lpstr>Impact of Application of Indian standards for Ground Improvement………..</vt:lpstr>
      <vt:lpstr>Impact of Application of Indian standards for Ground Improvement………</vt:lpstr>
      <vt:lpstr>Impact of Application of Indian standards for Ground Improvement……….</vt:lpstr>
      <vt:lpstr>Comparison of ground improvement techniques with and without adherence to IS codes</vt:lpstr>
      <vt:lpstr>Comparison of ground improvement techniques with and without adherence to IS codes………..</vt:lpstr>
      <vt:lpstr>Comparison of ground improvement techniques with and without adherence to IS codes………..</vt:lpstr>
      <vt:lpstr>Challenges and Considerations </vt:lpstr>
      <vt:lpstr>Challenges and Considerations…… </vt:lpstr>
      <vt:lpstr>Challenges and Considerations…… </vt:lpstr>
      <vt:lpstr>Challenges……..</vt:lpstr>
      <vt:lpstr>A typical Case Study</vt:lpstr>
      <vt:lpstr>Case Study……</vt:lpstr>
      <vt:lpstr>Case Study……</vt:lpstr>
      <vt:lpstr>Case Study……</vt:lpstr>
      <vt:lpstr>Case Study……..</vt:lpstr>
      <vt:lpstr>Glimpses of Extracts of Few Indian Standards on Soil Mechanics &amp; Foundation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Soil Mechanics &amp; Foundation Engineering</dc:title>
  <dc:creator>Amit Roy</dc:creator>
  <cp:lastModifiedBy>Amit Roy</cp:lastModifiedBy>
  <cp:revision>133</cp:revision>
  <dcterms:created xsi:type="dcterms:W3CDTF">2024-07-17T15:59:14Z</dcterms:created>
  <dcterms:modified xsi:type="dcterms:W3CDTF">2024-08-05T08:48:10Z</dcterms:modified>
</cp:coreProperties>
</file>