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7" r:id="rId100"/>
    <p:sldId id="355" r:id="rId101"/>
    <p:sldId id="356" r:id="rId10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523"/>
            <a:ext cx="4277868" cy="1028852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274320" cy="10287000"/>
          </a:xfrm>
          <a:custGeom>
            <a:avLst/>
            <a:gdLst/>
            <a:ahLst/>
            <a:cxnLst/>
            <a:rect l="l" t="t" r="r" b="b"/>
            <a:pathLst>
              <a:path w="274320" h="10287000">
                <a:moveTo>
                  <a:pt x="274320" y="0"/>
                </a:moveTo>
                <a:lnTo>
                  <a:pt x="0" y="0"/>
                </a:lnTo>
                <a:lnTo>
                  <a:pt x="0" y="10287000"/>
                </a:lnTo>
                <a:lnTo>
                  <a:pt x="274320" y="10287000"/>
                </a:lnTo>
                <a:lnTo>
                  <a:pt x="27432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5325" y="156718"/>
            <a:ext cx="16897349" cy="833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83B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3B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523"/>
            <a:ext cx="4277868" cy="1028852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274320" cy="10287000"/>
          </a:xfrm>
          <a:custGeom>
            <a:avLst/>
            <a:gdLst/>
            <a:ahLst/>
            <a:cxnLst/>
            <a:rect l="l" t="t" r="r" b="b"/>
            <a:pathLst>
              <a:path w="274320" h="10287000">
                <a:moveTo>
                  <a:pt x="274320" y="0"/>
                </a:moveTo>
                <a:lnTo>
                  <a:pt x="0" y="0"/>
                </a:lnTo>
                <a:lnTo>
                  <a:pt x="0" y="10287000"/>
                </a:lnTo>
                <a:lnTo>
                  <a:pt x="274320" y="10287000"/>
                </a:lnTo>
                <a:lnTo>
                  <a:pt x="27432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3B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38452" y="2806649"/>
            <a:ext cx="7580630" cy="5438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3B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1523"/>
            <a:ext cx="4277868" cy="1028852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274320" cy="10287000"/>
          </a:xfrm>
          <a:custGeom>
            <a:avLst/>
            <a:gdLst/>
            <a:ahLst/>
            <a:cxnLst/>
            <a:rect l="l" t="t" r="r" b="b"/>
            <a:pathLst>
              <a:path w="274320" h="10287000">
                <a:moveTo>
                  <a:pt x="274320" y="0"/>
                </a:moveTo>
                <a:lnTo>
                  <a:pt x="0" y="0"/>
                </a:lnTo>
                <a:lnTo>
                  <a:pt x="0" y="10287000"/>
                </a:lnTo>
                <a:lnTo>
                  <a:pt x="274320" y="10287000"/>
                </a:lnTo>
                <a:lnTo>
                  <a:pt x="27432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325" y="194818"/>
            <a:ext cx="16897349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83B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1816354"/>
            <a:ext cx="15620999" cy="6237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s.gov.i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dardsbis.in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112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3086100" y="0"/>
                </a:moveTo>
                <a:lnTo>
                  <a:pt x="0" y="0"/>
                </a:lnTo>
                <a:lnTo>
                  <a:pt x="0" y="10287000"/>
                </a:lnTo>
                <a:lnTo>
                  <a:pt x="3086100" y="10287000"/>
                </a:lnTo>
                <a:lnTo>
                  <a:pt x="30861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6009" y="2743962"/>
            <a:ext cx="10095865" cy="2897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5"/>
              </a:spcBef>
            </a:pPr>
            <a:r>
              <a:rPr sz="8050" b="1" spc="-95" dirty="0">
                <a:solidFill>
                  <a:srgbClr val="000000"/>
                </a:solidFill>
                <a:latin typeface="Tahoma"/>
                <a:cs typeface="Tahoma"/>
              </a:rPr>
              <a:t>MECHANICAL </a:t>
            </a:r>
            <a:r>
              <a:rPr sz="8050" b="1" u="sng" spc="-4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TESTING</a:t>
            </a:r>
            <a:r>
              <a:rPr sz="8050" b="1" u="sng" spc="-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8050" b="1" u="sng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8050" b="1" u="sng" spc="-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8050" b="1" u="sng" spc="-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METALS</a:t>
            </a:r>
            <a:endParaRPr sz="80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0" y="387095"/>
            <a:ext cx="2683763" cy="21648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36009" y="5883326"/>
            <a:ext cx="5835650" cy="2615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56354">
              <a:lnSpc>
                <a:spcPct val="117900"/>
              </a:lnSpc>
              <a:spcBef>
                <a:spcPts val="95"/>
              </a:spcBef>
            </a:pPr>
            <a:r>
              <a:rPr sz="2400" dirty="0">
                <a:latin typeface="Lucida Sans Unicode"/>
                <a:cs typeface="Lucida Sans Unicode"/>
              </a:rPr>
              <a:t>Kunal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Kumar </a:t>
            </a:r>
            <a:r>
              <a:rPr sz="2400" dirty="0">
                <a:latin typeface="Lucida Sans Unicode"/>
                <a:cs typeface="Lucida Sans Unicode"/>
              </a:rPr>
              <a:t>Scientist-</a:t>
            </a:r>
            <a:r>
              <a:rPr sz="2400" spc="-50" dirty="0">
                <a:latin typeface="Lucida Sans Unicode"/>
                <a:cs typeface="Lucida Sans Unicode"/>
              </a:rPr>
              <a:t>E</a:t>
            </a:r>
            <a:endParaRPr sz="2400">
              <a:latin typeface="Lucida Sans Unicode"/>
              <a:cs typeface="Lucida Sans Unicode"/>
            </a:endParaRPr>
          </a:p>
          <a:p>
            <a:pPr marL="12700" marR="5080">
              <a:lnSpc>
                <a:spcPct val="117900"/>
              </a:lnSpc>
              <a:spcBef>
                <a:spcPts val="3415"/>
              </a:spcBef>
            </a:pPr>
            <a:r>
              <a:rPr sz="2400" dirty="0">
                <a:latin typeface="Lucida Sans Unicode"/>
                <a:cs typeface="Lucida Sans Unicode"/>
              </a:rPr>
              <a:t>Metallurgical</a:t>
            </a:r>
            <a:r>
              <a:rPr sz="2400" spc="2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Engineering</a:t>
            </a:r>
            <a:r>
              <a:rPr sz="2400" spc="33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Department </a:t>
            </a:r>
            <a:r>
              <a:rPr sz="2400" spc="90" dirty="0">
                <a:latin typeface="Lucida Sans Unicode"/>
                <a:cs typeface="Lucida Sans Unicode"/>
              </a:rPr>
              <a:t>Bureau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Indian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Standards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3"/>
              </a:rPr>
              <a:t>www.bis.gov.in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0873" y="1206754"/>
            <a:ext cx="2368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1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3416" y="0"/>
              <a:ext cx="6377940" cy="10287000"/>
            </a:xfrm>
            <a:custGeom>
              <a:avLst/>
              <a:gdLst/>
              <a:ahLst/>
              <a:cxnLst/>
              <a:rect l="l" t="t" r="r" b="b"/>
              <a:pathLst>
                <a:path w="6377940" h="10287000">
                  <a:moveTo>
                    <a:pt x="30861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3086100" y="10287000"/>
                  </a:lnTo>
                  <a:lnTo>
                    <a:pt x="3086100" y="0"/>
                  </a:lnTo>
                  <a:close/>
                </a:path>
                <a:path w="6377940" h="10287000">
                  <a:moveTo>
                    <a:pt x="6377940" y="6202680"/>
                  </a:moveTo>
                  <a:lnTo>
                    <a:pt x="6372415" y="6154813"/>
                  </a:lnTo>
                  <a:lnTo>
                    <a:pt x="6356718" y="6110859"/>
                  </a:lnTo>
                  <a:lnTo>
                    <a:pt x="6332067" y="6072098"/>
                  </a:lnTo>
                  <a:lnTo>
                    <a:pt x="6299733" y="6039764"/>
                  </a:lnTo>
                  <a:lnTo>
                    <a:pt x="6260973" y="6015113"/>
                  </a:lnTo>
                  <a:lnTo>
                    <a:pt x="6217018" y="5999416"/>
                  </a:lnTo>
                  <a:lnTo>
                    <a:pt x="6169152" y="5993892"/>
                  </a:lnTo>
                  <a:lnTo>
                    <a:pt x="6121273" y="5999416"/>
                  </a:lnTo>
                  <a:lnTo>
                    <a:pt x="6077318" y="6015113"/>
                  </a:lnTo>
                  <a:lnTo>
                    <a:pt x="6038558" y="6039764"/>
                  </a:lnTo>
                  <a:lnTo>
                    <a:pt x="6006223" y="6072098"/>
                  </a:lnTo>
                  <a:lnTo>
                    <a:pt x="5981573" y="6110859"/>
                  </a:lnTo>
                  <a:lnTo>
                    <a:pt x="5965876" y="6154813"/>
                  </a:lnTo>
                  <a:lnTo>
                    <a:pt x="5960364" y="6202680"/>
                  </a:lnTo>
                  <a:lnTo>
                    <a:pt x="5965876" y="6250559"/>
                  </a:lnTo>
                  <a:lnTo>
                    <a:pt x="5981573" y="6294513"/>
                  </a:lnTo>
                  <a:lnTo>
                    <a:pt x="6006223" y="6333274"/>
                  </a:lnTo>
                  <a:lnTo>
                    <a:pt x="6038558" y="6365608"/>
                  </a:lnTo>
                  <a:lnTo>
                    <a:pt x="6077318" y="6390259"/>
                  </a:lnTo>
                  <a:lnTo>
                    <a:pt x="6121273" y="6405956"/>
                  </a:lnTo>
                  <a:lnTo>
                    <a:pt x="6169152" y="6411468"/>
                  </a:lnTo>
                  <a:lnTo>
                    <a:pt x="6217018" y="6405956"/>
                  </a:lnTo>
                  <a:lnTo>
                    <a:pt x="6260973" y="6390259"/>
                  </a:lnTo>
                  <a:lnTo>
                    <a:pt x="6299733" y="6365608"/>
                  </a:lnTo>
                  <a:lnTo>
                    <a:pt x="6332067" y="6333274"/>
                  </a:lnTo>
                  <a:lnTo>
                    <a:pt x="6356718" y="6294513"/>
                  </a:lnTo>
                  <a:lnTo>
                    <a:pt x="6372415" y="6250559"/>
                  </a:lnTo>
                  <a:lnTo>
                    <a:pt x="6377940" y="6202680"/>
                  </a:lnTo>
                  <a:close/>
                </a:path>
                <a:path w="6377940" h="10287000">
                  <a:moveTo>
                    <a:pt x="6377940" y="1653540"/>
                  </a:moveTo>
                  <a:lnTo>
                    <a:pt x="6372415" y="1605673"/>
                  </a:lnTo>
                  <a:lnTo>
                    <a:pt x="6356718" y="1561719"/>
                  </a:lnTo>
                  <a:lnTo>
                    <a:pt x="6332067" y="1522958"/>
                  </a:lnTo>
                  <a:lnTo>
                    <a:pt x="6299733" y="1490624"/>
                  </a:lnTo>
                  <a:lnTo>
                    <a:pt x="6260973" y="1465973"/>
                  </a:lnTo>
                  <a:lnTo>
                    <a:pt x="6217018" y="1450276"/>
                  </a:lnTo>
                  <a:lnTo>
                    <a:pt x="6169152" y="1444752"/>
                  </a:lnTo>
                  <a:lnTo>
                    <a:pt x="6121273" y="1450276"/>
                  </a:lnTo>
                  <a:lnTo>
                    <a:pt x="6077318" y="1465973"/>
                  </a:lnTo>
                  <a:lnTo>
                    <a:pt x="6038558" y="1490624"/>
                  </a:lnTo>
                  <a:lnTo>
                    <a:pt x="6006223" y="1522958"/>
                  </a:lnTo>
                  <a:lnTo>
                    <a:pt x="5981573" y="1561719"/>
                  </a:lnTo>
                  <a:lnTo>
                    <a:pt x="5965876" y="1605673"/>
                  </a:lnTo>
                  <a:lnTo>
                    <a:pt x="5960364" y="1653540"/>
                  </a:lnTo>
                  <a:lnTo>
                    <a:pt x="5965876" y="1701419"/>
                  </a:lnTo>
                  <a:lnTo>
                    <a:pt x="5981573" y="1745373"/>
                  </a:lnTo>
                  <a:lnTo>
                    <a:pt x="6006223" y="1784134"/>
                  </a:lnTo>
                  <a:lnTo>
                    <a:pt x="6038558" y="1816468"/>
                  </a:lnTo>
                  <a:lnTo>
                    <a:pt x="6077318" y="1841119"/>
                  </a:lnTo>
                  <a:lnTo>
                    <a:pt x="6121273" y="1856816"/>
                  </a:lnTo>
                  <a:lnTo>
                    <a:pt x="6169152" y="1862328"/>
                  </a:lnTo>
                  <a:lnTo>
                    <a:pt x="6217018" y="1856816"/>
                  </a:lnTo>
                  <a:lnTo>
                    <a:pt x="6260973" y="1841119"/>
                  </a:lnTo>
                  <a:lnTo>
                    <a:pt x="6299733" y="1816468"/>
                  </a:lnTo>
                  <a:lnTo>
                    <a:pt x="6332067" y="1784134"/>
                  </a:lnTo>
                  <a:lnTo>
                    <a:pt x="6356718" y="1745373"/>
                  </a:lnTo>
                  <a:lnTo>
                    <a:pt x="6372415" y="1701419"/>
                  </a:lnTo>
                  <a:lnTo>
                    <a:pt x="6377940" y="165354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19466" y="1401572"/>
            <a:ext cx="21558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55" dirty="0">
                <a:solidFill>
                  <a:srgbClr val="5F848D"/>
                </a:solidFill>
                <a:latin typeface="Tahoma"/>
                <a:cs typeface="Tahoma"/>
              </a:rPr>
              <a:t>Tensile</a:t>
            </a:r>
            <a:r>
              <a:rPr sz="2500" b="1" spc="-20" dirty="0">
                <a:solidFill>
                  <a:srgbClr val="5F848D"/>
                </a:solidFill>
                <a:latin typeface="Tahoma"/>
                <a:cs typeface="Tahoma"/>
              </a:rPr>
              <a:t> </a:t>
            </a:r>
            <a:r>
              <a:rPr sz="2500" b="1" spc="-145" dirty="0">
                <a:solidFill>
                  <a:srgbClr val="5F848D"/>
                </a:solidFill>
                <a:latin typeface="Tahoma"/>
                <a:cs typeface="Tahoma"/>
              </a:rPr>
              <a:t>Testing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9466" y="2240026"/>
            <a:ext cx="9391650" cy="193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190" dirty="0">
                <a:latin typeface="Lucida Sans Unicode"/>
                <a:cs typeface="Lucida Sans Unicode"/>
              </a:rPr>
              <a:t>1608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6892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materials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80" dirty="0">
                <a:latin typeface="Lucida Sans Unicode"/>
                <a:cs typeface="Lucida Sans Unicode"/>
              </a:rPr>
              <a:t>-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Tensile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testing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00">
              <a:latin typeface="Lucida Sans Unicode"/>
              <a:cs typeface="Lucida Sans Unicode"/>
            </a:endParaRPr>
          </a:p>
          <a:p>
            <a:pPr marL="487680" indent="-237490">
              <a:lnSpc>
                <a:spcPct val="100000"/>
              </a:lnSpc>
              <a:buFont typeface="Arial MT"/>
              <a:buChar char="•"/>
              <a:tabLst>
                <a:tab pos="487680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Method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120" dirty="0">
                <a:latin typeface="Lucida Sans Unicode"/>
                <a:cs typeface="Lucida Sans Unicode"/>
              </a:rPr>
              <a:t>at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room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temperature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114" dirty="0">
                <a:latin typeface="Lucida Sans Unicode"/>
                <a:cs typeface="Lucida Sans Unicode"/>
              </a:rPr>
              <a:t>(</a:t>
            </a:r>
            <a:r>
              <a:rPr sz="2200" i="1" spc="114" dirty="0">
                <a:latin typeface="Arial"/>
                <a:cs typeface="Arial"/>
              </a:rPr>
              <a:t>Fourth</a:t>
            </a:r>
            <a:r>
              <a:rPr sz="2200" i="1" spc="120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  <a:p>
            <a:pPr marL="487680" indent="-23749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487680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130" dirty="0">
                <a:latin typeface="Lucida Sans Unicode"/>
                <a:cs typeface="Lucida Sans Unicode"/>
              </a:rPr>
              <a:t>2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Method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Test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114" dirty="0">
                <a:latin typeface="Lucida Sans Unicode"/>
                <a:cs typeface="Lucida Sans Unicode"/>
              </a:rPr>
              <a:t>at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Elevated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Temperature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114" dirty="0">
                <a:latin typeface="Lucida Sans Unicode"/>
                <a:cs typeface="Lucida Sans Unicode"/>
              </a:rPr>
              <a:t>(</a:t>
            </a:r>
            <a:r>
              <a:rPr sz="2200" i="1" spc="114" dirty="0">
                <a:latin typeface="Arial"/>
                <a:cs typeface="Arial"/>
              </a:rPr>
              <a:t>Fourth</a:t>
            </a:r>
            <a:r>
              <a:rPr sz="2200" i="1" spc="110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  <a:p>
            <a:pPr marL="487680" indent="-23749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487680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-100" dirty="0">
                <a:latin typeface="Lucida Sans Unicode"/>
                <a:cs typeface="Lucida Sans Unicode"/>
              </a:rPr>
              <a:t>3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Method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120" dirty="0">
                <a:latin typeface="Lucida Sans Unicode"/>
                <a:cs typeface="Lucida Sans Unicode"/>
              </a:rPr>
              <a:t>at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low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temperature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9466" y="5833110"/>
            <a:ext cx="8126095" cy="3903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85" dirty="0">
                <a:solidFill>
                  <a:srgbClr val="5F848D"/>
                </a:solidFill>
                <a:latin typeface="Arial Black"/>
                <a:cs typeface="Arial Black"/>
              </a:rPr>
              <a:t>Hardness</a:t>
            </a:r>
            <a:r>
              <a:rPr sz="2200" spc="-215" dirty="0">
                <a:solidFill>
                  <a:srgbClr val="5F848D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5F848D"/>
                </a:solidFill>
                <a:latin typeface="Arial Black"/>
                <a:cs typeface="Arial Black"/>
              </a:rPr>
              <a:t>Testing</a:t>
            </a:r>
            <a:endParaRPr sz="2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200" b="1" spc="55" dirty="0">
                <a:latin typeface="Trebuchet MS"/>
                <a:cs typeface="Trebuchet MS"/>
              </a:rPr>
              <a:t>Brinell’s</a:t>
            </a:r>
            <a:r>
              <a:rPr sz="2200" b="1" spc="-175" dirty="0">
                <a:latin typeface="Trebuchet MS"/>
                <a:cs typeface="Trebuchet MS"/>
              </a:rPr>
              <a:t> </a:t>
            </a:r>
            <a:r>
              <a:rPr sz="2200" b="1" spc="175" dirty="0">
                <a:latin typeface="Trebuchet MS"/>
                <a:cs typeface="Trebuchet MS"/>
              </a:rPr>
              <a:t>Hardness</a:t>
            </a:r>
            <a:r>
              <a:rPr sz="2200" b="1" spc="-175" dirty="0">
                <a:latin typeface="Trebuchet MS"/>
                <a:cs typeface="Trebuchet MS"/>
              </a:rPr>
              <a:t> </a:t>
            </a:r>
            <a:r>
              <a:rPr sz="2200" b="1" spc="55" dirty="0">
                <a:latin typeface="Trebuchet MS"/>
                <a:cs typeface="Trebuchet MS"/>
              </a:rPr>
              <a:t>Test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190" dirty="0">
                <a:latin typeface="Lucida Sans Unicode"/>
                <a:cs typeface="Lucida Sans Unicode"/>
              </a:rPr>
              <a:t>1500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6506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materials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80" dirty="0">
                <a:latin typeface="Lucida Sans Unicode"/>
                <a:cs typeface="Lucida Sans Unicode"/>
              </a:rPr>
              <a:t>-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Brinell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hardness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test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200">
              <a:latin typeface="Lucida Sans Unicode"/>
              <a:cs typeface="Lucida Sans Unicode"/>
            </a:endParaRPr>
          </a:p>
          <a:p>
            <a:pPr marL="487680" indent="-237490">
              <a:lnSpc>
                <a:spcPct val="100000"/>
              </a:lnSpc>
              <a:buFont typeface="Arial MT"/>
              <a:buChar char="•"/>
              <a:tabLst>
                <a:tab pos="487680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Test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Method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(</a:t>
            </a:r>
            <a:r>
              <a:rPr sz="2200" i="1" spc="90" dirty="0">
                <a:latin typeface="Arial"/>
                <a:cs typeface="Arial"/>
              </a:rPr>
              <a:t>Fifth</a:t>
            </a:r>
            <a:r>
              <a:rPr sz="2200" i="1" spc="85" dirty="0">
                <a:latin typeface="Arial"/>
                <a:cs typeface="Arial"/>
              </a:rPr>
              <a:t> </a:t>
            </a:r>
            <a:r>
              <a:rPr sz="2200" i="1" spc="75" dirty="0">
                <a:latin typeface="Arial"/>
                <a:cs typeface="Arial"/>
              </a:rPr>
              <a:t>Revision</a:t>
            </a:r>
            <a:r>
              <a:rPr sz="2200" spc="75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  <a:p>
            <a:pPr marL="487680" indent="-23749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487680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-130" dirty="0">
                <a:latin typeface="Lucida Sans Unicode"/>
                <a:cs typeface="Lucida Sans Unicode"/>
              </a:rPr>
              <a:t>2</a:t>
            </a:r>
            <a:r>
              <a:rPr sz="2200" dirty="0">
                <a:latin typeface="Lucida Sans Unicode"/>
                <a:cs typeface="Lucida Sans Unicode"/>
              </a:rPr>
              <a:t> Verification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130" dirty="0">
                <a:latin typeface="Lucida Sans Unicode"/>
                <a:cs typeface="Lucida Sans Unicode"/>
              </a:rPr>
              <a:t>and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calibration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testing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machines</a:t>
            </a:r>
            <a:endParaRPr sz="2200">
              <a:latin typeface="Lucida Sans Unicode"/>
              <a:cs typeface="Lucida Sans Unicode"/>
            </a:endParaRPr>
          </a:p>
          <a:p>
            <a:pPr marL="487680" indent="-23749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487680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-100" dirty="0">
                <a:latin typeface="Lucida Sans Unicode"/>
                <a:cs typeface="Lucida Sans Unicode"/>
              </a:rPr>
              <a:t>3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calibration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reference</a:t>
            </a:r>
            <a:r>
              <a:rPr sz="2200" spc="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blocks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(</a:t>
            </a:r>
            <a:r>
              <a:rPr sz="2200" i="1" spc="90" dirty="0">
                <a:latin typeface="Arial"/>
                <a:cs typeface="Arial"/>
              </a:rPr>
              <a:t>Fifth</a:t>
            </a:r>
            <a:r>
              <a:rPr sz="2200" i="1" spc="150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  <a:p>
            <a:pPr marL="487680" indent="-23749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487680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4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table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hardness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values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(</a:t>
            </a:r>
            <a:r>
              <a:rPr sz="2200" i="1" spc="90" dirty="0">
                <a:latin typeface="Arial"/>
                <a:cs typeface="Arial"/>
              </a:rPr>
              <a:t>Fifth</a:t>
            </a:r>
            <a:r>
              <a:rPr sz="2200" i="1" spc="55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589" rIns="0" bIns="0" rtlCol="0">
            <a:spAutoFit/>
          </a:bodyPr>
          <a:lstStyle/>
          <a:p>
            <a:pPr marL="4966335">
              <a:lnSpc>
                <a:spcPct val="100000"/>
              </a:lnSpc>
              <a:spcBef>
                <a:spcPts val="95"/>
              </a:spcBef>
            </a:pPr>
            <a:r>
              <a:rPr sz="3200" spc="65" dirty="0">
                <a:solidFill>
                  <a:srgbClr val="000000"/>
                </a:solidFill>
              </a:rPr>
              <a:t>INDIAN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114" dirty="0">
                <a:solidFill>
                  <a:srgbClr val="000000"/>
                </a:solidFill>
              </a:rPr>
              <a:t>STANDARDS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285" dirty="0">
                <a:solidFill>
                  <a:srgbClr val="000000"/>
                </a:solidFill>
              </a:rPr>
              <a:t>ON</a:t>
            </a:r>
            <a:r>
              <a:rPr sz="3200" spc="-150" dirty="0">
                <a:solidFill>
                  <a:srgbClr val="000000"/>
                </a:solidFill>
              </a:rPr>
              <a:t> </a:t>
            </a:r>
            <a:r>
              <a:rPr sz="3200" spc="165" dirty="0">
                <a:solidFill>
                  <a:srgbClr val="000000"/>
                </a:solidFill>
              </a:rPr>
              <a:t>MECHANICAL</a:t>
            </a:r>
            <a:r>
              <a:rPr sz="3200" spc="-1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TESTING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195" dirty="0">
                <a:solidFill>
                  <a:srgbClr val="000000"/>
                </a:solidFill>
              </a:rPr>
              <a:t>OF</a:t>
            </a:r>
            <a:r>
              <a:rPr sz="3200" spc="-150" dirty="0">
                <a:solidFill>
                  <a:srgbClr val="000000"/>
                </a:solidFill>
              </a:rPr>
              <a:t> </a:t>
            </a:r>
            <a:r>
              <a:rPr sz="3200" spc="100" dirty="0">
                <a:solidFill>
                  <a:srgbClr val="000000"/>
                </a:solidFill>
              </a:rPr>
              <a:t>METALS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10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5705" y="571321"/>
            <a:ext cx="9274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70" dirty="0">
                <a:solidFill>
                  <a:srgbClr val="6F2F9F"/>
                </a:solidFill>
                <a:latin typeface="Verdana"/>
                <a:cs typeface="Verdana"/>
              </a:rPr>
              <a:t>Why</a:t>
            </a:r>
            <a:r>
              <a:rPr b="1" spc="-229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530" dirty="0">
                <a:solidFill>
                  <a:srgbClr val="6F2F9F"/>
                </a:solidFill>
                <a:latin typeface="Verdana"/>
                <a:cs typeface="Verdana"/>
              </a:rPr>
              <a:t>this</a:t>
            </a:r>
            <a:r>
              <a:rPr b="1" spc="-2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445" dirty="0">
                <a:solidFill>
                  <a:srgbClr val="6F2F9F"/>
                </a:solidFill>
                <a:latin typeface="Verdana"/>
                <a:cs typeface="Verdana"/>
              </a:rPr>
              <a:t>session</a:t>
            </a:r>
            <a:r>
              <a:rPr b="1" spc="-20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52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b="1" spc="-2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280" dirty="0">
                <a:solidFill>
                  <a:srgbClr val="6F2F9F"/>
                </a:solidFill>
                <a:latin typeface="Verdana"/>
                <a:cs typeface="Verdana"/>
              </a:rPr>
              <a:t>being</a:t>
            </a:r>
            <a:r>
              <a:rPr b="1" spc="-2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220" dirty="0">
                <a:solidFill>
                  <a:srgbClr val="6F2F9F"/>
                </a:solidFill>
                <a:latin typeface="Verdana"/>
                <a:cs typeface="Verdana"/>
              </a:rPr>
              <a:t>conducted</a:t>
            </a:r>
            <a:r>
              <a:rPr b="1" spc="-21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b="1" spc="-50" dirty="0">
                <a:solidFill>
                  <a:srgbClr val="6F2F9F"/>
                </a:solidFill>
                <a:latin typeface="Verdana"/>
                <a:cs typeface="Verdana"/>
              </a:rPr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 marR="6350" indent="-515620">
              <a:lnSpc>
                <a:spcPct val="100000"/>
              </a:lnSpc>
              <a:spcBef>
                <a:spcPts val="100"/>
              </a:spcBef>
              <a:tabLst>
                <a:tab pos="53022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Fundamental</a:t>
            </a:r>
            <a:r>
              <a:rPr b="1" spc="3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Knowledge</a:t>
            </a:r>
            <a:r>
              <a:rPr dirty="0"/>
              <a:t>:</a:t>
            </a:r>
            <a:r>
              <a:rPr spc="360" dirty="0"/>
              <a:t> </a:t>
            </a:r>
            <a:r>
              <a:rPr dirty="0"/>
              <a:t>Understanding</a:t>
            </a:r>
            <a:r>
              <a:rPr spc="370" dirty="0"/>
              <a:t> </a:t>
            </a:r>
            <a:r>
              <a:rPr dirty="0"/>
              <a:t>the</a:t>
            </a:r>
            <a:r>
              <a:rPr spc="360" dirty="0"/>
              <a:t> </a:t>
            </a:r>
            <a:r>
              <a:rPr dirty="0"/>
              <a:t>standards</a:t>
            </a:r>
            <a:r>
              <a:rPr spc="370" dirty="0"/>
              <a:t> </a:t>
            </a:r>
            <a:r>
              <a:rPr dirty="0"/>
              <a:t>helps</a:t>
            </a:r>
            <a:r>
              <a:rPr spc="360" dirty="0"/>
              <a:t> </a:t>
            </a:r>
            <a:r>
              <a:rPr dirty="0"/>
              <a:t>students</a:t>
            </a:r>
            <a:r>
              <a:rPr spc="375" dirty="0"/>
              <a:t> </a:t>
            </a:r>
            <a:r>
              <a:rPr dirty="0"/>
              <a:t>grasp</a:t>
            </a:r>
            <a:r>
              <a:rPr spc="365" dirty="0"/>
              <a:t> </a:t>
            </a:r>
            <a:r>
              <a:rPr dirty="0"/>
              <a:t>the</a:t>
            </a:r>
            <a:r>
              <a:rPr spc="365" dirty="0"/>
              <a:t> </a:t>
            </a:r>
            <a:r>
              <a:rPr dirty="0"/>
              <a:t>fundamental</a:t>
            </a:r>
            <a:r>
              <a:rPr spc="355" dirty="0"/>
              <a:t> </a:t>
            </a:r>
            <a:r>
              <a:rPr dirty="0"/>
              <a:t>principles</a:t>
            </a:r>
            <a:r>
              <a:rPr spc="375" dirty="0"/>
              <a:t> </a:t>
            </a:r>
            <a:r>
              <a:rPr dirty="0"/>
              <a:t>of</a:t>
            </a:r>
            <a:r>
              <a:rPr spc="360" dirty="0"/>
              <a:t> </a:t>
            </a:r>
            <a:r>
              <a:rPr dirty="0"/>
              <a:t>mechanical</a:t>
            </a:r>
            <a:r>
              <a:rPr spc="370" dirty="0"/>
              <a:t> </a:t>
            </a:r>
            <a:r>
              <a:rPr spc="-10" dirty="0"/>
              <a:t>testing, </a:t>
            </a:r>
            <a:r>
              <a:rPr dirty="0"/>
              <a:t>which</a:t>
            </a:r>
            <a:r>
              <a:rPr spc="-3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crucial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their</a:t>
            </a:r>
            <a:r>
              <a:rPr spc="-35" dirty="0"/>
              <a:t> </a:t>
            </a:r>
            <a:r>
              <a:rPr dirty="0"/>
              <a:t>academic</a:t>
            </a:r>
            <a:r>
              <a:rPr spc="-5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professional</a:t>
            </a:r>
            <a:r>
              <a:rPr spc="-55" dirty="0"/>
              <a:t> </a:t>
            </a:r>
            <a:r>
              <a:rPr spc="-10" dirty="0"/>
              <a:t>development.</a:t>
            </a:r>
          </a:p>
          <a:p>
            <a:pPr marL="14604">
              <a:lnSpc>
                <a:spcPct val="100000"/>
              </a:lnSpc>
              <a:spcBef>
                <a:spcPts val="1500"/>
              </a:spcBef>
              <a:tabLst>
                <a:tab pos="530225" algn="l"/>
              </a:tabLst>
            </a:pPr>
            <a:r>
              <a:rPr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Industry</a:t>
            </a:r>
            <a:r>
              <a:rPr b="1" spc="1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Relevance</a:t>
            </a:r>
            <a:r>
              <a:rPr dirty="0"/>
              <a:t>:</a:t>
            </a:r>
            <a:r>
              <a:rPr spc="170" dirty="0"/>
              <a:t> </a:t>
            </a:r>
            <a:r>
              <a:rPr dirty="0"/>
              <a:t>Familiarity</a:t>
            </a:r>
            <a:r>
              <a:rPr spc="165" dirty="0"/>
              <a:t> </a:t>
            </a:r>
            <a:r>
              <a:rPr dirty="0"/>
              <a:t>with</a:t>
            </a:r>
            <a:r>
              <a:rPr spc="175" dirty="0"/>
              <a:t> </a:t>
            </a:r>
            <a:r>
              <a:rPr dirty="0"/>
              <a:t>Indian</a:t>
            </a:r>
            <a:r>
              <a:rPr spc="170" dirty="0"/>
              <a:t> </a:t>
            </a:r>
            <a:r>
              <a:rPr dirty="0"/>
              <a:t>Standards</a:t>
            </a:r>
            <a:r>
              <a:rPr spc="180" dirty="0"/>
              <a:t> </a:t>
            </a:r>
            <a:r>
              <a:rPr dirty="0"/>
              <a:t>(IS)</a:t>
            </a:r>
            <a:r>
              <a:rPr spc="180" dirty="0"/>
              <a:t> </a:t>
            </a:r>
            <a:r>
              <a:rPr dirty="0"/>
              <a:t>prepares</a:t>
            </a:r>
            <a:r>
              <a:rPr spc="175" dirty="0"/>
              <a:t> </a:t>
            </a:r>
            <a:r>
              <a:rPr dirty="0"/>
              <a:t>students</a:t>
            </a:r>
            <a:r>
              <a:rPr spc="160" dirty="0"/>
              <a:t> </a:t>
            </a:r>
            <a:r>
              <a:rPr dirty="0"/>
              <a:t>for</a:t>
            </a:r>
            <a:r>
              <a:rPr spc="175" dirty="0"/>
              <a:t> </a:t>
            </a:r>
            <a:r>
              <a:rPr dirty="0"/>
              <a:t>industry</a:t>
            </a:r>
            <a:r>
              <a:rPr spc="170" dirty="0"/>
              <a:t> </a:t>
            </a:r>
            <a:r>
              <a:rPr dirty="0"/>
              <a:t>practices,</a:t>
            </a:r>
            <a:r>
              <a:rPr spc="175" dirty="0"/>
              <a:t> </a:t>
            </a:r>
            <a:r>
              <a:rPr dirty="0"/>
              <a:t>as</a:t>
            </a:r>
            <a:r>
              <a:rPr spc="180" dirty="0"/>
              <a:t> </a:t>
            </a:r>
            <a:r>
              <a:rPr dirty="0"/>
              <a:t>these</a:t>
            </a:r>
            <a:r>
              <a:rPr spc="175" dirty="0"/>
              <a:t> </a:t>
            </a:r>
            <a:r>
              <a:rPr dirty="0"/>
              <a:t>standards</a:t>
            </a:r>
            <a:r>
              <a:rPr spc="175" dirty="0"/>
              <a:t> </a:t>
            </a:r>
            <a:r>
              <a:rPr dirty="0"/>
              <a:t>are</a:t>
            </a:r>
            <a:r>
              <a:rPr spc="180" dirty="0"/>
              <a:t> </a:t>
            </a:r>
            <a:r>
              <a:rPr spc="-10" dirty="0"/>
              <a:t>widely</a:t>
            </a:r>
          </a:p>
          <a:p>
            <a:pPr marL="529590">
              <a:lnSpc>
                <a:spcPct val="100000"/>
              </a:lnSpc>
              <a:spcBef>
                <a:spcPts val="5"/>
              </a:spcBef>
            </a:pPr>
            <a:r>
              <a:rPr dirty="0"/>
              <a:t>used</a:t>
            </a:r>
            <a:r>
              <a:rPr spc="-4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engineering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manufacturing</a:t>
            </a:r>
            <a:r>
              <a:rPr spc="-55" dirty="0"/>
              <a:t> </a:t>
            </a:r>
            <a:r>
              <a:rPr dirty="0"/>
              <a:t>sectors</a:t>
            </a:r>
            <a:r>
              <a:rPr spc="-6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India.</a:t>
            </a:r>
          </a:p>
          <a:p>
            <a:pPr marL="529590" marR="5080" indent="-515620">
              <a:lnSpc>
                <a:spcPct val="100000"/>
              </a:lnSpc>
              <a:spcBef>
                <a:spcPts val="1500"/>
              </a:spcBef>
              <a:tabLst>
                <a:tab pos="53022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Quality</a:t>
            </a:r>
            <a:r>
              <a:rPr b="1" spc="2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29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Safety</a:t>
            </a:r>
            <a:r>
              <a:rPr dirty="0"/>
              <a:t>:</a:t>
            </a:r>
            <a:r>
              <a:rPr spc="280" dirty="0"/>
              <a:t> </a:t>
            </a:r>
            <a:r>
              <a:rPr dirty="0"/>
              <a:t>Knowledge</a:t>
            </a:r>
            <a:r>
              <a:rPr spc="290" dirty="0"/>
              <a:t> </a:t>
            </a:r>
            <a:r>
              <a:rPr dirty="0"/>
              <a:t>of</a:t>
            </a:r>
            <a:r>
              <a:rPr spc="270" dirty="0"/>
              <a:t> </a:t>
            </a:r>
            <a:r>
              <a:rPr dirty="0"/>
              <a:t>these</a:t>
            </a:r>
            <a:r>
              <a:rPr spc="270" dirty="0"/>
              <a:t> </a:t>
            </a:r>
            <a:r>
              <a:rPr dirty="0"/>
              <a:t>standards</a:t>
            </a:r>
            <a:r>
              <a:rPr spc="275" dirty="0"/>
              <a:t> </a:t>
            </a:r>
            <a:r>
              <a:rPr dirty="0"/>
              <a:t>ensures</a:t>
            </a:r>
            <a:r>
              <a:rPr spc="290" dirty="0"/>
              <a:t> </a:t>
            </a:r>
            <a:r>
              <a:rPr dirty="0"/>
              <a:t>that</a:t>
            </a:r>
            <a:r>
              <a:rPr spc="280" dirty="0"/>
              <a:t> </a:t>
            </a:r>
            <a:r>
              <a:rPr dirty="0"/>
              <a:t>future</a:t>
            </a:r>
            <a:r>
              <a:rPr spc="280" dirty="0"/>
              <a:t> </a:t>
            </a:r>
            <a:r>
              <a:rPr dirty="0"/>
              <a:t>engineers</a:t>
            </a:r>
            <a:r>
              <a:rPr spc="280" dirty="0"/>
              <a:t> </a:t>
            </a:r>
            <a:r>
              <a:rPr dirty="0"/>
              <a:t>can</a:t>
            </a:r>
            <a:r>
              <a:rPr spc="275" dirty="0"/>
              <a:t> </a:t>
            </a:r>
            <a:r>
              <a:rPr dirty="0"/>
              <a:t>conduct</a:t>
            </a:r>
            <a:r>
              <a:rPr spc="280" dirty="0"/>
              <a:t> </a:t>
            </a:r>
            <a:r>
              <a:rPr dirty="0"/>
              <a:t>tests</a:t>
            </a:r>
            <a:r>
              <a:rPr spc="285" dirty="0"/>
              <a:t> </a:t>
            </a:r>
            <a:r>
              <a:rPr dirty="0"/>
              <a:t>that</a:t>
            </a:r>
            <a:r>
              <a:rPr spc="275" dirty="0"/>
              <a:t> </a:t>
            </a:r>
            <a:r>
              <a:rPr dirty="0"/>
              <a:t>meet</a:t>
            </a:r>
            <a:r>
              <a:rPr spc="270" dirty="0"/>
              <a:t> </a:t>
            </a:r>
            <a:r>
              <a:rPr dirty="0"/>
              <a:t>quality</a:t>
            </a:r>
            <a:r>
              <a:rPr spc="270" dirty="0"/>
              <a:t> </a:t>
            </a:r>
            <a:r>
              <a:rPr dirty="0"/>
              <a:t>and</a:t>
            </a:r>
            <a:r>
              <a:rPr spc="280" dirty="0"/>
              <a:t> </a:t>
            </a:r>
            <a:r>
              <a:rPr spc="-10" dirty="0"/>
              <a:t>safety </a:t>
            </a:r>
            <a:r>
              <a:rPr dirty="0"/>
              <a:t>requirements,</a:t>
            </a:r>
            <a:r>
              <a:rPr spc="-70" dirty="0"/>
              <a:t> </a:t>
            </a:r>
            <a:r>
              <a:rPr dirty="0"/>
              <a:t>which</a:t>
            </a:r>
            <a:r>
              <a:rPr spc="-4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essential</a:t>
            </a:r>
            <a:r>
              <a:rPr spc="-4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producing</a:t>
            </a:r>
            <a:r>
              <a:rPr spc="-60" dirty="0"/>
              <a:t> </a:t>
            </a:r>
            <a:r>
              <a:rPr dirty="0"/>
              <a:t>reliable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safe</a:t>
            </a:r>
            <a:r>
              <a:rPr spc="-40" dirty="0"/>
              <a:t> </a:t>
            </a:r>
            <a:r>
              <a:rPr spc="-10" dirty="0"/>
              <a:t>products.</a:t>
            </a:r>
          </a:p>
          <a:p>
            <a:pPr marL="529590" marR="6985" indent="-515620">
              <a:lnSpc>
                <a:spcPct val="100000"/>
              </a:lnSpc>
              <a:spcBef>
                <a:spcPts val="1500"/>
              </a:spcBef>
              <a:tabLst>
                <a:tab pos="53022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Global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Competence</a:t>
            </a:r>
            <a:r>
              <a:rPr dirty="0"/>
              <a:t>:</a:t>
            </a:r>
            <a:r>
              <a:rPr spc="55" dirty="0"/>
              <a:t> </a:t>
            </a:r>
            <a:r>
              <a:rPr dirty="0"/>
              <a:t>While</a:t>
            </a:r>
            <a:r>
              <a:rPr spc="75" dirty="0"/>
              <a:t> </a:t>
            </a:r>
            <a:r>
              <a:rPr dirty="0"/>
              <a:t>Indian</a:t>
            </a:r>
            <a:r>
              <a:rPr spc="70" dirty="0"/>
              <a:t> </a:t>
            </a:r>
            <a:r>
              <a:rPr dirty="0"/>
              <a:t>Standards</a:t>
            </a:r>
            <a:r>
              <a:rPr spc="70" dirty="0"/>
              <a:t> </a:t>
            </a:r>
            <a:r>
              <a:rPr dirty="0"/>
              <a:t>are</a:t>
            </a:r>
            <a:r>
              <a:rPr spc="65" dirty="0"/>
              <a:t> </a:t>
            </a:r>
            <a:r>
              <a:rPr dirty="0"/>
              <a:t>specific</a:t>
            </a:r>
            <a:r>
              <a:rPr spc="75" dirty="0"/>
              <a:t> </a:t>
            </a:r>
            <a:r>
              <a:rPr dirty="0"/>
              <a:t>to</a:t>
            </a:r>
            <a:r>
              <a:rPr spc="75" dirty="0"/>
              <a:t> </a:t>
            </a:r>
            <a:r>
              <a:rPr dirty="0"/>
              <a:t>India,</a:t>
            </a:r>
            <a:r>
              <a:rPr spc="70" dirty="0"/>
              <a:t> </a:t>
            </a:r>
            <a:r>
              <a:rPr dirty="0"/>
              <a:t>they</a:t>
            </a:r>
            <a:r>
              <a:rPr spc="65" dirty="0"/>
              <a:t> </a:t>
            </a:r>
            <a:r>
              <a:rPr dirty="0"/>
              <a:t>are</a:t>
            </a:r>
            <a:r>
              <a:rPr spc="65" dirty="0"/>
              <a:t> </a:t>
            </a:r>
            <a:r>
              <a:rPr dirty="0"/>
              <a:t>often</a:t>
            </a:r>
            <a:r>
              <a:rPr spc="70" dirty="0"/>
              <a:t> </a:t>
            </a:r>
            <a:r>
              <a:rPr dirty="0"/>
              <a:t>aligned</a:t>
            </a:r>
            <a:r>
              <a:rPr spc="80" dirty="0"/>
              <a:t> </a:t>
            </a:r>
            <a:r>
              <a:rPr dirty="0"/>
              <a:t>with</a:t>
            </a:r>
            <a:r>
              <a:rPr spc="65" dirty="0"/>
              <a:t> </a:t>
            </a:r>
            <a:r>
              <a:rPr dirty="0"/>
              <a:t>international</a:t>
            </a:r>
            <a:r>
              <a:rPr spc="75" dirty="0"/>
              <a:t> </a:t>
            </a:r>
            <a:r>
              <a:rPr dirty="0"/>
              <a:t>standards.</a:t>
            </a:r>
            <a:r>
              <a:rPr spc="55" dirty="0"/>
              <a:t> </a:t>
            </a:r>
            <a:r>
              <a:rPr dirty="0"/>
              <a:t>This</a:t>
            </a:r>
            <a:r>
              <a:rPr spc="80" dirty="0"/>
              <a:t> </a:t>
            </a:r>
            <a:r>
              <a:rPr spc="-10" dirty="0"/>
              <a:t>prepares </a:t>
            </a:r>
            <a:r>
              <a:rPr dirty="0"/>
              <a:t>students</a:t>
            </a:r>
            <a:r>
              <a:rPr spc="-7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working</a:t>
            </a:r>
            <a:r>
              <a:rPr spc="-7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global</a:t>
            </a:r>
            <a:r>
              <a:rPr spc="-40" dirty="0"/>
              <a:t> </a:t>
            </a:r>
            <a:r>
              <a:rPr dirty="0"/>
              <a:t>environment</a:t>
            </a:r>
            <a:r>
              <a:rPr spc="-7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understanding</a:t>
            </a:r>
            <a:r>
              <a:rPr spc="-70" dirty="0"/>
              <a:t> </a:t>
            </a:r>
            <a:r>
              <a:rPr dirty="0"/>
              <a:t>different</a:t>
            </a:r>
            <a:r>
              <a:rPr spc="-70" dirty="0"/>
              <a:t> </a:t>
            </a:r>
            <a:r>
              <a:rPr dirty="0"/>
              <a:t>standardization</a:t>
            </a:r>
            <a:r>
              <a:rPr spc="-65" dirty="0"/>
              <a:t> </a:t>
            </a:r>
            <a:r>
              <a:rPr spc="-10" dirty="0"/>
              <a:t>systems.</a:t>
            </a:r>
          </a:p>
          <a:p>
            <a:pPr marL="529590" marR="7620" indent="-515620">
              <a:lnSpc>
                <a:spcPct val="100000"/>
              </a:lnSpc>
              <a:spcBef>
                <a:spcPts val="1500"/>
              </a:spcBef>
              <a:tabLst>
                <a:tab pos="53022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Compliance</a:t>
            </a:r>
            <a:r>
              <a:rPr b="1" spc="30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3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Regulations</a:t>
            </a:r>
            <a:r>
              <a:rPr dirty="0"/>
              <a:t>:</a:t>
            </a:r>
            <a:r>
              <a:rPr spc="315" dirty="0"/>
              <a:t> </a:t>
            </a:r>
            <a:r>
              <a:rPr dirty="0"/>
              <a:t>Engineers</a:t>
            </a:r>
            <a:r>
              <a:rPr spc="325" dirty="0"/>
              <a:t> </a:t>
            </a:r>
            <a:r>
              <a:rPr dirty="0"/>
              <a:t>need</a:t>
            </a:r>
            <a:r>
              <a:rPr spc="310" dirty="0"/>
              <a:t> </a:t>
            </a:r>
            <a:r>
              <a:rPr dirty="0"/>
              <a:t>to</a:t>
            </a:r>
            <a:r>
              <a:rPr spc="315" dirty="0"/>
              <a:t> </a:t>
            </a:r>
            <a:r>
              <a:rPr dirty="0"/>
              <a:t>be</a:t>
            </a:r>
            <a:r>
              <a:rPr spc="320" dirty="0"/>
              <a:t> </a:t>
            </a:r>
            <a:r>
              <a:rPr dirty="0"/>
              <a:t>aware</a:t>
            </a:r>
            <a:r>
              <a:rPr spc="315" dirty="0"/>
              <a:t> </a:t>
            </a:r>
            <a:r>
              <a:rPr dirty="0"/>
              <a:t>of</a:t>
            </a:r>
            <a:r>
              <a:rPr spc="290" dirty="0"/>
              <a:t> </a:t>
            </a:r>
            <a:r>
              <a:rPr dirty="0"/>
              <a:t>regulatory</a:t>
            </a:r>
            <a:r>
              <a:rPr spc="325" dirty="0"/>
              <a:t> </a:t>
            </a:r>
            <a:r>
              <a:rPr dirty="0"/>
              <a:t>requirements</a:t>
            </a:r>
            <a:r>
              <a:rPr spc="315" dirty="0"/>
              <a:t> </a:t>
            </a:r>
            <a:r>
              <a:rPr dirty="0"/>
              <a:t>and</a:t>
            </a:r>
            <a:r>
              <a:rPr spc="325" dirty="0"/>
              <a:t> </a:t>
            </a:r>
            <a:r>
              <a:rPr dirty="0"/>
              <a:t>standards</a:t>
            </a:r>
            <a:r>
              <a:rPr spc="310" dirty="0"/>
              <a:t> </a:t>
            </a:r>
            <a:r>
              <a:rPr dirty="0"/>
              <a:t>to</a:t>
            </a:r>
            <a:r>
              <a:rPr spc="320" dirty="0"/>
              <a:t> </a:t>
            </a:r>
            <a:r>
              <a:rPr dirty="0"/>
              <a:t>ensure</a:t>
            </a:r>
            <a:r>
              <a:rPr spc="325" dirty="0"/>
              <a:t> </a:t>
            </a:r>
            <a:r>
              <a:rPr dirty="0"/>
              <a:t>that</a:t>
            </a:r>
            <a:r>
              <a:rPr spc="315" dirty="0"/>
              <a:t> </a:t>
            </a:r>
            <a:r>
              <a:rPr dirty="0"/>
              <a:t>their</a:t>
            </a:r>
            <a:r>
              <a:rPr spc="325" dirty="0"/>
              <a:t> </a:t>
            </a:r>
            <a:r>
              <a:rPr spc="-20" dirty="0"/>
              <a:t>work </a:t>
            </a:r>
            <a:r>
              <a:rPr dirty="0"/>
              <a:t>complies</a:t>
            </a:r>
            <a:r>
              <a:rPr spc="-4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international</a:t>
            </a:r>
            <a:r>
              <a:rPr spc="-55" dirty="0"/>
              <a:t> </a:t>
            </a:r>
            <a:r>
              <a:rPr dirty="0"/>
              <a:t>regulations,</a:t>
            </a:r>
            <a:r>
              <a:rPr spc="-45" dirty="0"/>
              <a:t> </a:t>
            </a:r>
            <a:r>
              <a:rPr dirty="0"/>
              <a:t>avoiding</a:t>
            </a:r>
            <a:r>
              <a:rPr spc="-35" dirty="0"/>
              <a:t> </a:t>
            </a:r>
            <a:r>
              <a:rPr dirty="0"/>
              <a:t>legal</a:t>
            </a:r>
            <a:r>
              <a:rPr spc="-2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safety</a:t>
            </a:r>
            <a:r>
              <a:rPr spc="-45" dirty="0"/>
              <a:t> </a:t>
            </a:r>
            <a:r>
              <a:rPr spc="-10" dirty="0"/>
              <a:t>issues.</a:t>
            </a:r>
          </a:p>
          <a:p>
            <a:pPr marL="529590" marR="6350" indent="-515620">
              <a:lnSpc>
                <a:spcPct val="100000"/>
              </a:lnSpc>
              <a:spcBef>
                <a:spcPts val="1500"/>
              </a:spcBef>
              <a:tabLst>
                <a:tab pos="530225" algn="l"/>
                <a:tab pos="2200275" algn="l"/>
                <a:tab pos="4013200" algn="l"/>
                <a:tab pos="5316220" algn="l"/>
                <a:tab pos="5915025" algn="l"/>
                <a:tab pos="7176770" algn="l"/>
                <a:tab pos="7506334" algn="l"/>
                <a:tab pos="7792720" algn="l"/>
                <a:tab pos="8333740" algn="l"/>
                <a:tab pos="9735820" algn="l"/>
                <a:tab pos="10093960" algn="l"/>
                <a:tab pos="11609070" algn="l"/>
                <a:tab pos="13279755" algn="l"/>
                <a:tab pos="1459801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spc="-10" dirty="0">
                <a:latin typeface="Arial"/>
                <a:cs typeface="Arial"/>
              </a:rPr>
              <a:t>Professional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10" dirty="0">
                <a:latin typeface="Arial"/>
                <a:cs typeface="Arial"/>
              </a:rPr>
              <a:t>Development</a:t>
            </a:r>
            <a:r>
              <a:rPr spc="-10" dirty="0"/>
              <a:t>:</a:t>
            </a:r>
            <a:r>
              <a:rPr dirty="0"/>
              <a:t>	</a:t>
            </a:r>
            <a:r>
              <a:rPr spc="-10" dirty="0"/>
              <a:t>Familiarity</a:t>
            </a:r>
            <a:r>
              <a:rPr dirty="0"/>
              <a:t>	</a:t>
            </a:r>
            <a:r>
              <a:rPr spc="-20" dirty="0"/>
              <a:t>with</a:t>
            </a:r>
            <a:r>
              <a:rPr dirty="0"/>
              <a:t>	</a:t>
            </a:r>
            <a:r>
              <a:rPr spc="-10" dirty="0"/>
              <a:t>standards</a:t>
            </a:r>
            <a:r>
              <a:rPr dirty="0"/>
              <a:t>	</a:t>
            </a:r>
            <a:r>
              <a:rPr spc="-25" dirty="0"/>
              <a:t>is</a:t>
            </a:r>
            <a:r>
              <a:rPr dirty="0"/>
              <a:t>	</a:t>
            </a:r>
            <a:r>
              <a:rPr spc="-50" dirty="0"/>
              <a:t>a</a:t>
            </a:r>
            <a:r>
              <a:rPr dirty="0"/>
              <a:t>	</a:t>
            </a:r>
            <a:r>
              <a:rPr spc="-25" dirty="0"/>
              <a:t>key</a:t>
            </a:r>
            <a:r>
              <a:rPr dirty="0"/>
              <a:t>	</a:t>
            </a:r>
            <a:r>
              <a:rPr spc="-10" dirty="0"/>
              <a:t>component</a:t>
            </a:r>
            <a:r>
              <a:rPr dirty="0"/>
              <a:t>	</a:t>
            </a:r>
            <a:r>
              <a:rPr spc="-25" dirty="0"/>
              <a:t>of</a:t>
            </a:r>
            <a:r>
              <a:rPr dirty="0"/>
              <a:t>	</a:t>
            </a:r>
            <a:r>
              <a:rPr spc="-10" dirty="0"/>
              <a:t>professional</a:t>
            </a:r>
            <a:r>
              <a:rPr dirty="0"/>
              <a:t>	</a:t>
            </a:r>
            <a:r>
              <a:rPr spc="-10" dirty="0"/>
              <a:t>development,</a:t>
            </a:r>
            <a:r>
              <a:rPr dirty="0"/>
              <a:t>	</a:t>
            </a:r>
            <a:r>
              <a:rPr spc="-10" dirty="0"/>
              <a:t>enhancing</a:t>
            </a:r>
            <a:r>
              <a:rPr dirty="0"/>
              <a:t>	</a:t>
            </a:r>
            <a:r>
              <a:rPr spc="-10" dirty="0"/>
              <a:t>students' </a:t>
            </a:r>
            <a:r>
              <a:rPr dirty="0"/>
              <a:t>resumes</a:t>
            </a:r>
            <a:r>
              <a:rPr spc="-6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making</a:t>
            </a:r>
            <a:r>
              <a:rPr spc="-30" dirty="0"/>
              <a:t> </a:t>
            </a:r>
            <a:r>
              <a:rPr dirty="0"/>
              <a:t>them</a:t>
            </a:r>
            <a:r>
              <a:rPr spc="-50" dirty="0"/>
              <a:t> </a:t>
            </a:r>
            <a:r>
              <a:rPr dirty="0"/>
              <a:t>more</a:t>
            </a:r>
            <a:r>
              <a:rPr spc="-45" dirty="0"/>
              <a:t> </a:t>
            </a:r>
            <a:r>
              <a:rPr dirty="0"/>
              <a:t>attractive</a:t>
            </a:r>
            <a:r>
              <a:rPr spc="-4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potential</a:t>
            </a:r>
            <a:r>
              <a:rPr spc="-35" dirty="0"/>
              <a:t> </a:t>
            </a:r>
            <a:r>
              <a:rPr spc="-10" dirty="0"/>
              <a:t>employers.</a:t>
            </a:r>
          </a:p>
          <a:p>
            <a:pPr marL="14604">
              <a:lnSpc>
                <a:spcPct val="100000"/>
              </a:lnSpc>
              <a:spcBef>
                <a:spcPts val="1500"/>
              </a:spcBef>
              <a:tabLst>
                <a:tab pos="53022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Research</a:t>
            </a:r>
            <a:r>
              <a:rPr b="1" spc="1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and</a:t>
            </a:r>
            <a:r>
              <a:rPr b="1" spc="1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Innovation</a:t>
            </a:r>
            <a:r>
              <a:rPr dirty="0"/>
              <a:t>:</a:t>
            </a:r>
            <a:r>
              <a:rPr spc="114" dirty="0"/>
              <a:t> </a:t>
            </a:r>
            <a:r>
              <a:rPr dirty="0"/>
              <a:t>Understanding</a:t>
            </a:r>
            <a:r>
              <a:rPr spc="130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dirty="0"/>
              <a:t>standards</a:t>
            </a:r>
            <a:r>
              <a:rPr spc="130" dirty="0"/>
              <a:t> </a:t>
            </a:r>
            <a:r>
              <a:rPr dirty="0"/>
              <a:t>allows</a:t>
            </a:r>
            <a:r>
              <a:rPr spc="120" dirty="0"/>
              <a:t> </a:t>
            </a:r>
            <a:r>
              <a:rPr dirty="0"/>
              <a:t>students</a:t>
            </a:r>
            <a:r>
              <a:rPr spc="120" dirty="0"/>
              <a:t> </a:t>
            </a:r>
            <a:r>
              <a:rPr dirty="0"/>
              <a:t>to</a:t>
            </a:r>
            <a:r>
              <a:rPr spc="110" dirty="0"/>
              <a:t> </a:t>
            </a:r>
            <a:r>
              <a:rPr dirty="0"/>
              <a:t>conduct</a:t>
            </a:r>
            <a:r>
              <a:rPr spc="120" dirty="0"/>
              <a:t> </a:t>
            </a:r>
            <a:r>
              <a:rPr dirty="0"/>
              <a:t>research</a:t>
            </a:r>
            <a:r>
              <a:rPr spc="120" dirty="0"/>
              <a:t> </a:t>
            </a:r>
            <a:r>
              <a:rPr dirty="0"/>
              <a:t>and</a:t>
            </a:r>
            <a:r>
              <a:rPr spc="125" dirty="0"/>
              <a:t> </a:t>
            </a:r>
            <a:r>
              <a:rPr dirty="0"/>
              <a:t>innovate</a:t>
            </a:r>
            <a:r>
              <a:rPr spc="120" dirty="0"/>
              <a:t> </a:t>
            </a:r>
            <a:r>
              <a:rPr dirty="0"/>
              <a:t>within</a:t>
            </a:r>
            <a:r>
              <a:rPr spc="12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framework</a:t>
            </a:r>
            <a:r>
              <a:rPr spc="125" dirty="0"/>
              <a:t> </a:t>
            </a:r>
            <a:r>
              <a:rPr spc="-25" dirty="0"/>
              <a:t>of</a:t>
            </a:r>
          </a:p>
          <a:p>
            <a:pPr marL="529590">
              <a:lnSpc>
                <a:spcPct val="100000"/>
              </a:lnSpc>
              <a:spcBef>
                <a:spcPts val="5"/>
              </a:spcBef>
            </a:pPr>
            <a:r>
              <a:rPr dirty="0"/>
              <a:t>established</a:t>
            </a:r>
            <a:r>
              <a:rPr spc="-55" dirty="0"/>
              <a:t> </a:t>
            </a:r>
            <a:r>
              <a:rPr dirty="0"/>
              <a:t>guidelines,</a:t>
            </a:r>
            <a:r>
              <a:rPr spc="-50" dirty="0"/>
              <a:t> </a:t>
            </a:r>
            <a:r>
              <a:rPr dirty="0"/>
              <a:t>leading</a:t>
            </a:r>
            <a:r>
              <a:rPr spc="-2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credible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standardized</a:t>
            </a:r>
            <a:r>
              <a:rPr spc="-65" dirty="0"/>
              <a:t> </a:t>
            </a:r>
            <a:r>
              <a:rPr spc="-10" dirty="0"/>
              <a:t>results.</a:t>
            </a:r>
          </a:p>
          <a:p>
            <a:pPr marL="529590" marR="7620" indent="-515620">
              <a:lnSpc>
                <a:spcPct val="100000"/>
              </a:lnSpc>
              <a:spcBef>
                <a:spcPts val="1500"/>
              </a:spcBef>
              <a:tabLst>
                <a:tab pos="530225" algn="l"/>
                <a:tab pos="7218045" algn="l"/>
                <a:tab pos="8562340" algn="l"/>
                <a:tab pos="10140950" algn="l"/>
                <a:tab pos="11920220" algn="l"/>
                <a:tab pos="13078460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Interdisciplinary</a:t>
            </a:r>
            <a:r>
              <a:rPr b="1" spc="3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Learning</a:t>
            </a:r>
            <a:r>
              <a:rPr dirty="0"/>
              <a:t>:</a:t>
            </a:r>
            <a:r>
              <a:rPr spc="380" dirty="0"/>
              <a:t> </a:t>
            </a:r>
            <a:r>
              <a:rPr dirty="0"/>
              <a:t>Mechanical</a:t>
            </a:r>
            <a:r>
              <a:rPr spc="385" dirty="0"/>
              <a:t> </a:t>
            </a:r>
            <a:r>
              <a:rPr dirty="0"/>
              <a:t>testing</a:t>
            </a:r>
            <a:r>
              <a:rPr spc="385" dirty="0"/>
              <a:t> </a:t>
            </a:r>
            <a:r>
              <a:rPr spc="-10" dirty="0"/>
              <a:t>involves</a:t>
            </a:r>
            <a:r>
              <a:rPr dirty="0"/>
              <a:t>	</a:t>
            </a:r>
            <a:r>
              <a:rPr spc="-10" dirty="0"/>
              <a:t>knowledge</a:t>
            </a:r>
            <a:r>
              <a:rPr dirty="0"/>
              <a:t>	from</a:t>
            </a:r>
            <a:r>
              <a:rPr spc="409" dirty="0"/>
              <a:t> </a:t>
            </a:r>
            <a:r>
              <a:rPr spc="-10" dirty="0"/>
              <a:t>various</a:t>
            </a:r>
            <a:r>
              <a:rPr dirty="0"/>
              <a:t>	fields</a:t>
            </a:r>
            <a:r>
              <a:rPr spc="415" dirty="0"/>
              <a:t> </a:t>
            </a:r>
            <a:r>
              <a:rPr dirty="0"/>
              <a:t>such</a:t>
            </a:r>
            <a:r>
              <a:rPr spc="430" dirty="0"/>
              <a:t> </a:t>
            </a:r>
            <a:r>
              <a:rPr spc="-25" dirty="0"/>
              <a:t>as</a:t>
            </a:r>
            <a:r>
              <a:rPr dirty="0"/>
              <a:t>	</a:t>
            </a:r>
            <a:r>
              <a:rPr spc="-10" dirty="0"/>
              <a:t>materials</a:t>
            </a:r>
            <a:r>
              <a:rPr dirty="0"/>
              <a:t>	science,</a:t>
            </a:r>
            <a:r>
              <a:rPr spc="395" dirty="0"/>
              <a:t> </a:t>
            </a:r>
            <a:r>
              <a:rPr dirty="0"/>
              <a:t>physics,</a:t>
            </a:r>
            <a:r>
              <a:rPr spc="415" dirty="0"/>
              <a:t> </a:t>
            </a:r>
            <a:r>
              <a:rPr spc="-25" dirty="0"/>
              <a:t>and </a:t>
            </a:r>
            <a:r>
              <a:rPr dirty="0"/>
              <a:t>engineering.</a:t>
            </a:r>
            <a:r>
              <a:rPr spc="-65" dirty="0"/>
              <a:t> </a:t>
            </a:r>
            <a:r>
              <a:rPr dirty="0"/>
              <a:t>Learning</a:t>
            </a:r>
            <a:r>
              <a:rPr spc="-60" dirty="0"/>
              <a:t> </a:t>
            </a:r>
            <a:r>
              <a:rPr dirty="0"/>
              <a:t>about</a:t>
            </a:r>
            <a:r>
              <a:rPr spc="-45" dirty="0"/>
              <a:t> </a:t>
            </a:r>
            <a:r>
              <a:rPr dirty="0"/>
              <a:t>standards</a:t>
            </a:r>
            <a:r>
              <a:rPr spc="-65" dirty="0"/>
              <a:t> </a:t>
            </a:r>
            <a:r>
              <a:rPr dirty="0"/>
              <a:t>integrates</a:t>
            </a:r>
            <a:r>
              <a:rPr spc="-65" dirty="0"/>
              <a:t> </a:t>
            </a:r>
            <a:r>
              <a:rPr dirty="0"/>
              <a:t>these</a:t>
            </a:r>
            <a:r>
              <a:rPr spc="-50" dirty="0"/>
              <a:t> </a:t>
            </a:r>
            <a:r>
              <a:rPr dirty="0"/>
              <a:t>disciplines,</a:t>
            </a:r>
            <a:r>
              <a:rPr spc="-40" dirty="0"/>
              <a:t> </a:t>
            </a:r>
            <a:r>
              <a:rPr dirty="0"/>
              <a:t>providing</a:t>
            </a:r>
            <a:r>
              <a:rPr spc="-4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comprehensive</a:t>
            </a:r>
            <a:r>
              <a:rPr spc="-60" dirty="0"/>
              <a:t> </a:t>
            </a:r>
            <a:r>
              <a:rPr spc="-10" dirty="0"/>
              <a:t>education.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7226" y="1206754"/>
            <a:ext cx="661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100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43800" y="3695700"/>
            <a:ext cx="3429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70" dirty="0">
                <a:solidFill>
                  <a:srgbClr val="6F2F9F"/>
                </a:solidFill>
                <a:latin typeface="Verdana"/>
                <a:cs typeface="Verdana"/>
              </a:rPr>
              <a:t>Thank</a:t>
            </a:r>
            <a:r>
              <a:rPr sz="5400" spc="-38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5400" spc="-25" dirty="0">
                <a:solidFill>
                  <a:srgbClr val="6F2F9F"/>
                </a:solidFill>
                <a:latin typeface="Verdana"/>
                <a:cs typeface="Verdana"/>
              </a:rPr>
              <a:t>You</a:t>
            </a:r>
            <a:endParaRPr sz="5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7226" y="1206754"/>
            <a:ext cx="661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101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18"/>
              <a:ext cx="18288000" cy="102412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1104" y="0"/>
              <a:ext cx="6122035" cy="10287000"/>
            </a:xfrm>
            <a:custGeom>
              <a:avLst/>
              <a:gdLst/>
              <a:ahLst/>
              <a:cxnLst/>
              <a:rect l="l" t="t" r="r" b="b"/>
              <a:pathLst>
                <a:path w="6122034" h="10287000">
                  <a:moveTo>
                    <a:pt x="30861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3086100" y="10287000"/>
                  </a:lnTo>
                  <a:lnTo>
                    <a:pt x="3086100" y="0"/>
                  </a:lnTo>
                  <a:close/>
                </a:path>
                <a:path w="6122034" h="10287000">
                  <a:moveTo>
                    <a:pt x="5960364" y="1653540"/>
                  </a:moveTo>
                  <a:lnTo>
                    <a:pt x="5954865" y="1605673"/>
                  </a:lnTo>
                  <a:lnTo>
                    <a:pt x="5939218" y="1561719"/>
                  </a:lnTo>
                  <a:lnTo>
                    <a:pt x="5914669" y="1522958"/>
                  </a:lnTo>
                  <a:lnTo>
                    <a:pt x="5882462" y="1490624"/>
                  </a:lnTo>
                  <a:lnTo>
                    <a:pt x="5843841" y="1465973"/>
                  </a:lnTo>
                  <a:lnTo>
                    <a:pt x="5800039" y="1450276"/>
                  </a:lnTo>
                  <a:lnTo>
                    <a:pt x="5752338" y="1444752"/>
                  </a:lnTo>
                  <a:lnTo>
                    <a:pt x="5704624" y="1450276"/>
                  </a:lnTo>
                  <a:lnTo>
                    <a:pt x="5660822" y="1465973"/>
                  </a:lnTo>
                  <a:lnTo>
                    <a:pt x="5622201" y="1490624"/>
                  </a:lnTo>
                  <a:lnTo>
                    <a:pt x="5589994" y="1522958"/>
                  </a:lnTo>
                  <a:lnTo>
                    <a:pt x="5565445" y="1561719"/>
                  </a:lnTo>
                  <a:lnTo>
                    <a:pt x="5549798" y="1605673"/>
                  </a:lnTo>
                  <a:lnTo>
                    <a:pt x="5544312" y="1653540"/>
                  </a:lnTo>
                  <a:lnTo>
                    <a:pt x="5549798" y="1701419"/>
                  </a:lnTo>
                  <a:lnTo>
                    <a:pt x="5565445" y="1745373"/>
                  </a:lnTo>
                  <a:lnTo>
                    <a:pt x="5589994" y="1784134"/>
                  </a:lnTo>
                  <a:lnTo>
                    <a:pt x="5622201" y="1816468"/>
                  </a:lnTo>
                  <a:lnTo>
                    <a:pt x="5660822" y="1841119"/>
                  </a:lnTo>
                  <a:lnTo>
                    <a:pt x="5704624" y="1856816"/>
                  </a:lnTo>
                  <a:lnTo>
                    <a:pt x="5752338" y="1862328"/>
                  </a:lnTo>
                  <a:lnTo>
                    <a:pt x="5800039" y="1856816"/>
                  </a:lnTo>
                  <a:lnTo>
                    <a:pt x="5843841" y="1841119"/>
                  </a:lnTo>
                  <a:lnTo>
                    <a:pt x="5882462" y="1816468"/>
                  </a:lnTo>
                  <a:lnTo>
                    <a:pt x="5914669" y="1784134"/>
                  </a:lnTo>
                  <a:lnTo>
                    <a:pt x="5939218" y="1745373"/>
                  </a:lnTo>
                  <a:lnTo>
                    <a:pt x="5954865" y="1701419"/>
                  </a:lnTo>
                  <a:lnTo>
                    <a:pt x="5960364" y="1653540"/>
                  </a:lnTo>
                  <a:close/>
                </a:path>
                <a:path w="6122034" h="10287000">
                  <a:moveTo>
                    <a:pt x="6121908" y="6093714"/>
                  </a:moveTo>
                  <a:lnTo>
                    <a:pt x="6116409" y="6046013"/>
                  </a:lnTo>
                  <a:lnTo>
                    <a:pt x="6100762" y="6002210"/>
                  </a:lnTo>
                  <a:lnTo>
                    <a:pt x="6076213" y="5963590"/>
                  </a:lnTo>
                  <a:lnTo>
                    <a:pt x="6044006" y="5931382"/>
                  </a:lnTo>
                  <a:lnTo>
                    <a:pt x="6005385" y="5906833"/>
                  </a:lnTo>
                  <a:lnTo>
                    <a:pt x="5961583" y="5891187"/>
                  </a:lnTo>
                  <a:lnTo>
                    <a:pt x="5913882" y="5885688"/>
                  </a:lnTo>
                  <a:lnTo>
                    <a:pt x="5866168" y="5891187"/>
                  </a:lnTo>
                  <a:lnTo>
                    <a:pt x="5822366" y="5906833"/>
                  </a:lnTo>
                  <a:lnTo>
                    <a:pt x="5783745" y="5931382"/>
                  </a:lnTo>
                  <a:lnTo>
                    <a:pt x="5751538" y="5963590"/>
                  </a:lnTo>
                  <a:lnTo>
                    <a:pt x="5726989" y="6002210"/>
                  </a:lnTo>
                  <a:lnTo>
                    <a:pt x="5711342" y="6046013"/>
                  </a:lnTo>
                  <a:lnTo>
                    <a:pt x="5705856" y="6093714"/>
                  </a:lnTo>
                  <a:lnTo>
                    <a:pt x="5711342" y="6141428"/>
                  </a:lnTo>
                  <a:lnTo>
                    <a:pt x="5726989" y="6185230"/>
                  </a:lnTo>
                  <a:lnTo>
                    <a:pt x="5751538" y="6223851"/>
                  </a:lnTo>
                  <a:lnTo>
                    <a:pt x="5783745" y="6256058"/>
                  </a:lnTo>
                  <a:lnTo>
                    <a:pt x="5822366" y="6280607"/>
                  </a:lnTo>
                  <a:lnTo>
                    <a:pt x="5866168" y="6296253"/>
                  </a:lnTo>
                  <a:lnTo>
                    <a:pt x="5913882" y="6301740"/>
                  </a:lnTo>
                  <a:lnTo>
                    <a:pt x="5961583" y="6296253"/>
                  </a:lnTo>
                  <a:lnTo>
                    <a:pt x="6005385" y="6280607"/>
                  </a:lnTo>
                  <a:lnTo>
                    <a:pt x="6044006" y="6256058"/>
                  </a:lnTo>
                  <a:lnTo>
                    <a:pt x="6076213" y="6223851"/>
                  </a:lnTo>
                  <a:lnTo>
                    <a:pt x="6100762" y="6185230"/>
                  </a:lnTo>
                  <a:lnTo>
                    <a:pt x="6116409" y="6141428"/>
                  </a:lnTo>
                  <a:lnTo>
                    <a:pt x="6121908" y="6093714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33258" y="1396364"/>
            <a:ext cx="30734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30" dirty="0">
                <a:solidFill>
                  <a:srgbClr val="5F848D"/>
                </a:solidFill>
                <a:latin typeface="Tahoma"/>
                <a:cs typeface="Tahoma"/>
              </a:rPr>
              <a:t>Knoop</a:t>
            </a:r>
            <a:r>
              <a:rPr sz="2500" b="1" spc="-70" dirty="0">
                <a:solidFill>
                  <a:srgbClr val="5F848D"/>
                </a:solidFill>
                <a:latin typeface="Tahoma"/>
                <a:cs typeface="Tahoma"/>
              </a:rPr>
              <a:t> </a:t>
            </a:r>
            <a:r>
              <a:rPr sz="2500" b="1" spc="-175" dirty="0">
                <a:solidFill>
                  <a:srgbClr val="5F848D"/>
                </a:solidFill>
                <a:latin typeface="Tahoma"/>
                <a:cs typeface="Tahoma"/>
              </a:rPr>
              <a:t>Hardness</a:t>
            </a:r>
            <a:r>
              <a:rPr sz="2500" b="1" spc="-65" dirty="0">
                <a:solidFill>
                  <a:srgbClr val="5F848D"/>
                </a:solidFill>
                <a:latin typeface="Tahoma"/>
                <a:cs typeface="Tahoma"/>
              </a:rPr>
              <a:t> </a:t>
            </a:r>
            <a:r>
              <a:rPr sz="2500" b="1" spc="-85" dirty="0">
                <a:solidFill>
                  <a:srgbClr val="5F848D"/>
                </a:solidFill>
                <a:latin typeface="Tahoma"/>
                <a:cs typeface="Tahoma"/>
              </a:rPr>
              <a:t>Test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3258" y="2234564"/>
            <a:ext cx="10659745" cy="232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6885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dirty="0">
                <a:latin typeface="Lucida Sans Unicode"/>
                <a:cs typeface="Lucida Sans Unicode"/>
              </a:rPr>
              <a:t> ISO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4545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Materials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-265" dirty="0">
                <a:latin typeface="SimSun-ExtB"/>
                <a:cs typeface="SimSun-ExtB"/>
              </a:rPr>
              <a:t>—</a:t>
            </a:r>
            <a:r>
              <a:rPr sz="2200" spc="-420" dirty="0">
                <a:latin typeface="SimSun-ExtB"/>
                <a:cs typeface="SimSun-ExtB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Knoop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Hardness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Test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00">
              <a:latin typeface="Lucida Sans Unicode"/>
              <a:cs typeface="Lucida Sans Unicode"/>
            </a:endParaRPr>
          </a:p>
          <a:p>
            <a:pPr marL="488315" indent="-238125">
              <a:lnSpc>
                <a:spcPct val="100000"/>
              </a:lnSpc>
              <a:buFont typeface="Arial MT"/>
              <a:buChar char="•"/>
              <a:tabLst>
                <a:tab pos="488315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Test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Method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145" dirty="0">
                <a:latin typeface="Lucida Sans Unicode"/>
                <a:cs typeface="Lucida Sans Unicode"/>
              </a:rPr>
              <a:t>(</a:t>
            </a:r>
            <a:r>
              <a:rPr sz="2200" i="1" spc="145" dirty="0">
                <a:latin typeface="Arial"/>
                <a:cs typeface="Arial"/>
              </a:rPr>
              <a:t>Second</a:t>
            </a:r>
            <a:r>
              <a:rPr sz="2200" i="1" spc="105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  <a:p>
            <a:pPr marL="488315" indent="-23812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488315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30" dirty="0">
                <a:latin typeface="Lucida Sans Unicode"/>
                <a:cs typeface="Lucida Sans Unicode"/>
              </a:rPr>
              <a:t>2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Verification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130" dirty="0">
                <a:latin typeface="Lucida Sans Unicode"/>
                <a:cs typeface="Lucida Sans Unicode"/>
              </a:rPr>
              <a:t>and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Calibration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Testing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Machines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145" dirty="0">
                <a:latin typeface="Lucida Sans Unicode"/>
                <a:cs typeface="Lucida Sans Unicode"/>
              </a:rPr>
              <a:t>(</a:t>
            </a:r>
            <a:r>
              <a:rPr sz="2200" i="1" spc="145" dirty="0">
                <a:latin typeface="Arial"/>
                <a:cs typeface="Arial"/>
              </a:rPr>
              <a:t>Second</a:t>
            </a:r>
            <a:r>
              <a:rPr sz="2200" i="1" spc="150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  <a:p>
            <a:pPr marL="488315" indent="-23812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488315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-100" dirty="0">
                <a:latin typeface="Lucida Sans Unicode"/>
                <a:cs typeface="Lucida Sans Unicode"/>
              </a:rPr>
              <a:t>3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Calibration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Reference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Blocks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145" dirty="0">
                <a:latin typeface="Lucida Sans Unicode"/>
                <a:cs typeface="Lucida Sans Unicode"/>
              </a:rPr>
              <a:t>(</a:t>
            </a:r>
            <a:r>
              <a:rPr sz="2200" i="1" spc="145" dirty="0">
                <a:latin typeface="Arial"/>
                <a:cs typeface="Arial"/>
              </a:rPr>
              <a:t>Second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  <a:p>
            <a:pPr marL="488315" indent="-23812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488315" algn="l"/>
              </a:tabLst>
            </a:pP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4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Tables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Hardness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Values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145" dirty="0">
                <a:latin typeface="Lucida Sans Unicode"/>
                <a:cs typeface="Lucida Sans Unicode"/>
              </a:rPr>
              <a:t>(</a:t>
            </a:r>
            <a:r>
              <a:rPr sz="2200" i="1" spc="145" dirty="0">
                <a:latin typeface="Arial"/>
                <a:cs typeface="Arial"/>
              </a:rPr>
              <a:t>Second</a:t>
            </a:r>
            <a:r>
              <a:rPr sz="2200" i="1" spc="155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0213" y="5842508"/>
            <a:ext cx="9469755" cy="159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75" dirty="0">
                <a:solidFill>
                  <a:srgbClr val="5F848D"/>
                </a:solidFill>
                <a:latin typeface="Tahoma"/>
                <a:cs typeface="Tahoma"/>
              </a:rPr>
              <a:t>Hardness</a:t>
            </a:r>
            <a:r>
              <a:rPr sz="2500" b="1" spc="-60" dirty="0">
                <a:solidFill>
                  <a:srgbClr val="5F848D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5F848D"/>
                </a:solidFill>
                <a:latin typeface="Tahoma"/>
                <a:cs typeface="Tahoma"/>
              </a:rPr>
              <a:t>Testing</a:t>
            </a: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50" dirty="0">
                <a:latin typeface="Lucida Sans Unicode"/>
                <a:cs typeface="Lucida Sans Unicode"/>
              </a:rPr>
              <a:t> </a:t>
            </a:r>
            <a:r>
              <a:rPr sz="2200" spc="-325" dirty="0">
                <a:latin typeface="Lucida Sans Unicode"/>
                <a:cs typeface="Lucida Sans Unicode"/>
              </a:rPr>
              <a:t>17149</a:t>
            </a:r>
            <a:r>
              <a:rPr sz="2200" spc="1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:</a:t>
            </a:r>
            <a:r>
              <a:rPr sz="2200" spc="1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Part</a:t>
            </a:r>
            <a:r>
              <a:rPr sz="2200" spc="195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2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: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spc="-145" dirty="0">
                <a:latin typeface="Lucida Sans Unicode"/>
                <a:cs typeface="Lucida Sans Unicode"/>
              </a:rPr>
              <a:t>2019</a:t>
            </a:r>
            <a:r>
              <a:rPr sz="2200" spc="1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/ISO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spc="-140" dirty="0">
                <a:latin typeface="Lucida Sans Unicode"/>
                <a:cs typeface="Lucida Sans Unicode"/>
              </a:rPr>
              <a:t>16859-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254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: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spc="-150" dirty="0">
                <a:latin typeface="Lucida Sans Unicode"/>
                <a:cs typeface="Lucida Sans Unicode"/>
              </a:rPr>
              <a:t>2015</a:t>
            </a:r>
            <a:r>
              <a:rPr sz="2200" spc="1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materials</a:t>
            </a:r>
            <a:r>
              <a:rPr sz="2200" spc="2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-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Leeb</a:t>
            </a:r>
            <a:endParaRPr sz="22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200" spc="55" dirty="0">
                <a:latin typeface="Lucida Sans Unicode"/>
                <a:cs typeface="Lucida Sans Unicode"/>
              </a:rPr>
              <a:t>hardness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test: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114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Test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Method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518" rIns="0" bIns="0" rtlCol="0">
            <a:spAutoFit/>
          </a:bodyPr>
          <a:lstStyle/>
          <a:p>
            <a:pPr marL="4955540">
              <a:lnSpc>
                <a:spcPct val="100000"/>
              </a:lnSpc>
              <a:spcBef>
                <a:spcPts val="90"/>
              </a:spcBef>
            </a:pPr>
            <a:r>
              <a:rPr sz="3200" spc="65" dirty="0">
                <a:solidFill>
                  <a:srgbClr val="000000"/>
                </a:solidFill>
              </a:rPr>
              <a:t>INDIAN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114" dirty="0">
                <a:solidFill>
                  <a:srgbClr val="000000"/>
                </a:solidFill>
              </a:rPr>
              <a:t>STANDARDS</a:t>
            </a:r>
            <a:r>
              <a:rPr sz="3200" spc="-120" dirty="0">
                <a:solidFill>
                  <a:srgbClr val="000000"/>
                </a:solidFill>
              </a:rPr>
              <a:t> </a:t>
            </a:r>
            <a:r>
              <a:rPr sz="3200" spc="285" dirty="0">
                <a:solidFill>
                  <a:srgbClr val="000000"/>
                </a:solidFill>
              </a:rPr>
              <a:t>ON</a:t>
            </a:r>
            <a:r>
              <a:rPr sz="3200" spc="-155" dirty="0">
                <a:solidFill>
                  <a:srgbClr val="000000"/>
                </a:solidFill>
              </a:rPr>
              <a:t> </a:t>
            </a:r>
            <a:r>
              <a:rPr sz="3200" spc="165" dirty="0">
                <a:solidFill>
                  <a:srgbClr val="000000"/>
                </a:solidFill>
              </a:rPr>
              <a:t>MECHANICAL</a:t>
            </a:r>
            <a:r>
              <a:rPr sz="3200" spc="-1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TESTING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195" dirty="0">
                <a:solidFill>
                  <a:srgbClr val="000000"/>
                </a:solidFill>
              </a:rPr>
              <a:t>OF</a:t>
            </a:r>
            <a:r>
              <a:rPr sz="3200" spc="-160" dirty="0">
                <a:solidFill>
                  <a:srgbClr val="000000"/>
                </a:solidFill>
              </a:rPr>
              <a:t> </a:t>
            </a:r>
            <a:r>
              <a:rPr sz="3200" spc="100" dirty="0">
                <a:solidFill>
                  <a:srgbClr val="000000"/>
                </a:solidFill>
              </a:rPr>
              <a:t>METALS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11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3086100" y="0"/>
                </a:moveTo>
                <a:lnTo>
                  <a:pt x="0" y="0"/>
                </a:lnTo>
                <a:lnTo>
                  <a:pt x="0" y="10287000"/>
                </a:lnTo>
                <a:lnTo>
                  <a:pt x="3086100" y="10287000"/>
                </a:lnTo>
                <a:lnTo>
                  <a:pt x="30861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3780" y="2397251"/>
            <a:ext cx="417830" cy="416559"/>
          </a:xfrm>
          <a:custGeom>
            <a:avLst/>
            <a:gdLst/>
            <a:ahLst/>
            <a:cxnLst/>
            <a:rect l="l" t="t" r="r" b="b"/>
            <a:pathLst>
              <a:path w="417829" h="416560">
                <a:moveTo>
                  <a:pt x="208788" y="0"/>
                </a:moveTo>
                <a:lnTo>
                  <a:pt x="160913" y="5491"/>
                </a:lnTo>
                <a:lnTo>
                  <a:pt x="116965" y="21136"/>
                </a:lnTo>
                <a:lnTo>
                  <a:pt x="78199" y="45686"/>
                </a:lnTo>
                <a:lnTo>
                  <a:pt x="45866" y="77897"/>
                </a:lnTo>
                <a:lnTo>
                  <a:pt x="21220" y="116521"/>
                </a:lnTo>
                <a:lnTo>
                  <a:pt x="5513" y="160313"/>
                </a:lnTo>
                <a:lnTo>
                  <a:pt x="0" y="208025"/>
                </a:lnTo>
                <a:lnTo>
                  <a:pt x="5513" y="255738"/>
                </a:lnTo>
                <a:lnTo>
                  <a:pt x="21220" y="299530"/>
                </a:lnTo>
                <a:lnTo>
                  <a:pt x="45866" y="338154"/>
                </a:lnTo>
                <a:lnTo>
                  <a:pt x="78199" y="370365"/>
                </a:lnTo>
                <a:lnTo>
                  <a:pt x="116965" y="394915"/>
                </a:lnTo>
                <a:lnTo>
                  <a:pt x="160913" y="410560"/>
                </a:lnTo>
                <a:lnTo>
                  <a:pt x="208788" y="416051"/>
                </a:lnTo>
                <a:lnTo>
                  <a:pt x="256662" y="410560"/>
                </a:lnTo>
                <a:lnTo>
                  <a:pt x="300610" y="394915"/>
                </a:lnTo>
                <a:lnTo>
                  <a:pt x="339376" y="370365"/>
                </a:lnTo>
                <a:lnTo>
                  <a:pt x="371709" y="338154"/>
                </a:lnTo>
                <a:lnTo>
                  <a:pt x="396355" y="299530"/>
                </a:lnTo>
                <a:lnTo>
                  <a:pt x="412062" y="255738"/>
                </a:lnTo>
                <a:lnTo>
                  <a:pt x="417575" y="208025"/>
                </a:lnTo>
                <a:lnTo>
                  <a:pt x="412062" y="160313"/>
                </a:lnTo>
                <a:lnTo>
                  <a:pt x="396355" y="116521"/>
                </a:lnTo>
                <a:lnTo>
                  <a:pt x="371709" y="77897"/>
                </a:lnTo>
                <a:lnTo>
                  <a:pt x="339376" y="45686"/>
                </a:lnTo>
                <a:lnTo>
                  <a:pt x="300610" y="21136"/>
                </a:lnTo>
                <a:lnTo>
                  <a:pt x="256662" y="5491"/>
                </a:lnTo>
                <a:lnTo>
                  <a:pt x="208788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780" y="6054852"/>
            <a:ext cx="417830" cy="416559"/>
          </a:xfrm>
          <a:custGeom>
            <a:avLst/>
            <a:gdLst/>
            <a:ahLst/>
            <a:cxnLst/>
            <a:rect l="l" t="t" r="r" b="b"/>
            <a:pathLst>
              <a:path w="417829" h="416560">
                <a:moveTo>
                  <a:pt x="208788" y="0"/>
                </a:moveTo>
                <a:lnTo>
                  <a:pt x="160913" y="5491"/>
                </a:lnTo>
                <a:lnTo>
                  <a:pt x="116965" y="21136"/>
                </a:lnTo>
                <a:lnTo>
                  <a:pt x="78199" y="45686"/>
                </a:lnTo>
                <a:lnTo>
                  <a:pt x="45866" y="77897"/>
                </a:lnTo>
                <a:lnTo>
                  <a:pt x="21220" y="116521"/>
                </a:lnTo>
                <a:lnTo>
                  <a:pt x="5513" y="160313"/>
                </a:lnTo>
                <a:lnTo>
                  <a:pt x="0" y="208025"/>
                </a:lnTo>
                <a:lnTo>
                  <a:pt x="5513" y="255738"/>
                </a:lnTo>
                <a:lnTo>
                  <a:pt x="21220" y="299530"/>
                </a:lnTo>
                <a:lnTo>
                  <a:pt x="45866" y="338154"/>
                </a:lnTo>
                <a:lnTo>
                  <a:pt x="78199" y="370365"/>
                </a:lnTo>
                <a:lnTo>
                  <a:pt x="116965" y="394915"/>
                </a:lnTo>
                <a:lnTo>
                  <a:pt x="160913" y="410560"/>
                </a:lnTo>
                <a:lnTo>
                  <a:pt x="208788" y="416051"/>
                </a:lnTo>
                <a:lnTo>
                  <a:pt x="256662" y="410560"/>
                </a:lnTo>
                <a:lnTo>
                  <a:pt x="300610" y="394915"/>
                </a:lnTo>
                <a:lnTo>
                  <a:pt x="339376" y="370365"/>
                </a:lnTo>
                <a:lnTo>
                  <a:pt x="371709" y="338154"/>
                </a:lnTo>
                <a:lnTo>
                  <a:pt x="396355" y="299530"/>
                </a:lnTo>
                <a:lnTo>
                  <a:pt x="412062" y="255738"/>
                </a:lnTo>
                <a:lnTo>
                  <a:pt x="417575" y="208025"/>
                </a:lnTo>
                <a:lnTo>
                  <a:pt x="412062" y="160313"/>
                </a:lnTo>
                <a:lnTo>
                  <a:pt x="396355" y="116521"/>
                </a:lnTo>
                <a:lnTo>
                  <a:pt x="371709" y="77897"/>
                </a:lnTo>
                <a:lnTo>
                  <a:pt x="339376" y="45686"/>
                </a:lnTo>
                <a:lnTo>
                  <a:pt x="300610" y="21136"/>
                </a:lnTo>
                <a:lnTo>
                  <a:pt x="256662" y="5491"/>
                </a:lnTo>
                <a:lnTo>
                  <a:pt x="208788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67547" y="1372057"/>
            <a:ext cx="1828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35" dirty="0">
                <a:solidFill>
                  <a:srgbClr val="5F848D"/>
                </a:solidFill>
                <a:latin typeface="Tahoma"/>
                <a:cs typeface="Tahoma"/>
              </a:rPr>
              <a:t>Impact</a:t>
            </a:r>
            <a:r>
              <a:rPr sz="2500" b="1" spc="-135" dirty="0">
                <a:solidFill>
                  <a:srgbClr val="5F848D"/>
                </a:solidFill>
                <a:latin typeface="Tahoma"/>
                <a:cs typeface="Tahoma"/>
              </a:rPr>
              <a:t> </a:t>
            </a:r>
            <a:r>
              <a:rPr sz="2500" b="1" spc="-125" dirty="0">
                <a:solidFill>
                  <a:srgbClr val="5F848D"/>
                </a:solidFill>
                <a:latin typeface="Tahoma"/>
                <a:cs typeface="Tahoma"/>
              </a:rPr>
              <a:t>Tests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7547" y="2261107"/>
            <a:ext cx="8921115" cy="1541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135" dirty="0">
                <a:latin typeface="Arial"/>
                <a:cs typeface="Arial"/>
              </a:rPr>
              <a:t>Charpy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spc="330" dirty="0">
                <a:latin typeface="Arial"/>
                <a:cs typeface="Arial"/>
              </a:rPr>
              <a:t>V-</a:t>
            </a:r>
            <a:r>
              <a:rPr sz="2200" b="1" i="1" spc="105" dirty="0">
                <a:latin typeface="Arial"/>
                <a:cs typeface="Arial"/>
              </a:rPr>
              <a:t>notch</a:t>
            </a:r>
            <a:r>
              <a:rPr sz="2200" b="1" i="1" spc="-90" dirty="0">
                <a:latin typeface="Arial"/>
                <a:cs typeface="Arial"/>
              </a:rPr>
              <a:t> </a:t>
            </a:r>
            <a:r>
              <a:rPr sz="2200" b="1" i="1" spc="-20" dirty="0">
                <a:latin typeface="Arial"/>
                <a:cs typeface="Arial"/>
              </a:rPr>
              <a:t>Test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280" dirty="0">
                <a:latin typeface="Lucida Sans Unicode"/>
                <a:cs typeface="Lucida Sans Unicode"/>
              </a:rPr>
              <a:t>1757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95" dirty="0">
                <a:latin typeface="Lucida Sans Unicode"/>
                <a:cs typeface="Lucida Sans Unicode"/>
              </a:rPr>
              <a:t>(Part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-210" dirty="0">
                <a:latin typeface="Lucida Sans Unicode"/>
                <a:cs typeface="Lucida Sans Unicode"/>
              </a:rPr>
              <a:t>1)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245" dirty="0">
                <a:latin typeface="Lucida Sans Unicode"/>
                <a:cs typeface="Lucida Sans Unicode"/>
              </a:rPr>
              <a:t>: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55" dirty="0">
                <a:latin typeface="Lucida Sans Unicode"/>
                <a:cs typeface="Lucida Sans Unicode"/>
              </a:rPr>
              <a:t>2020/ISO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204" dirty="0">
                <a:latin typeface="Lucida Sans Unicode"/>
                <a:cs typeface="Lucida Sans Unicode"/>
              </a:rPr>
              <a:t>148-</a:t>
            </a:r>
            <a:r>
              <a:rPr sz="2200" spc="-265" dirty="0">
                <a:latin typeface="Lucida Sans Unicode"/>
                <a:cs typeface="Lucida Sans Unicode"/>
              </a:rPr>
              <a:t>1:2016-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Materials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-265" dirty="0">
                <a:latin typeface="SimSun-ExtB"/>
                <a:cs typeface="SimSun-ExtB"/>
              </a:rPr>
              <a:t>—</a:t>
            </a:r>
            <a:r>
              <a:rPr sz="2200" spc="-445" dirty="0">
                <a:latin typeface="SimSun-ExtB"/>
                <a:cs typeface="SimSun-ExtB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Charpy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200" spc="60" dirty="0">
                <a:latin typeface="Lucida Sans Unicode"/>
                <a:cs typeface="Lucida Sans Unicode"/>
              </a:rPr>
              <a:t>Pendulum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105" dirty="0">
                <a:latin typeface="Lucida Sans Unicode"/>
                <a:cs typeface="Lucida Sans Unicode"/>
              </a:rPr>
              <a:t>Impact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Test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Test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Method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114" dirty="0">
                <a:latin typeface="Lucida Sans Unicode"/>
                <a:cs typeface="Lucida Sans Unicode"/>
              </a:rPr>
              <a:t>(</a:t>
            </a:r>
            <a:r>
              <a:rPr sz="2200" i="1" spc="114" dirty="0">
                <a:latin typeface="Arial"/>
                <a:cs typeface="Arial"/>
              </a:rPr>
              <a:t>Fourth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0920" y="5997701"/>
            <a:ext cx="935482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55" dirty="0">
                <a:latin typeface="Arial"/>
                <a:cs typeface="Arial"/>
              </a:rPr>
              <a:t>Izod</a:t>
            </a:r>
            <a:r>
              <a:rPr sz="2300" b="1" i="1" spc="-125" dirty="0">
                <a:latin typeface="Arial"/>
                <a:cs typeface="Arial"/>
              </a:rPr>
              <a:t> </a:t>
            </a:r>
            <a:r>
              <a:rPr sz="2300" b="1" i="1" spc="175" dirty="0">
                <a:latin typeface="Arial"/>
                <a:cs typeface="Arial"/>
              </a:rPr>
              <a:t>Impact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i="1" dirty="0">
                <a:latin typeface="Arial"/>
                <a:cs typeface="Arial"/>
              </a:rPr>
              <a:t>I</a:t>
            </a:r>
            <a:r>
              <a:rPr sz="2200" dirty="0">
                <a:latin typeface="Lucida Sans Unicode"/>
                <a:cs typeface="Lucida Sans Unicode"/>
              </a:rPr>
              <a:t>S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-190" dirty="0">
                <a:latin typeface="Lucida Sans Unicode"/>
                <a:cs typeface="Lucida Sans Unicode"/>
              </a:rPr>
              <a:t>1598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245" dirty="0">
                <a:latin typeface="Lucida Sans Unicode"/>
                <a:cs typeface="Lucida Sans Unicode"/>
              </a:rPr>
              <a:t>: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280" dirty="0">
                <a:latin typeface="Lucida Sans Unicode"/>
                <a:cs typeface="Lucida Sans Unicode"/>
              </a:rPr>
              <a:t>1977</a:t>
            </a:r>
            <a:r>
              <a:rPr sz="2200" spc="-80" dirty="0">
                <a:latin typeface="Lucida Sans Unicode"/>
                <a:cs typeface="Lucida Sans Unicode"/>
              </a:rPr>
              <a:t> - </a:t>
            </a:r>
            <a:r>
              <a:rPr sz="2200" dirty="0">
                <a:latin typeface="Lucida Sans Unicode"/>
                <a:cs typeface="Lucida Sans Unicode"/>
              </a:rPr>
              <a:t>Method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for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55" dirty="0">
                <a:latin typeface="Lucida Sans Unicode"/>
                <a:cs typeface="Lucida Sans Unicode"/>
              </a:rPr>
              <a:t>izod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105" dirty="0">
                <a:latin typeface="Lucida Sans Unicode"/>
                <a:cs typeface="Lucida Sans Unicode"/>
              </a:rPr>
              <a:t>impact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metals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(</a:t>
            </a:r>
            <a:r>
              <a:rPr sz="2200" i="1" spc="60" dirty="0">
                <a:latin typeface="Arial"/>
                <a:cs typeface="Arial"/>
              </a:rPr>
              <a:t>First</a:t>
            </a:r>
            <a:r>
              <a:rPr sz="2200" i="1" spc="95" dirty="0">
                <a:latin typeface="Arial"/>
                <a:cs typeface="Arial"/>
              </a:rPr>
              <a:t> </a:t>
            </a:r>
            <a:r>
              <a:rPr sz="2200" i="1" spc="70" dirty="0">
                <a:latin typeface="Arial"/>
                <a:cs typeface="Arial"/>
              </a:rPr>
              <a:t>Revision</a:t>
            </a:r>
            <a:r>
              <a:rPr sz="2200" spc="70" dirty="0">
                <a:latin typeface="Lucida Sans Unicode"/>
                <a:cs typeface="Lucida Sans Unicode"/>
              </a:rPr>
              <a:t>)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732" rIns="0" bIns="0" rtlCol="0">
            <a:spAutoFit/>
          </a:bodyPr>
          <a:lstStyle/>
          <a:p>
            <a:pPr marL="5022215">
              <a:lnSpc>
                <a:spcPct val="100000"/>
              </a:lnSpc>
              <a:spcBef>
                <a:spcPts val="90"/>
              </a:spcBef>
            </a:pPr>
            <a:r>
              <a:rPr sz="3200" spc="65" dirty="0">
                <a:solidFill>
                  <a:srgbClr val="000000"/>
                </a:solidFill>
              </a:rPr>
              <a:t>INDIAN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114" dirty="0">
                <a:solidFill>
                  <a:srgbClr val="000000"/>
                </a:solidFill>
              </a:rPr>
              <a:t>STANDARDS</a:t>
            </a:r>
            <a:r>
              <a:rPr sz="3200" spc="-120" dirty="0">
                <a:solidFill>
                  <a:srgbClr val="000000"/>
                </a:solidFill>
              </a:rPr>
              <a:t> </a:t>
            </a:r>
            <a:r>
              <a:rPr sz="3200" spc="285" dirty="0">
                <a:solidFill>
                  <a:srgbClr val="000000"/>
                </a:solidFill>
              </a:rPr>
              <a:t>ON</a:t>
            </a:r>
            <a:r>
              <a:rPr sz="3200" spc="-155" dirty="0">
                <a:solidFill>
                  <a:srgbClr val="000000"/>
                </a:solidFill>
              </a:rPr>
              <a:t> </a:t>
            </a:r>
            <a:r>
              <a:rPr sz="3200" spc="165" dirty="0">
                <a:solidFill>
                  <a:srgbClr val="000000"/>
                </a:solidFill>
              </a:rPr>
              <a:t>MECHANICAL</a:t>
            </a:r>
            <a:r>
              <a:rPr sz="3200" spc="-1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TESTING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195" dirty="0">
                <a:solidFill>
                  <a:srgbClr val="000000"/>
                </a:solidFill>
              </a:rPr>
              <a:t>OF</a:t>
            </a:r>
            <a:r>
              <a:rPr sz="3200" spc="-160" dirty="0">
                <a:solidFill>
                  <a:srgbClr val="000000"/>
                </a:solidFill>
              </a:rPr>
              <a:t> </a:t>
            </a:r>
            <a:r>
              <a:rPr sz="3200" spc="100" dirty="0">
                <a:solidFill>
                  <a:srgbClr val="000000"/>
                </a:solidFill>
              </a:rPr>
              <a:t>METALS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12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5" y="0"/>
            <a:ext cx="18282285" cy="10287000"/>
            <a:chOff x="6095" y="0"/>
            <a:chExt cx="18282285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" y="0"/>
              <a:ext cx="18281904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3416" y="0"/>
              <a:ext cx="6377940" cy="10287000"/>
            </a:xfrm>
            <a:custGeom>
              <a:avLst/>
              <a:gdLst/>
              <a:ahLst/>
              <a:cxnLst/>
              <a:rect l="l" t="t" r="r" b="b"/>
              <a:pathLst>
                <a:path w="6377940" h="10287000">
                  <a:moveTo>
                    <a:pt x="30861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3086100" y="10287000"/>
                  </a:lnTo>
                  <a:lnTo>
                    <a:pt x="3086100" y="0"/>
                  </a:lnTo>
                  <a:close/>
                </a:path>
                <a:path w="6377940" h="10287000">
                  <a:moveTo>
                    <a:pt x="6377940" y="5943600"/>
                  </a:moveTo>
                  <a:lnTo>
                    <a:pt x="6372415" y="5895733"/>
                  </a:lnTo>
                  <a:lnTo>
                    <a:pt x="6356718" y="5851779"/>
                  </a:lnTo>
                  <a:lnTo>
                    <a:pt x="6332067" y="5813018"/>
                  </a:lnTo>
                  <a:lnTo>
                    <a:pt x="6299733" y="5780684"/>
                  </a:lnTo>
                  <a:lnTo>
                    <a:pt x="6260973" y="5756033"/>
                  </a:lnTo>
                  <a:lnTo>
                    <a:pt x="6217018" y="5740336"/>
                  </a:lnTo>
                  <a:lnTo>
                    <a:pt x="6169152" y="5734812"/>
                  </a:lnTo>
                  <a:lnTo>
                    <a:pt x="6121273" y="5740336"/>
                  </a:lnTo>
                  <a:lnTo>
                    <a:pt x="6077318" y="5756033"/>
                  </a:lnTo>
                  <a:lnTo>
                    <a:pt x="6038558" y="5780684"/>
                  </a:lnTo>
                  <a:lnTo>
                    <a:pt x="6006223" y="5813018"/>
                  </a:lnTo>
                  <a:lnTo>
                    <a:pt x="5981573" y="5851779"/>
                  </a:lnTo>
                  <a:lnTo>
                    <a:pt x="5965876" y="5895733"/>
                  </a:lnTo>
                  <a:lnTo>
                    <a:pt x="5960364" y="5943600"/>
                  </a:lnTo>
                  <a:lnTo>
                    <a:pt x="5965876" y="5991479"/>
                  </a:lnTo>
                  <a:lnTo>
                    <a:pt x="5981573" y="6035433"/>
                  </a:lnTo>
                  <a:lnTo>
                    <a:pt x="6006223" y="6074194"/>
                  </a:lnTo>
                  <a:lnTo>
                    <a:pt x="6038558" y="6106528"/>
                  </a:lnTo>
                  <a:lnTo>
                    <a:pt x="6077318" y="6131179"/>
                  </a:lnTo>
                  <a:lnTo>
                    <a:pt x="6121273" y="6146876"/>
                  </a:lnTo>
                  <a:lnTo>
                    <a:pt x="6169152" y="6152388"/>
                  </a:lnTo>
                  <a:lnTo>
                    <a:pt x="6217018" y="6146876"/>
                  </a:lnTo>
                  <a:lnTo>
                    <a:pt x="6260973" y="6131179"/>
                  </a:lnTo>
                  <a:lnTo>
                    <a:pt x="6299733" y="6106528"/>
                  </a:lnTo>
                  <a:lnTo>
                    <a:pt x="6332067" y="6074194"/>
                  </a:lnTo>
                  <a:lnTo>
                    <a:pt x="6356718" y="6035433"/>
                  </a:lnTo>
                  <a:lnTo>
                    <a:pt x="6372415" y="5991479"/>
                  </a:lnTo>
                  <a:lnTo>
                    <a:pt x="6377940" y="5943600"/>
                  </a:lnTo>
                  <a:close/>
                </a:path>
                <a:path w="6377940" h="10287000">
                  <a:moveTo>
                    <a:pt x="6377940" y="1653540"/>
                  </a:moveTo>
                  <a:lnTo>
                    <a:pt x="6372415" y="1605673"/>
                  </a:lnTo>
                  <a:lnTo>
                    <a:pt x="6356718" y="1561719"/>
                  </a:lnTo>
                  <a:lnTo>
                    <a:pt x="6332067" y="1522958"/>
                  </a:lnTo>
                  <a:lnTo>
                    <a:pt x="6299733" y="1490624"/>
                  </a:lnTo>
                  <a:lnTo>
                    <a:pt x="6260973" y="1465973"/>
                  </a:lnTo>
                  <a:lnTo>
                    <a:pt x="6217018" y="1450276"/>
                  </a:lnTo>
                  <a:lnTo>
                    <a:pt x="6169152" y="1444752"/>
                  </a:lnTo>
                  <a:lnTo>
                    <a:pt x="6121273" y="1450276"/>
                  </a:lnTo>
                  <a:lnTo>
                    <a:pt x="6077318" y="1465973"/>
                  </a:lnTo>
                  <a:lnTo>
                    <a:pt x="6038558" y="1490624"/>
                  </a:lnTo>
                  <a:lnTo>
                    <a:pt x="6006223" y="1522958"/>
                  </a:lnTo>
                  <a:lnTo>
                    <a:pt x="5981573" y="1561719"/>
                  </a:lnTo>
                  <a:lnTo>
                    <a:pt x="5965876" y="1605673"/>
                  </a:lnTo>
                  <a:lnTo>
                    <a:pt x="5960364" y="1653540"/>
                  </a:lnTo>
                  <a:lnTo>
                    <a:pt x="5965876" y="1701419"/>
                  </a:lnTo>
                  <a:lnTo>
                    <a:pt x="5981573" y="1745373"/>
                  </a:lnTo>
                  <a:lnTo>
                    <a:pt x="6006223" y="1784134"/>
                  </a:lnTo>
                  <a:lnTo>
                    <a:pt x="6038558" y="1816468"/>
                  </a:lnTo>
                  <a:lnTo>
                    <a:pt x="6077318" y="1841119"/>
                  </a:lnTo>
                  <a:lnTo>
                    <a:pt x="6121273" y="1856816"/>
                  </a:lnTo>
                  <a:lnTo>
                    <a:pt x="6169152" y="1862328"/>
                  </a:lnTo>
                  <a:lnTo>
                    <a:pt x="6217018" y="1856816"/>
                  </a:lnTo>
                  <a:lnTo>
                    <a:pt x="6260973" y="1841119"/>
                  </a:lnTo>
                  <a:lnTo>
                    <a:pt x="6299733" y="1816468"/>
                  </a:lnTo>
                  <a:lnTo>
                    <a:pt x="6332067" y="1784134"/>
                  </a:lnTo>
                  <a:lnTo>
                    <a:pt x="6356718" y="1745373"/>
                  </a:lnTo>
                  <a:lnTo>
                    <a:pt x="6372415" y="1701419"/>
                  </a:lnTo>
                  <a:lnTo>
                    <a:pt x="6377940" y="165354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67547" y="1372057"/>
            <a:ext cx="16275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40" dirty="0">
                <a:solidFill>
                  <a:srgbClr val="5F848D"/>
                </a:solidFill>
                <a:latin typeface="Tahoma"/>
                <a:cs typeface="Tahoma"/>
              </a:rPr>
              <a:t>Vocabulary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7547" y="2152293"/>
            <a:ext cx="9141460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5069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245" dirty="0">
                <a:latin typeface="Lucida Sans Unicode"/>
                <a:cs typeface="Lucida Sans Unicode"/>
              </a:rPr>
              <a:t>: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220" dirty="0">
                <a:latin typeface="Lucida Sans Unicode"/>
                <a:cs typeface="Lucida Sans Unicode"/>
              </a:rPr>
              <a:t>2018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229" dirty="0">
                <a:latin typeface="Lucida Sans Unicode"/>
                <a:cs typeface="Lucida Sans Unicode"/>
              </a:rPr>
              <a:t>23718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Materials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80" dirty="0">
                <a:latin typeface="Lucida Sans Unicode"/>
                <a:cs typeface="Lucida Sans Unicode"/>
              </a:rPr>
              <a:t>-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Mechanical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Testing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50" dirty="0">
                <a:latin typeface="Lucida Sans Unicode"/>
                <a:cs typeface="Lucida Sans Unicode"/>
              </a:rPr>
              <a:t>- </a:t>
            </a:r>
            <a:r>
              <a:rPr sz="2200" spc="85" dirty="0">
                <a:latin typeface="Lucida Sans Unicode"/>
                <a:cs typeface="Lucida Sans Unicode"/>
              </a:rPr>
              <a:t>Vocabulary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120" dirty="0">
                <a:latin typeface="Lucida Sans Unicode"/>
                <a:cs typeface="Lucida Sans Unicode"/>
              </a:rPr>
              <a:t>(Second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Revision)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7547" y="5692521"/>
            <a:ext cx="9999980" cy="2379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65" dirty="0">
                <a:solidFill>
                  <a:srgbClr val="5F848D"/>
                </a:solidFill>
                <a:latin typeface="Tahoma"/>
                <a:cs typeface="Tahoma"/>
              </a:rPr>
              <a:t>Bend</a:t>
            </a:r>
            <a:r>
              <a:rPr sz="2500" b="1" spc="-100" dirty="0">
                <a:solidFill>
                  <a:srgbClr val="5F848D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5F848D"/>
                </a:solidFill>
                <a:latin typeface="Tahoma"/>
                <a:cs typeface="Tahoma"/>
              </a:rPr>
              <a:t>Tests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500">
              <a:latin typeface="Tahoma"/>
              <a:cs typeface="Tahoma"/>
            </a:endParaRPr>
          </a:p>
          <a:p>
            <a:pPr marL="487680" marR="5080" indent="-238125">
              <a:lnSpc>
                <a:spcPct val="117300"/>
              </a:lnSpc>
              <a:spcBef>
                <a:spcPts val="5"/>
              </a:spcBef>
              <a:buFont typeface="Arial MT"/>
              <a:buChar char="•"/>
              <a:tabLst>
                <a:tab pos="487680" algn="l"/>
              </a:tabLst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190" dirty="0">
                <a:latin typeface="Lucida Sans Unicode"/>
                <a:cs typeface="Lucida Sans Unicode"/>
              </a:rPr>
              <a:t>1599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245" dirty="0">
                <a:latin typeface="Lucida Sans Unicode"/>
                <a:cs typeface="Lucida Sans Unicode"/>
              </a:rPr>
              <a:t>: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215" dirty="0">
                <a:latin typeface="Lucida Sans Unicode"/>
                <a:cs typeface="Lucida Sans Unicode"/>
              </a:rPr>
              <a:t>2019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90" dirty="0">
                <a:latin typeface="Lucida Sans Unicode"/>
                <a:cs typeface="Lucida Sans Unicode"/>
              </a:rPr>
              <a:t>7438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245" dirty="0">
                <a:latin typeface="Lucida Sans Unicode"/>
                <a:cs typeface="Lucida Sans Unicode"/>
              </a:rPr>
              <a:t>: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215" dirty="0">
                <a:latin typeface="Lucida Sans Unicode"/>
                <a:cs typeface="Lucida Sans Unicode"/>
              </a:rPr>
              <a:t>2016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80" dirty="0">
                <a:latin typeface="Lucida Sans Unicode"/>
                <a:cs typeface="Lucida Sans Unicode"/>
              </a:rPr>
              <a:t>-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materials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80" dirty="0">
                <a:latin typeface="Lucida Sans Unicode"/>
                <a:cs typeface="Lucida Sans Unicode"/>
              </a:rPr>
              <a:t>-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Bend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(Fourth Revision)</a:t>
            </a:r>
            <a:endParaRPr sz="2200">
              <a:latin typeface="Lucida Sans Unicode"/>
              <a:cs typeface="Lucida Sans Unicode"/>
            </a:endParaRPr>
          </a:p>
          <a:p>
            <a:pPr marL="487680" marR="1010919" indent="-238125">
              <a:lnSpc>
                <a:spcPts val="3110"/>
              </a:lnSpc>
              <a:spcBef>
                <a:spcPts val="80"/>
              </a:spcBef>
              <a:buFont typeface="Arial MT"/>
              <a:buChar char="•"/>
              <a:tabLst>
                <a:tab pos="487680" algn="l"/>
              </a:tabLst>
            </a:pP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105" dirty="0">
                <a:latin typeface="Lucida Sans Unicode"/>
                <a:cs typeface="Lucida Sans Unicode"/>
              </a:rPr>
              <a:t>2329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245" dirty="0">
                <a:latin typeface="Lucida Sans Unicode"/>
                <a:cs typeface="Lucida Sans Unicode"/>
              </a:rPr>
              <a:t>: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45" dirty="0">
                <a:latin typeface="Lucida Sans Unicode"/>
                <a:cs typeface="Lucida Sans Unicode"/>
              </a:rPr>
              <a:t>2005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195" dirty="0">
                <a:latin typeface="Lucida Sans Unicode"/>
                <a:cs typeface="Lucida Sans Unicode"/>
              </a:rPr>
              <a:t>8491:1998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Metallic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materials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80" dirty="0">
                <a:latin typeface="Lucida Sans Unicode"/>
                <a:cs typeface="Lucida Sans Unicode"/>
              </a:rPr>
              <a:t>-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Tube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70" dirty="0">
                <a:latin typeface="Lucida Sans Unicode"/>
                <a:cs typeface="Lucida Sans Unicode"/>
              </a:rPr>
              <a:t>(In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Full </a:t>
            </a:r>
            <a:r>
              <a:rPr sz="2200" spc="75" dirty="0">
                <a:latin typeface="Lucida Sans Unicode"/>
                <a:cs typeface="Lucida Sans Unicode"/>
              </a:rPr>
              <a:t>Section)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80" dirty="0">
                <a:latin typeface="Lucida Sans Unicode"/>
                <a:cs typeface="Lucida Sans Unicode"/>
              </a:rPr>
              <a:t>-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80" dirty="0">
                <a:latin typeface="Lucida Sans Unicode"/>
                <a:cs typeface="Lucida Sans Unicode"/>
              </a:rPr>
              <a:t>Bend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120" dirty="0">
                <a:latin typeface="Lucida Sans Unicode"/>
                <a:cs typeface="Lucida Sans Unicode"/>
              </a:rPr>
              <a:t>(Second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Revision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362" rIns="0" bIns="0" rtlCol="0">
            <a:spAutoFit/>
          </a:bodyPr>
          <a:lstStyle/>
          <a:p>
            <a:pPr marL="4953000">
              <a:lnSpc>
                <a:spcPct val="100000"/>
              </a:lnSpc>
              <a:spcBef>
                <a:spcPts val="90"/>
              </a:spcBef>
            </a:pPr>
            <a:r>
              <a:rPr sz="3200" spc="65" dirty="0">
                <a:solidFill>
                  <a:srgbClr val="000000"/>
                </a:solidFill>
              </a:rPr>
              <a:t>INDIAN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114" dirty="0">
                <a:solidFill>
                  <a:srgbClr val="000000"/>
                </a:solidFill>
              </a:rPr>
              <a:t>STANDARDS</a:t>
            </a:r>
            <a:r>
              <a:rPr sz="3200" spc="-120" dirty="0">
                <a:solidFill>
                  <a:srgbClr val="000000"/>
                </a:solidFill>
              </a:rPr>
              <a:t> </a:t>
            </a:r>
            <a:r>
              <a:rPr sz="3200" spc="285" dirty="0">
                <a:solidFill>
                  <a:srgbClr val="000000"/>
                </a:solidFill>
              </a:rPr>
              <a:t>ON</a:t>
            </a:r>
            <a:r>
              <a:rPr sz="3200" spc="-155" dirty="0">
                <a:solidFill>
                  <a:srgbClr val="000000"/>
                </a:solidFill>
              </a:rPr>
              <a:t> </a:t>
            </a:r>
            <a:r>
              <a:rPr sz="3200" spc="165" dirty="0">
                <a:solidFill>
                  <a:srgbClr val="000000"/>
                </a:solidFill>
              </a:rPr>
              <a:t>MECHANICAL</a:t>
            </a:r>
            <a:r>
              <a:rPr sz="3200" spc="-1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TESTING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195" dirty="0">
                <a:solidFill>
                  <a:srgbClr val="000000"/>
                </a:solidFill>
              </a:rPr>
              <a:t>OF</a:t>
            </a:r>
            <a:r>
              <a:rPr sz="3200" spc="-160" dirty="0">
                <a:solidFill>
                  <a:srgbClr val="000000"/>
                </a:solidFill>
              </a:rPr>
              <a:t> </a:t>
            </a:r>
            <a:r>
              <a:rPr sz="3200" spc="100" dirty="0">
                <a:solidFill>
                  <a:srgbClr val="000000"/>
                </a:solidFill>
              </a:rPr>
              <a:t>METALS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13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99600" cy="10287000"/>
            <a:chOff x="0" y="0"/>
            <a:chExt cx="94996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99600" cy="10287000"/>
            </a:xfrm>
            <a:custGeom>
              <a:avLst/>
              <a:gdLst/>
              <a:ahLst/>
              <a:cxnLst/>
              <a:rect l="l" t="t" r="r" b="b"/>
              <a:pathLst>
                <a:path w="9499600" h="10287000">
                  <a:moveTo>
                    <a:pt x="9499092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499092" y="10287000"/>
                  </a:lnTo>
                  <a:lnTo>
                    <a:pt x="9499092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461" y="2244089"/>
              <a:ext cx="5762625" cy="18415"/>
            </a:xfrm>
            <a:custGeom>
              <a:avLst/>
              <a:gdLst/>
              <a:ahLst/>
              <a:cxnLst/>
              <a:rect l="l" t="t" r="r" b="b"/>
              <a:pathLst>
                <a:path w="5762625" h="18414">
                  <a:moveTo>
                    <a:pt x="0" y="18287"/>
                  </a:moveTo>
                  <a:lnTo>
                    <a:pt x="576224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4213" y="4200905"/>
            <a:ext cx="5833745" cy="365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5300" b="1" spc="-74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30" dirty="0">
                <a:solidFill>
                  <a:srgbClr val="FFFFFF"/>
                </a:solidFill>
                <a:latin typeface="Tahoma"/>
                <a:cs typeface="Tahoma"/>
              </a:rPr>
              <a:t>1608</a:t>
            </a:r>
            <a:endParaRPr sz="5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5300">
              <a:latin typeface="Tahoma"/>
              <a:cs typeface="Tahoma"/>
            </a:endParaRPr>
          </a:p>
          <a:p>
            <a:pPr marL="12065" marR="5080" algn="ctr">
              <a:lnSpc>
                <a:spcPct val="116399"/>
              </a:lnSpc>
            </a:pPr>
            <a:r>
              <a:rPr sz="5300" b="1" spc="-240" dirty="0">
                <a:solidFill>
                  <a:srgbClr val="FFFFFF"/>
                </a:solidFill>
                <a:latin typeface="Tahoma"/>
                <a:cs typeface="Tahoma"/>
              </a:rPr>
              <a:t>Metallic</a:t>
            </a:r>
            <a:r>
              <a:rPr sz="53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85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75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5300" b="1" spc="-310" dirty="0">
                <a:solidFill>
                  <a:srgbClr val="FFFFFF"/>
                </a:solidFill>
                <a:latin typeface="Tahoma"/>
                <a:cs typeface="Tahoma"/>
              </a:rPr>
              <a:t>Tensile</a:t>
            </a:r>
            <a:r>
              <a:rPr sz="5300" b="1" spc="-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40" dirty="0">
                <a:solidFill>
                  <a:srgbClr val="FFFFFF"/>
                </a:solidFill>
                <a:latin typeface="Tahoma"/>
                <a:cs typeface="Tahoma"/>
              </a:rPr>
              <a:t>Testing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939" y="1206754"/>
            <a:ext cx="825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14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141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4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263139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82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65"/>
              </a:spcBef>
            </a:pPr>
            <a:r>
              <a:rPr sz="33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This</a:t>
            </a:r>
            <a:r>
              <a:rPr sz="33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standard</a:t>
            </a:r>
            <a:r>
              <a:rPr sz="33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has</a:t>
            </a:r>
            <a:r>
              <a:rPr sz="33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three</a:t>
            </a:r>
            <a:r>
              <a:rPr sz="33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parts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5" y="1379346"/>
            <a:ext cx="5090160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77545" algn="l"/>
                <a:tab pos="5076825" algn="l"/>
              </a:tabLst>
            </a:pP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r>
              <a:rPr sz="4000" b="1" u="heavy" spc="-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PARTS</a:t>
            </a:r>
            <a:r>
              <a:rPr sz="4000" b="1" u="heavy" spc="-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2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&amp;</a:t>
            </a:r>
            <a:r>
              <a:rPr sz="4000" b="1" u="heavy" spc="-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SCOPE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700" y="3912108"/>
            <a:ext cx="5194300" cy="5568950"/>
          </a:xfrm>
          <a:custGeom>
            <a:avLst/>
            <a:gdLst/>
            <a:ahLst/>
            <a:cxnLst/>
            <a:rect l="l" t="t" r="r" b="b"/>
            <a:pathLst>
              <a:path w="5194300" h="5568950">
                <a:moveTo>
                  <a:pt x="4905121" y="0"/>
                </a:moveTo>
                <a:lnTo>
                  <a:pt x="288671" y="0"/>
                </a:lnTo>
                <a:lnTo>
                  <a:pt x="243254" y="3590"/>
                </a:lnTo>
                <a:lnTo>
                  <a:pt x="199358" y="14154"/>
                </a:lnTo>
                <a:lnTo>
                  <a:pt x="157760" y="31382"/>
                </a:lnTo>
                <a:lnTo>
                  <a:pt x="119238" y="54961"/>
                </a:lnTo>
                <a:lnTo>
                  <a:pt x="84569" y="84581"/>
                </a:lnTo>
                <a:lnTo>
                  <a:pt x="54979" y="119230"/>
                </a:lnTo>
                <a:lnTo>
                  <a:pt x="31406" y="157738"/>
                </a:lnTo>
                <a:lnTo>
                  <a:pt x="14172" y="199330"/>
                </a:lnTo>
                <a:lnTo>
                  <a:pt x="3596" y="243232"/>
                </a:lnTo>
                <a:lnTo>
                  <a:pt x="0" y="288670"/>
                </a:lnTo>
                <a:lnTo>
                  <a:pt x="0" y="5280025"/>
                </a:lnTo>
                <a:lnTo>
                  <a:pt x="3596" y="5325452"/>
                </a:lnTo>
                <a:lnTo>
                  <a:pt x="14172" y="5369352"/>
                </a:lnTo>
                <a:lnTo>
                  <a:pt x="31406" y="5410950"/>
                </a:lnTo>
                <a:lnTo>
                  <a:pt x="54979" y="5449471"/>
                </a:lnTo>
                <a:lnTo>
                  <a:pt x="84569" y="5484139"/>
                </a:lnTo>
                <a:lnTo>
                  <a:pt x="119238" y="5513723"/>
                </a:lnTo>
                <a:lnTo>
                  <a:pt x="157760" y="5537291"/>
                </a:lnTo>
                <a:lnTo>
                  <a:pt x="199358" y="5554524"/>
                </a:lnTo>
                <a:lnTo>
                  <a:pt x="243254" y="5565099"/>
                </a:lnTo>
                <a:lnTo>
                  <a:pt x="288671" y="5568695"/>
                </a:lnTo>
                <a:lnTo>
                  <a:pt x="4905121" y="5568695"/>
                </a:lnTo>
                <a:lnTo>
                  <a:pt x="4950559" y="5565099"/>
                </a:lnTo>
                <a:lnTo>
                  <a:pt x="4994461" y="5554524"/>
                </a:lnTo>
                <a:lnTo>
                  <a:pt x="5036053" y="5537291"/>
                </a:lnTo>
                <a:lnTo>
                  <a:pt x="5074561" y="5513723"/>
                </a:lnTo>
                <a:lnTo>
                  <a:pt x="5109210" y="5484139"/>
                </a:lnTo>
                <a:lnTo>
                  <a:pt x="5138781" y="5449471"/>
                </a:lnTo>
                <a:lnTo>
                  <a:pt x="5162354" y="5410950"/>
                </a:lnTo>
                <a:lnTo>
                  <a:pt x="5179600" y="5369352"/>
                </a:lnTo>
                <a:lnTo>
                  <a:pt x="5190189" y="5325452"/>
                </a:lnTo>
                <a:lnTo>
                  <a:pt x="5193792" y="5280025"/>
                </a:lnTo>
                <a:lnTo>
                  <a:pt x="5193792" y="288670"/>
                </a:lnTo>
                <a:lnTo>
                  <a:pt x="5190189" y="243232"/>
                </a:lnTo>
                <a:lnTo>
                  <a:pt x="5179600" y="199330"/>
                </a:lnTo>
                <a:lnTo>
                  <a:pt x="5162354" y="157738"/>
                </a:lnTo>
                <a:lnTo>
                  <a:pt x="5138781" y="119230"/>
                </a:lnTo>
                <a:lnTo>
                  <a:pt x="5109210" y="84581"/>
                </a:lnTo>
                <a:lnTo>
                  <a:pt x="5074561" y="54961"/>
                </a:lnTo>
                <a:lnTo>
                  <a:pt x="5036053" y="31382"/>
                </a:lnTo>
                <a:lnTo>
                  <a:pt x="4994461" y="14154"/>
                </a:lnTo>
                <a:lnTo>
                  <a:pt x="4950559" y="3590"/>
                </a:lnTo>
                <a:lnTo>
                  <a:pt x="4905121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8" name="object 8"/>
          <p:cNvSpPr txBox="1"/>
          <p:nvPr/>
        </p:nvSpPr>
        <p:spPr>
          <a:xfrm>
            <a:off x="1305560" y="3976852"/>
            <a:ext cx="469201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  <a:tabLst>
                <a:tab pos="956944" algn="l"/>
                <a:tab pos="1321435" algn="l"/>
                <a:tab pos="2858135" algn="l"/>
                <a:tab pos="3427729" algn="l"/>
                <a:tab pos="4321175" algn="l"/>
              </a:tabLst>
            </a:pPr>
            <a:r>
              <a:rPr sz="2600" spc="-20" dirty="0">
                <a:latin typeface="Arial Black"/>
                <a:cs typeface="Arial Black"/>
              </a:rPr>
              <a:t>Part</a:t>
            </a:r>
            <a:r>
              <a:rPr sz="2600" dirty="0">
                <a:latin typeface="Arial Black"/>
                <a:cs typeface="Arial Black"/>
              </a:rPr>
              <a:t>	</a:t>
            </a:r>
            <a:r>
              <a:rPr sz="2600" spc="-815" dirty="0">
                <a:latin typeface="Arial Black"/>
                <a:cs typeface="Arial Black"/>
              </a:rPr>
              <a:t>1</a:t>
            </a:r>
            <a:r>
              <a:rPr sz="2600" dirty="0">
                <a:latin typeface="Arial Black"/>
                <a:cs typeface="Arial Black"/>
              </a:rPr>
              <a:t>	</a:t>
            </a:r>
            <a:r>
              <a:rPr sz="2600" spc="-10" dirty="0">
                <a:latin typeface="Arial Black"/>
                <a:cs typeface="Arial Black"/>
              </a:rPr>
              <a:t>Method</a:t>
            </a:r>
            <a:r>
              <a:rPr sz="2600" dirty="0">
                <a:latin typeface="Arial Black"/>
                <a:cs typeface="Arial Black"/>
              </a:rPr>
              <a:t>	</a:t>
            </a:r>
            <a:r>
              <a:rPr sz="2600" spc="-25" dirty="0">
                <a:latin typeface="Arial Black"/>
                <a:cs typeface="Arial Black"/>
              </a:rPr>
              <a:t>of</a:t>
            </a:r>
            <a:r>
              <a:rPr sz="2600" dirty="0">
                <a:latin typeface="Arial Black"/>
                <a:cs typeface="Arial Black"/>
              </a:rPr>
              <a:t>	</a:t>
            </a:r>
            <a:r>
              <a:rPr sz="2600" spc="-20" dirty="0">
                <a:latin typeface="Arial Black"/>
                <a:cs typeface="Arial Black"/>
              </a:rPr>
              <a:t>test</a:t>
            </a:r>
            <a:r>
              <a:rPr sz="2600" dirty="0">
                <a:latin typeface="Arial Black"/>
                <a:cs typeface="Arial Black"/>
              </a:rPr>
              <a:t>	</a:t>
            </a:r>
            <a:r>
              <a:rPr sz="2600" spc="-60" dirty="0">
                <a:latin typeface="Arial Black"/>
                <a:cs typeface="Arial Black"/>
              </a:rPr>
              <a:t>at </a:t>
            </a:r>
            <a:r>
              <a:rPr sz="2600" spc="-25" dirty="0">
                <a:latin typeface="Arial Black"/>
                <a:cs typeface="Arial Black"/>
              </a:rPr>
              <a:t>room</a:t>
            </a:r>
            <a:r>
              <a:rPr sz="2600" spc="-320" dirty="0">
                <a:latin typeface="Arial Black"/>
                <a:cs typeface="Arial Black"/>
              </a:rPr>
              <a:t> </a:t>
            </a:r>
            <a:r>
              <a:rPr sz="2600" spc="-10" dirty="0">
                <a:latin typeface="Arial Black"/>
                <a:cs typeface="Arial Black"/>
              </a:rPr>
              <a:t>temperature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5560" y="5347898"/>
            <a:ext cx="469328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989330" algn="l"/>
                <a:tab pos="2249805" algn="l"/>
                <a:tab pos="4142740" algn="l"/>
              </a:tabLst>
            </a:pPr>
            <a:r>
              <a:rPr sz="2600" b="1" i="1" spc="65" dirty="0">
                <a:latin typeface="Arial"/>
                <a:cs typeface="Arial"/>
              </a:rPr>
              <a:t>Scope</a:t>
            </a:r>
            <a:r>
              <a:rPr sz="2600" b="1" i="1" spc="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:</a:t>
            </a:r>
            <a:r>
              <a:rPr sz="2600" i="1" spc="50" dirty="0">
                <a:latin typeface="Arial"/>
                <a:cs typeface="Arial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This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spc="75" dirty="0">
                <a:latin typeface="Lucida Sans Unicode"/>
                <a:cs typeface="Lucida Sans Unicode"/>
              </a:rPr>
              <a:t>part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spc="-225" dirty="0">
                <a:latin typeface="Lucida Sans Unicode"/>
                <a:cs typeface="Lucida Sans Unicode"/>
              </a:rPr>
              <a:t>1608</a:t>
            </a:r>
            <a:r>
              <a:rPr sz="2600" spc="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/ </a:t>
            </a:r>
            <a:r>
              <a:rPr sz="2600" spc="-25" dirty="0">
                <a:latin typeface="Lucida Sans Unicode"/>
                <a:cs typeface="Lucida Sans Unicode"/>
              </a:rPr>
              <a:t>ISO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20" dirty="0">
                <a:latin typeface="Lucida Sans Unicode"/>
                <a:cs typeface="Lucida Sans Unicode"/>
              </a:rPr>
              <a:t>6892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0" dirty="0">
                <a:latin typeface="Lucida Sans Unicode"/>
                <a:cs typeface="Lucida Sans Unicode"/>
              </a:rPr>
              <a:t>specifies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30" dirty="0">
                <a:latin typeface="Lucida Sans Unicode"/>
                <a:cs typeface="Lucida Sans Unicode"/>
              </a:rPr>
              <a:t>the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5560" y="6263106"/>
            <a:ext cx="4693285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95"/>
              </a:spcBef>
            </a:pPr>
            <a:r>
              <a:rPr sz="2600" spc="95" dirty="0">
                <a:latin typeface="Lucida Sans Unicode"/>
                <a:cs typeface="Lucida Sans Unicode"/>
              </a:rPr>
              <a:t>method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for </a:t>
            </a:r>
            <a:r>
              <a:rPr sz="2600" dirty="0">
                <a:latin typeface="Lucida Sans Unicode"/>
                <a:cs typeface="Lucida Sans Unicode"/>
              </a:rPr>
              <a:t>tensile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testing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of </a:t>
            </a:r>
            <a:r>
              <a:rPr sz="2600" spc="70" dirty="0">
                <a:latin typeface="Lucida Sans Unicode"/>
                <a:cs typeface="Lucida Sans Unicode"/>
              </a:rPr>
              <a:t>metallic</a:t>
            </a:r>
            <a:r>
              <a:rPr sz="2600" spc="625" dirty="0">
                <a:latin typeface="Lucida Sans Unicode"/>
                <a:cs typeface="Lucida Sans Unicode"/>
              </a:rPr>
              <a:t>   </a:t>
            </a:r>
            <a:r>
              <a:rPr sz="2600" spc="75" dirty="0">
                <a:latin typeface="Lucida Sans Unicode"/>
                <a:cs typeface="Lucida Sans Unicode"/>
              </a:rPr>
              <a:t>materials</a:t>
            </a:r>
            <a:r>
              <a:rPr sz="2600" spc="635" dirty="0">
                <a:latin typeface="Lucida Sans Unicode"/>
                <a:cs typeface="Lucida Sans Unicode"/>
              </a:rPr>
              <a:t>   </a:t>
            </a:r>
            <a:r>
              <a:rPr sz="2600" spc="135" dirty="0">
                <a:latin typeface="Lucida Sans Unicode"/>
                <a:cs typeface="Lucida Sans Unicode"/>
              </a:rPr>
              <a:t>and </a:t>
            </a:r>
            <a:r>
              <a:rPr sz="2600" dirty="0">
                <a:latin typeface="Lucida Sans Unicode"/>
                <a:cs typeface="Lucida Sans Unicode"/>
              </a:rPr>
              <a:t>defines</a:t>
            </a:r>
            <a:r>
              <a:rPr sz="2600" spc="470" dirty="0">
                <a:latin typeface="Lucida Sans Unicode"/>
                <a:cs typeface="Lucida Sans Unicode"/>
              </a:rPr>
              <a:t>   </a:t>
            </a:r>
            <a:r>
              <a:rPr sz="2600" spc="50" dirty="0">
                <a:latin typeface="Lucida Sans Unicode"/>
                <a:cs typeface="Lucida Sans Unicode"/>
              </a:rPr>
              <a:t>the</a:t>
            </a:r>
            <a:r>
              <a:rPr sz="2600" spc="470" dirty="0">
                <a:latin typeface="Lucida Sans Unicode"/>
                <a:cs typeface="Lucida Sans Unicode"/>
              </a:rPr>
              <a:t>   </a:t>
            </a:r>
            <a:r>
              <a:rPr sz="2600" spc="114" dirty="0">
                <a:latin typeface="Lucida Sans Unicode"/>
                <a:cs typeface="Lucida Sans Unicode"/>
              </a:rPr>
              <a:t>mechanical </a:t>
            </a:r>
            <a:r>
              <a:rPr sz="2600" dirty="0">
                <a:latin typeface="Lucida Sans Unicode"/>
                <a:cs typeface="Lucida Sans Unicode"/>
              </a:rPr>
              <a:t>properties</a:t>
            </a:r>
            <a:r>
              <a:rPr sz="2600" spc="459" dirty="0">
                <a:latin typeface="Lucida Sans Unicode"/>
                <a:cs typeface="Lucida Sans Unicode"/>
              </a:rPr>
              <a:t>  </a:t>
            </a:r>
            <a:r>
              <a:rPr sz="2600" spc="70" dirty="0">
                <a:latin typeface="Lucida Sans Unicode"/>
                <a:cs typeface="Lucida Sans Unicode"/>
              </a:rPr>
              <a:t>which</a:t>
            </a:r>
            <a:r>
              <a:rPr sz="2600" spc="455" dirty="0">
                <a:latin typeface="Lucida Sans Unicode"/>
                <a:cs typeface="Lucida Sans Unicode"/>
              </a:rPr>
              <a:t>  </a:t>
            </a:r>
            <a:r>
              <a:rPr sz="2600" spc="200" dirty="0">
                <a:latin typeface="Lucida Sans Unicode"/>
                <a:cs typeface="Lucida Sans Unicode"/>
              </a:rPr>
              <a:t>can</a:t>
            </a:r>
            <a:r>
              <a:rPr sz="2600" spc="459" dirty="0">
                <a:latin typeface="Lucida Sans Unicode"/>
                <a:cs typeface="Lucida Sans Unicode"/>
              </a:rPr>
              <a:t>  </a:t>
            </a:r>
            <a:r>
              <a:rPr sz="2600" spc="100" dirty="0">
                <a:latin typeface="Lucida Sans Unicode"/>
                <a:cs typeface="Lucida Sans Unicode"/>
              </a:rPr>
              <a:t>be </a:t>
            </a:r>
            <a:r>
              <a:rPr sz="2600" spc="70" dirty="0">
                <a:latin typeface="Lucida Sans Unicode"/>
                <a:cs typeface="Lucida Sans Unicode"/>
              </a:rPr>
              <a:t>determined</a:t>
            </a:r>
            <a:r>
              <a:rPr sz="2600" spc="605" dirty="0">
                <a:latin typeface="Lucida Sans Unicode"/>
                <a:cs typeface="Lucida Sans Unicode"/>
              </a:rPr>
              <a:t>    </a:t>
            </a:r>
            <a:r>
              <a:rPr sz="2600" dirty="0">
                <a:latin typeface="Arial Black"/>
                <a:cs typeface="Arial Black"/>
              </a:rPr>
              <a:t>at</a:t>
            </a:r>
            <a:r>
              <a:rPr sz="2600" spc="555" dirty="0">
                <a:latin typeface="Arial Black"/>
                <a:cs typeface="Arial Black"/>
              </a:rPr>
              <a:t>    </a:t>
            </a:r>
            <a:r>
              <a:rPr sz="2600" spc="-20" dirty="0">
                <a:latin typeface="Arial Black"/>
                <a:cs typeface="Arial Black"/>
              </a:rPr>
              <a:t>room </a:t>
            </a:r>
            <a:r>
              <a:rPr sz="2600" spc="-110" dirty="0">
                <a:latin typeface="Arial Black"/>
                <a:cs typeface="Arial Black"/>
              </a:rPr>
              <a:t>temperature.(10</a:t>
            </a:r>
            <a:r>
              <a:rPr sz="2600" b="1" spc="-110" dirty="0">
                <a:latin typeface="Trebuchet MS"/>
                <a:cs typeface="Trebuchet MS"/>
              </a:rPr>
              <a:t>°</a:t>
            </a:r>
            <a:r>
              <a:rPr sz="2600" spc="-110" dirty="0">
                <a:latin typeface="Arial Black"/>
                <a:cs typeface="Arial Black"/>
              </a:rPr>
              <a:t>C</a:t>
            </a:r>
            <a:r>
              <a:rPr sz="2600" spc="-280" dirty="0">
                <a:latin typeface="Arial Black"/>
                <a:cs typeface="Arial Black"/>
              </a:rPr>
              <a:t> </a:t>
            </a:r>
            <a:r>
              <a:rPr sz="2600" spc="-95" dirty="0">
                <a:latin typeface="Arial Black"/>
                <a:cs typeface="Arial Black"/>
              </a:rPr>
              <a:t>to</a:t>
            </a:r>
            <a:r>
              <a:rPr sz="2600" spc="-250" dirty="0">
                <a:latin typeface="Arial Black"/>
                <a:cs typeface="Arial Black"/>
              </a:rPr>
              <a:t> </a:t>
            </a:r>
            <a:r>
              <a:rPr sz="2600" spc="-10" dirty="0">
                <a:latin typeface="Arial Black"/>
                <a:cs typeface="Arial Black"/>
              </a:rPr>
              <a:t>35</a:t>
            </a:r>
            <a:r>
              <a:rPr sz="2600" b="1" spc="-10" dirty="0">
                <a:latin typeface="Trebuchet MS"/>
                <a:cs typeface="Trebuchet MS"/>
              </a:rPr>
              <a:t>°</a:t>
            </a:r>
            <a:r>
              <a:rPr sz="2600" spc="-10" dirty="0">
                <a:latin typeface="Arial Black"/>
                <a:cs typeface="Arial Black"/>
              </a:rPr>
              <a:t>C)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7104" y="3912107"/>
            <a:ext cx="10711180" cy="5568950"/>
          </a:xfrm>
          <a:custGeom>
            <a:avLst/>
            <a:gdLst/>
            <a:ahLst/>
            <a:cxnLst/>
            <a:rect l="l" t="t" r="r" b="b"/>
            <a:pathLst>
              <a:path w="10711180" h="5568950">
                <a:moveTo>
                  <a:pt x="5193792" y="288671"/>
                </a:moveTo>
                <a:lnTo>
                  <a:pt x="5190185" y="243243"/>
                </a:lnTo>
                <a:lnTo>
                  <a:pt x="5179593" y="199339"/>
                </a:lnTo>
                <a:lnTo>
                  <a:pt x="5162347" y="157746"/>
                </a:lnTo>
                <a:lnTo>
                  <a:pt x="5138775" y="119240"/>
                </a:lnTo>
                <a:lnTo>
                  <a:pt x="5109210" y="84582"/>
                </a:lnTo>
                <a:lnTo>
                  <a:pt x="5074551" y="54965"/>
                </a:lnTo>
                <a:lnTo>
                  <a:pt x="5036045" y="31394"/>
                </a:lnTo>
                <a:lnTo>
                  <a:pt x="4994453" y="14160"/>
                </a:lnTo>
                <a:lnTo>
                  <a:pt x="4950549" y="3594"/>
                </a:lnTo>
                <a:lnTo>
                  <a:pt x="4905121" y="0"/>
                </a:lnTo>
                <a:lnTo>
                  <a:pt x="288671" y="0"/>
                </a:lnTo>
                <a:lnTo>
                  <a:pt x="243230" y="3594"/>
                </a:lnTo>
                <a:lnTo>
                  <a:pt x="199326" y="14160"/>
                </a:lnTo>
                <a:lnTo>
                  <a:pt x="157734" y="31394"/>
                </a:lnTo>
                <a:lnTo>
                  <a:pt x="119227" y="54965"/>
                </a:lnTo>
                <a:lnTo>
                  <a:pt x="84569" y="84582"/>
                </a:lnTo>
                <a:lnTo>
                  <a:pt x="54952" y="119240"/>
                </a:lnTo>
                <a:lnTo>
                  <a:pt x="31381" y="157746"/>
                </a:lnTo>
                <a:lnTo>
                  <a:pt x="14147" y="199339"/>
                </a:lnTo>
                <a:lnTo>
                  <a:pt x="3581" y="243243"/>
                </a:lnTo>
                <a:lnTo>
                  <a:pt x="0" y="288671"/>
                </a:lnTo>
                <a:lnTo>
                  <a:pt x="0" y="5280025"/>
                </a:lnTo>
                <a:lnTo>
                  <a:pt x="3581" y="5325453"/>
                </a:lnTo>
                <a:lnTo>
                  <a:pt x="14147" y="5369357"/>
                </a:lnTo>
                <a:lnTo>
                  <a:pt x="31381" y="5410962"/>
                </a:lnTo>
                <a:lnTo>
                  <a:pt x="54952" y="5449481"/>
                </a:lnTo>
                <a:lnTo>
                  <a:pt x="84569" y="5484139"/>
                </a:lnTo>
                <a:lnTo>
                  <a:pt x="119227" y="5513730"/>
                </a:lnTo>
                <a:lnTo>
                  <a:pt x="157734" y="5537301"/>
                </a:lnTo>
                <a:lnTo>
                  <a:pt x="199326" y="5554535"/>
                </a:lnTo>
                <a:lnTo>
                  <a:pt x="243230" y="5565102"/>
                </a:lnTo>
                <a:lnTo>
                  <a:pt x="288671" y="5568696"/>
                </a:lnTo>
                <a:lnTo>
                  <a:pt x="4905121" y="5568696"/>
                </a:lnTo>
                <a:lnTo>
                  <a:pt x="4950549" y="5565102"/>
                </a:lnTo>
                <a:lnTo>
                  <a:pt x="4994453" y="5554535"/>
                </a:lnTo>
                <a:lnTo>
                  <a:pt x="5036045" y="5537301"/>
                </a:lnTo>
                <a:lnTo>
                  <a:pt x="5074551" y="5513730"/>
                </a:lnTo>
                <a:lnTo>
                  <a:pt x="5109210" y="5484139"/>
                </a:lnTo>
                <a:lnTo>
                  <a:pt x="5138775" y="5449481"/>
                </a:lnTo>
                <a:lnTo>
                  <a:pt x="5162347" y="5410962"/>
                </a:lnTo>
                <a:lnTo>
                  <a:pt x="5179593" y="5369357"/>
                </a:lnTo>
                <a:lnTo>
                  <a:pt x="5190185" y="5325453"/>
                </a:lnTo>
                <a:lnTo>
                  <a:pt x="5193792" y="5280025"/>
                </a:lnTo>
                <a:lnTo>
                  <a:pt x="5193792" y="288671"/>
                </a:lnTo>
                <a:close/>
              </a:path>
              <a:path w="10711180" h="5568950">
                <a:moveTo>
                  <a:pt x="10710672" y="288671"/>
                </a:moveTo>
                <a:lnTo>
                  <a:pt x="10707065" y="243243"/>
                </a:lnTo>
                <a:lnTo>
                  <a:pt x="10696473" y="199339"/>
                </a:lnTo>
                <a:lnTo>
                  <a:pt x="10679227" y="157746"/>
                </a:lnTo>
                <a:lnTo>
                  <a:pt x="10655656" y="119240"/>
                </a:lnTo>
                <a:lnTo>
                  <a:pt x="10626090" y="84582"/>
                </a:lnTo>
                <a:lnTo>
                  <a:pt x="10591432" y="54965"/>
                </a:lnTo>
                <a:lnTo>
                  <a:pt x="10552925" y="31394"/>
                </a:lnTo>
                <a:lnTo>
                  <a:pt x="10511333" y="14160"/>
                </a:lnTo>
                <a:lnTo>
                  <a:pt x="10467429" y="3594"/>
                </a:lnTo>
                <a:lnTo>
                  <a:pt x="10422001" y="0"/>
                </a:lnTo>
                <a:lnTo>
                  <a:pt x="5805551" y="0"/>
                </a:lnTo>
                <a:lnTo>
                  <a:pt x="5760110" y="3594"/>
                </a:lnTo>
                <a:lnTo>
                  <a:pt x="5716206" y="14160"/>
                </a:lnTo>
                <a:lnTo>
                  <a:pt x="5674614" y="31394"/>
                </a:lnTo>
                <a:lnTo>
                  <a:pt x="5636107" y="54965"/>
                </a:lnTo>
                <a:lnTo>
                  <a:pt x="5601462" y="84582"/>
                </a:lnTo>
                <a:lnTo>
                  <a:pt x="5571833" y="119240"/>
                </a:lnTo>
                <a:lnTo>
                  <a:pt x="5548261" y="157746"/>
                </a:lnTo>
                <a:lnTo>
                  <a:pt x="5531028" y="199339"/>
                </a:lnTo>
                <a:lnTo>
                  <a:pt x="5520461" y="243243"/>
                </a:lnTo>
                <a:lnTo>
                  <a:pt x="5516880" y="288671"/>
                </a:lnTo>
                <a:lnTo>
                  <a:pt x="5516880" y="5280025"/>
                </a:lnTo>
                <a:lnTo>
                  <a:pt x="5520461" y="5325453"/>
                </a:lnTo>
                <a:lnTo>
                  <a:pt x="5531028" y="5369357"/>
                </a:lnTo>
                <a:lnTo>
                  <a:pt x="5548261" y="5410962"/>
                </a:lnTo>
                <a:lnTo>
                  <a:pt x="5571833" y="5449481"/>
                </a:lnTo>
                <a:lnTo>
                  <a:pt x="5601462" y="5484139"/>
                </a:lnTo>
                <a:lnTo>
                  <a:pt x="5636107" y="5513730"/>
                </a:lnTo>
                <a:lnTo>
                  <a:pt x="5674614" y="5537301"/>
                </a:lnTo>
                <a:lnTo>
                  <a:pt x="5716206" y="5554535"/>
                </a:lnTo>
                <a:lnTo>
                  <a:pt x="5760110" y="5565102"/>
                </a:lnTo>
                <a:lnTo>
                  <a:pt x="5805551" y="5568696"/>
                </a:lnTo>
                <a:lnTo>
                  <a:pt x="10422001" y="5568696"/>
                </a:lnTo>
                <a:lnTo>
                  <a:pt x="10467429" y="5565102"/>
                </a:lnTo>
                <a:lnTo>
                  <a:pt x="10511333" y="5554535"/>
                </a:lnTo>
                <a:lnTo>
                  <a:pt x="10552925" y="5537301"/>
                </a:lnTo>
                <a:lnTo>
                  <a:pt x="10591432" y="5513730"/>
                </a:lnTo>
                <a:lnTo>
                  <a:pt x="10626090" y="5484139"/>
                </a:lnTo>
                <a:lnTo>
                  <a:pt x="10655656" y="5449481"/>
                </a:lnTo>
                <a:lnTo>
                  <a:pt x="10679227" y="5410962"/>
                </a:lnTo>
                <a:lnTo>
                  <a:pt x="10696473" y="5369357"/>
                </a:lnTo>
                <a:lnTo>
                  <a:pt x="10707065" y="5325453"/>
                </a:lnTo>
                <a:lnTo>
                  <a:pt x="10710672" y="5280025"/>
                </a:lnTo>
                <a:lnTo>
                  <a:pt x="10710672" y="28867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52590" y="3978681"/>
            <a:ext cx="4711700" cy="224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  <a:tabLst>
                <a:tab pos="948690" algn="l"/>
                <a:tab pos="1387475" algn="l"/>
                <a:tab pos="2891790" algn="l"/>
                <a:tab pos="3464560" algn="l"/>
                <a:tab pos="4351655" algn="l"/>
              </a:tabLst>
            </a:pPr>
            <a:r>
              <a:rPr sz="2500" spc="-20" dirty="0">
                <a:latin typeface="Arial Black"/>
                <a:cs typeface="Arial Black"/>
              </a:rPr>
              <a:t>Part</a:t>
            </a:r>
            <a:r>
              <a:rPr sz="2500" dirty="0">
                <a:latin typeface="Arial Black"/>
                <a:cs typeface="Arial Black"/>
              </a:rPr>
              <a:t>	</a:t>
            </a:r>
            <a:r>
              <a:rPr sz="2500" spc="-50" dirty="0">
                <a:latin typeface="Arial Black"/>
                <a:cs typeface="Arial Black"/>
              </a:rPr>
              <a:t>2</a:t>
            </a:r>
            <a:r>
              <a:rPr sz="2500" dirty="0">
                <a:latin typeface="Arial Black"/>
                <a:cs typeface="Arial Black"/>
              </a:rPr>
              <a:t>	</a:t>
            </a:r>
            <a:r>
              <a:rPr sz="2500" spc="-10" dirty="0">
                <a:latin typeface="Arial Black"/>
                <a:cs typeface="Arial Black"/>
              </a:rPr>
              <a:t>Method</a:t>
            </a:r>
            <a:r>
              <a:rPr sz="2500" dirty="0">
                <a:latin typeface="Arial Black"/>
                <a:cs typeface="Arial Black"/>
              </a:rPr>
              <a:t>	</a:t>
            </a:r>
            <a:r>
              <a:rPr sz="2500" spc="-25" dirty="0">
                <a:latin typeface="Arial Black"/>
                <a:cs typeface="Arial Black"/>
              </a:rPr>
              <a:t>of</a:t>
            </a:r>
            <a:r>
              <a:rPr sz="2500" dirty="0">
                <a:latin typeface="Arial Black"/>
                <a:cs typeface="Arial Black"/>
              </a:rPr>
              <a:t>	</a:t>
            </a:r>
            <a:r>
              <a:rPr sz="2500" spc="-20" dirty="0">
                <a:latin typeface="Arial Black"/>
                <a:cs typeface="Arial Black"/>
              </a:rPr>
              <a:t>test</a:t>
            </a:r>
            <a:r>
              <a:rPr sz="2500" dirty="0">
                <a:latin typeface="Arial Black"/>
                <a:cs typeface="Arial Black"/>
              </a:rPr>
              <a:t>	</a:t>
            </a:r>
            <a:r>
              <a:rPr sz="2500" spc="-40" dirty="0">
                <a:latin typeface="Arial Black"/>
                <a:cs typeface="Arial Black"/>
              </a:rPr>
              <a:t>at </a:t>
            </a:r>
            <a:r>
              <a:rPr sz="2500" spc="-75" dirty="0">
                <a:latin typeface="Arial Black"/>
                <a:cs typeface="Arial Black"/>
              </a:rPr>
              <a:t>elevated</a:t>
            </a:r>
            <a:r>
              <a:rPr sz="2500" spc="-229" dirty="0">
                <a:latin typeface="Arial Black"/>
                <a:cs typeface="Arial Black"/>
              </a:rPr>
              <a:t> </a:t>
            </a:r>
            <a:r>
              <a:rPr sz="2500" spc="-10" dirty="0">
                <a:latin typeface="Arial Black"/>
                <a:cs typeface="Arial Black"/>
              </a:rPr>
              <a:t>temperature</a:t>
            </a:r>
            <a:endParaRPr sz="2500">
              <a:latin typeface="Arial Black"/>
              <a:cs typeface="Arial Black"/>
            </a:endParaRPr>
          </a:p>
          <a:p>
            <a:pPr marL="12700" marR="6350">
              <a:lnSpc>
                <a:spcPct val="116500"/>
              </a:lnSpc>
              <a:spcBef>
                <a:spcPts val="3510"/>
              </a:spcBef>
              <a:tabLst>
                <a:tab pos="1460500" algn="l"/>
                <a:tab pos="1977389" algn="l"/>
                <a:tab pos="3041015" algn="l"/>
              </a:tabLst>
            </a:pPr>
            <a:r>
              <a:rPr sz="2500" b="1" i="1" spc="60" dirty="0">
                <a:latin typeface="Arial"/>
                <a:cs typeface="Arial"/>
              </a:rPr>
              <a:t>Scope</a:t>
            </a:r>
            <a:r>
              <a:rPr sz="2500" b="1" i="1" dirty="0">
                <a:latin typeface="Arial"/>
                <a:cs typeface="Arial"/>
              </a:rPr>
              <a:t>	</a:t>
            </a:r>
            <a:r>
              <a:rPr sz="2500" spc="-310" dirty="0">
                <a:latin typeface="Lucida Sans Unicode"/>
                <a:cs typeface="Lucida Sans Unicode"/>
              </a:rPr>
              <a:t>:</a:t>
            </a:r>
            <a:r>
              <a:rPr sz="2500" dirty="0">
                <a:latin typeface="Lucida Sans Unicode"/>
                <a:cs typeface="Lucida Sans Unicode"/>
              </a:rPr>
              <a:t>	</a:t>
            </a:r>
            <a:r>
              <a:rPr sz="2500" spc="-20" dirty="0">
                <a:latin typeface="Lucida Sans Unicode"/>
                <a:cs typeface="Lucida Sans Unicode"/>
              </a:rPr>
              <a:t>This</a:t>
            </a:r>
            <a:r>
              <a:rPr sz="2500" dirty="0">
                <a:latin typeface="Lucida Sans Unicode"/>
                <a:cs typeface="Lucida Sans Unicode"/>
              </a:rPr>
              <a:t>	</a:t>
            </a:r>
            <a:r>
              <a:rPr sz="2500" spc="90" dirty="0">
                <a:latin typeface="Lucida Sans Unicode"/>
                <a:cs typeface="Lucida Sans Unicode"/>
              </a:rPr>
              <a:t>document </a:t>
            </a:r>
            <a:r>
              <a:rPr sz="2500" dirty="0">
                <a:latin typeface="Lucida Sans Unicode"/>
                <a:cs typeface="Lucida Sans Unicode"/>
              </a:rPr>
              <a:t>specifies</a:t>
            </a:r>
            <a:r>
              <a:rPr sz="2500" spc="225" dirty="0">
                <a:latin typeface="Lucida Sans Unicode"/>
                <a:cs typeface="Lucida Sans Unicode"/>
              </a:rPr>
              <a:t> </a:t>
            </a:r>
            <a:r>
              <a:rPr sz="2500" spc="300" dirty="0">
                <a:latin typeface="Lucida Sans Unicode"/>
                <a:cs typeface="Lucida Sans Unicode"/>
              </a:rPr>
              <a:t>a</a:t>
            </a:r>
            <a:r>
              <a:rPr sz="2500" spc="240" dirty="0">
                <a:latin typeface="Lucida Sans Unicode"/>
                <a:cs typeface="Lucida Sans Unicode"/>
              </a:rPr>
              <a:t> </a:t>
            </a:r>
            <a:r>
              <a:rPr sz="2500" spc="90" dirty="0">
                <a:latin typeface="Lucida Sans Unicode"/>
                <a:cs typeface="Lucida Sans Unicode"/>
              </a:rPr>
              <a:t>method</a:t>
            </a:r>
            <a:r>
              <a:rPr sz="2500" spc="2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229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tensile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2590" y="6199403"/>
            <a:ext cx="4711065" cy="180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500" dirty="0">
                <a:latin typeface="Lucida Sans Unicode"/>
                <a:cs typeface="Lucida Sans Unicode"/>
              </a:rPr>
              <a:t>testing</a:t>
            </a:r>
            <a:r>
              <a:rPr sz="2500" spc="5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545" dirty="0">
                <a:latin typeface="Lucida Sans Unicode"/>
                <a:cs typeface="Lucida Sans Unicode"/>
              </a:rPr>
              <a:t> </a:t>
            </a:r>
            <a:r>
              <a:rPr sz="2500" spc="70" dirty="0">
                <a:latin typeface="Lucida Sans Unicode"/>
                <a:cs typeface="Lucida Sans Unicode"/>
              </a:rPr>
              <a:t>metallic</a:t>
            </a:r>
            <a:r>
              <a:rPr sz="2500" spc="560" dirty="0">
                <a:latin typeface="Lucida Sans Unicode"/>
                <a:cs typeface="Lucida Sans Unicode"/>
              </a:rPr>
              <a:t> </a:t>
            </a:r>
            <a:r>
              <a:rPr sz="2500" spc="60" dirty="0">
                <a:latin typeface="Lucida Sans Unicode"/>
                <a:cs typeface="Lucida Sans Unicode"/>
              </a:rPr>
              <a:t>materials </a:t>
            </a:r>
            <a:r>
              <a:rPr sz="2500" spc="135" dirty="0">
                <a:latin typeface="Lucida Sans Unicode"/>
                <a:cs typeface="Lucida Sans Unicode"/>
              </a:rPr>
              <a:t>at</a:t>
            </a:r>
            <a:r>
              <a:rPr sz="2500" spc="370" dirty="0">
                <a:latin typeface="Lucida Sans Unicode"/>
                <a:cs typeface="Lucida Sans Unicode"/>
              </a:rPr>
              <a:t> </a:t>
            </a:r>
            <a:r>
              <a:rPr sz="2500" spc="75" dirty="0">
                <a:latin typeface="Lucida Sans Unicode"/>
                <a:cs typeface="Lucida Sans Unicode"/>
              </a:rPr>
              <a:t>temperatures</a:t>
            </a:r>
            <a:r>
              <a:rPr sz="2500" spc="3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higher</a:t>
            </a:r>
            <a:r>
              <a:rPr sz="2500" spc="380" dirty="0">
                <a:latin typeface="Lucida Sans Unicode"/>
                <a:cs typeface="Lucida Sans Unicode"/>
              </a:rPr>
              <a:t> </a:t>
            </a:r>
            <a:r>
              <a:rPr sz="2500" spc="60" dirty="0">
                <a:latin typeface="Lucida Sans Unicode"/>
                <a:cs typeface="Lucida Sans Unicode"/>
              </a:rPr>
              <a:t>than room</a:t>
            </a:r>
            <a:r>
              <a:rPr sz="2500" spc="595" dirty="0">
                <a:latin typeface="Lucida Sans Unicode"/>
                <a:cs typeface="Lucida Sans Unicode"/>
              </a:rPr>
              <a:t>   </a:t>
            </a:r>
            <a:r>
              <a:rPr sz="2500" spc="-10" dirty="0">
                <a:latin typeface="Lucida Sans Unicode"/>
                <a:cs typeface="Lucida Sans Unicode"/>
              </a:rPr>
              <a:t>temperature.</a:t>
            </a:r>
            <a:r>
              <a:rPr sz="2500" spc="-10" dirty="0">
                <a:latin typeface="Arial Black"/>
                <a:cs typeface="Arial Black"/>
              </a:rPr>
              <a:t>(higher </a:t>
            </a:r>
            <a:r>
              <a:rPr sz="2500" spc="-15" dirty="0">
                <a:latin typeface="Arial Black"/>
                <a:cs typeface="Arial Black"/>
              </a:rPr>
              <a:t>than</a:t>
            </a:r>
            <a:r>
              <a:rPr sz="2500" spc="-290" dirty="0">
                <a:latin typeface="Arial Black"/>
                <a:cs typeface="Arial Black"/>
              </a:rPr>
              <a:t> </a:t>
            </a:r>
            <a:r>
              <a:rPr sz="2500" spc="-10" dirty="0">
                <a:latin typeface="Arial Black"/>
                <a:cs typeface="Arial Black"/>
              </a:rPr>
              <a:t>35</a:t>
            </a:r>
            <a:r>
              <a:rPr sz="2500" b="1" spc="-10" dirty="0">
                <a:latin typeface="Trebuchet MS"/>
                <a:cs typeface="Trebuchet MS"/>
              </a:rPr>
              <a:t>°</a:t>
            </a:r>
            <a:r>
              <a:rPr sz="2500" spc="-10" dirty="0">
                <a:latin typeface="Arial Black"/>
                <a:cs typeface="Arial Black"/>
              </a:rPr>
              <a:t>C)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49098" y="3976852"/>
            <a:ext cx="462661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2600" spc="-110" dirty="0">
                <a:latin typeface="Arial Black"/>
                <a:cs typeface="Arial Black"/>
              </a:rPr>
              <a:t>Part</a:t>
            </a:r>
            <a:r>
              <a:rPr sz="2600" spc="-235" dirty="0">
                <a:latin typeface="Arial Black"/>
                <a:cs typeface="Arial Black"/>
              </a:rPr>
              <a:t> </a:t>
            </a:r>
            <a:r>
              <a:rPr sz="2600" spc="-180" dirty="0">
                <a:latin typeface="Arial Black"/>
                <a:cs typeface="Arial Black"/>
              </a:rPr>
              <a:t>3</a:t>
            </a:r>
            <a:r>
              <a:rPr sz="2600" spc="-235" dirty="0">
                <a:latin typeface="Arial Black"/>
                <a:cs typeface="Arial Black"/>
              </a:rPr>
              <a:t> </a:t>
            </a:r>
            <a:r>
              <a:rPr sz="2600" spc="-70" dirty="0">
                <a:latin typeface="Arial Black"/>
                <a:cs typeface="Arial Black"/>
              </a:rPr>
              <a:t>Method</a:t>
            </a:r>
            <a:r>
              <a:rPr sz="2600" spc="-240" dirty="0">
                <a:latin typeface="Arial Black"/>
                <a:cs typeface="Arial Black"/>
              </a:rPr>
              <a:t> </a:t>
            </a:r>
            <a:r>
              <a:rPr sz="2600" spc="-85" dirty="0">
                <a:latin typeface="Arial Black"/>
                <a:cs typeface="Arial Black"/>
              </a:rPr>
              <a:t>of</a:t>
            </a:r>
            <a:r>
              <a:rPr sz="2600" spc="-245" dirty="0">
                <a:latin typeface="Arial Black"/>
                <a:cs typeface="Arial Black"/>
              </a:rPr>
              <a:t> </a:t>
            </a:r>
            <a:r>
              <a:rPr sz="2600" spc="-140" dirty="0">
                <a:latin typeface="Arial Black"/>
                <a:cs typeface="Arial Black"/>
              </a:rPr>
              <a:t>test</a:t>
            </a:r>
            <a:r>
              <a:rPr sz="2600" spc="-235" dirty="0">
                <a:latin typeface="Arial Black"/>
                <a:cs typeface="Arial Black"/>
              </a:rPr>
              <a:t> </a:t>
            </a:r>
            <a:r>
              <a:rPr sz="2600" spc="-55" dirty="0">
                <a:latin typeface="Arial Black"/>
                <a:cs typeface="Arial Black"/>
              </a:rPr>
              <a:t>at</a:t>
            </a:r>
            <a:r>
              <a:rPr sz="2600" spc="-245" dirty="0">
                <a:latin typeface="Arial Black"/>
                <a:cs typeface="Arial Black"/>
              </a:rPr>
              <a:t> </a:t>
            </a:r>
            <a:r>
              <a:rPr sz="2600" spc="-70" dirty="0">
                <a:latin typeface="Arial Black"/>
                <a:cs typeface="Arial Black"/>
              </a:rPr>
              <a:t>low </a:t>
            </a:r>
            <a:r>
              <a:rPr sz="2600" spc="-10" dirty="0">
                <a:latin typeface="Arial Black"/>
                <a:cs typeface="Arial Black"/>
              </a:rPr>
              <a:t>temperature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49098" y="5347898"/>
            <a:ext cx="462534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1071880" algn="l"/>
                <a:tab pos="2413000" algn="l"/>
                <a:tab pos="4388485" algn="l"/>
              </a:tabLst>
            </a:pPr>
            <a:r>
              <a:rPr sz="2600" b="1" i="1" spc="65" dirty="0">
                <a:latin typeface="Arial"/>
                <a:cs typeface="Arial"/>
              </a:rPr>
              <a:t>Scope</a:t>
            </a:r>
            <a:r>
              <a:rPr sz="2600" b="1" i="1" spc="15" dirty="0">
                <a:latin typeface="Arial"/>
                <a:cs typeface="Arial"/>
              </a:rPr>
              <a:t> </a:t>
            </a:r>
            <a:r>
              <a:rPr sz="2600" spc="-275" dirty="0">
                <a:latin typeface="Lucida Sans Unicode"/>
                <a:cs typeface="Lucida Sans Unicode"/>
              </a:rPr>
              <a:t>:</a:t>
            </a:r>
            <a:r>
              <a:rPr sz="2600" spc="-85" dirty="0">
                <a:latin typeface="Lucida Sans Unicode"/>
                <a:cs typeface="Lucida Sans Unicode"/>
              </a:rPr>
              <a:t> </a:t>
            </a:r>
            <a:r>
              <a:rPr sz="2600" spc="-65" dirty="0">
                <a:latin typeface="Lucida Sans Unicode"/>
                <a:cs typeface="Lucida Sans Unicode"/>
              </a:rPr>
              <a:t>This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spc="75" dirty="0">
                <a:latin typeface="Lucida Sans Unicode"/>
                <a:cs typeface="Lucida Sans Unicode"/>
              </a:rPr>
              <a:t>part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9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85" dirty="0">
                <a:latin typeface="Lucida Sans Unicode"/>
                <a:cs typeface="Lucida Sans Unicode"/>
              </a:rPr>
              <a:t> </a:t>
            </a:r>
            <a:r>
              <a:rPr sz="2600" spc="-225" dirty="0">
                <a:latin typeface="Lucida Sans Unicode"/>
                <a:cs typeface="Lucida Sans Unicode"/>
              </a:rPr>
              <a:t>1608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/ </a:t>
            </a:r>
            <a:r>
              <a:rPr sz="2600" spc="-25" dirty="0">
                <a:latin typeface="Lucida Sans Unicode"/>
                <a:cs typeface="Lucida Sans Unicode"/>
              </a:rPr>
              <a:t>ISO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20" dirty="0">
                <a:latin typeface="Lucida Sans Unicode"/>
                <a:cs typeface="Lucida Sans Unicode"/>
              </a:rPr>
              <a:t>6892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-10" dirty="0">
                <a:latin typeface="Lucida Sans Unicode"/>
                <a:cs typeface="Lucida Sans Unicode"/>
              </a:rPr>
              <a:t>specifies</a:t>
            </a:r>
            <a:r>
              <a:rPr sz="2600" dirty="0">
                <a:latin typeface="Lucida Sans Unicode"/>
                <a:cs typeface="Lucida Sans Unicode"/>
              </a:rPr>
              <a:t>	</a:t>
            </a:r>
            <a:r>
              <a:rPr sz="2600" spc="265" dirty="0">
                <a:latin typeface="Lucida Sans Unicode"/>
                <a:cs typeface="Lucida Sans Unicode"/>
              </a:rPr>
              <a:t>a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49098" y="6263106"/>
            <a:ext cx="462661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95"/>
              </a:spcBef>
            </a:pPr>
            <a:r>
              <a:rPr sz="2600" spc="95" dirty="0">
                <a:latin typeface="Lucida Sans Unicode"/>
                <a:cs typeface="Lucida Sans Unicode"/>
              </a:rPr>
              <a:t>method</a:t>
            </a:r>
            <a:r>
              <a:rPr sz="2600" spc="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9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tensile</a:t>
            </a:r>
            <a:r>
              <a:rPr sz="2600" spc="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testing</a:t>
            </a:r>
            <a:r>
              <a:rPr sz="2600" spc="114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of </a:t>
            </a:r>
            <a:r>
              <a:rPr sz="2600" spc="70" dirty="0">
                <a:latin typeface="Lucida Sans Unicode"/>
                <a:cs typeface="Lucida Sans Unicode"/>
              </a:rPr>
              <a:t>metallic</a:t>
            </a:r>
            <a:r>
              <a:rPr sz="2600" spc="505" dirty="0">
                <a:latin typeface="Lucida Sans Unicode"/>
                <a:cs typeface="Lucida Sans Unicode"/>
              </a:rPr>
              <a:t>    </a:t>
            </a:r>
            <a:r>
              <a:rPr sz="2600" spc="80" dirty="0">
                <a:latin typeface="Lucida Sans Unicode"/>
                <a:cs typeface="Lucida Sans Unicode"/>
              </a:rPr>
              <a:t>materials</a:t>
            </a:r>
            <a:r>
              <a:rPr sz="2600" spc="515" dirty="0">
                <a:latin typeface="Lucida Sans Unicode"/>
                <a:cs typeface="Lucida Sans Unicode"/>
              </a:rPr>
              <a:t>    </a:t>
            </a:r>
            <a:r>
              <a:rPr sz="2600" spc="120" dirty="0">
                <a:latin typeface="Lucida Sans Unicode"/>
                <a:cs typeface="Lucida Sans Unicode"/>
              </a:rPr>
              <a:t>at </a:t>
            </a:r>
            <a:r>
              <a:rPr sz="2600" spc="80" dirty="0">
                <a:latin typeface="Lucida Sans Unicode"/>
                <a:cs typeface="Lucida Sans Unicode"/>
              </a:rPr>
              <a:t>temperatures</a:t>
            </a:r>
            <a:r>
              <a:rPr sz="2600" spc="530" dirty="0">
                <a:latin typeface="Lucida Sans Unicode"/>
                <a:cs typeface="Lucida Sans Unicode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between</a:t>
            </a:r>
            <a:r>
              <a:rPr sz="2600" spc="535" dirty="0">
                <a:latin typeface="Lucida Sans Unicode"/>
                <a:cs typeface="Lucida Sans Unicode"/>
              </a:rPr>
              <a:t> </a:t>
            </a:r>
            <a:r>
              <a:rPr sz="2600" spc="-325" dirty="0">
                <a:latin typeface="Arial Black"/>
                <a:cs typeface="Arial Black"/>
              </a:rPr>
              <a:t>+10</a:t>
            </a:r>
            <a:endParaRPr sz="26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600" b="1" spc="-195" dirty="0">
                <a:latin typeface="Trebuchet MS"/>
                <a:cs typeface="Trebuchet MS"/>
              </a:rPr>
              <a:t>°</a:t>
            </a:r>
            <a:r>
              <a:rPr sz="2600" spc="-195" dirty="0">
                <a:latin typeface="Arial Black"/>
                <a:cs typeface="Arial Black"/>
              </a:rPr>
              <a:t>C</a:t>
            </a:r>
            <a:r>
              <a:rPr sz="2600" spc="-315" dirty="0">
                <a:latin typeface="Arial Black"/>
                <a:cs typeface="Arial Black"/>
              </a:rPr>
              <a:t> </a:t>
            </a:r>
            <a:r>
              <a:rPr sz="2600" dirty="0">
                <a:latin typeface="Arial Black"/>
                <a:cs typeface="Arial Black"/>
              </a:rPr>
              <a:t>and</a:t>
            </a:r>
            <a:r>
              <a:rPr sz="2600" spc="-295" dirty="0">
                <a:latin typeface="Arial Black"/>
                <a:cs typeface="Arial Black"/>
              </a:rPr>
              <a:t> </a:t>
            </a:r>
            <a:r>
              <a:rPr sz="2600" spc="645" dirty="0">
                <a:latin typeface="Arial Black"/>
                <a:cs typeface="Arial Black"/>
              </a:rPr>
              <a:t>-</a:t>
            </a:r>
            <a:r>
              <a:rPr sz="2600" spc="-335" dirty="0">
                <a:latin typeface="Arial Black"/>
                <a:cs typeface="Arial Black"/>
              </a:rPr>
              <a:t>196</a:t>
            </a:r>
            <a:r>
              <a:rPr sz="2600" spc="-310" dirty="0">
                <a:latin typeface="Arial Black"/>
                <a:cs typeface="Arial Black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°</a:t>
            </a:r>
            <a:r>
              <a:rPr sz="2600" spc="-25" dirty="0">
                <a:latin typeface="Arial Black"/>
                <a:cs typeface="Arial Black"/>
              </a:rPr>
              <a:t>C.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15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1787651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Important</a:t>
            </a:r>
            <a:r>
              <a:rPr sz="33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terms</a:t>
            </a:r>
            <a:r>
              <a:rPr sz="33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95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33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definitions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6" name="object 6"/>
          <p:cNvSpPr/>
          <p:nvPr/>
        </p:nvSpPr>
        <p:spPr>
          <a:xfrm>
            <a:off x="1028700" y="3912108"/>
            <a:ext cx="7545705" cy="5568950"/>
          </a:xfrm>
          <a:custGeom>
            <a:avLst/>
            <a:gdLst/>
            <a:ahLst/>
            <a:cxnLst/>
            <a:rect l="l" t="t" r="r" b="b"/>
            <a:pathLst>
              <a:path w="7545705" h="5568950">
                <a:moveTo>
                  <a:pt x="7346569" y="0"/>
                </a:moveTo>
                <a:lnTo>
                  <a:pt x="198704" y="0"/>
                </a:lnTo>
                <a:lnTo>
                  <a:pt x="153143" y="5244"/>
                </a:lnTo>
                <a:lnTo>
                  <a:pt x="111319" y="20183"/>
                </a:lnTo>
                <a:lnTo>
                  <a:pt x="74425" y="43627"/>
                </a:lnTo>
                <a:lnTo>
                  <a:pt x="43653" y="74384"/>
                </a:lnTo>
                <a:lnTo>
                  <a:pt x="20196" y="111263"/>
                </a:lnTo>
                <a:lnTo>
                  <a:pt x="5247" y="153075"/>
                </a:lnTo>
                <a:lnTo>
                  <a:pt x="0" y="198627"/>
                </a:lnTo>
                <a:lnTo>
                  <a:pt x="0" y="5370004"/>
                </a:lnTo>
                <a:lnTo>
                  <a:pt x="5247" y="5415560"/>
                </a:lnTo>
                <a:lnTo>
                  <a:pt x="20196" y="5457381"/>
                </a:lnTo>
                <a:lnTo>
                  <a:pt x="43653" y="5494273"/>
                </a:lnTo>
                <a:lnTo>
                  <a:pt x="74425" y="5525043"/>
                </a:lnTo>
                <a:lnTo>
                  <a:pt x="111319" y="5548499"/>
                </a:lnTo>
                <a:lnTo>
                  <a:pt x="153143" y="5563448"/>
                </a:lnTo>
                <a:lnTo>
                  <a:pt x="198704" y="5568695"/>
                </a:lnTo>
                <a:lnTo>
                  <a:pt x="7346569" y="5568695"/>
                </a:lnTo>
                <a:lnTo>
                  <a:pt x="7392128" y="5563448"/>
                </a:lnTo>
                <a:lnTo>
                  <a:pt x="7433958" y="5548499"/>
                </a:lnTo>
                <a:lnTo>
                  <a:pt x="7470862" y="5525043"/>
                </a:lnTo>
                <a:lnTo>
                  <a:pt x="7501646" y="5494273"/>
                </a:lnTo>
                <a:lnTo>
                  <a:pt x="7525115" y="5457381"/>
                </a:lnTo>
                <a:lnTo>
                  <a:pt x="7540072" y="5415560"/>
                </a:lnTo>
                <a:lnTo>
                  <a:pt x="7545324" y="5370004"/>
                </a:lnTo>
                <a:lnTo>
                  <a:pt x="7545324" y="198627"/>
                </a:lnTo>
                <a:lnTo>
                  <a:pt x="7540072" y="153075"/>
                </a:lnTo>
                <a:lnTo>
                  <a:pt x="7525115" y="111263"/>
                </a:lnTo>
                <a:lnTo>
                  <a:pt x="7501646" y="74384"/>
                </a:lnTo>
                <a:lnTo>
                  <a:pt x="7470862" y="43627"/>
                </a:lnTo>
                <a:lnTo>
                  <a:pt x="7433958" y="20183"/>
                </a:lnTo>
                <a:lnTo>
                  <a:pt x="7392128" y="5244"/>
                </a:lnTo>
                <a:lnTo>
                  <a:pt x="7346569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8011" y="4381955"/>
            <a:ext cx="6871589" cy="393402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03530" indent="-301625">
              <a:lnSpc>
                <a:spcPct val="100000"/>
              </a:lnSpc>
              <a:spcBef>
                <a:spcPts val="655"/>
              </a:spcBef>
              <a:buSzPct val="88888"/>
              <a:buAutoNum type="arabicPeriod"/>
              <a:tabLst>
                <a:tab pos="303530" algn="l"/>
              </a:tabLst>
            </a:pPr>
            <a:r>
              <a:rPr sz="2700" spc="160" dirty="0">
                <a:latin typeface="Lucida Sans Unicode"/>
                <a:cs typeface="Lucida Sans Unicode"/>
              </a:rPr>
              <a:t>Gauge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Length(L)</a:t>
            </a:r>
            <a:endParaRPr sz="2700" dirty="0">
              <a:latin typeface="Lucida Sans Unicode"/>
              <a:cs typeface="Lucida Sans Unicode"/>
            </a:endParaRPr>
          </a:p>
          <a:p>
            <a:pPr marL="304165" indent="-301625">
              <a:lnSpc>
                <a:spcPct val="100000"/>
              </a:lnSpc>
              <a:spcBef>
                <a:spcPts val="555"/>
              </a:spcBef>
              <a:buSzPct val="88888"/>
              <a:buAutoNum type="arabicPeriod"/>
              <a:tabLst>
                <a:tab pos="304165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Elongation</a:t>
            </a:r>
            <a:endParaRPr sz="2700" dirty="0">
              <a:latin typeface="Lucida Sans Unicode"/>
              <a:cs typeface="Lucida Sans Unicode"/>
            </a:endParaRPr>
          </a:p>
          <a:p>
            <a:pPr marL="304800" indent="-301625">
              <a:lnSpc>
                <a:spcPct val="100000"/>
              </a:lnSpc>
              <a:spcBef>
                <a:spcPts val="565"/>
              </a:spcBef>
              <a:buSzPct val="88888"/>
              <a:buAutoNum type="arabicPeriod"/>
              <a:tabLst>
                <a:tab pos="304800" algn="l"/>
              </a:tabLst>
            </a:pPr>
            <a:r>
              <a:rPr sz="2700" spc="114" dirty="0">
                <a:latin typeface="Lucida Sans Unicode"/>
                <a:cs typeface="Lucida Sans Unicode"/>
              </a:rPr>
              <a:t>Percentage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110" dirty="0">
                <a:latin typeface="Lucida Sans Unicode"/>
                <a:cs typeface="Lucida Sans Unicode"/>
              </a:rPr>
              <a:t>permanent</a:t>
            </a:r>
            <a:r>
              <a:rPr sz="2700" spc="-100" dirty="0">
                <a:latin typeface="Lucida Sans Unicode"/>
                <a:cs typeface="Lucida Sans Unicode"/>
              </a:rPr>
              <a:t> </a:t>
            </a:r>
            <a:r>
              <a:rPr sz="2700" spc="45" dirty="0">
                <a:latin typeface="Lucida Sans Unicode"/>
                <a:cs typeface="Lucida Sans Unicode"/>
              </a:rPr>
              <a:t>elongation</a:t>
            </a:r>
            <a:endParaRPr sz="2700" dirty="0">
              <a:latin typeface="Lucida Sans Unicode"/>
              <a:cs typeface="Lucida Sans Unicode"/>
            </a:endParaRPr>
          </a:p>
          <a:p>
            <a:pPr marL="304800" indent="-301625">
              <a:lnSpc>
                <a:spcPct val="100000"/>
              </a:lnSpc>
              <a:spcBef>
                <a:spcPts val="560"/>
              </a:spcBef>
              <a:buSzPct val="88888"/>
              <a:buAutoNum type="arabicPeriod"/>
              <a:tabLst>
                <a:tab pos="304800" algn="l"/>
              </a:tabLst>
            </a:pPr>
            <a:r>
              <a:rPr sz="2700" spc="114" dirty="0">
                <a:latin typeface="Lucida Sans Unicode"/>
                <a:cs typeface="Lucida Sans Unicode"/>
              </a:rPr>
              <a:t>Percentage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55" dirty="0">
                <a:latin typeface="Lucida Sans Unicode"/>
                <a:cs typeface="Lucida Sans Unicode"/>
              </a:rPr>
              <a:t>elongation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after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40" dirty="0">
                <a:latin typeface="Lucida Sans Unicode"/>
                <a:cs typeface="Lucida Sans Unicode"/>
              </a:rPr>
              <a:t>fracture</a:t>
            </a:r>
            <a:endParaRPr sz="2700" dirty="0">
              <a:latin typeface="Lucida Sans Unicode"/>
              <a:cs typeface="Lucida Sans Unicode"/>
            </a:endParaRPr>
          </a:p>
          <a:p>
            <a:pPr marL="304800" indent="-301625">
              <a:lnSpc>
                <a:spcPct val="100000"/>
              </a:lnSpc>
              <a:spcBef>
                <a:spcPts val="555"/>
              </a:spcBef>
              <a:buSzPct val="88888"/>
              <a:buAutoNum type="arabicPeriod"/>
              <a:tabLst>
                <a:tab pos="304800" algn="l"/>
              </a:tabLst>
            </a:pPr>
            <a:r>
              <a:rPr sz="2700" dirty="0">
                <a:latin typeface="Lucida Sans Unicode"/>
                <a:cs typeface="Lucida Sans Unicode"/>
              </a:rPr>
              <a:t>Extensometer</a:t>
            </a:r>
            <a:r>
              <a:rPr sz="2700" spc="40" dirty="0">
                <a:latin typeface="Lucida Sans Unicode"/>
                <a:cs typeface="Lucida Sans Unicode"/>
              </a:rPr>
              <a:t> </a:t>
            </a:r>
            <a:r>
              <a:rPr sz="2700" spc="160" dirty="0">
                <a:latin typeface="Lucida Sans Unicode"/>
                <a:cs typeface="Lucida Sans Unicode"/>
              </a:rPr>
              <a:t>gauge</a:t>
            </a:r>
            <a:r>
              <a:rPr sz="2700" spc="3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length</a:t>
            </a:r>
            <a:endParaRPr sz="2700" dirty="0">
              <a:latin typeface="Lucida Sans Unicode"/>
              <a:cs typeface="Lucida Sans Unicode"/>
            </a:endParaRPr>
          </a:p>
          <a:p>
            <a:pPr marL="304800" indent="-301625">
              <a:lnSpc>
                <a:spcPct val="100000"/>
              </a:lnSpc>
              <a:spcBef>
                <a:spcPts val="565"/>
              </a:spcBef>
              <a:buSzPct val="88888"/>
              <a:buAutoNum type="arabicPeriod"/>
              <a:tabLst>
                <a:tab pos="304800" algn="l"/>
              </a:tabLst>
            </a:pPr>
            <a:r>
              <a:rPr sz="2700" spc="110" dirty="0">
                <a:latin typeface="Lucida Sans Unicode"/>
                <a:cs typeface="Lucida Sans Unicode"/>
              </a:rPr>
              <a:t>Percentage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extension</a:t>
            </a:r>
            <a:endParaRPr sz="2700" dirty="0">
              <a:latin typeface="Lucida Sans Unicode"/>
              <a:cs typeface="Lucida Sans Unicode"/>
            </a:endParaRPr>
          </a:p>
          <a:p>
            <a:pPr marL="273050" marR="1338580" indent="-271145">
              <a:lnSpc>
                <a:spcPct val="117000"/>
              </a:lnSpc>
              <a:spcBef>
                <a:spcPts val="15"/>
              </a:spcBef>
              <a:buSzPct val="88888"/>
              <a:buAutoNum type="arabicPeriod"/>
              <a:tabLst>
                <a:tab pos="273050" algn="l"/>
                <a:tab pos="303530" algn="l"/>
              </a:tabLst>
            </a:pPr>
            <a:r>
              <a:rPr sz="2700" spc="114" dirty="0" smtClean="0">
                <a:latin typeface="Lucida Sans Unicode"/>
                <a:cs typeface="Lucida Sans Unicode"/>
              </a:rPr>
              <a:t>Percentage</a:t>
            </a:r>
            <a:r>
              <a:rPr sz="2700" spc="-105" dirty="0" smtClean="0">
                <a:latin typeface="Lucida Sans Unicode"/>
                <a:cs typeface="Lucida Sans Unicode"/>
              </a:rPr>
              <a:t> </a:t>
            </a:r>
            <a:r>
              <a:rPr sz="2700" spc="60" dirty="0">
                <a:latin typeface="Lucida Sans Unicode"/>
                <a:cs typeface="Lucida Sans Unicode"/>
              </a:rPr>
              <a:t>plastic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extension </a:t>
            </a:r>
            <a:r>
              <a:rPr sz="2700" spc="145" dirty="0">
                <a:latin typeface="Lucida Sans Unicode"/>
                <a:cs typeface="Lucida Sans Unicode"/>
              </a:rPr>
              <a:t>at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90" dirty="0">
                <a:latin typeface="Lucida Sans Unicode"/>
                <a:cs typeface="Lucida Sans Unicode"/>
              </a:rPr>
              <a:t>maximum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105" dirty="0">
                <a:latin typeface="Lucida Sans Unicode"/>
                <a:cs typeface="Lucida Sans Unicode"/>
              </a:rPr>
              <a:t>force(Ag)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02723" y="3912108"/>
            <a:ext cx="7656830" cy="5568950"/>
          </a:xfrm>
          <a:custGeom>
            <a:avLst/>
            <a:gdLst/>
            <a:ahLst/>
            <a:cxnLst/>
            <a:rect l="l" t="t" r="r" b="b"/>
            <a:pathLst>
              <a:path w="7656830" h="5568950">
                <a:moveTo>
                  <a:pt x="7460741" y="0"/>
                </a:moveTo>
                <a:lnTo>
                  <a:pt x="195833" y="0"/>
                </a:lnTo>
                <a:lnTo>
                  <a:pt x="157452" y="3790"/>
                </a:lnTo>
                <a:lnTo>
                  <a:pt x="120903" y="14890"/>
                </a:lnTo>
                <a:lnTo>
                  <a:pt x="87213" y="32896"/>
                </a:lnTo>
                <a:lnTo>
                  <a:pt x="57403" y="57403"/>
                </a:lnTo>
                <a:lnTo>
                  <a:pt x="32896" y="87213"/>
                </a:lnTo>
                <a:lnTo>
                  <a:pt x="14890" y="120903"/>
                </a:lnTo>
                <a:lnTo>
                  <a:pt x="3790" y="157452"/>
                </a:lnTo>
                <a:lnTo>
                  <a:pt x="0" y="195833"/>
                </a:lnTo>
                <a:lnTo>
                  <a:pt x="0" y="5372887"/>
                </a:lnTo>
                <a:lnTo>
                  <a:pt x="3790" y="5411266"/>
                </a:lnTo>
                <a:lnTo>
                  <a:pt x="14890" y="5447820"/>
                </a:lnTo>
                <a:lnTo>
                  <a:pt x="32896" y="5481522"/>
                </a:lnTo>
                <a:lnTo>
                  <a:pt x="57403" y="5511342"/>
                </a:lnTo>
                <a:lnTo>
                  <a:pt x="87213" y="5535793"/>
                </a:lnTo>
                <a:lnTo>
                  <a:pt x="120903" y="5553787"/>
                </a:lnTo>
                <a:lnTo>
                  <a:pt x="157452" y="5564897"/>
                </a:lnTo>
                <a:lnTo>
                  <a:pt x="195833" y="5568695"/>
                </a:lnTo>
                <a:lnTo>
                  <a:pt x="7460741" y="5568695"/>
                </a:lnTo>
                <a:lnTo>
                  <a:pt x="7499123" y="5564897"/>
                </a:lnTo>
                <a:lnTo>
                  <a:pt x="7535672" y="5553787"/>
                </a:lnTo>
                <a:lnTo>
                  <a:pt x="7569362" y="5535793"/>
                </a:lnTo>
                <a:lnTo>
                  <a:pt x="7599172" y="5511342"/>
                </a:lnTo>
                <a:lnTo>
                  <a:pt x="7623679" y="5481522"/>
                </a:lnTo>
                <a:lnTo>
                  <a:pt x="7641685" y="5447820"/>
                </a:lnTo>
                <a:lnTo>
                  <a:pt x="7652785" y="5411266"/>
                </a:lnTo>
                <a:lnTo>
                  <a:pt x="7656576" y="5372887"/>
                </a:lnTo>
                <a:lnTo>
                  <a:pt x="7656576" y="195833"/>
                </a:lnTo>
                <a:lnTo>
                  <a:pt x="7652785" y="157452"/>
                </a:lnTo>
                <a:lnTo>
                  <a:pt x="7641685" y="120903"/>
                </a:lnTo>
                <a:lnTo>
                  <a:pt x="7623679" y="87213"/>
                </a:lnTo>
                <a:lnTo>
                  <a:pt x="7599172" y="57403"/>
                </a:lnTo>
                <a:lnTo>
                  <a:pt x="7569362" y="32896"/>
                </a:lnTo>
                <a:lnTo>
                  <a:pt x="7535671" y="14890"/>
                </a:lnTo>
                <a:lnTo>
                  <a:pt x="7499123" y="3790"/>
                </a:lnTo>
                <a:lnTo>
                  <a:pt x="7460741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17938" y="4381955"/>
            <a:ext cx="6846062" cy="394915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9720" indent="-295275">
              <a:lnSpc>
                <a:spcPct val="100000"/>
              </a:lnSpc>
              <a:spcBef>
                <a:spcPts val="655"/>
              </a:spcBef>
              <a:buSzPct val="87037"/>
              <a:buAutoNum type="arabicPeriod" startAt="8"/>
              <a:tabLst>
                <a:tab pos="299720" algn="l"/>
              </a:tabLst>
            </a:pPr>
            <a:r>
              <a:rPr sz="2700" dirty="0">
                <a:latin typeface="Lucida Sans Unicode"/>
                <a:cs typeface="Lucida Sans Unicode"/>
              </a:rPr>
              <a:t>Strain</a:t>
            </a:r>
            <a:r>
              <a:rPr sz="2700" spc="140" dirty="0">
                <a:latin typeface="Lucida Sans Unicode"/>
                <a:cs typeface="Lucida Sans Unicode"/>
              </a:rPr>
              <a:t> </a:t>
            </a:r>
            <a:r>
              <a:rPr sz="2700" spc="65" dirty="0">
                <a:latin typeface="Lucida Sans Unicode"/>
                <a:cs typeface="Lucida Sans Unicode"/>
              </a:rPr>
              <a:t>rate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5080" indent="-8255">
              <a:lnSpc>
                <a:spcPts val="3800"/>
              </a:lnSpc>
              <a:spcBef>
                <a:spcPts val="215"/>
              </a:spcBef>
              <a:buSzPct val="87037"/>
              <a:buAutoNum type="arabicPeriod" startAt="8"/>
              <a:tabLst>
                <a:tab pos="299720" algn="l"/>
              </a:tabLst>
            </a:pPr>
            <a:r>
              <a:rPr sz="2700" spc="90" dirty="0" smtClean="0">
                <a:latin typeface="Lucida Sans Unicode"/>
                <a:cs typeface="Lucida Sans Unicode"/>
              </a:rPr>
              <a:t>Crosshead</a:t>
            </a:r>
            <a:r>
              <a:rPr sz="2700" spc="-105" dirty="0" smtClean="0">
                <a:latin typeface="Lucida Sans Unicode"/>
                <a:cs typeface="Lucida Sans Unicode"/>
              </a:rPr>
              <a:t> </a:t>
            </a:r>
            <a:r>
              <a:rPr sz="2700" spc="80" dirty="0">
                <a:latin typeface="Lucida Sans Unicode"/>
                <a:cs typeface="Lucida Sans Unicode"/>
              </a:rPr>
              <a:t>separation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spc="65" dirty="0" smtClean="0">
                <a:latin typeface="Lucida Sans Unicode"/>
                <a:cs typeface="Lucida Sans Unicode"/>
              </a:rPr>
              <a:t>rate</a:t>
            </a:r>
            <a:endParaRPr lang="en-IN" sz="2700" spc="65" dirty="0" smtClean="0">
              <a:latin typeface="Lucida Sans Unicode"/>
              <a:cs typeface="Lucida Sans Unicode"/>
            </a:endParaRPr>
          </a:p>
          <a:p>
            <a:pPr marL="12700" marR="5080" indent="-8255">
              <a:lnSpc>
                <a:spcPts val="3800"/>
              </a:lnSpc>
              <a:spcBef>
                <a:spcPts val="215"/>
              </a:spcBef>
              <a:buSzPct val="87037"/>
              <a:buAutoNum type="arabicPeriod" startAt="8"/>
              <a:tabLst>
                <a:tab pos="299720" algn="l"/>
              </a:tabLst>
            </a:pPr>
            <a:r>
              <a:rPr lang="en-IN" sz="2700" spc="-90" dirty="0" smtClean="0">
                <a:latin typeface="Lucida Sans Unicode"/>
                <a:cs typeface="Lucida Sans Unicode"/>
              </a:rPr>
              <a:t> </a:t>
            </a:r>
            <a:r>
              <a:rPr sz="2700" spc="-90" dirty="0" smtClean="0">
                <a:latin typeface="Lucida Sans Unicode"/>
                <a:cs typeface="Lucida Sans Unicode"/>
              </a:rPr>
              <a:t>Maximum</a:t>
            </a:r>
            <a:r>
              <a:rPr sz="2700" spc="-45" dirty="0" smtClean="0">
                <a:latin typeface="Lucida Sans Unicode"/>
                <a:cs typeface="Lucida Sans Unicode"/>
              </a:rPr>
              <a:t> </a:t>
            </a:r>
            <a:r>
              <a:rPr sz="2700" spc="45" dirty="0" smtClean="0">
                <a:latin typeface="Lucida Sans Unicode"/>
                <a:cs typeface="Lucida Sans Unicode"/>
              </a:rPr>
              <a:t>Force</a:t>
            </a:r>
            <a:endParaRPr lang="en-IN" sz="2700" spc="45" dirty="0" smtClean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SzPct val="53703"/>
              <a:tabLst>
                <a:tab pos="303530" algn="l"/>
              </a:tabLst>
            </a:pPr>
            <a:r>
              <a:rPr lang="en-IN" sz="2700" spc="-10" dirty="0" smtClean="0">
                <a:latin typeface="Lucida Sans Unicode"/>
                <a:cs typeface="Lucida Sans Unicode"/>
              </a:rPr>
              <a:t>11. </a:t>
            </a:r>
            <a:r>
              <a:rPr sz="2700" spc="-10" dirty="0" smtClean="0">
                <a:latin typeface="Lucida Sans Unicode"/>
                <a:cs typeface="Lucida Sans Unicode"/>
              </a:rPr>
              <a:t>Tensile</a:t>
            </a:r>
            <a:r>
              <a:rPr sz="2700" spc="-160" dirty="0" smtClean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strength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buSzPct val="53703"/>
              <a:tabLst>
                <a:tab pos="389890" algn="l"/>
              </a:tabLst>
            </a:pPr>
            <a:r>
              <a:rPr lang="en-IN" sz="2700" dirty="0" smtClean="0">
                <a:latin typeface="Lucida Sans Unicode"/>
                <a:cs typeface="Lucida Sans Unicode"/>
              </a:rPr>
              <a:t>12. </a:t>
            </a:r>
            <a:r>
              <a:rPr sz="2700" dirty="0" smtClean="0">
                <a:latin typeface="Lucida Sans Unicode"/>
                <a:cs typeface="Lucida Sans Unicode"/>
              </a:rPr>
              <a:t>Yield</a:t>
            </a:r>
            <a:r>
              <a:rPr sz="2700" spc="-200" dirty="0" smtClean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strength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buSzPct val="53703"/>
              <a:tabLst>
                <a:tab pos="394970" algn="l"/>
              </a:tabLst>
            </a:pPr>
            <a:r>
              <a:rPr lang="en-IN" sz="2700" dirty="0" smtClean="0">
                <a:latin typeface="Lucida Sans Unicode"/>
                <a:cs typeface="Lucida Sans Unicode"/>
              </a:rPr>
              <a:t>13. </a:t>
            </a:r>
            <a:r>
              <a:rPr sz="2700" dirty="0" smtClean="0">
                <a:latin typeface="Lucida Sans Unicode"/>
                <a:cs typeface="Lucida Sans Unicode"/>
              </a:rPr>
              <a:t>Upper</a:t>
            </a:r>
            <a:r>
              <a:rPr sz="2700" spc="65" dirty="0" smtClean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yield</a:t>
            </a:r>
            <a:r>
              <a:rPr sz="2700" spc="8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strength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buSzPct val="53703"/>
              <a:tabLst>
                <a:tab pos="409575" algn="l"/>
              </a:tabLst>
            </a:pPr>
            <a:r>
              <a:rPr lang="en-IN" sz="2700" dirty="0" smtClean="0">
                <a:latin typeface="Lucida Sans Unicode"/>
                <a:cs typeface="Lucida Sans Unicode"/>
              </a:rPr>
              <a:t>14. </a:t>
            </a:r>
            <a:r>
              <a:rPr sz="2700" dirty="0" smtClean="0">
                <a:latin typeface="Lucida Sans Unicode"/>
                <a:cs typeface="Lucida Sans Unicode"/>
              </a:rPr>
              <a:t>Lower</a:t>
            </a:r>
            <a:r>
              <a:rPr sz="2700" spc="-70" dirty="0" smtClean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yield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strength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buSzPct val="53703"/>
              <a:tabLst>
                <a:tab pos="408305" algn="l"/>
              </a:tabLst>
            </a:pPr>
            <a:r>
              <a:rPr lang="en-IN" sz="2700" dirty="0" smtClean="0">
                <a:latin typeface="Lucida Sans Unicode"/>
                <a:cs typeface="Lucida Sans Unicode"/>
              </a:rPr>
              <a:t>15. </a:t>
            </a:r>
            <a:r>
              <a:rPr sz="2700" dirty="0" smtClean="0">
                <a:latin typeface="Lucida Sans Unicode"/>
                <a:cs typeface="Lucida Sans Unicode"/>
              </a:rPr>
              <a:t>Proof</a:t>
            </a:r>
            <a:r>
              <a:rPr sz="2700" spc="-125" dirty="0" smtClean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strength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16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1787651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3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TYPES</a:t>
            </a:r>
            <a:r>
              <a:rPr sz="33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33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TEST</a:t>
            </a:r>
            <a:r>
              <a:rPr sz="33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PIECES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ACCORDING</a:t>
            </a:r>
            <a:r>
              <a:rPr sz="33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33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PRODUCT</a:t>
            </a:r>
            <a:r>
              <a:rPr sz="33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TYPE</a:t>
            </a:r>
            <a:endParaRPr sz="33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0107" y="3093720"/>
            <a:ext cx="12448032" cy="48859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2865247" y="8308085"/>
            <a:ext cx="13942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195" dirty="0">
                <a:latin typeface="Arial"/>
                <a:cs typeface="Arial"/>
              </a:rPr>
              <a:t>c/s</a:t>
            </a:r>
            <a:r>
              <a:rPr sz="2800" b="1" i="1" spc="-125" dirty="0">
                <a:latin typeface="Arial"/>
                <a:cs typeface="Arial"/>
              </a:rPr>
              <a:t> </a:t>
            </a:r>
            <a:r>
              <a:rPr sz="2800" b="1" i="1" spc="65" dirty="0">
                <a:latin typeface="Arial"/>
                <a:cs typeface="Arial"/>
              </a:rPr>
              <a:t>of</a:t>
            </a:r>
            <a:r>
              <a:rPr sz="2800" b="1" i="1" spc="-95" dirty="0">
                <a:latin typeface="Arial"/>
                <a:cs typeface="Arial"/>
              </a:rPr>
              <a:t> </a:t>
            </a:r>
            <a:r>
              <a:rPr sz="2800" b="1" i="1" spc="130" dirty="0">
                <a:latin typeface="Arial"/>
                <a:cs typeface="Arial"/>
              </a:rPr>
              <a:t>test</a:t>
            </a:r>
            <a:r>
              <a:rPr sz="2800" b="1" i="1" spc="-125" dirty="0">
                <a:latin typeface="Arial"/>
                <a:cs typeface="Arial"/>
              </a:rPr>
              <a:t> </a:t>
            </a:r>
            <a:r>
              <a:rPr sz="2800" b="1" i="1" spc="100" dirty="0">
                <a:latin typeface="Arial"/>
                <a:cs typeface="Arial"/>
              </a:rPr>
              <a:t>pieces</a:t>
            </a:r>
            <a:r>
              <a:rPr sz="2800" b="1" i="1" spc="-105" dirty="0">
                <a:latin typeface="Arial"/>
                <a:cs typeface="Arial"/>
              </a:rPr>
              <a:t> </a:t>
            </a:r>
            <a:r>
              <a:rPr sz="2800" b="1" i="1" spc="335" dirty="0">
                <a:latin typeface="Arial"/>
                <a:cs typeface="Arial"/>
              </a:rPr>
              <a:t>may</a:t>
            </a:r>
            <a:r>
              <a:rPr sz="2800" b="1" i="1" spc="-114" dirty="0">
                <a:latin typeface="Arial"/>
                <a:cs typeface="Arial"/>
              </a:rPr>
              <a:t> </a:t>
            </a:r>
            <a:r>
              <a:rPr sz="2800" b="1" i="1" spc="160" dirty="0">
                <a:latin typeface="Arial"/>
                <a:cs typeface="Arial"/>
              </a:rPr>
              <a:t>be</a:t>
            </a:r>
            <a:r>
              <a:rPr sz="2800" b="1" i="1" spc="-110" dirty="0">
                <a:latin typeface="Arial"/>
                <a:cs typeface="Arial"/>
              </a:rPr>
              <a:t> </a:t>
            </a:r>
            <a:r>
              <a:rPr sz="2800" b="1" i="1" spc="185" dirty="0">
                <a:latin typeface="Arial"/>
                <a:cs typeface="Arial"/>
              </a:rPr>
              <a:t>annular</a:t>
            </a:r>
            <a:r>
              <a:rPr sz="2800" b="1" i="1" spc="-110" dirty="0">
                <a:latin typeface="Arial"/>
                <a:cs typeface="Arial"/>
              </a:rPr>
              <a:t> </a:t>
            </a:r>
            <a:r>
              <a:rPr sz="2800" b="1" i="1" spc="80" dirty="0">
                <a:latin typeface="Arial"/>
                <a:cs typeface="Arial"/>
              </a:rPr>
              <a:t>or</a:t>
            </a:r>
            <a:r>
              <a:rPr sz="2800" b="1" i="1" spc="-114" dirty="0">
                <a:latin typeface="Arial"/>
                <a:cs typeface="Arial"/>
              </a:rPr>
              <a:t> </a:t>
            </a:r>
            <a:r>
              <a:rPr sz="2800" b="1" i="1" spc="95" dirty="0">
                <a:latin typeface="Arial"/>
                <a:cs typeface="Arial"/>
              </a:rPr>
              <a:t>in</a:t>
            </a:r>
            <a:r>
              <a:rPr sz="2800" b="1" i="1" spc="-125" dirty="0">
                <a:latin typeface="Arial"/>
                <a:cs typeface="Arial"/>
              </a:rPr>
              <a:t> </a:t>
            </a:r>
            <a:r>
              <a:rPr sz="2800" b="1" i="1" spc="125" dirty="0">
                <a:latin typeface="Arial"/>
                <a:cs typeface="Arial"/>
              </a:rPr>
              <a:t>special</a:t>
            </a:r>
            <a:r>
              <a:rPr sz="2800" b="1" i="1" spc="-114" dirty="0">
                <a:latin typeface="Arial"/>
                <a:cs typeface="Arial"/>
              </a:rPr>
              <a:t> </a:t>
            </a:r>
            <a:r>
              <a:rPr sz="2800" b="1" i="1" spc="105" dirty="0">
                <a:latin typeface="Arial"/>
                <a:cs typeface="Arial"/>
              </a:rPr>
              <a:t>cases</a:t>
            </a:r>
            <a:r>
              <a:rPr sz="2800" b="1" i="1" spc="-95" dirty="0">
                <a:latin typeface="Arial"/>
                <a:cs typeface="Arial"/>
              </a:rPr>
              <a:t> </a:t>
            </a:r>
            <a:r>
              <a:rPr sz="2800" b="1" i="1" spc="160" dirty="0">
                <a:latin typeface="Arial"/>
                <a:cs typeface="Arial"/>
              </a:rPr>
              <a:t>some</a:t>
            </a:r>
            <a:r>
              <a:rPr sz="2800" b="1" i="1" spc="-110" dirty="0">
                <a:latin typeface="Arial"/>
                <a:cs typeface="Arial"/>
              </a:rPr>
              <a:t> </a:t>
            </a:r>
            <a:r>
              <a:rPr sz="2800" b="1" i="1" spc="140" dirty="0">
                <a:latin typeface="Arial"/>
                <a:cs typeface="Arial"/>
              </a:rPr>
              <a:t>other</a:t>
            </a:r>
            <a:r>
              <a:rPr sz="2800" b="1" i="1" spc="-100" dirty="0">
                <a:latin typeface="Arial"/>
                <a:cs typeface="Arial"/>
              </a:rPr>
              <a:t> </a:t>
            </a:r>
            <a:r>
              <a:rPr sz="2800" b="1" i="1" spc="145" dirty="0">
                <a:latin typeface="Arial"/>
                <a:cs typeface="Arial"/>
              </a:rPr>
              <a:t>uniform</a:t>
            </a:r>
            <a:r>
              <a:rPr sz="2800" b="1" i="1" spc="-110" dirty="0">
                <a:latin typeface="Arial"/>
                <a:cs typeface="Arial"/>
              </a:rPr>
              <a:t> </a:t>
            </a:r>
            <a:r>
              <a:rPr sz="2800" b="1" i="1" spc="170" dirty="0">
                <a:latin typeface="Arial"/>
                <a:cs typeface="Arial"/>
              </a:rPr>
              <a:t>c/s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17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1606296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89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Test</a:t>
            </a:r>
            <a:r>
              <a:rPr sz="33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Piece</a:t>
            </a:r>
            <a:r>
              <a:rPr sz="3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Dimensions</a:t>
            </a:r>
            <a:endParaRPr sz="33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5143" y="2680716"/>
            <a:ext cx="8372856" cy="34762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7272528"/>
            <a:ext cx="11271504" cy="27477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7" name="object 7"/>
          <p:cNvSpPr txBox="1"/>
          <p:nvPr/>
        </p:nvSpPr>
        <p:spPr>
          <a:xfrm>
            <a:off x="1317752" y="3116427"/>
            <a:ext cx="8034655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indent="-303530" algn="just">
              <a:lnSpc>
                <a:spcPct val="125000"/>
              </a:lnSpc>
              <a:spcBef>
                <a:spcPts val="100"/>
              </a:spcBef>
              <a:buFont typeface="Arial MT"/>
              <a:buChar char="•"/>
              <a:tabLst>
                <a:tab pos="315595" algn="l"/>
              </a:tabLst>
            </a:pPr>
            <a:r>
              <a:rPr sz="2600" dirty="0">
                <a:latin typeface="Lucida Sans Unicode"/>
                <a:cs typeface="Lucida Sans Unicode"/>
              </a:rPr>
              <a:t>Original</a:t>
            </a:r>
            <a:r>
              <a:rPr sz="2600" spc="535" dirty="0">
                <a:latin typeface="Lucida Sans Unicode"/>
                <a:cs typeface="Lucida Sans Unicode"/>
              </a:rPr>
              <a:t> </a:t>
            </a:r>
            <a:r>
              <a:rPr sz="2600" spc="145" dirty="0">
                <a:latin typeface="Lucida Sans Unicode"/>
                <a:cs typeface="Lucida Sans Unicode"/>
              </a:rPr>
              <a:t>gauge</a:t>
            </a:r>
            <a:r>
              <a:rPr sz="2600" spc="5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length</a:t>
            </a:r>
            <a:r>
              <a:rPr sz="2600" spc="5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shall</a:t>
            </a:r>
            <a:r>
              <a:rPr sz="2600" spc="5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not</a:t>
            </a:r>
            <a:r>
              <a:rPr sz="2600" spc="545" dirty="0">
                <a:latin typeface="Lucida Sans Unicode"/>
                <a:cs typeface="Lucida Sans Unicode"/>
              </a:rPr>
              <a:t> </a:t>
            </a:r>
            <a:r>
              <a:rPr sz="2600" spc="135" dirty="0">
                <a:latin typeface="Lucida Sans Unicode"/>
                <a:cs typeface="Lucida Sans Unicode"/>
              </a:rPr>
              <a:t>be</a:t>
            </a:r>
            <a:r>
              <a:rPr sz="2600" spc="5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less</a:t>
            </a:r>
            <a:r>
              <a:rPr sz="2600" spc="560" dirty="0">
                <a:latin typeface="Lucida Sans Unicode"/>
                <a:cs typeface="Lucida Sans Unicode"/>
              </a:rPr>
              <a:t> </a:t>
            </a:r>
            <a:r>
              <a:rPr sz="2600" spc="75" dirty="0">
                <a:latin typeface="Lucida Sans Unicode"/>
                <a:cs typeface="Lucida Sans Unicode"/>
              </a:rPr>
              <a:t>than </a:t>
            </a:r>
            <a:r>
              <a:rPr sz="2600" spc="-140" dirty="0">
                <a:latin typeface="Lucida Sans Unicode"/>
                <a:cs typeface="Lucida Sans Unicode"/>
              </a:rPr>
              <a:t>15mm.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spc="130" dirty="0">
                <a:latin typeface="Lucida Sans Unicode"/>
                <a:cs typeface="Lucida Sans Unicode"/>
              </a:rPr>
              <a:t>When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c/s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175" dirty="0">
                <a:latin typeface="Lucida Sans Unicode"/>
                <a:cs typeface="Lucida Sans Unicode"/>
              </a:rPr>
              <a:t>area</a:t>
            </a:r>
            <a:r>
              <a:rPr sz="2600" spc="-6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test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piece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is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too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spc="55" dirty="0">
                <a:latin typeface="Lucida Sans Unicode"/>
                <a:cs typeface="Lucida Sans Unicode"/>
              </a:rPr>
              <a:t>small </a:t>
            </a:r>
            <a:r>
              <a:rPr sz="2600" dirty="0">
                <a:latin typeface="Lucida Sans Unicode"/>
                <a:cs typeface="Lucida Sans Unicode"/>
              </a:rPr>
              <a:t>for</a:t>
            </a:r>
            <a:r>
              <a:rPr sz="2600" spc="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this</a:t>
            </a:r>
            <a:r>
              <a:rPr sz="2600" spc="25" dirty="0">
                <a:latin typeface="Lucida Sans Unicode"/>
                <a:cs typeface="Lucida Sans Unicode"/>
              </a:rPr>
              <a:t> </a:t>
            </a:r>
            <a:r>
              <a:rPr sz="2600" spc="45" dirty="0">
                <a:latin typeface="Lucida Sans Unicode"/>
                <a:cs typeface="Lucida Sans Unicode"/>
              </a:rPr>
              <a:t>requirement</a:t>
            </a:r>
            <a:r>
              <a:rPr sz="2600" spc="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</a:t>
            </a:r>
            <a:r>
              <a:rPr sz="2600" spc="30" dirty="0">
                <a:latin typeface="Lucida Sans Unicode"/>
                <a:cs typeface="Lucida Sans Unicode"/>
              </a:rPr>
              <a:t> </a:t>
            </a:r>
            <a:r>
              <a:rPr sz="2600" spc="130" dirty="0">
                <a:latin typeface="Lucida Sans Unicode"/>
                <a:cs typeface="Lucida Sans Unicode"/>
              </a:rPr>
              <a:t>be</a:t>
            </a:r>
            <a:r>
              <a:rPr sz="2600" spc="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met,</a:t>
            </a:r>
            <a:r>
              <a:rPr sz="2600" spc="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higher</a:t>
            </a:r>
            <a:r>
              <a:rPr sz="2600" spc="30" dirty="0">
                <a:latin typeface="Lucida Sans Unicode"/>
                <a:cs typeface="Lucida Sans Unicode"/>
              </a:rPr>
              <a:t> </a:t>
            </a:r>
            <a:r>
              <a:rPr sz="2600" spc="100" dirty="0">
                <a:latin typeface="Lucida Sans Unicode"/>
                <a:cs typeface="Lucida Sans Unicode"/>
              </a:rPr>
              <a:t>value</a:t>
            </a:r>
            <a:r>
              <a:rPr sz="2600" spc="25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of </a:t>
            </a:r>
            <a:r>
              <a:rPr sz="2600" spc="-290" dirty="0">
                <a:latin typeface="Lucida Sans Unicode"/>
                <a:cs typeface="Lucida Sans Unicode"/>
              </a:rPr>
              <a:t>k,</a:t>
            </a:r>
            <a:r>
              <a:rPr sz="2600" spc="80" dirty="0">
                <a:latin typeface="Lucida Sans Unicode"/>
                <a:cs typeface="Lucida Sans Unicode"/>
              </a:rPr>
              <a:t> </a:t>
            </a:r>
            <a:r>
              <a:rPr sz="2600" spc="50" dirty="0">
                <a:latin typeface="Lucida Sans Unicode"/>
                <a:cs typeface="Lucida Sans Unicode"/>
              </a:rPr>
              <a:t>preferably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spc="-615" dirty="0">
                <a:latin typeface="Lucida Sans Unicode"/>
                <a:cs typeface="Lucida Sans Unicode"/>
              </a:rPr>
              <a:t>11.3</a:t>
            </a:r>
            <a:r>
              <a:rPr sz="2600" spc="409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or</a:t>
            </a:r>
            <a:r>
              <a:rPr sz="2600" spc="17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non</a:t>
            </a:r>
            <a:r>
              <a:rPr sz="2600" spc="1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proportional</a:t>
            </a:r>
            <a:r>
              <a:rPr sz="2600" spc="1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test</a:t>
            </a:r>
            <a:r>
              <a:rPr sz="2600" spc="155" dirty="0">
                <a:latin typeface="Lucida Sans Unicode"/>
                <a:cs typeface="Lucida Sans Unicode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piece </a:t>
            </a:r>
            <a:r>
              <a:rPr sz="2600" spc="225" dirty="0">
                <a:latin typeface="Lucida Sans Unicode"/>
                <a:cs typeface="Lucida Sans Unicode"/>
              </a:rPr>
              <a:t>may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135" dirty="0">
                <a:latin typeface="Lucida Sans Unicode"/>
                <a:cs typeface="Lucida Sans Unicode"/>
              </a:rPr>
              <a:t>be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used.</a:t>
            </a:r>
            <a:endParaRPr sz="2600">
              <a:latin typeface="Lucida Sans Unicode"/>
              <a:cs typeface="Lucida Sans Unicode"/>
            </a:endParaRPr>
          </a:p>
          <a:p>
            <a:pPr marL="315595" marR="8890" indent="-303530" algn="just">
              <a:lnSpc>
                <a:spcPct val="125000"/>
              </a:lnSpc>
              <a:spcBef>
                <a:spcPts val="3900"/>
              </a:spcBef>
              <a:buFont typeface="Arial MT"/>
              <a:buChar char="•"/>
              <a:tabLst>
                <a:tab pos="315595" algn="l"/>
              </a:tabLst>
            </a:pPr>
            <a:r>
              <a:rPr sz="2600" dirty="0">
                <a:latin typeface="Lucida Sans Unicode"/>
                <a:cs typeface="Lucida Sans Unicode"/>
              </a:rPr>
              <a:t>For</a:t>
            </a:r>
            <a:r>
              <a:rPr sz="2600" spc="190" dirty="0">
                <a:latin typeface="Lucida Sans Unicode"/>
                <a:cs typeface="Lucida Sans Unicode"/>
              </a:rPr>
              <a:t>   </a:t>
            </a:r>
            <a:r>
              <a:rPr sz="2600" dirty="0">
                <a:latin typeface="Lucida Sans Unicode"/>
                <a:cs typeface="Lucida Sans Unicode"/>
              </a:rPr>
              <a:t>non</a:t>
            </a:r>
            <a:r>
              <a:rPr sz="2600" spc="185" dirty="0">
                <a:latin typeface="Lucida Sans Unicode"/>
                <a:cs typeface="Lucida Sans Unicode"/>
              </a:rPr>
              <a:t>   </a:t>
            </a:r>
            <a:r>
              <a:rPr sz="2600" dirty="0">
                <a:latin typeface="Lucida Sans Unicode"/>
                <a:cs typeface="Lucida Sans Unicode"/>
              </a:rPr>
              <a:t>proportional</a:t>
            </a:r>
            <a:r>
              <a:rPr sz="2600" spc="195" dirty="0">
                <a:latin typeface="Lucida Sans Unicode"/>
                <a:cs typeface="Lucida Sans Unicode"/>
              </a:rPr>
              <a:t>   </a:t>
            </a:r>
            <a:r>
              <a:rPr sz="2600" dirty="0">
                <a:latin typeface="Lucida Sans Unicode"/>
                <a:cs typeface="Lucida Sans Unicode"/>
              </a:rPr>
              <a:t>test</a:t>
            </a:r>
            <a:r>
              <a:rPr sz="2600" spc="190" dirty="0">
                <a:latin typeface="Lucida Sans Unicode"/>
                <a:cs typeface="Lucida Sans Unicode"/>
              </a:rPr>
              <a:t>   </a:t>
            </a:r>
            <a:r>
              <a:rPr sz="2600" dirty="0">
                <a:latin typeface="Lucida Sans Unicode"/>
                <a:cs typeface="Lucida Sans Unicode"/>
              </a:rPr>
              <a:t>pieces,</a:t>
            </a:r>
            <a:r>
              <a:rPr sz="2600" spc="195" dirty="0">
                <a:latin typeface="Lucida Sans Unicode"/>
                <a:cs typeface="Lucida Sans Unicode"/>
              </a:rPr>
              <a:t>   </a:t>
            </a:r>
            <a:r>
              <a:rPr sz="2600" dirty="0">
                <a:latin typeface="Lucida Sans Unicode"/>
                <a:cs typeface="Lucida Sans Unicode"/>
              </a:rPr>
              <a:t>L</a:t>
            </a:r>
            <a:r>
              <a:rPr sz="1100" dirty="0">
                <a:latin typeface="Lucida Sans Unicode"/>
                <a:cs typeface="Lucida Sans Unicode"/>
              </a:rPr>
              <a:t>0</a:t>
            </a:r>
            <a:r>
              <a:rPr sz="1100" spc="409" dirty="0">
                <a:latin typeface="Lucida Sans Unicode"/>
                <a:cs typeface="Lucida Sans Unicode"/>
              </a:rPr>
              <a:t>    </a:t>
            </a:r>
            <a:r>
              <a:rPr sz="2600" spc="-25" dirty="0">
                <a:latin typeface="Lucida Sans Unicode"/>
                <a:cs typeface="Lucida Sans Unicode"/>
              </a:rPr>
              <a:t>is </a:t>
            </a:r>
            <a:r>
              <a:rPr sz="2600" spc="75" dirty="0">
                <a:latin typeface="Lucida Sans Unicode"/>
                <a:cs typeface="Lucida Sans Unicode"/>
              </a:rPr>
              <a:t>independent</a:t>
            </a:r>
            <a:r>
              <a:rPr sz="2600" spc="-1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30" dirty="0">
                <a:latin typeface="Lucida Sans Unicode"/>
                <a:cs typeface="Lucida Sans Unicode"/>
              </a:rPr>
              <a:t>S</a:t>
            </a:r>
            <a:r>
              <a:rPr sz="1100" spc="30" dirty="0">
                <a:latin typeface="Lucida Sans Unicode"/>
                <a:cs typeface="Lucida Sans Unicode"/>
              </a:rPr>
              <a:t>0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7693" y="6046749"/>
            <a:ext cx="644080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 marR="5080" indent="-637540">
              <a:lnSpc>
                <a:spcPct val="117300"/>
              </a:lnSpc>
              <a:spcBef>
                <a:spcPts val="100"/>
              </a:spcBef>
            </a:pPr>
            <a:r>
              <a:rPr sz="2200" spc="-85" dirty="0">
                <a:latin typeface="Lucida Sans Unicode"/>
                <a:cs typeface="Lucida Sans Unicode"/>
              </a:rPr>
              <a:t>Fig.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90" dirty="0">
                <a:latin typeface="Lucida Sans Unicode"/>
                <a:cs typeface="Lucida Sans Unicode"/>
              </a:rPr>
              <a:t>Standard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85" dirty="0">
                <a:latin typeface="Lucida Sans Unicode"/>
                <a:cs typeface="Lucida Sans Unicode"/>
              </a:rPr>
              <a:t>specimen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dimension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for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circular </a:t>
            </a:r>
            <a:r>
              <a:rPr sz="2200" dirty="0">
                <a:latin typeface="Lucida Sans Unicode"/>
                <a:cs typeface="Lucida Sans Unicode"/>
              </a:rPr>
              <a:t>cross</a:t>
            </a:r>
            <a:r>
              <a:rPr sz="2200" spc="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section</a:t>
            </a:r>
            <a:r>
              <a:rPr sz="2200" spc="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50" dirty="0">
                <a:latin typeface="Lucida Sans Unicode"/>
                <a:cs typeface="Lucida Sans Unicode"/>
              </a:rPr>
              <a:t> </a:t>
            </a:r>
            <a:r>
              <a:rPr sz="2200" spc="70" dirty="0">
                <a:latin typeface="Lucida Sans Unicode"/>
                <a:cs typeface="Lucida Sans Unicode"/>
              </a:rPr>
              <a:t>pieces </a:t>
            </a:r>
            <a:r>
              <a:rPr sz="2200" spc="105" dirty="0">
                <a:latin typeface="Lucida Sans Unicode"/>
                <a:cs typeface="Lucida Sans Unicode"/>
              </a:rPr>
              <a:t>(Machined)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18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700" y="1787651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720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55"/>
              </a:spcBef>
            </a:pP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Principle</a:t>
            </a:r>
            <a:endParaRPr sz="33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2391" y="4576571"/>
            <a:ext cx="7443215" cy="41833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1016000" y="3157855"/>
            <a:ext cx="162325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Lucida Sans Unicode"/>
                <a:cs typeface="Lucida Sans Unicode"/>
              </a:rPr>
              <a:t>Straining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315" dirty="0">
                <a:latin typeface="Lucida Sans Unicode"/>
                <a:cs typeface="Lucida Sans Unicode"/>
              </a:rPr>
              <a:t>a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test</a:t>
            </a:r>
            <a:r>
              <a:rPr sz="2600" spc="-60" dirty="0">
                <a:latin typeface="Lucida Sans Unicode"/>
                <a:cs typeface="Lucida Sans Unicode"/>
              </a:rPr>
              <a:t> </a:t>
            </a:r>
            <a:r>
              <a:rPr sz="2600" spc="114" dirty="0">
                <a:latin typeface="Lucida Sans Unicode"/>
                <a:cs typeface="Lucida Sans Unicode"/>
              </a:rPr>
              <a:t>piece</a:t>
            </a:r>
            <a:r>
              <a:rPr sz="2600" spc="-90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by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tensile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force,</a:t>
            </a:r>
            <a:r>
              <a:rPr sz="2600" spc="-90" dirty="0">
                <a:latin typeface="Lucida Sans Unicode"/>
                <a:cs typeface="Lucida Sans Unicode"/>
              </a:rPr>
              <a:t> </a:t>
            </a:r>
            <a:r>
              <a:rPr sz="2600" spc="65" dirty="0">
                <a:latin typeface="Lucida Sans Unicode"/>
                <a:cs typeface="Lucida Sans Unicode"/>
              </a:rPr>
              <a:t>generally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fracture,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for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spc="50" dirty="0">
                <a:latin typeface="Lucida Sans Unicode"/>
                <a:cs typeface="Lucida Sans Unicode"/>
              </a:rPr>
              <a:t>the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spc="55" dirty="0">
                <a:latin typeface="Lucida Sans Unicode"/>
                <a:cs typeface="Lucida Sans Unicode"/>
              </a:rPr>
              <a:t>determination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proof</a:t>
            </a:r>
            <a:r>
              <a:rPr sz="2600" spc="-8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strength.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19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0321" y="572846"/>
            <a:ext cx="2472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70" dirty="0">
                <a:latin typeface="Tahoma"/>
                <a:cs typeface="Tahoma"/>
              </a:rPr>
              <a:t>Standard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6039" y="1206754"/>
            <a:ext cx="15885160" cy="755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0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endParaRPr sz="3000">
              <a:latin typeface="Verdana"/>
              <a:cs typeface="Verdana"/>
            </a:endParaRPr>
          </a:p>
          <a:p>
            <a:pPr marL="527685" marR="5080" indent="-515620" algn="just">
              <a:lnSpc>
                <a:spcPct val="90000"/>
              </a:lnSpc>
              <a:spcBef>
                <a:spcPts val="455"/>
              </a:spcBef>
            </a:pPr>
            <a:r>
              <a:rPr sz="3000" spc="1789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3000" spc="585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30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30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document,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established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consensus</a:t>
            </a:r>
            <a:r>
              <a:rPr sz="30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30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approved</a:t>
            </a:r>
            <a:r>
              <a:rPr sz="30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30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295" dirty="0">
                <a:solidFill>
                  <a:srgbClr val="404040"/>
                </a:solidFill>
                <a:latin typeface="Lucida Sans Unicode"/>
                <a:cs typeface="Lucida Sans Unicode"/>
              </a:rPr>
              <a:t>a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recognized</a:t>
            </a:r>
            <a:r>
              <a:rPr sz="3000" spc="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body,</a:t>
            </a:r>
            <a:r>
              <a:rPr sz="3000" spc="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that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provides,</a:t>
            </a:r>
            <a:r>
              <a:rPr sz="3000" spc="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for </a:t>
            </a:r>
            <a:r>
              <a:rPr sz="3000" spc="170" dirty="0">
                <a:solidFill>
                  <a:srgbClr val="404040"/>
                </a:solidFill>
                <a:latin typeface="Lucida Sans Unicode"/>
                <a:cs typeface="Lucida Sans Unicode"/>
              </a:rPr>
              <a:t>common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3000" spc="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repeated</a:t>
            </a:r>
            <a:r>
              <a:rPr sz="3000" spc="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use,</a:t>
            </a:r>
            <a:r>
              <a:rPr sz="3000" spc="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rules,</a:t>
            </a:r>
            <a:r>
              <a:rPr sz="3000" spc="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guidelines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or</a:t>
            </a:r>
            <a:r>
              <a:rPr sz="30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characteristics</a:t>
            </a:r>
            <a:r>
              <a:rPr sz="3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30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activities</a:t>
            </a:r>
            <a:r>
              <a:rPr sz="30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or</a:t>
            </a:r>
            <a:r>
              <a:rPr sz="30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their</a:t>
            </a:r>
            <a:r>
              <a:rPr sz="30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results,</a:t>
            </a:r>
            <a:r>
              <a:rPr sz="30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aimed</a:t>
            </a:r>
            <a:r>
              <a:rPr sz="30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at</a:t>
            </a:r>
            <a:r>
              <a:rPr sz="30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30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achievement</a:t>
            </a:r>
            <a:r>
              <a:rPr sz="30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30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the </a:t>
            </a:r>
            <a:r>
              <a:rPr sz="3000" spc="95" dirty="0">
                <a:solidFill>
                  <a:srgbClr val="404040"/>
                </a:solidFill>
                <a:latin typeface="Lucida Sans Unicode"/>
                <a:cs typeface="Lucida Sans Unicode"/>
              </a:rPr>
              <a:t>optimum</a:t>
            </a:r>
            <a:r>
              <a:rPr sz="3000" spc="-1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degree</a:t>
            </a:r>
            <a:r>
              <a:rPr sz="3000" spc="-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30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order</a:t>
            </a:r>
            <a:r>
              <a:rPr sz="30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in</a:t>
            </a:r>
            <a:r>
              <a:rPr sz="3000" spc="-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-1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given</a:t>
            </a:r>
            <a:r>
              <a:rPr sz="3000" spc="-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context</a:t>
            </a:r>
            <a:r>
              <a:rPr sz="30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95" dirty="0">
                <a:solidFill>
                  <a:srgbClr val="404040"/>
                </a:solidFill>
                <a:latin typeface="Lucida Sans Unicode"/>
                <a:cs typeface="Lucida Sans Unicode"/>
              </a:rPr>
              <a:t>(see</a:t>
            </a:r>
            <a:r>
              <a:rPr sz="3000" spc="-1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ISO</a:t>
            </a:r>
            <a:r>
              <a:rPr sz="30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Guide</a:t>
            </a:r>
            <a:r>
              <a:rPr sz="3000" spc="-1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2).</a:t>
            </a:r>
            <a:endParaRPr sz="30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3000" spc="1789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3000" spc="645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30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30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35" dirty="0">
                <a:solidFill>
                  <a:srgbClr val="404040"/>
                </a:solidFill>
                <a:latin typeface="Lucida Sans Unicode"/>
                <a:cs typeface="Lucida Sans Unicode"/>
              </a:rPr>
              <a:t>are</a:t>
            </a:r>
            <a:r>
              <a:rPr sz="30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refined</a:t>
            </a:r>
            <a:r>
              <a:rPr sz="3000" spc="-1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3000" spc="-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purified</a:t>
            </a:r>
            <a:r>
              <a:rPr sz="3000" spc="-1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form</a:t>
            </a:r>
            <a:r>
              <a:rPr sz="30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3000" spc="-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that</a:t>
            </a:r>
            <a:r>
              <a:rPr sz="3000" spc="-1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subject.</a:t>
            </a:r>
            <a:endParaRPr sz="3000">
              <a:latin typeface="Lucida Sans Unicode"/>
              <a:cs typeface="Lucida Sans Unicode"/>
            </a:endParaRPr>
          </a:p>
          <a:p>
            <a:pPr marL="527685" marR="5080" indent="-515620" algn="just">
              <a:lnSpc>
                <a:spcPts val="3240"/>
              </a:lnSpc>
              <a:spcBef>
                <a:spcPts val="1545"/>
              </a:spcBef>
            </a:pPr>
            <a:r>
              <a:rPr sz="3000" spc="1789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3000" spc="600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process</a:t>
            </a:r>
            <a:r>
              <a:rPr sz="30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development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30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based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on</a:t>
            </a:r>
            <a:r>
              <a:rPr sz="3000" spc="13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core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principle</a:t>
            </a:r>
            <a:r>
              <a:rPr sz="30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of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Openness,</a:t>
            </a:r>
            <a:r>
              <a:rPr sz="30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transparency,</a:t>
            </a:r>
            <a:r>
              <a:rPr sz="30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impartiality</a:t>
            </a:r>
            <a:r>
              <a:rPr sz="3000" spc="-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75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30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consensus.</a:t>
            </a:r>
            <a:endParaRPr sz="3000">
              <a:latin typeface="Lucida Sans Unicode"/>
              <a:cs typeface="Lucida Sans Unicode"/>
            </a:endParaRPr>
          </a:p>
          <a:p>
            <a:pPr marL="527685" marR="5080" indent="-515620" algn="just">
              <a:lnSpc>
                <a:spcPts val="3240"/>
              </a:lnSpc>
              <a:spcBef>
                <a:spcPts val="1505"/>
              </a:spcBef>
            </a:pPr>
            <a:r>
              <a:rPr sz="3000" spc="1789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3000" spc="620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30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3000" spc="6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215" dirty="0">
                <a:solidFill>
                  <a:srgbClr val="404040"/>
                </a:solidFill>
                <a:latin typeface="Lucida Sans Unicode"/>
                <a:cs typeface="Lucida Sans Unicode"/>
              </a:rPr>
              <a:t>can</a:t>
            </a:r>
            <a:r>
              <a:rPr sz="3000" spc="6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be</a:t>
            </a:r>
            <a:r>
              <a:rPr sz="3000" spc="6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6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product</a:t>
            </a:r>
            <a:r>
              <a:rPr sz="3000" spc="6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specification,</a:t>
            </a:r>
            <a:r>
              <a:rPr sz="3000" spc="6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6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55" dirty="0">
                <a:solidFill>
                  <a:srgbClr val="404040"/>
                </a:solidFill>
                <a:latin typeface="Lucida Sans Unicode"/>
                <a:cs typeface="Lucida Sans Unicode"/>
              </a:rPr>
              <a:t>code</a:t>
            </a:r>
            <a:r>
              <a:rPr sz="3000" spc="6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3000" spc="6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practice,</a:t>
            </a:r>
            <a:r>
              <a:rPr sz="3000" spc="6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6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terminology </a:t>
            </a:r>
            <a:r>
              <a:rPr sz="3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standard,</a:t>
            </a:r>
            <a:r>
              <a:rPr sz="3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process</a:t>
            </a:r>
            <a:r>
              <a:rPr sz="3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specification,</a:t>
            </a:r>
            <a:r>
              <a:rPr sz="3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service</a:t>
            </a:r>
            <a:r>
              <a:rPr sz="3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specification,</a:t>
            </a:r>
            <a:r>
              <a:rPr sz="3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34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3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test</a:t>
            </a:r>
            <a:r>
              <a:rPr sz="3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method,</a:t>
            </a:r>
            <a:r>
              <a:rPr sz="3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system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specification,</a:t>
            </a:r>
            <a:r>
              <a:rPr sz="3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dimensions,</a:t>
            </a:r>
            <a:r>
              <a:rPr sz="3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etc.</a:t>
            </a:r>
            <a:r>
              <a:rPr sz="3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195" dirty="0">
                <a:solidFill>
                  <a:srgbClr val="404040"/>
                </a:solidFill>
                <a:latin typeface="Lucida Sans Unicode"/>
                <a:cs typeface="Lucida Sans Unicode"/>
              </a:rPr>
              <a:t>(see</a:t>
            </a:r>
            <a:r>
              <a:rPr sz="3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04040"/>
                </a:solidFill>
                <a:latin typeface="Lucida Sans Unicode"/>
                <a:cs typeface="Lucida Sans Unicode"/>
              </a:rPr>
              <a:t>ISO/IEC</a:t>
            </a:r>
            <a:r>
              <a:rPr sz="3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Guide</a:t>
            </a:r>
            <a:r>
              <a:rPr sz="3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2).</a:t>
            </a:r>
            <a:endParaRPr sz="3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3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90100"/>
              </a:lnSpc>
            </a:pP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NOTE</a:t>
            </a:r>
            <a:r>
              <a:rPr sz="28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8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800" spc="3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should</a:t>
            </a:r>
            <a:r>
              <a:rPr sz="28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135" dirty="0">
                <a:solidFill>
                  <a:srgbClr val="404040"/>
                </a:solidFill>
                <a:latin typeface="Lucida Sans Unicode"/>
                <a:cs typeface="Lucida Sans Unicode"/>
              </a:rPr>
              <a:t>be</a:t>
            </a:r>
            <a:r>
              <a:rPr sz="2800" spc="2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155" dirty="0">
                <a:solidFill>
                  <a:srgbClr val="404040"/>
                </a:solidFill>
                <a:latin typeface="Lucida Sans Unicode"/>
                <a:cs typeface="Lucida Sans Unicode"/>
              </a:rPr>
              <a:t>based</a:t>
            </a:r>
            <a:r>
              <a:rPr sz="2800" spc="3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on</a:t>
            </a:r>
            <a:r>
              <a:rPr sz="2800" spc="3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8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consolidated</a:t>
            </a:r>
            <a:r>
              <a:rPr sz="28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results</a:t>
            </a:r>
            <a:r>
              <a:rPr sz="2800" spc="3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8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science,</a:t>
            </a:r>
            <a:r>
              <a:rPr sz="2800" spc="3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technology </a:t>
            </a:r>
            <a:r>
              <a:rPr sz="28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8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experience,</a:t>
            </a:r>
            <a:r>
              <a:rPr sz="28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800" spc="9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spc="145" dirty="0">
                <a:solidFill>
                  <a:srgbClr val="404040"/>
                </a:solidFill>
                <a:latin typeface="Lucida Sans Unicode"/>
                <a:cs typeface="Lucida Sans Unicode"/>
              </a:rPr>
              <a:t>aimed</a:t>
            </a:r>
            <a:r>
              <a:rPr sz="28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spc="145" dirty="0">
                <a:solidFill>
                  <a:srgbClr val="404040"/>
                </a:solidFill>
                <a:latin typeface="Lucida Sans Unicode"/>
                <a:cs typeface="Lucida Sans Unicode"/>
              </a:rPr>
              <a:t>at</a:t>
            </a:r>
            <a:r>
              <a:rPr sz="28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8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promotion</a:t>
            </a:r>
            <a:r>
              <a:rPr sz="28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8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optimum</a:t>
            </a:r>
            <a:r>
              <a:rPr sz="28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  community</a:t>
            </a:r>
            <a:r>
              <a:rPr sz="28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benefits.</a:t>
            </a:r>
            <a:r>
              <a:rPr sz="28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8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A </a:t>
            </a:r>
            <a:r>
              <a:rPr sz="28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8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8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32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2800" spc="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document</a:t>
            </a:r>
            <a:r>
              <a:rPr sz="28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setting</a:t>
            </a:r>
            <a:r>
              <a:rPr sz="2800" spc="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out</a:t>
            </a:r>
            <a:r>
              <a:rPr sz="2800" spc="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good</a:t>
            </a:r>
            <a:r>
              <a:rPr sz="28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practices</a:t>
            </a:r>
            <a:r>
              <a:rPr sz="28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established</a:t>
            </a:r>
            <a:r>
              <a:rPr sz="28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800" spc="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consensus</a:t>
            </a:r>
            <a:r>
              <a:rPr sz="28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subject</a:t>
            </a:r>
            <a:r>
              <a:rPr sz="28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to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public</a:t>
            </a:r>
            <a:r>
              <a:rPr sz="28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404040"/>
                </a:solidFill>
                <a:latin typeface="Lucida Sans Unicode"/>
                <a:cs typeface="Lucida Sans Unicode"/>
              </a:rPr>
              <a:t>consultation</a:t>
            </a:r>
            <a:r>
              <a:rPr sz="28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8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approved</a:t>
            </a:r>
            <a:r>
              <a:rPr sz="28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8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325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28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national</a:t>
            </a:r>
            <a:r>
              <a:rPr sz="28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8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committee</a:t>
            </a:r>
            <a:r>
              <a:rPr sz="2800" spc="5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1787651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3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Example</a:t>
            </a:r>
            <a:r>
              <a:rPr sz="33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3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some</a:t>
            </a:r>
            <a:r>
              <a:rPr sz="33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specimen:</a:t>
            </a:r>
            <a:endParaRPr sz="33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28700" y="3912108"/>
            <a:ext cx="16230600" cy="5568950"/>
            <a:chOff x="1028700" y="3912108"/>
            <a:chExt cx="16230600" cy="5568950"/>
          </a:xfrm>
        </p:grpSpPr>
        <p:sp>
          <p:nvSpPr>
            <p:cNvPr id="6" name="object 6"/>
            <p:cNvSpPr/>
            <p:nvPr/>
          </p:nvSpPr>
          <p:spPr>
            <a:xfrm>
              <a:off x="1028700" y="3912107"/>
              <a:ext cx="16230600" cy="5568950"/>
            </a:xfrm>
            <a:custGeom>
              <a:avLst/>
              <a:gdLst/>
              <a:ahLst/>
              <a:cxnLst/>
              <a:rect l="l" t="t" r="r" b="b"/>
              <a:pathLst>
                <a:path w="16230600" h="5568950">
                  <a:moveTo>
                    <a:pt x="7545324" y="198628"/>
                  </a:moveTo>
                  <a:lnTo>
                    <a:pt x="7540066" y="153085"/>
                  </a:lnTo>
                  <a:lnTo>
                    <a:pt x="7525105" y="111264"/>
                  </a:lnTo>
                  <a:lnTo>
                    <a:pt x="7501636" y="74396"/>
                  </a:lnTo>
                  <a:lnTo>
                    <a:pt x="7470851" y="43637"/>
                  </a:lnTo>
                  <a:lnTo>
                    <a:pt x="7433958" y="20193"/>
                  </a:lnTo>
                  <a:lnTo>
                    <a:pt x="7392124" y="5245"/>
                  </a:lnTo>
                  <a:lnTo>
                    <a:pt x="7346569" y="0"/>
                  </a:lnTo>
                  <a:lnTo>
                    <a:pt x="198704" y="0"/>
                  </a:lnTo>
                  <a:lnTo>
                    <a:pt x="153136" y="5245"/>
                  </a:lnTo>
                  <a:lnTo>
                    <a:pt x="111315" y="20193"/>
                  </a:lnTo>
                  <a:lnTo>
                    <a:pt x="74422" y="43637"/>
                  </a:lnTo>
                  <a:lnTo>
                    <a:pt x="43649" y="74396"/>
                  </a:lnTo>
                  <a:lnTo>
                    <a:pt x="20193" y="111264"/>
                  </a:lnTo>
                  <a:lnTo>
                    <a:pt x="5245" y="153085"/>
                  </a:lnTo>
                  <a:lnTo>
                    <a:pt x="0" y="198628"/>
                  </a:lnTo>
                  <a:lnTo>
                    <a:pt x="0" y="5370004"/>
                  </a:lnTo>
                  <a:lnTo>
                    <a:pt x="5245" y="5415572"/>
                  </a:lnTo>
                  <a:lnTo>
                    <a:pt x="20193" y="5457393"/>
                  </a:lnTo>
                  <a:lnTo>
                    <a:pt x="43649" y="5494274"/>
                  </a:lnTo>
                  <a:lnTo>
                    <a:pt x="74422" y="5525046"/>
                  </a:lnTo>
                  <a:lnTo>
                    <a:pt x="111315" y="5548503"/>
                  </a:lnTo>
                  <a:lnTo>
                    <a:pt x="153136" y="5563451"/>
                  </a:lnTo>
                  <a:lnTo>
                    <a:pt x="198704" y="5568696"/>
                  </a:lnTo>
                  <a:lnTo>
                    <a:pt x="7346569" y="5568696"/>
                  </a:lnTo>
                  <a:lnTo>
                    <a:pt x="7392124" y="5563451"/>
                  </a:lnTo>
                  <a:lnTo>
                    <a:pt x="7433958" y="5548503"/>
                  </a:lnTo>
                  <a:lnTo>
                    <a:pt x="7470851" y="5525046"/>
                  </a:lnTo>
                  <a:lnTo>
                    <a:pt x="7501636" y="5494274"/>
                  </a:lnTo>
                  <a:lnTo>
                    <a:pt x="7525105" y="5457393"/>
                  </a:lnTo>
                  <a:lnTo>
                    <a:pt x="7540066" y="5415572"/>
                  </a:lnTo>
                  <a:lnTo>
                    <a:pt x="7545324" y="5370004"/>
                  </a:lnTo>
                  <a:lnTo>
                    <a:pt x="7545324" y="198628"/>
                  </a:lnTo>
                  <a:close/>
                </a:path>
                <a:path w="16230600" h="5568950">
                  <a:moveTo>
                    <a:pt x="16230600" y="195834"/>
                  </a:moveTo>
                  <a:lnTo>
                    <a:pt x="16226803" y="157454"/>
                  </a:lnTo>
                  <a:lnTo>
                    <a:pt x="16215703" y="120904"/>
                  </a:lnTo>
                  <a:lnTo>
                    <a:pt x="16197695" y="87223"/>
                  </a:lnTo>
                  <a:lnTo>
                    <a:pt x="16173196" y="57404"/>
                  </a:lnTo>
                  <a:lnTo>
                    <a:pt x="16143377" y="32905"/>
                  </a:lnTo>
                  <a:lnTo>
                    <a:pt x="16109684" y="14897"/>
                  </a:lnTo>
                  <a:lnTo>
                    <a:pt x="16073146" y="3797"/>
                  </a:lnTo>
                  <a:lnTo>
                    <a:pt x="16034766" y="0"/>
                  </a:lnTo>
                  <a:lnTo>
                    <a:pt x="8769858" y="0"/>
                  </a:lnTo>
                  <a:lnTo>
                    <a:pt x="8731466" y="3797"/>
                  </a:lnTo>
                  <a:lnTo>
                    <a:pt x="8694928" y="14897"/>
                  </a:lnTo>
                  <a:lnTo>
                    <a:pt x="8661235" y="32905"/>
                  </a:lnTo>
                  <a:lnTo>
                    <a:pt x="8631428" y="57404"/>
                  </a:lnTo>
                  <a:lnTo>
                    <a:pt x="8606917" y="87223"/>
                  </a:lnTo>
                  <a:lnTo>
                    <a:pt x="8588908" y="120904"/>
                  </a:lnTo>
                  <a:lnTo>
                    <a:pt x="8577809" y="157454"/>
                  </a:lnTo>
                  <a:lnTo>
                    <a:pt x="8574024" y="195834"/>
                  </a:lnTo>
                  <a:lnTo>
                    <a:pt x="8574024" y="5372887"/>
                  </a:lnTo>
                  <a:lnTo>
                    <a:pt x="8577809" y="5411267"/>
                  </a:lnTo>
                  <a:lnTo>
                    <a:pt x="8588908" y="5447830"/>
                  </a:lnTo>
                  <a:lnTo>
                    <a:pt x="8606917" y="5481523"/>
                  </a:lnTo>
                  <a:lnTo>
                    <a:pt x="8631428" y="5511343"/>
                  </a:lnTo>
                  <a:lnTo>
                    <a:pt x="8661235" y="5535803"/>
                  </a:lnTo>
                  <a:lnTo>
                    <a:pt x="8694928" y="5553799"/>
                  </a:lnTo>
                  <a:lnTo>
                    <a:pt x="8731466" y="5564898"/>
                  </a:lnTo>
                  <a:lnTo>
                    <a:pt x="8769858" y="5568696"/>
                  </a:lnTo>
                  <a:lnTo>
                    <a:pt x="16034766" y="5568696"/>
                  </a:lnTo>
                  <a:lnTo>
                    <a:pt x="16073146" y="5564898"/>
                  </a:lnTo>
                  <a:lnTo>
                    <a:pt x="16109696" y="5553799"/>
                  </a:lnTo>
                  <a:lnTo>
                    <a:pt x="16143377" y="5535803"/>
                  </a:lnTo>
                  <a:lnTo>
                    <a:pt x="16173196" y="5511343"/>
                  </a:lnTo>
                  <a:lnTo>
                    <a:pt x="16197695" y="5481523"/>
                  </a:lnTo>
                  <a:lnTo>
                    <a:pt x="16215703" y="5447830"/>
                  </a:lnTo>
                  <a:lnTo>
                    <a:pt x="16226803" y="5411267"/>
                  </a:lnTo>
                  <a:lnTo>
                    <a:pt x="16230600" y="5372887"/>
                  </a:lnTo>
                  <a:lnTo>
                    <a:pt x="16230600" y="195834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948" y="4477512"/>
              <a:ext cx="6624828" cy="4437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0488" y="4477512"/>
              <a:ext cx="6862572" cy="44378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20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36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1267" y="1624583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0668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840"/>
              </a:spcBef>
            </a:pP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Testing</a:t>
            </a:r>
            <a:r>
              <a:rPr sz="33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Methods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1082039" y="2955797"/>
            <a:ext cx="16176625" cy="474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latin typeface="Arial Black"/>
                <a:cs typeface="Arial Black"/>
              </a:rPr>
              <a:t>Testing</a:t>
            </a:r>
            <a:r>
              <a:rPr sz="2400" spc="-165" dirty="0">
                <a:latin typeface="Arial Black"/>
                <a:cs typeface="Arial Black"/>
              </a:rPr>
              <a:t> </a:t>
            </a:r>
            <a:r>
              <a:rPr sz="2400" spc="-114" dirty="0">
                <a:latin typeface="Arial Black"/>
                <a:cs typeface="Arial Black"/>
              </a:rPr>
              <a:t>rate</a:t>
            </a:r>
            <a:r>
              <a:rPr sz="2400" spc="-165" dirty="0">
                <a:latin typeface="Arial Black"/>
                <a:cs typeface="Arial Black"/>
              </a:rPr>
              <a:t> </a:t>
            </a:r>
            <a:r>
              <a:rPr sz="2400" spc="-60" dirty="0">
                <a:latin typeface="Arial Black"/>
                <a:cs typeface="Arial Black"/>
              </a:rPr>
              <a:t>based</a:t>
            </a:r>
            <a:r>
              <a:rPr sz="2400" spc="-155" dirty="0">
                <a:latin typeface="Arial Black"/>
                <a:cs typeface="Arial Black"/>
              </a:rPr>
              <a:t> </a:t>
            </a:r>
            <a:r>
              <a:rPr sz="2400" spc="-70" dirty="0">
                <a:latin typeface="Arial Black"/>
                <a:cs typeface="Arial Black"/>
              </a:rPr>
              <a:t>on</a:t>
            </a:r>
            <a:r>
              <a:rPr sz="2400" spc="-135" dirty="0">
                <a:latin typeface="Arial Black"/>
                <a:cs typeface="Arial Black"/>
              </a:rPr>
              <a:t> </a:t>
            </a:r>
            <a:r>
              <a:rPr sz="2400" spc="-145" dirty="0">
                <a:latin typeface="Arial Black"/>
                <a:cs typeface="Arial Black"/>
              </a:rPr>
              <a:t>strain</a:t>
            </a:r>
            <a:r>
              <a:rPr sz="2400" spc="-170" dirty="0">
                <a:latin typeface="Arial Black"/>
                <a:cs typeface="Arial Black"/>
              </a:rPr>
              <a:t> </a:t>
            </a:r>
            <a:r>
              <a:rPr sz="2400" spc="-114" dirty="0">
                <a:latin typeface="Arial Black"/>
                <a:cs typeface="Arial Black"/>
              </a:rPr>
              <a:t>rate</a:t>
            </a:r>
            <a:r>
              <a:rPr sz="2400" spc="-165" dirty="0">
                <a:latin typeface="Arial Black"/>
                <a:cs typeface="Arial Black"/>
              </a:rPr>
              <a:t> </a:t>
            </a:r>
            <a:r>
              <a:rPr sz="2400" spc="-75" dirty="0">
                <a:latin typeface="Arial Black"/>
                <a:cs typeface="Arial Black"/>
              </a:rPr>
              <a:t>(Method</a:t>
            </a:r>
            <a:r>
              <a:rPr sz="2400" spc="-155" dirty="0">
                <a:latin typeface="Arial Black"/>
                <a:cs typeface="Arial Black"/>
              </a:rPr>
              <a:t> </a:t>
            </a:r>
            <a:r>
              <a:rPr sz="2400" spc="-25" dirty="0">
                <a:latin typeface="Arial Black"/>
                <a:cs typeface="Arial Black"/>
              </a:rPr>
              <a:t>A)</a:t>
            </a:r>
            <a:endParaRPr sz="2400">
              <a:latin typeface="Arial Black"/>
              <a:cs typeface="Arial Black"/>
            </a:endParaRPr>
          </a:p>
          <a:p>
            <a:pPr marL="716280" indent="-457834">
              <a:lnSpc>
                <a:spcPct val="100000"/>
              </a:lnSpc>
              <a:spcBef>
                <a:spcPts val="2425"/>
              </a:spcBef>
              <a:buSzPct val="90000"/>
              <a:buFont typeface="Wingdings"/>
              <a:buChar char=""/>
              <a:tabLst>
                <a:tab pos="716280" algn="l"/>
              </a:tabLst>
            </a:pPr>
            <a:r>
              <a:rPr sz="2000" dirty="0">
                <a:latin typeface="Lucida Sans Unicode"/>
                <a:cs typeface="Lucida Sans Unicode"/>
              </a:rPr>
              <a:t>Method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intended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minimize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variation 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rates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during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85" dirty="0">
                <a:latin typeface="Lucida Sans Unicode"/>
                <a:cs typeface="Lucida Sans Unicode"/>
              </a:rPr>
              <a:t>moment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when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strain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rate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sensitive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parameters</a:t>
            </a:r>
            <a:endParaRPr sz="2000">
              <a:latin typeface="Lucida Sans Unicode"/>
              <a:cs typeface="Lucida Sans Unicode"/>
            </a:endParaRPr>
          </a:p>
          <a:p>
            <a:pPr marL="716280">
              <a:lnSpc>
                <a:spcPct val="100000"/>
              </a:lnSpc>
            </a:pPr>
            <a:r>
              <a:rPr sz="2000" spc="100" dirty="0">
                <a:latin typeface="Lucida Sans Unicode"/>
                <a:cs typeface="Lucida Sans Unicode"/>
              </a:rPr>
              <a:t>are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determined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125" dirty="0">
                <a:latin typeface="Lucida Sans Unicode"/>
                <a:cs typeface="Lucida Sans Unicode"/>
              </a:rPr>
              <a:t>and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minimize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the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measurement</a:t>
            </a:r>
            <a:r>
              <a:rPr sz="2000" spc="-12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uncertainty</a:t>
            </a:r>
            <a:r>
              <a:rPr sz="2000" spc="-1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the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results.</a:t>
            </a:r>
            <a:endParaRPr sz="2000">
              <a:latin typeface="Lucida Sans Unicode"/>
              <a:cs typeface="Lucida Sans Unicode"/>
            </a:endParaRPr>
          </a:p>
          <a:p>
            <a:pPr marL="716280" indent="-457834">
              <a:lnSpc>
                <a:spcPct val="100000"/>
              </a:lnSpc>
              <a:spcBef>
                <a:spcPts val="5"/>
              </a:spcBef>
              <a:buSzPct val="90000"/>
              <a:buFont typeface="Wingdings"/>
              <a:buChar char=""/>
              <a:tabLst>
                <a:tab pos="716280" algn="l"/>
              </a:tabLst>
            </a:pPr>
            <a:r>
              <a:rPr sz="2000" dirty="0">
                <a:latin typeface="Lucida Sans Unicode"/>
                <a:cs typeface="Lucida Sans Unicode"/>
              </a:rPr>
              <a:t>Two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different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types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strain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rate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control</a:t>
            </a:r>
            <a:endParaRPr sz="2000">
              <a:latin typeface="Lucida Sans Unicode"/>
              <a:cs typeface="Lucida Sans Unicode"/>
            </a:endParaRPr>
          </a:p>
          <a:p>
            <a:pPr marL="952500" marR="82550" lvl="1" indent="-457834">
              <a:lnSpc>
                <a:spcPct val="106500"/>
              </a:lnSpc>
              <a:spcBef>
                <a:spcPts val="2305"/>
              </a:spcBef>
              <a:buSzPct val="90000"/>
              <a:buFont typeface="Wingdings"/>
              <a:buChar char=""/>
              <a:tabLst>
                <a:tab pos="952500" algn="l"/>
              </a:tabLst>
            </a:pPr>
            <a:r>
              <a:rPr sz="2000" spc="-95" dirty="0">
                <a:latin typeface="Arial Black"/>
                <a:cs typeface="Arial Black"/>
              </a:rPr>
              <a:t>Method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455" dirty="0">
                <a:latin typeface="Arial Black"/>
                <a:cs typeface="Arial Black"/>
              </a:rPr>
              <a:t>A1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closed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loop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involves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control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10" dirty="0">
                <a:latin typeface="Arial Black"/>
                <a:cs typeface="Arial Black"/>
              </a:rPr>
              <a:t>the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120" dirty="0">
                <a:latin typeface="Arial Black"/>
                <a:cs typeface="Arial Black"/>
              </a:rPr>
              <a:t>strain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114" dirty="0">
                <a:latin typeface="Arial Black"/>
                <a:cs typeface="Arial Black"/>
              </a:rPr>
              <a:t>rate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155" dirty="0">
                <a:latin typeface="Arial Black"/>
                <a:cs typeface="Arial Black"/>
              </a:rPr>
              <a:t>itself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Arial Black"/>
                <a:cs typeface="Arial Black"/>
              </a:rPr>
              <a:t>,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Cambria Math"/>
                <a:cs typeface="Cambria Math"/>
              </a:rPr>
              <a:t>𝒆</a:t>
            </a:r>
            <a:r>
              <a:rPr sz="2000" spc="-2000" dirty="0">
                <a:latin typeface="Cambria Math"/>
                <a:cs typeface="Cambria Math"/>
              </a:rPr>
              <a:t>ሶ</a:t>
            </a:r>
            <a:r>
              <a:rPr sz="2000" spc="-150" dirty="0">
                <a:latin typeface="Cambria Math"/>
                <a:cs typeface="Cambria Math"/>
              </a:rPr>
              <a:t> </a:t>
            </a:r>
            <a:r>
              <a:rPr sz="2175" spc="-15" baseline="-15325" dirty="0">
                <a:latin typeface="Cambria Math"/>
                <a:cs typeface="Cambria Math"/>
              </a:rPr>
              <a:t>𝑳</a:t>
            </a:r>
            <a:r>
              <a:rPr sz="1800" spc="-15" baseline="-32407" dirty="0">
                <a:latin typeface="Cambria Math"/>
                <a:cs typeface="Cambria Math"/>
              </a:rPr>
              <a:t>𝒆</a:t>
            </a:r>
            <a:r>
              <a:rPr sz="1800" spc="-165" baseline="-32407" dirty="0">
                <a:latin typeface="Cambria Math"/>
                <a:cs typeface="Cambria Math"/>
              </a:rPr>
              <a:t> </a:t>
            </a:r>
            <a:r>
              <a:rPr sz="2000" spc="-250" dirty="0">
                <a:latin typeface="Lucida Sans Unicode"/>
                <a:cs typeface="Lucida Sans Unicode"/>
              </a:rPr>
              <a:t>,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that</a:t>
            </a:r>
            <a:r>
              <a:rPr sz="2000" dirty="0">
                <a:latin typeface="Lucida Sans Unicode"/>
                <a:cs typeface="Lucida Sans Unicode"/>
              </a:rPr>
              <a:t> is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114" dirty="0">
                <a:latin typeface="Lucida Sans Unicode"/>
                <a:cs typeface="Lucida Sans Unicode"/>
              </a:rPr>
              <a:t>based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feedback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obtained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from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an </a:t>
            </a:r>
            <a:r>
              <a:rPr sz="2000" spc="-10" dirty="0">
                <a:latin typeface="Lucida Sans Unicode"/>
                <a:cs typeface="Lucida Sans Unicode"/>
              </a:rPr>
              <a:t>extensometer.</a:t>
            </a:r>
            <a:endParaRPr sz="2000">
              <a:latin typeface="Lucida Sans Unicode"/>
              <a:cs typeface="Lucida Sans Unicode"/>
            </a:endParaRPr>
          </a:p>
          <a:p>
            <a:pPr marL="952500" marR="81280" lvl="1" indent="-457834">
              <a:lnSpc>
                <a:spcPts val="2560"/>
              </a:lnSpc>
              <a:spcBef>
                <a:spcPts val="10"/>
              </a:spcBef>
              <a:buSzPct val="90000"/>
              <a:buFont typeface="Wingdings"/>
              <a:buChar char=""/>
              <a:tabLst>
                <a:tab pos="952500" algn="l"/>
                <a:tab pos="12355830" algn="l"/>
              </a:tabLst>
            </a:pPr>
            <a:r>
              <a:rPr sz="2000" spc="-95" dirty="0">
                <a:latin typeface="Arial Black"/>
                <a:cs typeface="Arial Black"/>
              </a:rPr>
              <a:t>Method</a:t>
            </a:r>
            <a:r>
              <a:rPr sz="2000" spc="-100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A2</a:t>
            </a:r>
            <a:r>
              <a:rPr sz="2000" spc="-100" dirty="0">
                <a:latin typeface="Arial Black"/>
                <a:cs typeface="Arial Black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open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loop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involves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14" dirty="0">
                <a:latin typeface="Arial Black"/>
                <a:cs typeface="Arial Black"/>
              </a:rPr>
              <a:t>control</a:t>
            </a:r>
            <a:r>
              <a:rPr sz="2000" spc="-85" dirty="0">
                <a:latin typeface="Arial Black"/>
                <a:cs typeface="Arial Black"/>
              </a:rPr>
              <a:t> </a:t>
            </a:r>
            <a:r>
              <a:rPr sz="2000" spc="-105" dirty="0">
                <a:latin typeface="Arial Black"/>
                <a:cs typeface="Arial Black"/>
              </a:rPr>
              <a:t>of</a:t>
            </a:r>
            <a:r>
              <a:rPr sz="2000" spc="-85" dirty="0">
                <a:latin typeface="Arial Black"/>
                <a:cs typeface="Arial Black"/>
              </a:rPr>
              <a:t> </a:t>
            </a:r>
            <a:r>
              <a:rPr sz="2000" spc="-114" dirty="0">
                <a:latin typeface="Arial Black"/>
                <a:cs typeface="Arial Black"/>
              </a:rPr>
              <a:t>the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spc="-95" dirty="0">
                <a:latin typeface="Arial Black"/>
                <a:cs typeface="Arial Black"/>
              </a:rPr>
              <a:t>estimated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spc="-125" dirty="0">
                <a:latin typeface="Arial Black"/>
                <a:cs typeface="Arial Black"/>
              </a:rPr>
              <a:t>strain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spc="-114" dirty="0">
                <a:latin typeface="Arial Black"/>
                <a:cs typeface="Arial Black"/>
              </a:rPr>
              <a:t>rate</a:t>
            </a:r>
            <a:r>
              <a:rPr sz="2000" spc="-95" dirty="0">
                <a:latin typeface="Arial Black"/>
                <a:cs typeface="Arial Black"/>
              </a:rPr>
              <a:t> </a:t>
            </a:r>
            <a:r>
              <a:rPr sz="2000" spc="-110" dirty="0">
                <a:latin typeface="Arial Black"/>
                <a:cs typeface="Arial Black"/>
              </a:rPr>
              <a:t>over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spc="-120" dirty="0">
                <a:latin typeface="Arial Black"/>
                <a:cs typeface="Arial Black"/>
              </a:rPr>
              <a:t>the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spc="-95" dirty="0">
                <a:latin typeface="Arial Black"/>
                <a:cs typeface="Arial Black"/>
              </a:rPr>
              <a:t>parallel</a:t>
            </a:r>
            <a:r>
              <a:rPr sz="2000" spc="-75" dirty="0">
                <a:latin typeface="Arial Black"/>
                <a:cs typeface="Arial Black"/>
              </a:rPr>
              <a:t> </a:t>
            </a:r>
            <a:r>
              <a:rPr sz="2000" spc="-100" dirty="0">
                <a:latin typeface="Arial Black"/>
                <a:cs typeface="Arial Black"/>
              </a:rPr>
              <a:t>length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Arial Black"/>
                <a:cs typeface="Arial Black"/>
              </a:rPr>
              <a:t>,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275" dirty="0">
                <a:latin typeface="Cambria Math"/>
                <a:cs typeface="Cambria Math"/>
              </a:rPr>
              <a:t>𝒆</a:t>
            </a:r>
            <a:r>
              <a:rPr sz="2000" spc="-2000" dirty="0">
                <a:latin typeface="Cambria Math"/>
                <a:cs typeface="Cambria Math"/>
              </a:rPr>
              <a:t>ሶ</a:t>
            </a:r>
            <a:r>
              <a:rPr sz="2000" spc="-145" dirty="0">
                <a:latin typeface="Cambria Math"/>
                <a:cs typeface="Cambria Math"/>
              </a:rPr>
              <a:t> </a:t>
            </a:r>
            <a:r>
              <a:rPr sz="2175" spc="-15" baseline="-15325" dirty="0">
                <a:latin typeface="Cambria Math"/>
                <a:cs typeface="Cambria Math"/>
              </a:rPr>
              <a:t>𝑳</a:t>
            </a:r>
            <a:r>
              <a:rPr sz="1800" spc="-15" baseline="-32407" dirty="0">
                <a:latin typeface="Cambria Math"/>
                <a:cs typeface="Cambria Math"/>
              </a:rPr>
              <a:t>𝒄</a:t>
            </a:r>
            <a:r>
              <a:rPr sz="1800" spc="-202" baseline="-32407" dirty="0">
                <a:latin typeface="Cambria Math"/>
                <a:cs typeface="Cambria Math"/>
              </a:rPr>
              <a:t> </a:t>
            </a:r>
            <a:r>
              <a:rPr sz="2000" spc="-250" dirty="0">
                <a:latin typeface="Lucida Sans Unicode"/>
                <a:cs typeface="Lucida Sans Unicode"/>
              </a:rPr>
              <a:t>,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Which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achieved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by </a:t>
            </a:r>
            <a:r>
              <a:rPr sz="2000" dirty="0">
                <a:latin typeface="Lucida Sans Unicode"/>
                <a:cs typeface="Lucida Sans Unicode"/>
              </a:rPr>
              <a:t>using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crosshead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separation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rate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85" dirty="0">
                <a:latin typeface="Lucida Sans Unicode"/>
                <a:cs typeface="Lucida Sans Unicode"/>
              </a:rPr>
              <a:t>calculated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by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multiplying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required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strain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rate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by</a:t>
            </a:r>
            <a:r>
              <a:rPr sz="2000" dirty="0">
                <a:latin typeface="Lucida Sans Unicode"/>
                <a:cs typeface="Lucida Sans Unicode"/>
              </a:rPr>
              <a:t>	the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parallel</a:t>
            </a:r>
            <a:r>
              <a:rPr sz="2000" spc="10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length.</a:t>
            </a:r>
            <a:endParaRPr sz="20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2525"/>
              </a:spcBef>
            </a:pPr>
            <a:r>
              <a:rPr sz="2000" spc="-155" dirty="0">
                <a:latin typeface="Arial Black"/>
                <a:cs typeface="Arial Black"/>
              </a:rPr>
              <a:t>Testing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105" dirty="0">
                <a:latin typeface="Arial Black"/>
                <a:cs typeface="Arial Black"/>
              </a:rPr>
              <a:t>rate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55" dirty="0">
                <a:latin typeface="Arial Black"/>
                <a:cs typeface="Arial Black"/>
              </a:rPr>
              <a:t>based</a:t>
            </a:r>
            <a:r>
              <a:rPr sz="2000" spc="-135" dirty="0">
                <a:latin typeface="Arial Black"/>
                <a:cs typeface="Arial Black"/>
              </a:rPr>
              <a:t> </a:t>
            </a:r>
            <a:r>
              <a:rPr sz="2000" spc="-70" dirty="0">
                <a:latin typeface="Arial Black"/>
                <a:cs typeface="Arial Black"/>
              </a:rPr>
              <a:t>on</a:t>
            </a:r>
            <a:r>
              <a:rPr sz="2000" spc="-80" dirty="0">
                <a:latin typeface="Arial Black"/>
                <a:cs typeface="Arial Black"/>
              </a:rPr>
              <a:t> </a:t>
            </a:r>
            <a:r>
              <a:rPr sz="2000" spc="-160" dirty="0">
                <a:latin typeface="Arial Black"/>
                <a:cs typeface="Arial Black"/>
              </a:rPr>
              <a:t>stress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105" dirty="0">
                <a:latin typeface="Arial Black"/>
                <a:cs typeface="Arial Black"/>
              </a:rPr>
              <a:t>rate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65" dirty="0">
                <a:latin typeface="Arial Black"/>
                <a:cs typeface="Arial Black"/>
              </a:rPr>
              <a:t>(Method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5" dirty="0">
                <a:latin typeface="Arial Black"/>
                <a:cs typeface="Arial Black"/>
              </a:rPr>
              <a:t>B)</a:t>
            </a:r>
            <a:endParaRPr sz="2000">
              <a:latin typeface="Arial Black"/>
              <a:cs typeface="Arial Black"/>
            </a:endParaRPr>
          </a:p>
          <a:p>
            <a:pPr marL="38100" marR="162687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Arial Black"/>
                <a:cs typeface="Arial Black"/>
              </a:rPr>
              <a:t>rate</a:t>
            </a:r>
            <a:r>
              <a:rPr sz="2000" spc="-135" dirty="0">
                <a:latin typeface="Arial Black"/>
                <a:cs typeface="Arial Black"/>
              </a:rPr>
              <a:t> </a:t>
            </a:r>
            <a:r>
              <a:rPr sz="2000" spc="-95" dirty="0">
                <a:latin typeface="Arial Black"/>
                <a:cs typeface="Arial Black"/>
              </a:rPr>
              <a:t>of</a:t>
            </a:r>
            <a:r>
              <a:rPr sz="2000" spc="-110" dirty="0">
                <a:latin typeface="Arial Black"/>
                <a:cs typeface="Arial Black"/>
              </a:rPr>
              <a:t> </a:t>
            </a:r>
            <a:r>
              <a:rPr sz="2000" spc="-95" dirty="0">
                <a:latin typeface="Arial Black"/>
                <a:cs typeface="Arial Black"/>
              </a:rPr>
              <a:t>separation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spc="-95" dirty="0">
                <a:latin typeface="Arial Black"/>
                <a:cs typeface="Arial Black"/>
              </a:rPr>
              <a:t>of</a:t>
            </a:r>
            <a:r>
              <a:rPr sz="2000" spc="-110" dirty="0">
                <a:latin typeface="Arial Black"/>
                <a:cs typeface="Arial Black"/>
              </a:rPr>
              <a:t> the</a:t>
            </a:r>
            <a:r>
              <a:rPr sz="2000" spc="-135" dirty="0">
                <a:latin typeface="Arial Black"/>
                <a:cs typeface="Arial Black"/>
              </a:rPr>
              <a:t> </a:t>
            </a:r>
            <a:r>
              <a:rPr sz="2000" spc="-105" dirty="0">
                <a:latin typeface="Arial Black"/>
                <a:cs typeface="Arial Black"/>
              </a:rPr>
              <a:t>crossheads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machine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be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kept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125" dirty="0">
                <a:latin typeface="Lucida Sans Unicode"/>
                <a:cs typeface="Lucida Sans Unicode"/>
              </a:rPr>
              <a:t>as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10" dirty="0">
                <a:latin typeface="Arial Black"/>
                <a:cs typeface="Arial Black"/>
              </a:rPr>
              <a:t>constant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85" dirty="0">
                <a:latin typeface="Arial Black"/>
                <a:cs typeface="Arial Black"/>
              </a:rPr>
              <a:t>as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110" dirty="0">
                <a:latin typeface="Arial Black"/>
                <a:cs typeface="Arial Black"/>
              </a:rPr>
              <a:t>possible</a:t>
            </a:r>
            <a:r>
              <a:rPr sz="2000" spc="-100" dirty="0">
                <a:latin typeface="Arial Black"/>
                <a:cs typeface="Arial Black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and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within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limits </a:t>
            </a:r>
            <a:r>
              <a:rPr sz="2000" dirty="0">
                <a:latin typeface="Lucida Sans Unicode"/>
                <a:cs typeface="Lucida Sans Unicode"/>
              </a:rPr>
              <a:t>corresponding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 the stress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rates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following </a:t>
            </a:r>
            <a:r>
              <a:rPr sz="2000" spc="-10" dirty="0">
                <a:latin typeface="Lucida Sans Unicode"/>
                <a:cs typeface="Lucida Sans Unicode"/>
              </a:rPr>
              <a:t>table.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2288" y="7699247"/>
            <a:ext cx="6059423" cy="246125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21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1787651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33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Example</a:t>
            </a:r>
            <a:r>
              <a:rPr sz="33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33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some</a:t>
            </a:r>
            <a:r>
              <a:rPr sz="33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specimen:</a:t>
            </a:r>
            <a:endParaRPr sz="33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28700" y="2988564"/>
            <a:ext cx="16241394" cy="7091680"/>
            <a:chOff x="1028700" y="2988564"/>
            <a:chExt cx="16241394" cy="7091680"/>
          </a:xfrm>
        </p:grpSpPr>
        <p:sp>
          <p:nvSpPr>
            <p:cNvPr id="6" name="object 6"/>
            <p:cNvSpPr/>
            <p:nvPr/>
          </p:nvSpPr>
          <p:spPr>
            <a:xfrm>
              <a:off x="1086612" y="2988563"/>
              <a:ext cx="16183610" cy="3446145"/>
            </a:xfrm>
            <a:custGeom>
              <a:avLst/>
              <a:gdLst/>
              <a:ahLst/>
              <a:cxnLst/>
              <a:rect l="l" t="t" r="r" b="b"/>
              <a:pathLst>
                <a:path w="16183610" h="3446145">
                  <a:moveTo>
                    <a:pt x="6812280" y="140589"/>
                  </a:moveTo>
                  <a:lnTo>
                    <a:pt x="6803136" y="101930"/>
                  </a:lnTo>
                  <a:lnTo>
                    <a:pt x="6777672" y="68351"/>
                  </a:lnTo>
                  <a:lnTo>
                    <a:pt x="6738836" y="41884"/>
                  </a:lnTo>
                  <a:lnTo>
                    <a:pt x="6689572" y="24523"/>
                  </a:lnTo>
                  <a:lnTo>
                    <a:pt x="6632829" y="18288"/>
                  </a:lnTo>
                  <a:lnTo>
                    <a:pt x="179400" y="18288"/>
                  </a:lnTo>
                  <a:lnTo>
                    <a:pt x="122694" y="24523"/>
                  </a:lnTo>
                  <a:lnTo>
                    <a:pt x="73444" y="41884"/>
                  </a:lnTo>
                  <a:lnTo>
                    <a:pt x="34607" y="68351"/>
                  </a:lnTo>
                  <a:lnTo>
                    <a:pt x="9144" y="101930"/>
                  </a:lnTo>
                  <a:lnTo>
                    <a:pt x="0" y="140589"/>
                  </a:lnTo>
                  <a:lnTo>
                    <a:pt x="0" y="3323463"/>
                  </a:lnTo>
                  <a:lnTo>
                    <a:pt x="9144" y="3362134"/>
                  </a:lnTo>
                  <a:lnTo>
                    <a:pt x="34607" y="3395700"/>
                  </a:lnTo>
                  <a:lnTo>
                    <a:pt x="73444" y="3422180"/>
                  </a:lnTo>
                  <a:lnTo>
                    <a:pt x="122694" y="3439541"/>
                  </a:lnTo>
                  <a:lnTo>
                    <a:pt x="179400" y="3445764"/>
                  </a:lnTo>
                  <a:lnTo>
                    <a:pt x="6632829" y="3445764"/>
                  </a:lnTo>
                  <a:lnTo>
                    <a:pt x="6689572" y="3439541"/>
                  </a:lnTo>
                  <a:lnTo>
                    <a:pt x="6738836" y="3422180"/>
                  </a:lnTo>
                  <a:lnTo>
                    <a:pt x="6777672" y="3395700"/>
                  </a:lnTo>
                  <a:lnTo>
                    <a:pt x="6803136" y="3362134"/>
                  </a:lnTo>
                  <a:lnTo>
                    <a:pt x="6812280" y="3323463"/>
                  </a:lnTo>
                  <a:lnTo>
                    <a:pt x="6812280" y="140589"/>
                  </a:lnTo>
                  <a:close/>
                </a:path>
                <a:path w="16183610" h="3446145">
                  <a:moveTo>
                    <a:pt x="16183356" y="119380"/>
                  </a:moveTo>
                  <a:lnTo>
                    <a:pt x="16168840" y="73723"/>
                  </a:lnTo>
                  <a:lnTo>
                    <a:pt x="16127476" y="34925"/>
                  </a:lnTo>
                  <a:lnTo>
                    <a:pt x="16065475" y="9080"/>
                  </a:lnTo>
                  <a:lnTo>
                    <a:pt x="15992348" y="0"/>
                  </a:lnTo>
                  <a:lnTo>
                    <a:pt x="8906764" y="0"/>
                  </a:lnTo>
                  <a:lnTo>
                    <a:pt x="8833625" y="9080"/>
                  </a:lnTo>
                  <a:lnTo>
                    <a:pt x="8771636" y="34925"/>
                  </a:lnTo>
                  <a:lnTo>
                    <a:pt x="8730259" y="73723"/>
                  </a:lnTo>
                  <a:lnTo>
                    <a:pt x="8715756" y="119380"/>
                  </a:lnTo>
                  <a:lnTo>
                    <a:pt x="8715756" y="3277489"/>
                  </a:lnTo>
                  <a:lnTo>
                    <a:pt x="8730259" y="3323259"/>
                  </a:lnTo>
                  <a:lnTo>
                    <a:pt x="8771636" y="3362071"/>
                  </a:lnTo>
                  <a:lnTo>
                    <a:pt x="8833625" y="3387928"/>
                  </a:lnTo>
                  <a:lnTo>
                    <a:pt x="8906764" y="3396996"/>
                  </a:lnTo>
                  <a:lnTo>
                    <a:pt x="15992348" y="3396996"/>
                  </a:lnTo>
                  <a:lnTo>
                    <a:pt x="16065475" y="3387928"/>
                  </a:lnTo>
                  <a:lnTo>
                    <a:pt x="16127476" y="3362071"/>
                  </a:lnTo>
                  <a:lnTo>
                    <a:pt x="16168840" y="3323259"/>
                  </a:lnTo>
                  <a:lnTo>
                    <a:pt x="16183356" y="3277489"/>
                  </a:lnTo>
                  <a:lnTo>
                    <a:pt x="16183356" y="11938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4576" y="3230880"/>
              <a:ext cx="5639562" cy="2972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9572" y="3258312"/>
              <a:ext cx="5037582" cy="29573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91700" y="6681216"/>
              <a:ext cx="7467600" cy="3398520"/>
            </a:xfrm>
            <a:custGeom>
              <a:avLst/>
              <a:gdLst/>
              <a:ahLst/>
              <a:cxnLst/>
              <a:rect l="l" t="t" r="r" b="b"/>
              <a:pathLst>
                <a:path w="7467600" h="3398520">
                  <a:moveTo>
                    <a:pt x="7276592" y="0"/>
                  </a:moveTo>
                  <a:lnTo>
                    <a:pt x="191007" y="0"/>
                  </a:lnTo>
                  <a:lnTo>
                    <a:pt x="153552" y="2315"/>
                  </a:lnTo>
                  <a:lnTo>
                    <a:pt x="84976" y="20091"/>
                  </a:lnTo>
                  <a:lnTo>
                    <a:pt x="32039" y="53213"/>
                  </a:lnTo>
                  <a:lnTo>
                    <a:pt x="3694" y="96059"/>
                  </a:lnTo>
                  <a:lnTo>
                    <a:pt x="0" y="119507"/>
                  </a:lnTo>
                  <a:lnTo>
                    <a:pt x="0" y="3279025"/>
                  </a:lnTo>
                  <a:lnTo>
                    <a:pt x="14509" y="3324748"/>
                  </a:lnTo>
                  <a:lnTo>
                    <a:pt x="55879" y="3363518"/>
                  </a:lnTo>
                  <a:lnTo>
                    <a:pt x="117871" y="3389420"/>
                  </a:lnTo>
                  <a:lnTo>
                    <a:pt x="191007" y="3398520"/>
                  </a:lnTo>
                  <a:lnTo>
                    <a:pt x="7276592" y="3398520"/>
                  </a:lnTo>
                  <a:lnTo>
                    <a:pt x="7349728" y="3389420"/>
                  </a:lnTo>
                  <a:lnTo>
                    <a:pt x="7411719" y="3363518"/>
                  </a:lnTo>
                  <a:lnTo>
                    <a:pt x="7453090" y="3324748"/>
                  </a:lnTo>
                  <a:lnTo>
                    <a:pt x="7467600" y="3279025"/>
                  </a:lnTo>
                  <a:lnTo>
                    <a:pt x="7467600" y="119507"/>
                  </a:lnTo>
                  <a:lnTo>
                    <a:pt x="7453090" y="73755"/>
                  </a:lnTo>
                  <a:lnTo>
                    <a:pt x="7411719" y="35052"/>
                  </a:lnTo>
                  <a:lnTo>
                    <a:pt x="7349728" y="9096"/>
                  </a:lnTo>
                  <a:lnTo>
                    <a:pt x="727659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5243" y="7043928"/>
              <a:ext cx="5641086" cy="27058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8700" y="6612635"/>
              <a:ext cx="6870700" cy="3398520"/>
            </a:xfrm>
            <a:custGeom>
              <a:avLst/>
              <a:gdLst/>
              <a:ahLst/>
              <a:cxnLst/>
              <a:rect l="l" t="t" r="r" b="b"/>
              <a:pathLst>
                <a:path w="6870700" h="3398520">
                  <a:moveTo>
                    <a:pt x="6694551" y="0"/>
                  </a:moveTo>
                  <a:lnTo>
                    <a:pt x="175704" y="0"/>
                  </a:lnTo>
                  <a:lnTo>
                    <a:pt x="141268" y="2315"/>
                  </a:lnTo>
                  <a:lnTo>
                    <a:pt x="78224" y="20091"/>
                  </a:lnTo>
                  <a:lnTo>
                    <a:pt x="29521" y="53212"/>
                  </a:lnTo>
                  <a:lnTo>
                    <a:pt x="3407" y="96059"/>
                  </a:lnTo>
                  <a:lnTo>
                    <a:pt x="0" y="119506"/>
                  </a:lnTo>
                  <a:lnTo>
                    <a:pt x="0" y="3279025"/>
                  </a:lnTo>
                  <a:lnTo>
                    <a:pt x="13376" y="3324748"/>
                  </a:lnTo>
                  <a:lnTo>
                    <a:pt x="51460" y="3363518"/>
                  </a:lnTo>
                  <a:lnTo>
                    <a:pt x="108467" y="3389420"/>
                  </a:lnTo>
                  <a:lnTo>
                    <a:pt x="175704" y="3398519"/>
                  </a:lnTo>
                  <a:lnTo>
                    <a:pt x="6694551" y="3398519"/>
                  </a:lnTo>
                  <a:lnTo>
                    <a:pt x="6761702" y="3389420"/>
                  </a:lnTo>
                  <a:lnTo>
                    <a:pt x="6818757" y="3363518"/>
                  </a:lnTo>
                  <a:lnTo>
                    <a:pt x="6856809" y="3324748"/>
                  </a:lnTo>
                  <a:lnTo>
                    <a:pt x="6870192" y="3279025"/>
                  </a:lnTo>
                  <a:lnTo>
                    <a:pt x="6870192" y="119506"/>
                  </a:lnTo>
                  <a:lnTo>
                    <a:pt x="6856809" y="73755"/>
                  </a:lnTo>
                  <a:lnTo>
                    <a:pt x="6818757" y="35051"/>
                  </a:lnTo>
                  <a:lnTo>
                    <a:pt x="6761702" y="9096"/>
                  </a:lnTo>
                  <a:lnTo>
                    <a:pt x="669455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0239" y="7016496"/>
              <a:ext cx="5026914" cy="273329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14" name="object 14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22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70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grpSp>
        <p:nvGrpSpPr>
          <p:cNvPr id="4" name="object 4"/>
          <p:cNvGrpSpPr/>
          <p:nvPr/>
        </p:nvGrpSpPr>
        <p:grpSpPr>
          <a:xfrm>
            <a:off x="0" y="1485899"/>
            <a:ext cx="16541750" cy="8801100"/>
            <a:chOff x="0" y="1485899"/>
            <a:chExt cx="16541750" cy="8801100"/>
          </a:xfrm>
        </p:grpSpPr>
        <p:sp>
          <p:nvSpPr>
            <p:cNvPr id="5" name="object 5"/>
            <p:cNvSpPr/>
            <p:nvPr/>
          </p:nvSpPr>
          <p:spPr>
            <a:xfrm>
              <a:off x="0" y="1485899"/>
              <a:ext cx="12268200" cy="8801100"/>
            </a:xfrm>
            <a:custGeom>
              <a:avLst/>
              <a:gdLst/>
              <a:ahLst/>
              <a:cxnLst/>
              <a:rect l="l" t="t" r="r" b="b"/>
              <a:pathLst>
                <a:path w="12268200" h="8801100">
                  <a:moveTo>
                    <a:pt x="12268200" y="0"/>
                  </a:moveTo>
                  <a:lnTo>
                    <a:pt x="0" y="0"/>
                  </a:lnTo>
                  <a:lnTo>
                    <a:pt x="0" y="8801100"/>
                  </a:lnTo>
                  <a:lnTo>
                    <a:pt x="12268200" y="8801100"/>
                  </a:lnTo>
                  <a:lnTo>
                    <a:pt x="122682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924812"/>
              <a:ext cx="11353800" cy="7933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25400" y="4469892"/>
              <a:ext cx="3816096" cy="28331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23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" y="0"/>
            <a:ext cx="18262600" cy="10287000"/>
            <a:chOff x="25907" y="0"/>
            <a:chExt cx="182626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" y="0"/>
              <a:ext cx="18262092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699" y="1787651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100" y="3428999"/>
              <a:ext cx="16375380" cy="5581015"/>
            </a:xfrm>
            <a:custGeom>
              <a:avLst/>
              <a:gdLst/>
              <a:ahLst/>
              <a:cxnLst/>
              <a:rect l="l" t="t" r="r" b="b"/>
              <a:pathLst>
                <a:path w="16375380" h="5581015">
                  <a:moveTo>
                    <a:pt x="7543800" y="198628"/>
                  </a:moveTo>
                  <a:lnTo>
                    <a:pt x="7538555" y="153085"/>
                  </a:lnTo>
                  <a:lnTo>
                    <a:pt x="7523607" y="111264"/>
                  </a:lnTo>
                  <a:lnTo>
                    <a:pt x="7500163" y="74396"/>
                  </a:lnTo>
                  <a:lnTo>
                    <a:pt x="7469403" y="43637"/>
                  </a:lnTo>
                  <a:lnTo>
                    <a:pt x="7432535" y="20193"/>
                  </a:lnTo>
                  <a:lnTo>
                    <a:pt x="7390714" y="5245"/>
                  </a:lnTo>
                  <a:lnTo>
                    <a:pt x="7345172" y="0"/>
                  </a:lnTo>
                  <a:lnTo>
                    <a:pt x="198666" y="0"/>
                  </a:lnTo>
                  <a:lnTo>
                    <a:pt x="153111" y="5245"/>
                  </a:lnTo>
                  <a:lnTo>
                    <a:pt x="111290" y="20193"/>
                  </a:lnTo>
                  <a:lnTo>
                    <a:pt x="74409" y="43637"/>
                  </a:lnTo>
                  <a:lnTo>
                    <a:pt x="43637" y="74396"/>
                  </a:lnTo>
                  <a:lnTo>
                    <a:pt x="20193" y="111264"/>
                  </a:lnTo>
                  <a:lnTo>
                    <a:pt x="5245" y="153085"/>
                  </a:lnTo>
                  <a:lnTo>
                    <a:pt x="0" y="198628"/>
                  </a:lnTo>
                  <a:lnTo>
                    <a:pt x="0" y="5369941"/>
                  </a:lnTo>
                  <a:lnTo>
                    <a:pt x="5245" y="5415546"/>
                  </a:lnTo>
                  <a:lnTo>
                    <a:pt x="20193" y="5457393"/>
                  </a:lnTo>
                  <a:lnTo>
                    <a:pt x="43637" y="5494299"/>
                  </a:lnTo>
                  <a:lnTo>
                    <a:pt x="74409" y="5525059"/>
                  </a:lnTo>
                  <a:lnTo>
                    <a:pt x="111290" y="5548515"/>
                  </a:lnTo>
                  <a:lnTo>
                    <a:pt x="153111" y="5563463"/>
                  </a:lnTo>
                  <a:lnTo>
                    <a:pt x="198666" y="5568696"/>
                  </a:lnTo>
                  <a:lnTo>
                    <a:pt x="7345172" y="5568696"/>
                  </a:lnTo>
                  <a:lnTo>
                    <a:pt x="7390714" y="5563463"/>
                  </a:lnTo>
                  <a:lnTo>
                    <a:pt x="7432535" y="5548515"/>
                  </a:lnTo>
                  <a:lnTo>
                    <a:pt x="7469403" y="5525059"/>
                  </a:lnTo>
                  <a:lnTo>
                    <a:pt x="7500163" y="5494299"/>
                  </a:lnTo>
                  <a:lnTo>
                    <a:pt x="7523607" y="5457393"/>
                  </a:lnTo>
                  <a:lnTo>
                    <a:pt x="7538555" y="5415546"/>
                  </a:lnTo>
                  <a:lnTo>
                    <a:pt x="7543800" y="5369941"/>
                  </a:lnTo>
                  <a:lnTo>
                    <a:pt x="7543800" y="198628"/>
                  </a:lnTo>
                  <a:close/>
                </a:path>
                <a:path w="16375380" h="5581015">
                  <a:moveTo>
                    <a:pt x="16375380" y="208026"/>
                  </a:moveTo>
                  <a:lnTo>
                    <a:pt x="16371583" y="169646"/>
                  </a:lnTo>
                  <a:lnTo>
                    <a:pt x="16360483" y="133096"/>
                  </a:lnTo>
                  <a:lnTo>
                    <a:pt x="16342475" y="99415"/>
                  </a:lnTo>
                  <a:lnTo>
                    <a:pt x="16317976" y="69596"/>
                  </a:lnTo>
                  <a:lnTo>
                    <a:pt x="16288157" y="45097"/>
                  </a:lnTo>
                  <a:lnTo>
                    <a:pt x="16254476" y="27089"/>
                  </a:lnTo>
                  <a:lnTo>
                    <a:pt x="16217926" y="15989"/>
                  </a:lnTo>
                  <a:lnTo>
                    <a:pt x="16179546" y="12192"/>
                  </a:lnTo>
                  <a:lnTo>
                    <a:pt x="8914638" y="12192"/>
                  </a:lnTo>
                  <a:lnTo>
                    <a:pt x="8876246" y="15989"/>
                  </a:lnTo>
                  <a:lnTo>
                    <a:pt x="8839708" y="27089"/>
                  </a:lnTo>
                  <a:lnTo>
                    <a:pt x="8806015" y="45097"/>
                  </a:lnTo>
                  <a:lnTo>
                    <a:pt x="8776208" y="69596"/>
                  </a:lnTo>
                  <a:lnTo>
                    <a:pt x="8751697" y="99415"/>
                  </a:lnTo>
                  <a:lnTo>
                    <a:pt x="8733688" y="133096"/>
                  </a:lnTo>
                  <a:lnTo>
                    <a:pt x="8722589" y="169646"/>
                  </a:lnTo>
                  <a:lnTo>
                    <a:pt x="8718804" y="208026"/>
                  </a:lnTo>
                  <a:lnTo>
                    <a:pt x="8718804" y="5385054"/>
                  </a:lnTo>
                  <a:lnTo>
                    <a:pt x="8722589" y="5423446"/>
                  </a:lnTo>
                  <a:lnTo>
                    <a:pt x="8733688" y="5459984"/>
                  </a:lnTo>
                  <a:lnTo>
                    <a:pt x="8751697" y="5493677"/>
                  </a:lnTo>
                  <a:lnTo>
                    <a:pt x="8776208" y="5523484"/>
                  </a:lnTo>
                  <a:lnTo>
                    <a:pt x="8806015" y="5547995"/>
                  </a:lnTo>
                  <a:lnTo>
                    <a:pt x="8839708" y="5566003"/>
                  </a:lnTo>
                  <a:lnTo>
                    <a:pt x="8876246" y="5577103"/>
                  </a:lnTo>
                  <a:lnTo>
                    <a:pt x="8914638" y="5580888"/>
                  </a:lnTo>
                  <a:lnTo>
                    <a:pt x="16179546" y="5580888"/>
                  </a:lnTo>
                  <a:lnTo>
                    <a:pt x="16217926" y="5577103"/>
                  </a:lnTo>
                  <a:lnTo>
                    <a:pt x="16254476" y="5566003"/>
                  </a:lnTo>
                  <a:lnTo>
                    <a:pt x="16288157" y="5547995"/>
                  </a:lnTo>
                  <a:lnTo>
                    <a:pt x="16317976" y="5523484"/>
                  </a:lnTo>
                  <a:lnTo>
                    <a:pt x="16342475" y="5493677"/>
                  </a:lnTo>
                  <a:lnTo>
                    <a:pt x="16360483" y="5459984"/>
                  </a:lnTo>
                  <a:lnTo>
                    <a:pt x="16371583" y="5423446"/>
                  </a:lnTo>
                  <a:lnTo>
                    <a:pt x="16375380" y="5385054"/>
                  </a:lnTo>
                  <a:lnTo>
                    <a:pt x="16375380" y="208026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grpSp>
        <p:nvGrpSpPr>
          <p:cNvPr id="7" name="object 7"/>
          <p:cNvGrpSpPr/>
          <p:nvPr/>
        </p:nvGrpSpPr>
        <p:grpSpPr>
          <a:xfrm>
            <a:off x="1647444" y="4032504"/>
            <a:ext cx="14709775" cy="4386580"/>
            <a:chOff x="1647444" y="4032504"/>
            <a:chExt cx="14709775" cy="43865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7444" y="4032504"/>
              <a:ext cx="5849111" cy="43860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7291" y="4032504"/>
              <a:ext cx="6019800" cy="43860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24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" y="0"/>
            <a:ext cx="18262600" cy="10287000"/>
            <a:chOff x="25907" y="0"/>
            <a:chExt cx="182626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" y="0"/>
              <a:ext cx="18262092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699" y="1787651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3428999"/>
              <a:ext cx="16146780" cy="6515100"/>
            </a:xfrm>
            <a:custGeom>
              <a:avLst/>
              <a:gdLst/>
              <a:ahLst/>
              <a:cxnLst/>
              <a:rect l="l" t="t" r="r" b="b"/>
              <a:pathLst>
                <a:path w="16146780" h="6515100">
                  <a:moveTo>
                    <a:pt x="6667500" y="232410"/>
                  </a:moveTo>
                  <a:lnTo>
                    <a:pt x="6662852" y="179158"/>
                  </a:lnTo>
                  <a:lnTo>
                    <a:pt x="6649644" y="130251"/>
                  </a:lnTo>
                  <a:lnTo>
                    <a:pt x="6628917" y="87096"/>
                  </a:lnTo>
                  <a:lnTo>
                    <a:pt x="6601714" y="51092"/>
                  </a:lnTo>
                  <a:lnTo>
                    <a:pt x="6569100" y="23647"/>
                  </a:lnTo>
                  <a:lnTo>
                    <a:pt x="6532131" y="6146"/>
                  </a:lnTo>
                  <a:lnTo>
                    <a:pt x="6491859" y="0"/>
                  </a:lnTo>
                  <a:lnTo>
                    <a:pt x="175590" y="0"/>
                  </a:lnTo>
                  <a:lnTo>
                    <a:pt x="135318" y="6146"/>
                  </a:lnTo>
                  <a:lnTo>
                    <a:pt x="98361" y="23647"/>
                  </a:lnTo>
                  <a:lnTo>
                    <a:pt x="65760" y="51092"/>
                  </a:lnTo>
                  <a:lnTo>
                    <a:pt x="38569" y="87096"/>
                  </a:lnTo>
                  <a:lnTo>
                    <a:pt x="17843" y="130251"/>
                  </a:lnTo>
                  <a:lnTo>
                    <a:pt x="4635" y="179158"/>
                  </a:lnTo>
                  <a:lnTo>
                    <a:pt x="0" y="232410"/>
                  </a:lnTo>
                  <a:lnTo>
                    <a:pt x="0" y="6282639"/>
                  </a:lnTo>
                  <a:lnTo>
                    <a:pt x="4635" y="6335941"/>
                  </a:lnTo>
                  <a:lnTo>
                    <a:pt x="17843" y="6384874"/>
                  </a:lnTo>
                  <a:lnTo>
                    <a:pt x="38569" y="6428041"/>
                  </a:lnTo>
                  <a:lnTo>
                    <a:pt x="65760" y="6464033"/>
                  </a:lnTo>
                  <a:lnTo>
                    <a:pt x="98361" y="6491478"/>
                  </a:lnTo>
                  <a:lnTo>
                    <a:pt x="135318" y="6508966"/>
                  </a:lnTo>
                  <a:lnTo>
                    <a:pt x="175590" y="6515100"/>
                  </a:lnTo>
                  <a:lnTo>
                    <a:pt x="6491859" y="6515100"/>
                  </a:lnTo>
                  <a:lnTo>
                    <a:pt x="6532131" y="6508966"/>
                  </a:lnTo>
                  <a:lnTo>
                    <a:pt x="6569100" y="6491478"/>
                  </a:lnTo>
                  <a:lnTo>
                    <a:pt x="6601714" y="6464033"/>
                  </a:lnTo>
                  <a:lnTo>
                    <a:pt x="6628917" y="6428041"/>
                  </a:lnTo>
                  <a:lnTo>
                    <a:pt x="6649644" y="6384874"/>
                  </a:lnTo>
                  <a:lnTo>
                    <a:pt x="6662852" y="6335941"/>
                  </a:lnTo>
                  <a:lnTo>
                    <a:pt x="6667500" y="6282639"/>
                  </a:lnTo>
                  <a:lnTo>
                    <a:pt x="6667500" y="232410"/>
                  </a:lnTo>
                  <a:close/>
                </a:path>
                <a:path w="16146780" h="6515100">
                  <a:moveTo>
                    <a:pt x="16146780" y="240804"/>
                  </a:moveTo>
                  <a:lnTo>
                    <a:pt x="16143847" y="196011"/>
                  </a:lnTo>
                  <a:lnTo>
                    <a:pt x="16135299" y="153339"/>
                  </a:lnTo>
                  <a:lnTo>
                    <a:pt x="16121431" y="113982"/>
                  </a:lnTo>
                  <a:lnTo>
                    <a:pt x="16102584" y="79121"/>
                  </a:lnTo>
                  <a:lnTo>
                    <a:pt x="16053626" y="29616"/>
                  </a:lnTo>
                  <a:lnTo>
                    <a:pt x="15995904" y="12192"/>
                  </a:lnTo>
                  <a:lnTo>
                    <a:pt x="10399776" y="12192"/>
                  </a:lnTo>
                  <a:lnTo>
                    <a:pt x="10342054" y="29616"/>
                  </a:lnTo>
                  <a:lnTo>
                    <a:pt x="10293096" y="79121"/>
                  </a:lnTo>
                  <a:lnTo>
                    <a:pt x="10274236" y="113982"/>
                  </a:lnTo>
                  <a:lnTo>
                    <a:pt x="10260368" y="153339"/>
                  </a:lnTo>
                  <a:lnTo>
                    <a:pt x="10251821" y="196011"/>
                  </a:lnTo>
                  <a:lnTo>
                    <a:pt x="10248900" y="240804"/>
                  </a:lnTo>
                  <a:lnTo>
                    <a:pt x="10248900" y="6286449"/>
                  </a:lnTo>
                  <a:lnTo>
                    <a:pt x="10251821" y="6331267"/>
                  </a:lnTo>
                  <a:lnTo>
                    <a:pt x="10260368" y="6373952"/>
                  </a:lnTo>
                  <a:lnTo>
                    <a:pt x="10274236" y="6413309"/>
                  </a:lnTo>
                  <a:lnTo>
                    <a:pt x="10293096" y="6448133"/>
                  </a:lnTo>
                  <a:lnTo>
                    <a:pt x="10342054" y="6497701"/>
                  </a:lnTo>
                  <a:lnTo>
                    <a:pt x="10399776" y="6515100"/>
                  </a:lnTo>
                  <a:lnTo>
                    <a:pt x="15995904" y="6515100"/>
                  </a:lnTo>
                  <a:lnTo>
                    <a:pt x="16053626" y="6497701"/>
                  </a:lnTo>
                  <a:lnTo>
                    <a:pt x="16102584" y="6448133"/>
                  </a:lnTo>
                  <a:lnTo>
                    <a:pt x="16121431" y="6413309"/>
                  </a:lnTo>
                  <a:lnTo>
                    <a:pt x="16135299" y="6373952"/>
                  </a:lnTo>
                  <a:lnTo>
                    <a:pt x="16143847" y="6331267"/>
                  </a:lnTo>
                  <a:lnTo>
                    <a:pt x="16146780" y="6286449"/>
                  </a:lnTo>
                  <a:lnTo>
                    <a:pt x="16146780" y="240804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grpSp>
        <p:nvGrpSpPr>
          <p:cNvPr id="7" name="object 7"/>
          <p:cNvGrpSpPr/>
          <p:nvPr/>
        </p:nvGrpSpPr>
        <p:grpSpPr>
          <a:xfrm>
            <a:off x="2225039" y="3521964"/>
            <a:ext cx="12811125" cy="6166485"/>
            <a:chOff x="2225039" y="3521964"/>
            <a:chExt cx="12811125" cy="61664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9" y="3691128"/>
              <a:ext cx="4026408" cy="5996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73099" y="3521964"/>
              <a:ext cx="1662684" cy="61661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25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48900"/>
            <a:chOff x="0" y="0"/>
            <a:chExt cx="18288000" cy="10248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48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1787651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100" y="3429000"/>
              <a:ext cx="4838700" cy="5568950"/>
            </a:xfrm>
            <a:custGeom>
              <a:avLst/>
              <a:gdLst/>
              <a:ahLst/>
              <a:cxnLst/>
              <a:rect l="l" t="t" r="r" b="b"/>
              <a:pathLst>
                <a:path w="4838700" h="5568950">
                  <a:moveTo>
                    <a:pt x="4711319" y="0"/>
                  </a:moveTo>
                  <a:lnTo>
                    <a:pt x="127431" y="0"/>
                  </a:lnTo>
                  <a:lnTo>
                    <a:pt x="93553" y="7093"/>
                  </a:lnTo>
                  <a:lnTo>
                    <a:pt x="37322" y="58166"/>
                  </a:lnTo>
                  <a:lnTo>
                    <a:pt x="17397" y="98363"/>
                  </a:lnTo>
                  <a:lnTo>
                    <a:pt x="4551" y="145814"/>
                  </a:lnTo>
                  <a:lnTo>
                    <a:pt x="0" y="198627"/>
                  </a:lnTo>
                  <a:lnTo>
                    <a:pt x="0" y="5369941"/>
                  </a:lnTo>
                  <a:lnTo>
                    <a:pt x="4551" y="5422807"/>
                  </a:lnTo>
                  <a:lnTo>
                    <a:pt x="17397" y="5470294"/>
                  </a:lnTo>
                  <a:lnTo>
                    <a:pt x="37322" y="5510514"/>
                  </a:lnTo>
                  <a:lnTo>
                    <a:pt x="63112" y="5541579"/>
                  </a:lnTo>
                  <a:lnTo>
                    <a:pt x="127431" y="5568696"/>
                  </a:lnTo>
                  <a:lnTo>
                    <a:pt x="4711319" y="5568696"/>
                  </a:lnTo>
                  <a:lnTo>
                    <a:pt x="4775613" y="5541579"/>
                  </a:lnTo>
                  <a:lnTo>
                    <a:pt x="4801393" y="5510514"/>
                  </a:lnTo>
                  <a:lnTo>
                    <a:pt x="4821310" y="5470294"/>
                  </a:lnTo>
                  <a:lnTo>
                    <a:pt x="4834150" y="5422807"/>
                  </a:lnTo>
                  <a:lnTo>
                    <a:pt x="4838700" y="5369941"/>
                  </a:lnTo>
                  <a:lnTo>
                    <a:pt x="4838700" y="198627"/>
                  </a:lnTo>
                  <a:lnTo>
                    <a:pt x="4834150" y="145814"/>
                  </a:lnTo>
                  <a:lnTo>
                    <a:pt x="4821310" y="98363"/>
                  </a:lnTo>
                  <a:lnTo>
                    <a:pt x="4801393" y="58166"/>
                  </a:lnTo>
                  <a:lnTo>
                    <a:pt x="4775613" y="27112"/>
                  </a:lnTo>
                  <a:lnTo>
                    <a:pt x="4711319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grpSp>
        <p:nvGrpSpPr>
          <p:cNvPr id="7" name="object 7"/>
          <p:cNvGrpSpPr/>
          <p:nvPr/>
        </p:nvGrpSpPr>
        <p:grpSpPr>
          <a:xfrm>
            <a:off x="1427988" y="3470147"/>
            <a:ext cx="15831819" cy="5568950"/>
            <a:chOff x="1427988" y="3470147"/>
            <a:chExt cx="15831819" cy="55689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988" y="3802379"/>
              <a:ext cx="3581400" cy="46542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17195" y="3470147"/>
              <a:ext cx="10642600" cy="5568950"/>
            </a:xfrm>
            <a:custGeom>
              <a:avLst/>
              <a:gdLst/>
              <a:ahLst/>
              <a:cxnLst/>
              <a:rect l="l" t="t" r="r" b="b"/>
              <a:pathLst>
                <a:path w="10642600" h="5568950">
                  <a:moveTo>
                    <a:pt x="4840236" y="198628"/>
                  </a:moveTo>
                  <a:lnTo>
                    <a:pt x="4835677" y="145821"/>
                  </a:lnTo>
                  <a:lnTo>
                    <a:pt x="4822837" y="98374"/>
                  </a:lnTo>
                  <a:lnTo>
                    <a:pt x="4802911" y="58166"/>
                  </a:lnTo>
                  <a:lnTo>
                    <a:pt x="4777105" y="27114"/>
                  </a:lnTo>
                  <a:lnTo>
                    <a:pt x="4712728" y="0"/>
                  </a:lnTo>
                  <a:lnTo>
                    <a:pt x="127520" y="0"/>
                  </a:lnTo>
                  <a:lnTo>
                    <a:pt x="63131" y="27114"/>
                  </a:lnTo>
                  <a:lnTo>
                    <a:pt x="37325" y="58166"/>
                  </a:lnTo>
                  <a:lnTo>
                    <a:pt x="17399" y="98374"/>
                  </a:lnTo>
                  <a:lnTo>
                    <a:pt x="4559" y="145821"/>
                  </a:lnTo>
                  <a:lnTo>
                    <a:pt x="0" y="198628"/>
                  </a:lnTo>
                  <a:lnTo>
                    <a:pt x="0" y="5369941"/>
                  </a:lnTo>
                  <a:lnTo>
                    <a:pt x="4559" y="5422811"/>
                  </a:lnTo>
                  <a:lnTo>
                    <a:pt x="17399" y="5470296"/>
                  </a:lnTo>
                  <a:lnTo>
                    <a:pt x="37325" y="5510517"/>
                  </a:lnTo>
                  <a:lnTo>
                    <a:pt x="63131" y="5541581"/>
                  </a:lnTo>
                  <a:lnTo>
                    <a:pt x="127520" y="5568696"/>
                  </a:lnTo>
                  <a:lnTo>
                    <a:pt x="4712728" y="5568696"/>
                  </a:lnTo>
                  <a:lnTo>
                    <a:pt x="4777105" y="5541581"/>
                  </a:lnTo>
                  <a:lnTo>
                    <a:pt x="4802911" y="5510517"/>
                  </a:lnTo>
                  <a:lnTo>
                    <a:pt x="4822837" y="5470296"/>
                  </a:lnTo>
                  <a:lnTo>
                    <a:pt x="4835677" y="5422811"/>
                  </a:lnTo>
                  <a:lnTo>
                    <a:pt x="4840236" y="5369941"/>
                  </a:lnTo>
                  <a:lnTo>
                    <a:pt x="4840236" y="198628"/>
                  </a:lnTo>
                  <a:close/>
                </a:path>
                <a:path w="10642600" h="5568950">
                  <a:moveTo>
                    <a:pt x="10642105" y="198628"/>
                  </a:moveTo>
                  <a:lnTo>
                    <a:pt x="10637545" y="145821"/>
                  </a:lnTo>
                  <a:lnTo>
                    <a:pt x="10624706" y="98374"/>
                  </a:lnTo>
                  <a:lnTo>
                    <a:pt x="10604792" y="58166"/>
                  </a:lnTo>
                  <a:lnTo>
                    <a:pt x="10579011" y="27114"/>
                  </a:lnTo>
                  <a:lnTo>
                    <a:pt x="10514724" y="0"/>
                  </a:lnTo>
                  <a:lnTo>
                    <a:pt x="5930785" y="0"/>
                  </a:lnTo>
                  <a:lnTo>
                    <a:pt x="5866485" y="27114"/>
                  </a:lnTo>
                  <a:lnTo>
                    <a:pt x="5840704" y="58166"/>
                  </a:lnTo>
                  <a:lnTo>
                    <a:pt x="5820791" y="98374"/>
                  </a:lnTo>
                  <a:lnTo>
                    <a:pt x="5807951" y="145821"/>
                  </a:lnTo>
                  <a:lnTo>
                    <a:pt x="5803404" y="198628"/>
                  </a:lnTo>
                  <a:lnTo>
                    <a:pt x="5803404" y="5369941"/>
                  </a:lnTo>
                  <a:lnTo>
                    <a:pt x="5807951" y="5422811"/>
                  </a:lnTo>
                  <a:lnTo>
                    <a:pt x="5820791" y="5470296"/>
                  </a:lnTo>
                  <a:lnTo>
                    <a:pt x="5840704" y="5510517"/>
                  </a:lnTo>
                  <a:lnTo>
                    <a:pt x="5866485" y="5541581"/>
                  </a:lnTo>
                  <a:lnTo>
                    <a:pt x="5930785" y="5568696"/>
                  </a:lnTo>
                  <a:lnTo>
                    <a:pt x="10514724" y="5568696"/>
                  </a:lnTo>
                  <a:lnTo>
                    <a:pt x="10579011" y="5541581"/>
                  </a:lnTo>
                  <a:lnTo>
                    <a:pt x="10604792" y="5510517"/>
                  </a:lnTo>
                  <a:lnTo>
                    <a:pt x="10624706" y="5470296"/>
                  </a:lnTo>
                  <a:lnTo>
                    <a:pt x="10637545" y="5422811"/>
                  </a:lnTo>
                  <a:lnTo>
                    <a:pt x="10642105" y="5369941"/>
                  </a:lnTo>
                  <a:lnTo>
                    <a:pt x="10642105" y="198628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0232" y="3966717"/>
              <a:ext cx="3695700" cy="44899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7819" y="3977639"/>
              <a:ext cx="3505200" cy="448665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26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36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1267" y="1624583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0668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840"/>
              </a:spcBef>
            </a:pP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Testing</a:t>
            </a:r>
            <a:r>
              <a:rPr sz="33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Reports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1107439" y="3068573"/>
            <a:ext cx="15684500" cy="540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report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contain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110" dirty="0">
                <a:latin typeface="Lucida Sans Unicode"/>
                <a:cs typeface="Lucida Sans Unicode"/>
              </a:rPr>
              <a:t>at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least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following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information,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unless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otherwise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agreed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by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parties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concerned: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2000">
              <a:latin typeface="Lucida Sans Unicode"/>
              <a:cs typeface="Lucida Sans Unicode"/>
            </a:endParaRPr>
          </a:p>
          <a:p>
            <a:pPr marL="927100" marR="5080" indent="-457834">
              <a:lnSpc>
                <a:spcPct val="100000"/>
              </a:lnSpc>
              <a:buSzPct val="70000"/>
              <a:buAutoNum type="alphaLcParenR"/>
              <a:tabLst>
                <a:tab pos="927100" algn="l"/>
                <a:tab pos="4035425" algn="l"/>
              </a:tabLst>
            </a:pPr>
            <a:r>
              <a:rPr sz="2000" spc="60" dirty="0">
                <a:latin typeface="Lucida Sans Unicode"/>
                <a:cs typeface="Lucida Sans Unicode"/>
              </a:rPr>
              <a:t>reference</a:t>
            </a:r>
            <a:r>
              <a:rPr sz="2000" spc="-1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this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part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of</a:t>
            </a:r>
            <a:r>
              <a:rPr sz="2000" dirty="0">
                <a:latin typeface="Lucida Sans Unicode"/>
                <a:cs typeface="Lucida Sans Unicode"/>
              </a:rPr>
              <a:t>	IS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70" dirty="0">
                <a:latin typeface="Lucida Sans Unicode"/>
                <a:cs typeface="Lucida Sans Unicode"/>
              </a:rPr>
              <a:t>1608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/</a:t>
            </a:r>
            <a:r>
              <a:rPr sz="2000" dirty="0">
                <a:latin typeface="Lucida Sans Unicode"/>
                <a:cs typeface="Lucida Sans Unicode"/>
              </a:rPr>
              <a:t> ISO </a:t>
            </a:r>
            <a:r>
              <a:rPr sz="2000" spc="-80" dirty="0">
                <a:latin typeface="Lucida Sans Unicode"/>
                <a:cs typeface="Lucida Sans Unicode"/>
              </a:rPr>
              <a:t>6892,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extended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with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condition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information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in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210" dirty="0">
                <a:latin typeface="Lucida Sans Unicode"/>
                <a:cs typeface="Lucida Sans Unicode"/>
              </a:rPr>
              <a:t>10.3.4,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e.g.</a:t>
            </a:r>
            <a:r>
              <a:rPr sz="2000" dirty="0">
                <a:latin typeface="Lucida Sans Unicode"/>
                <a:cs typeface="Lucida Sans Unicode"/>
              </a:rPr>
              <a:t> IS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65" dirty="0">
                <a:latin typeface="Lucida Sans Unicode"/>
                <a:cs typeface="Lucida Sans Unicode"/>
              </a:rPr>
              <a:t>1608 </a:t>
            </a:r>
            <a:r>
              <a:rPr sz="2000" spc="55" dirty="0">
                <a:latin typeface="Lucida Sans Unicode"/>
                <a:cs typeface="Lucida Sans Unicode"/>
              </a:rPr>
              <a:t>Part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635" dirty="0">
                <a:latin typeface="Lucida Sans Unicode"/>
                <a:cs typeface="Lucida Sans Unicode"/>
              </a:rPr>
              <a:t>1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/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ISO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6892-</a:t>
            </a:r>
            <a:r>
              <a:rPr sz="2000" spc="-270" dirty="0">
                <a:latin typeface="Lucida Sans Unicode"/>
                <a:cs typeface="Lucida Sans Unicode"/>
              </a:rPr>
              <a:t>1:2016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A224;</a:t>
            </a:r>
            <a:endParaRPr sz="2000">
              <a:latin typeface="Lucida Sans Unicode"/>
              <a:cs typeface="Lucida Sans Unicode"/>
            </a:endParaRPr>
          </a:p>
          <a:p>
            <a:pPr marL="927100" indent="-457200">
              <a:lnSpc>
                <a:spcPct val="100000"/>
              </a:lnSpc>
              <a:buSzPct val="70000"/>
              <a:buAutoNum type="alphaLcParenR"/>
              <a:tabLst>
                <a:tab pos="927100" algn="l"/>
              </a:tabLst>
            </a:pPr>
            <a:r>
              <a:rPr sz="2000" dirty="0">
                <a:latin typeface="Lucida Sans Unicode"/>
                <a:cs typeface="Lucida Sans Unicode"/>
              </a:rPr>
              <a:t>identification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piece;</a:t>
            </a:r>
            <a:endParaRPr sz="2000">
              <a:latin typeface="Lucida Sans Unicode"/>
              <a:cs typeface="Lucida Sans Unicode"/>
            </a:endParaRPr>
          </a:p>
          <a:p>
            <a:pPr marL="927100" indent="-457200">
              <a:lnSpc>
                <a:spcPct val="100000"/>
              </a:lnSpc>
              <a:buSzPct val="70000"/>
              <a:buAutoNum type="alphaLcParenR"/>
              <a:tabLst>
                <a:tab pos="927100" algn="l"/>
              </a:tabLst>
            </a:pP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material,</a:t>
            </a:r>
            <a:r>
              <a:rPr sz="2000" spc="80" dirty="0">
                <a:latin typeface="Lucida Sans Unicode"/>
                <a:cs typeface="Lucida Sans Unicode"/>
              </a:rPr>
              <a:t> </a:t>
            </a:r>
            <a:r>
              <a:rPr sz="2000" spc="-90" dirty="0">
                <a:latin typeface="Lucida Sans Unicode"/>
                <a:cs typeface="Lucida Sans Unicode"/>
              </a:rPr>
              <a:t>if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known;</a:t>
            </a:r>
            <a:endParaRPr sz="2000">
              <a:latin typeface="Lucida Sans Unicode"/>
              <a:cs typeface="Lucida Sans Unicode"/>
            </a:endParaRPr>
          </a:p>
          <a:p>
            <a:pPr marL="927100" indent="-457200">
              <a:lnSpc>
                <a:spcPct val="100000"/>
              </a:lnSpc>
              <a:buSzPct val="70000"/>
              <a:buAutoNum type="alphaLcParenR"/>
              <a:tabLst>
                <a:tab pos="927100" algn="l"/>
              </a:tabLst>
            </a:pPr>
            <a:r>
              <a:rPr sz="2000" spc="60" dirty="0">
                <a:latin typeface="Lucida Sans Unicode"/>
                <a:cs typeface="Lucida Sans Unicode"/>
              </a:rPr>
              <a:t>type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piece;</a:t>
            </a:r>
            <a:endParaRPr sz="2000">
              <a:latin typeface="Lucida Sans Unicode"/>
              <a:cs typeface="Lucida Sans Unicode"/>
            </a:endParaRPr>
          </a:p>
          <a:p>
            <a:pPr marL="927100" indent="-457200">
              <a:lnSpc>
                <a:spcPct val="100000"/>
              </a:lnSpc>
              <a:buSzPct val="70000"/>
              <a:buAutoNum type="alphaLcParenR"/>
              <a:tabLst>
                <a:tab pos="927100" algn="l"/>
              </a:tabLst>
            </a:pPr>
            <a:r>
              <a:rPr sz="2000" dirty="0">
                <a:latin typeface="Lucida Sans Unicode"/>
                <a:cs typeface="Lucida Sans Unicode"/>
              </a:rPr>
              <a:t>location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direction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sampling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pieces,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95" dirty="0">
                <a:latin typeface="Lucida Sans Unicode"/>
                <a:cs typeface="Lucida Sans Unicode"/>
              </a:rPr>
              <a:t>if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known;</a:t>
            </a:r>
            <a:endParaRPr sz="2000">
              <a:latin typeface="Lucida Sans Unicode"/>
              <a:cs typeface="Lucida Sans Unicode"/>
            </a:endParaRPr>
          </a:p>
          <a:p>
            <a:pPr marL="927100" marR="361950" indent="-457834">
              <a:lnSpc>
                <a:spcPct val="100000"/>
              </a:lnSpc>
              <a:buSzPct val="70000"/>
              <a:buAutoNum type="alphaLcParenR"/>
              <a:tabLst>
                <a:tab pos="927100" algn="l"/>
              </a:tabLst>
            </a:pPr>
            <a:r>
              <a:rPr sz="2000" dirty="0">
                <a:latin typeface="Lucida Sans Unicode"/>
                <a:cs typeface="Lucida Sans Unicode"/>
              </a:rPr>
              <a:t>testing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control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135" dirty="0">
                <a:latin typeface="Lucida Sans Unicode"/>
                <a:cs typeface="Lucida Sans Unicode"/>
              </a:rPr>
              <a:t>mode(s)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and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testing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10" dirty="0">
                <a:latin typeface="Lucida Sans Unicode"/>
                <a:cs typeface="Lucida Sans Unicode"/>
              </a:rPr>
              <a:t>rate(s)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testing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rate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range(s)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125" dirty="0">
                <a:latin typeface="Lucida Sans Unicode"/>
                <a:cs typeface="Lucida Sans Unicode"/>
              </a:rPr>
              <a:t>(see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229" dirty="0">
                <a:latin typeface="Lucida Sans Unicode"/>
                <a:cs typeface="Lucida Sans Unicode"/>
              </a:rPr>
              <a:t>10.3.1)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95" dirty="0">
                <a:latin typeface="Lucida Sans Unicode"/>
                <a:cs typeface="Lucida Sans Unicode"/>
              </a:rPr>
              <a:t>if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different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from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recommended </a:t>
            </a:r>
            <a:r>
              <a:rPr sz="2000" spc="70" dirty="0">
                <a:latin typeface="Lucida Sans Unicode"/>
                <a:cs typeface="Lucida Sans Unicode"/>
              </a:rPr>
              <a:t>methods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and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values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given</a:t>
            </a:r>
            <a:r>
              <a:rPr sz="2000" spc="-1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-220" dirty="0">
                <a:latin typeface="Lucida Sans Unicode"/>
                <a:cs typeface="Lucida Sans Unicode"/>
              </a:rPr>
              <a:t>10.3.2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and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10.3.3;</a:t>
            </a:r>
            <a:endParaRPr sz="2000">
              <a:latin typeface="Lucida Sans Unicode"/>
              <a:cs typeface="Lucida Sans Unicode"/>
            </a:endParaRPr>
          </a:p>
          <a:p>
            <a:pPr marL="927100" indent="-457200">
              <a:lnSpc>
                <a:spcPct val="100000"/>
              </a:lnSpc>
              <a:spcBef>
                <a:spcPts val="5"/>
              </a:spcBef>
              <a:buSzPct val="70000"/>
              <a:buAutoNum type="alphaLcParenR"/>
              <a:tabLst>
                <a:tab pos="927100" algn="l"/>
              </a:tabLst>
            </a:pP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results:</a:t>
            </a:r>
            <a:endParaRPr sz="2000">
              <a:latin typeface="Lucida Sans Unicode"/>
              <a:cs typeface="Lucida Sans Unicode"/>
            </a:endParaRPr>
          </a:p>
          <a:p>
            <a:pPr marL="1384300" marR="163830" lvl="1" indent="293370">
              <a:lnSpc>
                <a:spcPct val="100000"/>
              </a:lnSpc>
              <a:spcBef>
                <a:spcPts val="2400"/>
              </a:spcBef>
              <a:buFont typeface="SimSun-ExtB"/>
              <a:buChar char="—"/>
              <a:tabLst>
                <a:tab pos="1677670" algn="l"/>
              </a:tabLst>
            </a:pPr>
            <a:r>
              <a:rPr sz="2000" dirty="0">
                <a:latin typeface="Lucida Sans Unicode"/>
                <a:cs typeface="Lucida Sans Unicode"/>
              </a:rPr>
              <a:t>results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should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be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rounded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(according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/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ISO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80000-</a:t>
            </a:r>
            <a:r>
              <a:rPr sz="2000" spc="-190" dirty="0">
                <a:latin typeface="Lucida Sans Unicode"/>
                <a:cs typeface="Lucida Sans Unicode"/>
              </a:rPr>
              <a:t>1)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following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precisions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better,</a:t>
            </a:r>
            <a:r>
              <a:rPr sz="2000" spc="-90" dirty="0">
                <a:latin typeface="Lucida Sans Unicode"/>
                <a:cs typeface="Lucida Sans Unicode"/>
              </a:rPr>
              <a:t> if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not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otherwise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product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standards: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strength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values,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megapascals,</a:t>
            </a:r>
            <a:r>
              <a:rPr sz="2000" dirty="0">
                <a:latin typeface="Lucida Sans Unicode"/>
                <a:cs typeface="Lucida Sans Unicode"/>
              </a:rPr>
              <a:t> to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nearest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whole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number;</a:t>
            </a:r>
            <a:endParaRPr sz="2000">
              <a:latin typeface="Lucida Sans Unicode"/>
              <a:cs typeface="Lucida Sans Unicode"/>
            </a:endParaRPr>
          </a:p>
          <a:p>
            <a:pPr marL="1677670" lvl="1" indent="-293370">
              <a:lnSpc>
                <a:spcPct val="100000"/>
              </a:lnSpc>
              <a:buFont typeface="SimSun-ExtB"/>
              <a:buChar char="—"/>
              <a:tabLst>
                <a:tab pos="1677670" algn="l"/>
              </a:tabLst>
            </a:pPr>
            <a:r>
              <a:rPr sz="2000" spc="90" dirty="0">
                <a:latin typeface="Lucida Sans Unicode"/>
                <a:cs typeface="Lucida Sans Unicode"/>
              </a:rPr>
              <a:t>percentage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yield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point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extension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values,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Ae,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nearest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300" dirty="0">
                <a:latin typeface="Lucida Sans Unicode"/>
                <a:cs typeface="Lucida Sans Unicode"/>
              </a:rPr>
              <a:t>0,1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%;</a:t>
            </a:r>
            <a:endParaRPr sz="2000">
              <a:latin typeface="Lucida Sans Unicode"/>
              <a:cs typeface="Lucida Sans Unicode"/>
            </a:endParaRPr>
          </a:p>
          <a:p>
            <a:pPr marL="1677670" lvl="1" indent="-293370">
              <a:lnSpc>
                <a:spcPct val="100000"/>
              </a:lnSpc>
              <a:buFont typeface="SimSun-ExtB"/>
              <a:buChar char="—"/>
              <a:tabLst>
                <a:tab pos="1677670" algn="l"/>
              </a:tabLst>
            </a:pPr>
            <a:r>
              <a:rPr sz="2000" dirty="0">
                <a:latin typeface="Lucida Sans Unicode"/>
                <a:cs typeface="Lucida Sans Unicode"/>
              </a:rPr>
              <a:t>all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other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percentage</a:t>
            </a:r>
            <a:r>
              <a:rPr sz="2000" spc="-11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extension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and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elongation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values</a:t>
            </a:r>
            <a:r>
              <a:rPr sz="2000" spc="-1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nearest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-90" dirty="0">
                <a:latin typeface="Lucida Sans Unicode"/>
                <a:cs typeface="Lucida Sans Unicode"/>
              </a:rPr>
              <a:t>0,5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%;</a:t>
            </a:r>
            <a:endParaRPr sz="2000">
              <a:latin typeface="Lucida Sans Unicode"/>
              <a:cs typeface="Lucida Sans Unicode"/>
            </a:endParaRPr>
          </a:p>
          <a:p>
            <a:pPr marL="1677670" lvl="1" indent="-293370">
              <a:lnSpc>
                <a:spcPct val="100000"/>
              </a:lnSpc>
              <a:buFont typeface="SimSun-ExtB"/>
              <a:buChar char="—"/>
              <a:tabLst>
                <a:tab pos="1677670" algn="l"/>
              </a:tabLst>
            </a:pPr>
            <a:r>
              <a:rPr sz="2000" spc="90" dirty="0">
                <a:latin typeface="Lucida Sans Unicode"/>
                <a:cs typeface="Lucida Sans Unicode"/>
              </a:rPr>
              <a:t>percentage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reduction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area,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185" dirty="0">
                <a:latin typeface="Lucida Sans Unicode"/>
                <a:cs typeface="Lucida Sans Unicode"/>
              </a:rPr>
              <a:t>Z,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nearest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635" dirty="0">
                <a:latin typeface="Lucida Sans Unicode"/>
                <a:cs typeface="Lucida Sans Unicode"/>
              </a:rPr>
              <a:t>1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%.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27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36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1267" y="1624583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0668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840"/>
              </a:spcBef>
            </a:pP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Testing</a:t>
            </a:r>
            <a:r>
              <a:rPr sz="33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Reports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2750820"/>
            <a:ext cx="9285731" cy="71506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28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36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1267" y="1624583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0668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840"/>
              </a:spcBef>
            </a:pPr>
            <a:r>
              <a:rPr sz="3300" dirty="0">
                <a:solidFill>
                  <a:srgbClr val="FFFFFF"/>
                </a:solidFill>
                <a:latin typeface="Lucida Sans Unicode"/>
                <a:cs typeface="Lucida Sans Unicode"/>
              </a:rPr>
              <a:t>Testing</a:t>
            </a:r>
            <a:r>
              <a:rPr sz="33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Reports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6764">
              <a:lnSpc>
                <a:spcPct val="100000"/>
              </a:lnSpc>
              <a:spcBef>
                <a:spcPts val="100"/>
              </a:spcBef>
            </a:pPr>
            <a:r>
              <a:rPr sz="5300" spc="-300" dirty="0"/>
              <a:t>IS</a:t>
            </a:r>
            <a:r>
              <a:rPr sz="5300" spc="-285" dirty="0"/>
              <a:t> </a:t>
            </a:r>
            <a:r>
              <a:rPr sz="5300" spc="170" dirty="0"/>
              <a:t>1608</a:t>
            </a:r>
            <a:r>
              <a:rPr sz="5300" spc="-280" dirty="0"/>
              <a:t> </a:t>
            </a:r>
            <a:r>
              <a:rPr sz="5300" spc="114" dirty="0"/>
              <a:t>Metallic</a:t>
            </a:r>
            <a:r>
              <a:rPr sz="5300" spc="-280" dirty="0"/>
              <a:t> </a:t>
            </a:r>
            <a:r>
              <a:rPr sz="5300" spc="65" dirty="0"/>
              <a:t>Materials</a:t>
            </a:r>
            <a:r>
              <a:rPr sz="5300" spc="-275" dirty="0"/>
              <a:t> </a:t>
            </a:r>
            <a:r>
              <a:rPr sz="5300" dirty="0"/>
              <a:t>-</a:t>
            </a:r>
            <a:r>
              <a:rPr sz="5300" spc="-275" dirty="0"/>
              <a:t> </a:t>
            </a:r>
            <a:r>
              <a:rPr sz="5300" dirty="0"/>
              <a:t>Tensile</a:t>
            </a:r>
            <a:r>
              <a:rPr sz="5300" spc="-300" dirty="0"/>
              <a:t> </a:t>
            </a:r>
            <a:r>
              <a:rPr sz="5300" spc="-10" dirty="0"/>
              <a:t>Testing</a:t>
            </a:r>
            <a:endParaRPr sz="53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2695955"/>
            <a:ext cx="9921240" cy="70835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29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504" rIns="0" bIns="0" rtlCol="0">
            <a:spAutoFit/>
          </a:bodyPr>
          <a:lstStyle/>
          <a:p>
            <a:pPr marL="3863975">
              <a:lnSpc>
                <a:spcPct val="100000"/>
              </a:lnSpc>
              <a:spcBef>
                <a:spcPts val="95"/>
              </a:spcBef>
            </a:pPr>
            <a:r>
              <a:rPr b="1" spc="-385" dirty="0">
                <a:latin typeface="Tahoma"/>
                <a:cs typeface="Tahoma"/>
              </a:rPr>
              <a:t>Stages</a:t>
            </a:r>
            <a:r>
              <a:rPr b="1" spc="-235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204" dirty="0">
                <a:latin typeface="Tahoma"/>
                <a:cs typeface="Tahoma"/>
              </a:rPr>
              <a:t> </a:t>
            </a:r>
            <a:r>
              <a:rPr b="1" spc="-325" dirty="0">
                <a:latin typeface="Tahoma"/>
                <a:cs typeface="Tahoma"/>
              </a:rPr>
              <a:t>Formulation</a:t>
            </a:r>
            <a:r>
              <a:rPr b="1" spc="-250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190" dirty="0">
                <a:latin typeface="Tahoma"/>
                <a:cs typeface="Tahoma"/>
              </a:rPr>
              <a:t> </a:t>
            </a:r>
            <a:r>
              <a:rPr b="1" spc="-434" dirty="0">
                <a:latin typeface="Tahoma"/>
                <a:cs typeface="Tahoma"/>
              </a:rPr>
              <a:t>Indian</a:t>
            </a:r>
            <a:r>
              <a:rPr b="1" spc="-254" dirty="0">
                <a:latin typeface="Tahoma"/>
                <a:cs typeface="Tahoma"/>
              </a:rPr>
              <a:t> </a:t>
            </a:r>
            <a:r>
              <a:rPr b="1" spc="-375" dirty="0">
                <a:latin typeface="Tahoma"/>
                <a:cs typeface="Tahoma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6039" y="1206754"/>
            <a:ext cx="15615919" cy="7782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>
              <a:lnSpc>
                <a:spcPts val="3235"/>
              </a:lnSpc>
              <a:spcBef>
                <a:spcPts val="10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endParaRPr sz="3000">
              <a:latin typeface="Verdana"/>
              <a:cs typeface="Verdana"/>
            </a:endParaRPr>
          </a:p>
          <a:p>
            <a:pPr marL="756285" indent="-743585">
              <a:lnSpc>
                <a:spcPts val="2515"/>
              </a:lnSpc>
              <a:buClr>
                <a:srgbClr val="A42F10"/>
              </a:buClr>
              <a:buAutoNum type="arabicPeriod"/>
              <a:tabLst>
                <a:tab pos="756285" algn="l"/>
              </a:tabLst>
            </a:pPr>
            <a:r>
              <a:rPr sz="2400" spc="-150" dirty="0">
                <a:solidFill>
                  <a:srgbClr val="404040"/>
                </a:solidFill>
                <a:latin typeface="Arial Black"/>
                <a:cs typeface="Arial Black"/>
              </a:rPr>
              <a:t>Identification</a:t>
            </a:r>
            <a:r>
              <a:rPr sz="2400" spc="-1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Arial Black"/>
                <a:cs typeface="Arial Black"/>
              </a:rPr>
              <a:t>of</a:t>
            </a:r>
            <a:r>
              <a:rPr sz="2400" spc="-11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Arial Black"/>
                <a:cs typeface="Arial Black"/>
              </a:rPr>
              <a:t>Need:</a:t>
            </a:r>
            <a:endParaRPr sz="2400">
              <a:latin typeface="Arial Black"/>
              <a:cs typeface="Arial Black"/>
            </a:endParaRPr>
          </a:p>
          <a:p>
            <a:pPr marL="527685" marR="571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400" spc="138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4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400" spc="-155" dirty="0">
                <a:solidFill>
                  <a:srgbClr val="404040"/>
                </a:solidFill>
                <a:latin typeface="Arial Black"/>
                <a:cs typeface="Arial Black"/>
              </a:rPr>
              <a:t>Stakeholder</a:t>
            </a:r>
            <a:r>
              <a:rPr sz="24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170" dirty="0">
                <a:solidFill>
                  <a:srgbClr val="404040"/>
                </a:solidFill>
                <a:latin typeface="Arial Black"/>
                <a:cs typeface="Arial Black"/>
              </a:rPr>
              <a:t>Input:</a:t>
            </a:r>
            <a:r>
              <a:rPr sz="2400" spc="1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Industry,</a:t>
            </a:r>
            <a:r>
              <a:rPr sz="24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government,</a:t>
            </a:r>
            <a:r>
              <a:rPr sz="24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consumers,</a:t>
            </a:r>
            <a:r>
              <a:rPr sz="24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4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4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other</a:t>
            </a:r>
            <a:r>
              <a:rPr sz="24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stakeholders</a:t>
            </a:r>
            <a:r>
              <a:rPr sz="24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identify</a:t>
            </a:r>
            <a:r>
              <a:rPr sz="24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need</a:t>
            </a:r>
            <a:r>
              <a:rPr sz="24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4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240" dirty="0">
                <a:solidFill>
                  <a:srgbClr val="404040"/>
                </a:solidFill>
                <a:latin typeface="Lucida Sans Unicode"/>
                <a:cs typeface="Lucida Sans Unicode"/>
              </a:rPr>
              <a:t>a </a:t>
            </a:r>
            <a:r>
              <a:rPr sz="24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new</a:t>
            </a:r>
            <a:r>
              <a:rPr sz="2400" spc="-1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400" spc="-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or</a:t>
            </a:r>
            <a:r>
              <a:rPr sz="2400" spc="-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revision</a:t>
            </a:r>
            <a:r>
              <a:rPr sz="24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400" spc="-1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an</a:t>
            </a:r>
            <a:r>
              <a:rPr sz="2400" spc="-1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existing</a:t>
            </a:r>
            <a:r>
              <a:rPr sz="2400" spc="-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one.</a:t>
            </a:r>
            <a:endParaRPr sz="240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400" spc="138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4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400" spc="-130" dirty="0">
                <a:solidFill>
                  <a:srgbClr val="404040"/>
                </a:solidFill>
                <a:latin typeface="Arial Black"/>
                <a:cs typeface="Arial Black"/>
              </a:rPr>
              <a:t>Market</a:t>
            </a:r>
            <a:r>
              <a:rPr sz="2400" spc="29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Arial Black"/>
                <a:cs typeface="Arial Black"/>
              </a:rPr>
              <a:t>Demand:</a:t>
            </a:r>
            <a:r>
              <a:rPr sz="2400" spc="27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Emerging</a:t>
            </a:r>
            <a:r>
              <a:rPr sz="2400" spc="3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technologies,</a:t>
            </a:r>
            <a:r>
              <a:rPr sz="2400" spc="3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market</a:t>
            </a:r>
            <a:r>
              <a:rPr sz="2400" spc="3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requirements,</a:t>
            </a:r>
            <a:r>
              <a:rPr sz="2400" spc="3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or</a:t>
            </a:r>
            <a:r>
              <a:rPr sz="2400" spc="3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regulatory</a:t>
            </a:r>
            <a:r>
              <a:rPr sz="2400" spc="3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changes</a:t>
            </a:r>
            <a:r>
              <a:rPr sz="24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204" dirty="0">
                <a:solidFill>
                  <a:srgbClr val="404040"/>
                </a:solidFill>
                <a:latin typeface="Lucida Sans Unicode"/>
                <a:cs typeface="Lucida Sans Unicode"/>
              </a:rPr>
              <a:t>may</a:t>
            </a:r>
            <a:r>
              <a:rPr sz="2400" spc="3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drive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need</a:t>
            </a:r>
            <a:r>
              <a:rPr sz="24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4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new</a:t>
            </a:r>
            <a:r>
              <a:rPr sz="2400" spc="-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195"/>
              </a:spcBef>
            </a:pPr>
            <a:endParaRPr sz="2400">
              <a:latin typeface="Lucida Sans Unicode"/>
              <a:cs typeface="Lucida Sans Unicode"/>
            </a:endParaRPr>
          </a:p>
          <a:p>
            <a:pPr marL="333375" indent="-320675">
              <a:lnSpc>
                <a:spcPct val="100000"/>
              </a:lnSpc>
              <a:buAutoNum type="arabicPeriod" startAt="2"/>
              <a:tabLst>
                <a:tab pos="333375" algn="l"/>
              </a:tabLst>
            </a:pPr>
            <a:r>
              <a:rPr sz="2400" spc="-140" dirty="0">
                <a:solidFill>
                  <a:srgbClr val="404040"/>
                </a:solidFill>
                <a:latin typeface="Arial Black"/>
                <a:cs typeface="Arial Black"/>
              </a:rPr>
              <a:t>Proposal</a:t>
            </a:r>
            <a:r>
              <a:rPr sz="2400" spc="-13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Black"/>
                <a:cs typeface="Arial Black"/>
              </a:rPr>
              <a:t>Stage:</a:t>
            </a:r>
            <a:endParaRPr sz="2400">
              <a:latin typeface="Arial Black"/>
              <a:cs typeface="Arial Black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400" spc="138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4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400" spc="-254" dirty="0">
                <a:solidFill>
                  <a:srgbClr val="404040"/>
                </a:solidFill>
                <a:latin typeface="Arial Black"/>
                <a:cs typeface="Arial Black"/>
              </a:rPr>
              <a:t>New</a:t>
            </a:r>
            <a:r>
              <a:rPr sz="2400" spc="22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Arial Black"/>
                <a:cs typeface="Arial Black"/>
              </a:rPr>
              <a:t>Work</a:t>
            </a:r>
            <a:r>
              <a:rPr sz="2400" spc="20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Arial Black"/>
                <a:cs typeface="Arial Black"/>
              </a:rPr>
              <a:t>Item</a:t>
            </a:r>
            <a:r>
              <a:rPr sz="2400" spc="19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Arial Black"/>
                <a:cs typeface="Arial Black"/>
              </a:rPr>
              <a:t>Proposal</a:t>
            </a:r>
            <a:r>
              <a:rPr sz="2400" spc="2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Arial Black"/>
                <a:cs typeface="Arial Black"/>
              </a:rPr>
              <a:t>(NWIP):</a:t>
            </a:r>
            <a:r>
              <a:rPr sz="2400" spc="2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2400" spc="2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proposal</a:t>
            </a:r>
            <a:r>
              <a:rPr sz="2400" spc="2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400" spc="2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290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2400" spc="2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new</a:t>
            </a:r>
            <a:r>
              <a:rPr sz="2400" spc="2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400" spc="2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or</a:t>
            </a:r>
            <a:r>
              <a:rPr sz="2400" spc="2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revision</a:t>
            </a:r>
            <a:r>
              <a:rPr sz="2400" spc="2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400" spc="2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submitted</a:t>
            </a:r>
            <a:r>
              <a:rPr sz="2400" spc="2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400" spc="2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the </a:t>
            </a:r>
            <a:r>
              <a:rPr sz="24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Bureau</a:t>
            </a:r>
            <a:r>
              <a:rPr sz="24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4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Indian</a:t>
            </a:r>
            <a:r>
              <a:rPr sz="24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4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(BIS).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400" spc="138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4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400" spc="-120" dirty="0">
                <a:solidFill>
                  <a:srgbClr val="404040"/>
                </a:solidFill>
                <a:latin typeface="Arial Black"/>
                <a:cs typeface="Arial Black"/>
              </a:rPr>
              <a:t>Approval:</a:t>
            </a:r>
            <a:r>
              <a:rPr sz="2400" spc="-15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relevant</a:t>
            </a:r>
            <a:r>
              <a:rPr sz="24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technical</a:t>
            </a:r>
            <a:r>
              <a:rPr sz="24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committee</a:t>
            </a:r>
            <a:r>
              <a:rPr sz="24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reviews</a:t>
            </a:r>
            <a:r>
              <a:rPr sz="24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4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4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approves</a:t>
            </a:r>
            <a:r>
              <a:rPr sz="24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proposal</a:t>
            </a:r>
            <a:r>
              <a:rPr sz="24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4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further</a:t>
            </a:r>
            <a:r>
              <a:rPr sz="24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action.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195"/>
              </a:spcBef>
            </a:pPr>
            <a:endParaRPr sz="2400">
              <a:latin typeface="Lucida Sans Unicode"/>
              <a:cs typeface="Lucida Sans Unicode"/>
            </a:endParaRPr>
          </a:p>
          <a:p>
            <a:pPr marL="337820" indent="-325120">
              <a:lnSpc>
                <a:spcPct val="100000"/>
              </a:lnSpc>
              <a:buAutoNum type="arabicPeriod" startAt="3"/>
              <a:tabLst>
                <a:tab pos="337820" algn="l"/>
              </a:tabLst>
            </a:pPr>
            <a:r>
              <a:rPr sz="2400" spc="-125" dirty="0">
                <a:solidFill>
                  <a:srgbClr val="404040"/>
                </a:solidFill>
                <a:latin typeface="Arial Black"/>
                <a:cs typeface="Arial Black"/>
              </a:rPr>
              <a:t>Preparatory</a:t>
            </a:r>
            <a:r>
              <a:rPr sz="2400" spc="-1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Black"/>
                <a:cs typeface="Arial Black"/>
              </a:rPr>
              <a:t>Stage: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400" spc="138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4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400" spc="-140" dirty="0">
                <a:solidFill>
                  <a:srgbClr val="404040"/>
                </a:solidFill>
                <a:latin typeface="Arial Black"/>
                <a:cs typeface="Arial Black"/>
              </a:rPr>
              <a:t>Working</a:t>
            </a:r>
            <a:r>
              <a:rPr sz="2400" spc="-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Arial Black"/>
                <a:cs typeface="Arial Black"/>
              </a:rPr>
              <a:t>Group</a:t>
            </a:r>
            <a:r>
              <a:rPr sz="2400" spc="-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140" dirty="0">
                <a:solidFill>
                  <a:srgbClr val="404040"/>
                </a:solidFill>
                <a:latin typeface="Arial Black"/>
                <a:cs typeface="Arial Black"/>
              </a:rPr>
              <a:t>Formation:</a:t>
            </a:r>
            <a:r>
              <a:rPr sz="2400" spc="-13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24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working</a:t>
            </a:r>
            <a:r>
              <a:rPr sz="24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group</a:t>
            </a:r>
            <a:r>
              <a:rPr sz="24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4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experts</a:t>
            </a:r>
            <a:r>
              <a:rPr sz="24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4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formed</a:t>
            </a:r>
            <a:r>
              <a:rPr sz="24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4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4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standard.</a:t>
            </a:r>
            <a:endParaRPr sz="240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400" spc="138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4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400" spc="-180" dirty="0">
                <a:solidFill>
                  <a:srgbClr val="404040"/>
                </a:solidFill>
                <a:latin typeface="Arial Black"/>
                <a:cs typeface="Arial Black"/>
              </a:rPr>
              <a:t>Initial</a:t>
            </a:r>
            <a:r>
              <a:rPr sz="2400" spc="-10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spc="-170" dirty="0">
                <a:solidFill>
                  <a:srgbClr val="404040"/>
                </a:solidFill>
                <a:latin typeface="Arial Black"/>
                <a:cs typeface="Arial Black"/>
              </a:rPr>
              <a:t>Draft:</a:t>
            </a:r>
            <a:r>
              <a:rPr sz="2400" spc="-9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working</a:t>
            </a:r>
            <a:r>
              <a:rPr sz="24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group</a:t>
            </a:r>
            <a:r>
              <a:rPr sz="24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prepares</a:t>
            </a:r>
            <a:r>
              <a:rPr sz="24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initial</a:t>
            </a:r>
            <a:r>
              <a:rPr sz="24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4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4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4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4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based</a:t>
            </a:r>
            <a:r>
              <a:rPr sz="24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on</a:t>
            </a:r>
            <a:r>
              <a:rPr sz="24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research,</a:t>
            </a:r>
            <a:r>
              <a:rPr sz="24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existing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international/national</a:t>
            </a:r>
            <a:r>
              <a:rPr sz="24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standards,</a:t>
            </a:r>
            <a:r>
              <a:rPr sz="24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14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400" spc="1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404040"/>
                </a:solidFill>
                <a:latin typeface="Lucida Sans Unicode"/>
                <a:cs typeface="Lucida Sans Unicode"/>
              </a:rPr>
              <a:t>expert</a:t>
            </a:r>
            <a:r>
              <a:rPr sz="2400" spc="1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input.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0034" y="386841"/>
            <a:ext cx="967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IS</a:t>
            </a:r>
            <a:r>
              <a:rPr spc="-190" dirty="0"/>
              <a:t> </a:t>
            </a:r>
            <a:r>
              <a:rPr spc="105" dirty="0"/>
              <a:t>1608</a:t>
            </a:r>
            <a:r>
              <a:rPr spc="-190" dirty="0"/>
              <a:t> </a:t>
            </a:r>
            <a:r>
              <a:rPr spc="80" dirty="0"/>
              <a:t>Metallic</a:t>
            </a:r>
            <a:r>
              <a:rPr spc="-185" dirty="0"/>
              <a:t> </a:t>
            </a:r>
            <a:r>
              <a:rPr spc="50" dirty="0"/>
              <a:t>Materials</a:t>
            </a:r>
            <a:r>
              <a:rPr spc="-190" dirty="0"/>
              <a:t> </a:t>
            </a:r>
            <a:r>
              <a:rPr dirty="0"/>
              <a:t>-</a:t>
            </a:r>
            <a:r>
              <a:rPr spc="-195" dirty="0"/>
              <a:t> </a:t>
            </a:r>
            <a:r>
              <a:rPr dirty="0"/>
              <a:t>Tensile</a:t>
            </a:r>
            <a:r>
              <a:rPr spc="-175" dirty="0"/>
              <a:t> </a:t>
            </a:r>
            <a:r>
              <a:rPr spc="-10" dirty="0"/>
              <a:t>Testing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5534" y="1707007"/>
            <a:ext cx="3460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583B8F"/>
                </a:solidFill>
                <a:latin typeface="Tahoma"/>
                <a:cs typeface="Tahoma"/>
              </a:rPr>
              <a:t>Specific</a:t>
            </a:r>
            <a:r>
              <a:rPr sz="3200" b="1" spc="-180" dirty="0">
                <a:solidFill>
                  <a:srgbClr val="583B8F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583B8F"/>
                </a:solidFill>
                <a:latin typeface="Tahoma"/>
                <a:cs typeface="Tahoma"/>
              </a:rPr>
              <a:t>differences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452" y="2669489"/>
            <a:ext cx="6059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9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2800" spc="-1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445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1608)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452" y="3416935"/>
            <a:ext cx="7580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253490" algn="l"/>
                <a:tab pos="2741930" algn="l"/>
                <a:tab pos="3991610" algn="l"/>
                <a:tab pos="5569585" algn="l"/>
                <a:tab pos="714248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Specifies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dimensions,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preparation,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452" y="3721734"/>
            <a:ext cx="7581900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shape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test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specimen.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Strain</a:t>
            </a:r>
            <a:r>
              <a:rPr sz="2000" b="1" spc="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Rate</a:t>
            </a:r>
            <a:r>
              <a:rPr sz="2000" b="1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Control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Defines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strain</a:t>
            </a:r>
            <a:r>
              <a:rPr sz="2000" spc="1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rate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test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should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conducted.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8452" y="5017388"/>
            <a:ext cx="75799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2240915" algn="l"/>
                <a:tab pos="3408045" algn="l"/>
                <a:tab pos="4589780" algn="l"/>
                <a:tab pos="5928995" algn="l"/>
                <a:tab pos="6416675" algn="l"/>
                <a:tab pos="7357109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Control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Provides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testing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temperatures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if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required.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452" y="5817488"/>
            <a:ext cx="7579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1756410" algn="l"/>
                <a:tab pos="3362325" algn="l"/>
                <a:tab pos="4462780" algn="l"/>
                <a:tab pos="5834380" algn="l"/>
                <a:tab pos="6256655" algn="l"/>
                <a:tab pos="681926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Machine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Calibration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Regular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calibration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testing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8452" y="6122288"/>
            <a:ext cx="7579995" cy="826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machine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ensure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accuracy.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315210" algn="l"/>
                <a:tab pos="2917190" algn="l"/>
                <a:tab pos="4504055" algn="l"/>
                <a:tab pos="6149975" algn="l"/>
                <a:tab pos="727329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Calculation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Standardized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methods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3564" y="6922084"/>
            <a:ext cx="70637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7790" algn="l"/>
                <a:tab pos="1958975" algn="l"/>
                <a:tab pos="3327400" algn="l"/>
                <a:tab pos="4780280" algn="l"/>
                <a:tab pos="6078220" algn="l"/>
                <a:tab pos="6784340" algn="l"/>
              </a:tabLst>
            </a:pP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measuring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calculating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mechanical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properties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such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8452" y="7227569"/>
            <a:ext cx="7580630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ultimate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tensile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strength,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yield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strength,</a:t>
            </a:r>
            <a:r>
              <a:rPr sz="20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elongation.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1696720" algn="l"/>
                <a:tab pos="2961640" algn="l"/>
                <a:tab pos="4316730" algn="l"/>
                <a:tab pos="4763135" algn="l"/>
                <a:tab pos="5989955" algn="l"/>
                <a:tab pos="656463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Fracture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Analysis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analyzing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reporting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fracture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characteristics.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25836" y="2669489"/>
            <a:ext cx="4815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7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73247" y="3416935"/>
            <a:ext cx="1381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dimensions,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37929" y="3416935"/>
            <a:ext cx="6616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2010410" algn="l"/>
                <a:tab pos="2030095" algn="l"/>
                <a:tab pos="3252470" algn="l"/>
                <a:tab pos="3600450" algn="l"/>
                <a:tab pos="3874770" algn="l"/>
                <a:tab pos="4857750" algn="l"/>
                <a:tab pos="4892675" algn="l"/>
                <a:tab pos="5570855" algn="l"/>
                <a:tab pos="605282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specimen preparation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methods,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shapes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26460" y="3721734"/>
            <a:ext cx="830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37929" y="4026534"/>
            <a:ext cx="7618095" cy="113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guidelines.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Inconsistent</a:t>
            </a:r>
            <a:r>
              <a:rPr sz="2000" b="1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Strain</a:t>
            </a:r>
            <a:r>
              <a:rPr sz="2000" b="1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Rate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strain</a:t>
            </a:r>
            <a:r>
              <a:rPr sz="2000" spc="1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rate</a:t>
            </a:r>
            <a:r>
              <a:rPr sz="2000" spc="1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1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test</a:t>
            </a:r>
            <a:r>
              <a:rPr sz="2000"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endParaRPr sz="2000" dirty="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conducted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20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37929" y="5322188"/>
            <a:ext cx="76168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1816735" algn="l"/>
                <a:tab pos="3650615" algn="l"/>
                <a:tab pos="5363210" algn="l"/>
                <a:tab pos="6118225" algn="l"/>
                <a:tab pos="739394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Conditions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lang="en-IN" sz="2000" dirty="0" smtClean="0">
                <a:solidFill>
                  <a:srgbClr val="404040"/>
                </a:solidFill>
                <a:latin typeface="Arial MT"/>
                <a:cs typeface="Arial MT"/>
              </a:rPr>
              <a:t>use of same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37929" y="5626988"/>
            <a:ext cx="7620000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>
              <a:lnSpc>
                <a:spcPct val="100000"/>
              </a:lnSpc>
              <a:spcBef>
                <a:spcPts val="105"/>
              </a:spcBef>
              <a:tabLst>
                <a:tab pos="2045335" algn="l"/>
                <a:tab pos="2960370" algn="l"/>
                <a:tab pos="3521075" algn="l"/>
                <a:tab pos="4287520" algn="l"/>
                <a:tab pos="5342255" algn="l"/>
                <a:tab pos="6622415" algn="l"/>
                <a:tab pos="7198359" algn="l"/>
              </a:tabLst>
            </a:pP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temperature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lang="en-IN"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may lead to incorrect result.</a:t>
            </a:r>
            <a:endParaRPr sz="2000" dirty="0">
              <a:latin typeface="Arial MT"/>
              <a:cs typeface="Arial MT"/>
            </a:endParaRPr>
          </a:p>
          <a:p>
            <a:pPr marL="527685" marR="762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2000" b="1" spc="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Calibration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2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IN" sz="2000" dirty="0" smtClean="0">
                <a:solidFill>
                  <a:srgbClr val="404040"/>
                </a:solidFill>
                <a:latin typeface="Arial MT"/>
                <a:cs typeface="Arial MT"/>
              </a:rPr>
              <a:t>Without calibration, the test result may be inaccurate</a:t>
            </a:r>
            <a:r>
              <a:rPr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37929" y="7227569"/>
            <a:ext cx="7616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2346960" algn="l"/>
                <a:tab pos="4222115" algn="l"/>
                <a:tab pos="5363210" algn="l"/>
                <a:tab pos="5826760" algn="l"/>
                <a:tab pos="718058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Non-standard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Methods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measuring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37929" y="7532369"/>
            <a:ext cx="7620000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calculating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mechanical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properties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Lack</a:t>
            </a:r>
            <a:r>
              <a:rPr sz="2000" b="1" spc="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b="1" spc="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Fracture</a:t>
            </a:r>
            <a:r>
              <a:rPr sz="2000" b="1" spc="2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Analysis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2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Fracture</a:t>
            </a:r>
            <a:r>
              <a:rPr sz="2000" spc="2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characteristics</a:t>
            </a:r>
            <a:r>
              <a:rPr sz="2000" spc="2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20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not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analyzed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reported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consistently.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>
                <a:solidFill>
                  <a:srgbClr val="FDFFFF"/>
                </a:solidFill>
                <a:latin typeface="Verdana"/>
                <a:cs typeface="Verdana"/>
              </a:rPr>
              <a:t>30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499600" cy="10287000"/>
            <a:chOff x="0" y="0"/>
            <a:chExt cx="94996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99600" cy="10287000"/>
            </a:xfrm>
            <a:custGeom>
              <a:avLst/>
              <a:gdLst/>
              <a:ahLst/>
              <a:cxnLst/>
              <a:rect l="l" t="t" r="r" b="b"/>
              <a:pathLst>
                <a:path w="9499600" h="10287000">
                  <a:moveTo>
                    <a:pt x="9499092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499092" y="10287000"/>
                  </a:lnTo>
                  <a:lnTo>
                    <a:pt x="9499092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461" y="2244089"/>
              <a:ext cx="5762625" cy="18415"/>
            </a:xfrm>
            <a:custGeom>
              <a:avLst/>
              <a:gdLst/>
              <a:ahLst/>
              <a:cxnLst/>
              <a:rect l="l" t="t" r="r" b="b"/>
              <a:pathLst>
                <a:path w="5762625" h="18414">
                  <a:moveTo>
                    <a:pt x="0" y="18287"/>
                  </a:moveTo>
                  <a:lnTo>
                    <a:pt x="576224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10080" y="4070815"/>
            <a:ext cx="6424930" cy="284353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5300" b="1" spc="-74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10" dirty="0">
                <a:solidFill>
                  <a:srgbClr val="FFFFFF"/>
                </a:solidFill>
                <a:latin typeface="Tahoma"/>
                <a:cs typeface="Tahoma"/>
              </a:rPr>
              <a:t>1500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6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434" dirty="0">
                <a:solidFill>
                  <a:srgbClr val="FFFFFF"/>
                </a:solidFill>
                <a:latin typeface="Tahoma"/>
                <a:cs typeface="Tahoma"/>
              </a:rPr>
              <a:t>ISO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25" dirty="0">
                <a:solidFill>
                  <a:srgbClr val="FFFFFF"/>
                </a:solidFill>
                <a:latin typeface="Tahoma"/>
                <a:cs typeface="Tahoma"/>
              </a:rPr>
              <a:t>6506</a:t>
            </a:r>
            <a:endParaRPr sz="5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5300" b="1" spc="-240" dirty="0">
                <a:solidFill>
                  <a:srgbClr val="FFFFFF"/>
                </a:solidFill>
                <a:latin typeface="Tahoma"/>
                <a:cs typeface="Tahoma"/>
              </a:rPr>
              <a:t>Metallic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90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spc="-5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endParaRPr sz="5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5300" b="1" spc="-300" dirty="0">
                <a:solidFill>
                  <a:srgbClr val="FFFFFF"/>
                </a:solidFill>
                <a:latin typeface="Tahoma"/>
                <a:cs typeface="Tahoma"/>
              </a:rPr>
              <a:t>Brinell</a:t>
            </a:r>
            <a:r>
              <a:rPr sz="5300" b="1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45" dirty="0">
                <a:solidFill>
                  <a:srgbClr val="FFFFFF"/>
                </a:solidFill>
                <a:latin typeface="Tahoma"/>
                <a:cs typeface="Tahoma"/>
              </a:rPr>
              <a:t>Hardness</a:t>
            </a:r>
            <a:r>
              <a:rPr sz="53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7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939" y="1206754"/>
            <a:ext cx="825500" cy="99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1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325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43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2"/>
            <a:ext cx="18288000" cy="10270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33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This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standard</a:t>
            </a:r>
            <a:r>
              <a:rPr sz="33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has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four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parts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5" y="1379346"/>
            <a:ext cx="5090160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77545" algn="l"/>
                <a:tab pos="5076825" algn="l"/>
              </a:tabLst>
            </a:pP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r>
              <a:rPr sz="4000" b="1" u="heavy" spc="-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PARTS</a:t>
            </a:r>
            <a:r>
              <a:rPr sz="4000" b="1" u="heavy" spc="-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2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&amp;</a:t>
            </a:r>
            <a:r>
              <a:rPr sz="4000" b="1" u="heavy" spc="-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SCOPE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783" y="3435096"/>
            <a:ext cx="4079875" cy="5568950"/>
          </a:xfrm>
          <a:custGeom>
            <a:avLst/>
            <a:gdLst/>
            <a:ahLst/>
            <a:cxnLst/>
            <a:rect l="l" t="t" r="r" b="b"/>
            <a:pathLst>
              <a:path w="4079875" h="5568950">
                <a:moveTo>
                  <a:pt x="3852926" y="0"/>
                </a:moveTo>
                <a:lnTo>
                  <a:pt x="226783" y="0"/>
                </a:lnTo>
                <a:lnTo>
                  <a:pt x="182333" y="5589"/>
                </a:lnTo>
                <a:lnTo>
                  <a:pt x="139996" y="21955"/>
                </a:lnTo>
                <a:lnTo>
                  <a:pt x="100962" y="48488"/>
                </a:lnTo>
                <a:lnTo>
                  <a:pt x="66420" y="84581"/>
                </a:lnTo>
                <a:lnTo>
                  <a:pt x="38099" y="128525"/>
                </a:lnTo>
                <a:lnTo>
                  <a:pt x="17260" y="178196"/>
                </a:lnTo>
                <a:lnTo>
                  <a:pt x="4397" y="232082"/>
                </a:lnTo>
                <a:lnTo>
                  <a:pt x="0" y="288671"/>
                </a:lnTo>
                <a:lnTo>
                  <a:pt x="0" y="5280025"/>
                </a:lnTo>
                <a:lnTo>
                  <a:pt x="4397" y="5336613"/>
                </a:lnTo>
                <a:lnTo>
                  <a:pt x="17260" y="5390499"/>
                </a:lnTo>
                <a:lnTo>
                  <a:pt x="38099" y="5440170"/>
                </a:lnTo>
                <a:lnTo>
                  <a:pt x="66420" y="5484114"/>
                </a:lnTo>
                <a:lnTo>
                  <a:pt x="100962" y="5520154"/>
                </a:lnTo>
                <a:lnTo>
                  <a:pt x="139996" y="5546693"/>
                </a:lnTo>
                <a:lnTo>
                  <a:pt x="182333" y="5563088"/>
                </a:lnTo>
                <a:lnTo>
                  <a:pt x="226783" y="5568695"/>
                </a:lnTo>
                <a:lnTo>
                  <a:pt x="3852926" y="5568695"/>
                </a:lnTo>
                <a:lnTo>
                  <a:pt x="3897401" y="5563088"/>
                </a:lnTo>
                <a:lnTo>
                  <a:pt x="3939746" y="5546693"/>
                </a:lnTo>
                <a:lnTo>
                  <a:pt x="3978781" y="5520154"/>
                </a:lnTo>
                <a:lnTo>
                  <a:pt x="4013327" y="5484114"/>
                </a:lnTo>
                <a:lnTo>
                  <a:pt x="4041653" y="5440170"/>
                </a:lnTo>
                <a:lnTo>
                  <a:pt x="4062491" y="5390499"/>
                </a:lnTo>
                <a:lnTo>
                  <a:pt x="4075352" y="5336613"/>
                </a:lnTo>
                <a:lnTo>
                  <a:pt x="4079748" y="5280025"/>
                </a:lnTo>
                <a:lnTo>
                  <a:pt x="4079748" y="288671"/>
                </a:lnTo>
                <a:lnTo>
                  <a:pt x="4075352" y="232082"/>
                </a:lnTo>
                <a:lnTo>
                  <a:pt x="4062491" y="178196"/>
                </a:lnTo>
                <a:lnTo>
                  <a:pt x="4041653" y="128525"/>
                </a:lnTo>
                <a:lnTo>
                  <a:pt x="4013327" y="84581"/>
                </a:lnTo>
                <a:lnTo>
                  <a:pt x="3978781" y="48488"/>
                </a:lnTo>
                <a:lnTo>
                  <a:pt x="3939746" y="21955"/>
                </a:lnTo>
                <a:lnTo>
                  <a:pt x="3897401" y="5589"/>
                </a:lnTo>
                <a:lnTo>
                  <a:pt x="3852926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/>
              <a:t>IS</a:t>
            </a:r>
            <a:r>
              <a:rPr sz="5000" spc="-260" dirty="0"/>
              <a:t> </a:t>
            </a:r>
            <a:r>
              <a:rPr sz="5000" spc="105" dirty="0"/>
              <a:t>1500/ISO</a:t>
            </a:r>
            <a:r>
              <a:rPr sz="5000" spc="-270" dirty="0"/>
              <a:t> </a:t>
            </a:r>
            <a:r>
              <a:rPr sz="5000" spc="160" dirty="0"/>
              <a:t>6506</a:t>
            </a:r>
            <a:r>
              <a:rPr sz="5000" spc="-254" dirty="0"/>
              <a:t> </a:t>
            </a:r>
            <a:r>
              <a:rPr sz="5000" spc="120" dirty="0"/>
              <a:t>Metallic</a:t>
            </a:r>
            <a:r>
              <a:rPr sz="5000" spc="-320" dirty="0"/>
              <a:t> </a:t>
            </a:r>
            <a:r>
              <a:rPr sz="5000" spc="65" dirty="0"/>
              <a:t>Materials</a:t>
            </a:r>
            <a:r>
              <a:rPr sz="5000" spc="-275" dirty="0"/>
              <a:t> </a:t>
            </a:r>
            <a:r>
              <a:rPr sz="5000" dirty="0">
                <a:latin typeface="Arial MT"/>
                <a:cs typeface="Arial MT"/>
              </a:rPr>
              <a:t>–</a:t>
            </a:r>
            <a:r>
              <a:rPr sz="5000" spc="-80" dirty="0">
                <a:latin typeface="Arial MT"/>
                <a:cs typeface="Arial MT"/>
              </a:rPr>
              <a:t> </a:t>
            </a:r>
            <a:r>
              <a:rPr sz="5000" spc="55" dirty="0"/>
              <a:t>Brinell</a:t>
            </a:r>
            <a:r>
              <a:rPr sz="5000" spc="-270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974" y="3746372"/>
            <a:ext cx="212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 Black"/>
                <a:cs typeface="Arial Black"/>
              </a:rPr>
              <a:t>Part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625" dirty="0">
                <a:latin typeface="Arial Black"/>
                <a:cs typeface="Arial Black"/>
              </a:rPr>
              <a:t>1</a:t>
            </a:r>
            <a:r>
              <a:rPr sz="1800" spc="-110" dirty="0">
                <a:latin typeface="Arial Black"/>
                <a:cs typeface="Arial Black"/>
              </a:rPr>
              <a:t> </a:t>
            </a:r>
            <a:r>
              <a:rPr sz="1800" spc="-185" dirty="0">
                <a:latin typeface="Arial Black"/>
                <a:cs typeface="Arial Black"/>
              </a:rPr>
              <a:t>Test</a:t>
            </a:r>
            <a:r>
              <a:rPr sz="1800" spc="-1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method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974" y="4528184"/>
            <a:ext cx="37268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 Black"/>
                <a:cs typeface="Arial Black"/>
              </a:rPr>
              <a:t>Scope</a:t>
            </a:r>
            <a:r>
              <a:rPr sz="1800" spc="-50" dirty="0">
                <a:latin typeface="Arial Black"/>
                <a:cs typeface="Arial Black"/>
              </a:rPr>
              <a:t> </a:t>
            </a:r>
            <a:r>
              <a:rPr sz="1800" spc="-200" dirty="0">
                <a:latin typeface="Lucida Sans Unicode"/>
                <a:cs typeface="Lucida Sans Unicode"/>
              </a:rPr>
              <a:t>: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This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40" dirty="0">
                <a:latin typeface="Lucida Sans Unicode"/>
                <a:cs typeface="Lucida Sans Unicode"/>
              </a:rPr>
              <a:t>part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of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60" dirty="0">
                <a:latin typeface="Lucida Sans Unicode"/>
                <a:cs typeface="Lucida Sans Unicode"/>
              </a:rPr>
              <a:t>1500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/</a:t>
            </a:r>
            <a:r>
              <a:rPr sz="1800" spc="5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 </a:t>
            </a:r>
            <a:r>
              <a:rPr sz="1800" spc="-20" dirty="0">
                <a:latin typeface="Lucida Sans Unicode"/>
                <a:cs typeface="Lucida Sans Unicode"/>
              </a:rPr>
              <a:t>6506</a:t>
            </a:r>
            <a:r>
              <a:rPr sz="1800" spc="500" dirty="0">
                <a:latin typeface="Lucida Sans Unicode"/>
                <a:cs typeface="Lucida Sans Unicode"/>
              </a:rPr>
              <a:t> </a:t>
            </a:r>
            <a:r>
              <a:rPr sz="1800" spc="25" dirty="0">
                <a:latin typeface="Lucida Sans Unicode"/>
                <a:cs typeface="Lucida Sans Unicode"/>
              </a:rPr>
              <a:t>specifies</a:t>
            </a:r>
            <a:r>
              <a:rPr sz="1800" spc="500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the</a:t>
            </a:r>
            <a:r>
              <a:rPr sz="1800" spc="50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method</a:t>
            </a:r>
            <a:r>
              <a:rPr sz="1800" spc="509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for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the</a:t>
            </a:r>
            <a:r>
              <a:rPr sz="1800" spc="111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Brinell</a:t>
            </a:r>
            <a:r>
              <a:rPr sz="1800" spc="111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1110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test</a:t>
            </a:r>
            <a:r>
              <a:rPr sz="1800" spc="1120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for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974" y="5351145"/>
            <a:ext cx="3726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6680" algn="l"/>
                <a:tab pos="2954020" algn="l"/>
                <a:tab pos="353758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metallic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materials.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It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is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Lucida Sans Unicode"/>
                <a:cs typeface="Lucida Sans Unicode"/>
              </a:rPr>
              <a:t>applicable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both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fixed</a:t>
            </a:r>
            <a:r>
              <a:rPr sz="1800" spc="-10" dirty="0">
                <a:latin typeface="Lucida Sans Unicode"/>
                <a:cs typeface="Lucida Sans Unicode"/>
              </a:rPr>
              <a:t> location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4974" y="5900165"/>
            <a:ext cx="3726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8330" algn="l"/>
                <a:tab pos="1724025" algn="l"/>
                <a:tab pos="2931160" algn="l"/>
              </a:tabLst>
            </a:pPr>
            <a:r>
              <a:rPr sz="1800" spc="80" dirty="0">
                <a:latin typeface="Lucida Sans Unicode"/>
                <a:cs typeface="Lucida Sans Unicode"/>
              </a:rPr>
              <a:t>and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portable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40" dirty="0">
                <a:latin typeface="Lucida Sans Unicode"/>
                <a:cs typeface="Lucida Sans Unicode"/>
              </a:rPr>
              <a:t>hardness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testing </a:t>
            </a:r>
            <a:r>
              <a:rPr sz="1800" spc="35" dirty="0">
                <a:latin typeface="Lucida Sans Unicode"/>
                <a:cs typeface="Lucida Sans Unicode"/>
              </a:rPr>
              <a:t>machines.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60620" y="3343655"/>
            <a:ext cx="12919075" cy="5660390"/>
          </a:xfrm>
          <a:custGeom>
            <a:avLst/>
            <a:gdLst/>
            <a:ahLst/>
            <a:cxnLst/>
            <a:rect l="l" t="t" r="r" b="b"/>
            <a:pathLst>
              <a:path w="12919075" h="5660390">
                <a:moveTo>
                  <a:pt x="4081272" y="380123"/>
                </a:moveTo>
                <a:lnTo>
                  <a:pt x="4076865" y="323532"/>
                </a:lnTo>
                <a:lnTo>
                  <a:pt x="4064012" y="269646"/>
                </a:lnTo>
                <a:lnTo>
                  <a:pt x="4043172" y="219976"/>
                </a:lnTo>
                <a:lnTo>
                  <a:pt x="4014851" y="176022"/>
                </a:lnTo>
                <a:lnTo>
                  <a:pt x="3980281" y="139928"/>
                </a:lnTo>
                <a:lnTo>
                  <a:pt x="3941216" y="113398"/>
                </a:lnTo>
                <a:lnTo>
                  <a:pt x="3898862" y="97040"/>
                </a:lnTo>
                <a:lnTo>
                  <a:pt x="3854450" y="91440"/>
                </a:lnTo>
                <a:lnTo>
                  <a:pt x="226822" y="91440"/>
                </a:lnTo>
                <a:lnTo>
                  <a:pt x="182397" y="97040"/>
                </a:lnTo>
                <a:lnTo>
                  <a:pt x="140042" y="113398"/>
                </a:lnTo>
                <a:lnTo>
                  <a:pt x="100977" y="139928"/>
                </a:lnTo>
                <a:lnTo>
                  <a:pt x="66421" y="176022"/>
                </a:lnTo>
                <a:lnTo>
                  <a:pt x="38087" y="219976"/>
                </a:lnTo>
                <a:lnTo>
                  <a:pt x="17246" y="269646"/>
                </a:lnTo>
                <a:lnTo>
                  <a:pt x="4394" y="323532"/>
                </a:lnTo>
                <a:lnTo>
                  <a:pt x="0" y="380123"/>
                </a:lnTo>
                <a:lnTo>
                  <a:pt x="0" y="5371465"/>
                </a:lnTo>
                <a:lnTo>
                  <a:pt x="4394" y="5428056"/>
                </a:lnTo>
                <a:lnTo>
                  <a:pt x="17246" y="5481942"/>
                </a:lnTo>
                <a:lnTo>
                  <a:pt x="38087" y="5531612"/>
                </a:lnTo>
                <a:lnTo>
                  <a:pt x="66421" y="5575554"/>
                </a:lnTo>
                <a:lnTo>
                  <a:pt x="100977" y="5611596"/>
                </a:lnTo>
                <a:lnTo>
                  <a:pt x="140042" y="5638139"/>
                </a:lnTo>
                <a:lnTo>
                  <a:pt x="182397" y="5654535"/>
                </a:lnTo>
                <a:lnTo>
                  <a:pt x="226822" y="5660136"/>
                </a:lnTo>
                <a:lnTo>
                  <a:pt x="3854450" y="5660136"/>
                </a:lnTo>
                <a:lnTo>
                  <a:pt x="3898862" y="5654535"/>
                </a:lnTo>
                <a:lnTo>
                  <a:pt x="3941216" y="5638139"/>
                </a:lnTo>
                <a:lnTo>
                  <a:pt x="3980281" y="5611596"/>
                </a:lnTo>
                <a:lnTo>
                  <a:pt x="4014851" y="5575554"/>
                </a:lnTo>
                <a:lnTo>
                  <a:pt x="4043172" y="5531612"/>
                </a:lnTo>
                <a:lnTo>
                  <a:pt x="4064012" y="5481942"/>
                </a:lnTo>
                <a:lnTo>
                  <a:pt x="4076865" y="5428056"/>
                </a:lnTo>
                <a:lnTo>
                  <a:pt x="4081272" y="5371465"/>
                </a:lnTo>
                <a:lnTo>
                  <a:pt x="4081272" y="380123"/>
                </a:lnTo>
                <a:close/>
              </a:path>
              <a:path w="12919075" h="5660390">
                <a:moveTo>
                  <a:pt x="8516112" y="346595"/>
                </a:moveTo>
                <a:lnTo>
                  <a:pt x="8511705" y="290004"/>
                </a:lnTo>
                <a:lnTo>
                  <a:pt x="8498853" y="236118"/>
                </a:lnTo>
                <a:lnTo>
                  <a:pt x="8478012" y="186448"/>
                </a:lnTo>
                <a:lnTo>
                  <a:pt x="8449691" y="142494"/>
                </a:lnTo>
                <a:lnTo>
                  <a:pt x="8415134" y="106400"/>
                </a:lnTo>
                <a:lnTo>
                  <a:pt x="8376107" y="79870"/>
                </a:lnTo>
                <a:lnTo>
                  <a:pt x="8333765" y="63512"/>
                </a:lnTo>
                <a:lnTo>
                  <a:pt x="8289290" y="57912"/>
                </a:lnTo>
                <a:lnTo>
                  <a:pt x="4663186" y="57912"/>
                </a:lnTo>
                <a:lnTo>
                  <a:pt x="4618698" y="63512"/>
                </a:lnTo>
                <a:lnTo>
                  <a:pt x="4576356" y="79870"/>
                </a:lnTo>
                <a:lnTo>
                  <a:pt x="4537329" y="106400"/>
                </a:lnTo>
                <a:lnTo>
                  <a:pt x="4502785" y="142494"/>
                </a:lnTo>
                <a:lnTo>
                  <a:pt x="4474451" y="186448"/>
                </a:lnTo>
                <a:lnTo>
                  <a:pt x="4453610" y="236118"/>
                </a:lnTo>
                <a:lnTo>
                  <a:pt x="4440758" y="290004"/>
                </a:lnTo>
                <a:lnTo>
                  <a:pt x="4436364" y="346595"/>
                </a:lnTo>
                <a:lnTo>
                  <a:pt x="4436364" y="5337937"/>
                </a:lnTo>
                <a:lnTo>
                  <a:pt x="4440758" y="5394528"/>
                </a:lnTo>
                <a:lnTo>
                  <a:pt x="4453610" y="5448414"/>
                </a:lnTo>
                <a:lnTo>
                  <a:pt x="4474451" y="5498084"/>
                </a:lnTo>
                <a:lnTo>
                  <a:pt x="4502785" y="5542026"/>
                </a:lnTo>
                <a:lnTo>
                  <a:pt x="4537329" y="5578068"/>
                </a:lnTo>
                <a:lnTo>
                  <a:pt x="4576356" y="5604611"/>
                </a:lnTo>
                <a:lnTo>
                  <a:pt x="4618698" y="5621007"/>
                </a:lnTo>
                <a:lnTo>
                  <a:pt x="4663186" y="5626608"/>
                </a:lnTo>
                <a:lnTo>
                  <a:pt x="8289290" y="5626608"/>
                </a:lnTo>
                <a:lnTo>
                  <a:pt x="8333765" y="5621007"/>
                </a:lnTo>
                <a:lnTo>
                  <a:pt x="8376107" y="5604611"/>
                </a:lnTo>
                <a:lnTo>
                  <a:pt x="8415134" y="5578068"/>
                </a:lnTo>
                <a:lnTo>
                  <a:pt x="8449691" y="5542026"/>
                </a:lnTo>
                <a:lnTo>
                  <a:pt x="8478012" y="5498084"/>
                </a:lnTo>
                <a:lnTo>
                  <a:pt x="8498853" y="5448414"/>
                </a:lnTo>
                <a:lnTo>
                  <a:pt x="8511705" y="5394528"/>
                </a:lnTo>
                <a:lnTo>
                  <a:pt x="8516112" y="5337937"/>
                </a:lnTo>
                <a:lnTo>
                  <a:pt x="8516112" y="346595"/>
                </a:lnTo>
                <a:close/>
              </a:path>
              <a:path w="12919075" h="5660390">
                <a:moveTo>
                  <a:pt x="12918948" y="288671"/>
                </a:moveTo>
                <a:lnTo>
                  <a:pt x="12914541" y="232092"/>
                </a:lnTo>
                <a:lnTo>
                  <a:pt x="12901689" y="178206"/>
                </a:lnTo>
                <a:lnTo>
                  <a:pt x="12880848" y="128536"/>
                </a:lnTo>
                <a:lnTo>
                  <a:pt x="12852527" y="84582"/>
                </a:lnTo>
                <a:lnTo>
                  <a:pt x="12817970" y="48488"/>
                </a:lnTo>
                <a:lnTo>
                  <a:pt x="12778943" y="21958"/>
                </a:lnTo>
                <a:lnTo>
                  <a:pt x="12736602" y="5600"/>
                </a:lnTo>
                <a:lnTo>
                  <a:pt x="12692126" y="0"/>
                </a:lnTo>
                <a:lnTo>
                  <a:pt x="9066022" y="0"/>
                </a:lnTo>
                <a:lnTo>
                  <a:pt x="9021534" y="5600"/>
                </a:lnTo>
                <a:lnTo>
                  <a:pt x="8979192" y="21958"/>
                </a:lnTo>
                <a:lnTo>
                  <a:pt x="8940165" y="48488"/>
                </a:lnTo>
                <a:lnTo>
                  <a:pt x="8905621" y="84582"/>
                </a:lnTo>
                <a:lnTo>
                  <a:pt x="8877287" y="128536"/>
                </a:lnTo>
                <a:lnTo>
                  <a:pt x="8856447" y="178206"/>
                </a:lnTo>
                <a:lnTo>
                  <a:pt x="8843594" y="232092"/>
                </a:lnTo>
                <a:lnTo>
                  <a:pt x="8839200" y="288671"/>
                </a:lnTo>
                <a:lnTo>
                  <a:pt x="8839200" y="5280025"/>
                </a:lnTo>
                <a:lnTo>
                  <a:pt x="8843594" y="5336616"/>
                </a:lnTo>
                <a:lnTo>
                  <a:pt x="8856447" y="5390502"/>
                </a:lnTo>
                <a:lnTo>
                  <a:pt x="8877287" y="5440172"/>
                </a:lnTo>
                <a:lnTo>
                  <a:pt x="8905621" y="5484114"/>
                </a:lnTo>
                <a:lnTo>
                  <a:pt x="8940165" y="5520156"/>
                </a:lnTo>
                <a:lnTo>
                  <a:pt x="8979192" y="5546699"/>
                </a:lnTo>
                <a:lnTo>
                  <a:pt x="9021534" y="5563095"/>
                </a:lnTo>
                <a:lnTo>
                  <a:pt x="9066022" y="5568696"/>
                </a:lnTo>
                <a:lnTo>
                  <a:pt x="12692126" y="5568696"/>
                </a:lnTo>
                <a:lnTo>
                  <a:pt x="12736602" y="5563095"/>
                </a:lnTo>
                <a:lnTo>
                  <a:pt x="12778943" y="5546699"/>
                </a:lnTo>
                <a:lnTo>
                  <a:pt x="12817970" y="5520156"/>
                </a:lnTo>
                <a:lnTo>
                  <a:pt x="12852527" y="5484114"/>
                </a:lnTo>
                <a:lnTo>
                  <a:pt x="12880848" y="5440172"/>
                </a:lnTo>
                <a:lnTo>
                  <a:pt x="12901689" y="5390502"/>
                </a:lnTo>
                <a:lnTo>
                  <a:pt x="12914541" y="5336616"/>
                </a:lnTo>
                <a:lnTo>
                  <a:pt x="12918948" y="5280025"/>
                </a:lnTo>
                <a:lnTo>
                  <a:pt x="12918948" y="28867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72634" y="3658946"/>
            <a:ext cx="3722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019" algn="l"/>
                <a:tab pos="1504315" algn="l"/>
                <a:tab pos="3254375" algn="l"/>
              </a:tabLst>
            </a:pPr>
            <a:r>
              <a:rPr sz="1800" spc="-20" dirty="0">
                <a:latin typeface="Arial Black"/>
                <a:cs typeface="Arial Black"/>
              </a:rPr>
              <a:t>Part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50" dirty="0">
                <a:latin typeface="Arial Black"/>
                <a:cs typeface="Arial Black"/>
              </a:rPr>
              <a:t>2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10" dirty="0">
                <a:latin typeface="Arial Black"/>
                <a:cs typeface="Arial Black"/>
              </a:rPr>
              <a:t>Verification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25" dirty="0">
                <a:latin typeface="Arial Black"/>
                <a:cs typeface="Arial Black"/>
              </a:rPr>
              <a:t>and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latin typeface="Arial Black"/>
                <a:cs typeface="Arial Black"/>
              </a:rPr>
              <a:t>calibration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90" dirty="0">
                <a:latin typeface="Arial Black"/>
                <a:cs typeface="Arial Black"/>
              </a:rPr>
              <a:t>of</a:t>
            </a:r>
            <a:r>
              <a:rPr sz="1800" spc="-65" dirty="0">
                <a:latin typeface="Arial Black"/>
                <a:cs typeface="Arial Black"/>
              </a:rPr>
              <a:t> </a:t>
            </a:r>
            <a:r>
              <a:rPr sz="1800" spc="-110" dirty="0">
                <a:latin typeface="Arial Black"/>
                <a:cs typeface="Arial Black"/>
              </a:rPr>
              <a:t>testing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machines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2634" y="4724609"/>
            <a:ext cx="3723640" cy="250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1900" b="1" i="1" spc="-25" dirty="0">
                <a:latin typeface="Arial"/>
                <a:cs typeface="Arial"/>
              </a:rPr>
              <a:t>Scope</a:t>
            </a:r>
            <a:r>
              <a:rPr sz="1900" b="1" i="1" spc="55" dirty="0">
                <a:latin typeface="Arial"/>
                <a:cs typeface="Arial"/>
              </a:rPr>
              <a:t> </a:t>
            </a:r>
            <a:r>
              <a:rPr sz="1800" spc="-225" dirty="0">
                <a:latin typeface="Arial Black"/>
                <a:cs typeface="Arial Black"/>
              </a:rPr>
              <a:t>:</a:t>
            </a:r>
            <a:r>
              <a:rPr sz="1800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This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document</a:t>
            </a:r>
            <a:r>
              <a:rPr sz="1800" spc="25" dirty="0">
                <a:latin typeface="Lucida Sans Unicode"/>
                <a:cs typeface="Lucida Sans Unicode"/>
              </a:rPr>
              <a:t> specifies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methods</a:t>
            </a:r>
            <a:r>
              <a:rPr sz="1800" spc="37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of</a:t>
            </a:r>
            <a:r>
              <a:rPr sz="1800" spc="355" dirty="0">
                <a:latin typeface="Lucida Sans Unicode"/>
                <a:cs typeface="Lucida Sans Unicode"/>
              </a:rPr>
              <a:t> </a:t>
            </a:r>
            <a:r>
              <a:rPr sz="1800" spc="20" dirty="0">
                <a:latin typeface="Lucida Sans Unicode"/>
                <a:cs typeface="Lucida Sans Unicode"/>
              </a:rPr>
              <a:t>direct</a:t>
            </a:r>
            <a:r>
              <a:rPr sz="1800" spc="38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36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indirect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verification</a:t>
            </a:r>
            <a:r>
              <a:rPr sz="1800" spc="21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of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testing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machines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used</a:t>
            </a:r>
            <a:r>
              <a:rPr sz="1800" spc="141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for</a:t>
            </a:r>
            <a:r>
              <a:rPr sz="1800" spc="1420" dirty="0">
                <a:latin typeface="Lucida Sans Unicode"/>
                <a:cs typeface="Lucida Sans Unicode"/>
              </a:rPr>
              <a:t> </a:t>
            </a:r>
            <a:r>
              <a:rPr sz="1800" spc="30" dirty="0">
                <a:latin typeface="Lucida Sans Unicode"/>
                <a:cs typeface="Lucida Sans Unicode"/>
              </a:rPr>
              <a:t>determining</a:t>
            </a:r>
            <a:r>
              <a:rPr sz="1800" spc="139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Brinell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in</a:t>
            </a:r>
            <a:r>
              <a:rPr sz="1800" spc="15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accordance</a:t>
            </a:r>
            <a:r>
              <a:rPr sz="1800" spc="15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with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 </a:t>
            </a:r>
            <a:r>
              <a:rPr sz="1800" spc="-150" dirty="0">
                <a:latin typeface="Lucida Sans Unicode"/>
                <a:cs typeface="Lucida Sans Unicode"/>
              </a:rPr>
              <a:t>1500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Part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335" dirty="0">
                <a:latin typeface="Lucida Sans Unicode"/>
                <a:cs typeface="Lucida Sans Unicode"/>
              </a:rPr>
              <a:t>1/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7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6506-</a:t>
            </a:r>
            <a:r>
              <a:rPr sz="1800" spc="-570" dirty="0">
                <a:latin typeface="Lucida Sans Unicode"/>
                <a:cs typeface="Lucida Sans Unicode"/>
              </a:rPr>
              <a:t>1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and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40" dirty="0">
                <a:latin typeface="Lucida Sans Unicode"/>
                <a:cs typeface="Lucida Sans Unicode"/>
              </a:rPr>
              <a:t>also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25" dirty="0">
                <a:latin typeface="Lucida Sans Unicode"/>
                <a:cs typeface="Lucida Sans Unicode"/>
              </a:rPr>
              <a:t>specifies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when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these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spc="30" dirty="0">
                <a:latin typeface="Lucida Sans Unicode"/>
                <a:cs typeface="Lucida Sans Unicode"/>
              </a:rPr>
              <a:t>two</a:t>
            </a:r>
            <a:r>
              <a:rPr sz="1800" spc="225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types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of</a:t>
            </a:r>
            <a:r>
              <a:rPr sz="1800" spc="1650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verification</a:t>
            </a:r>
            <a:r>
              <a:rPr sz="1800" spc="1650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have</a:t>
            </a:r>
            <a:r>
              <a:rPr sz="1800" spc="16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1650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be </a:t>
            </a:r>
            <a:r>
              <a:rPr sz="1800" spc="10" dirty="0">
                <a:latin typeface="Lucida Sans Unicode"/>
                <a:cs typeface="Lucida Sans Unicode"/>
              </a:rPr>
              <a:t>performed.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34855" y="3658946"/>
            <a:ext cx="34690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 Black"/>
                <a:cs typeface="Arial Black"/>
              </a:rPr>
              <a:t>Part</a:t>
            </a:r>
            <a:r>
              <a:rPr sz="1800" spc="-70" dirty="0">
                <a:latin typeface="Arial Black"/>
                <a:cs typeface="Arial Black"/>
              </a:rPr>
              <a:t> </a:t>
            </a:r>
            <a:r>
              <a:rPr sz="1800" spc="-150" dirty="0">
                <a:latin typeface="Arial Black"/>
                <a:cs typeface="Arial Black"/>
              </a:rPr>
              <a:t>3</a:t>
            </a:r>
            <a:r>
              <a:rPr sz="1800" spc="-95" dirty="0">
                <a:latin typeface="Arial Black"/>
                <a:cs typeface="Arial Black"/>
              </a:rPr>
              <a:t> </a:t>
            </a:r>
            <a:r>
              <a:rPr sz="1800" spc="-80" dirty="0">
                <a:latin typeface="Arial Black"/>
                <a:cs typeface="Arial Black"/>
              </a:rPr>
              <a:t>Calibration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90" dirty="0">
                <a:latin typeface="Arial Black"/>
                <a:cs typeface="Arial Black"/>
              </a:rPr>
              <a:t>of </a:t>
            </a:r>
            <a:r>
              <a:rPr sz="1800" spc="-80" dirty="0">
                <a:latin typeface="Arial Black"/>
                <a:cs typeface="Arial Black"/>
              </a:rPr>
              <a:t>reference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 Black"/>
                <a:cs typeface="Arial Black"/>
              </a:rPr>
              <a:t>blocks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34855" y="4724609"/>
            <a:ext cx="3470275" cy="5867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70"/>
              </a:spcBef>
            </a:pPr>
            <a:r>
              <a:rPr sz="1900" b="1" i="1" dirty="0">
                <a:latin typeface="Arial"/>
                <a:cs typeface="Arial"/>
              </a:rPr>
              <a:t>Scope</a:t>
            </a:r>
            <a:r>
              <a:rPr sz="1900" b="1" i="1" spc="190" dirty="0">
                <a:latin typeface="Arial"/>
                <a:cs typeface="Arial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140" dirty="0">
                <a:latin typeface="Arial Black"/>
                <a:cs typeface="Arial Black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1500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/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3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6506</a:t>
            </a:r>
            <a:r>
              <a:rPr sz="1800" spc="3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specifies</a:t>
            </a:r>
            <a:r>
              <a:rPr sz="1800" spc="33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350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method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34855" y="5285613"/>
            <a:ext cx="3470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8825" algn="l"/>
                <a:tab pos="1568450" algn="l"/>
                <a:tab pos="3235960" algn="l"/>
              </a:tabLst>
            </a:pPr>
            <a:r>
              <a:rPr sz="1800" spc="-25" dirty="0">
                <a:latin typeface="Lucida Sans Unicode"/>
                <a:cs typeface="Lucida Sans Unicode"/>
              </a:rPr>
              <a:t>for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the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calibration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of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reference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blocks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be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used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in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34855" y="5834634"/>
            <a:ext cx="3470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45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indirect</a:t>
            </a:r>
            <a:r>
              <a:rPr sz="1800" spc="45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verification</a:t>
            </a:r>
            <a:r>
              <a:rPr sz="1800" spc="455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of </a:t>
            </a:r>
            <a:r>
              <a:rPr sz="1800" dirty="0">
                <a:latin typeface="Lucida Sans Unicode"/>
                <a:cs typeface="Lucida Sans Unicode"/>
              </a:rPr>
              <a:t>Brinell</a:t>
            </a:r>
            <a:r>
              <a:rPr sz="1800" spc="320" dirty="0">
                <a:latin typeface="Lucida Sans Unicode"/>
                <a:cs typeface="Lucida Sans Unicode"/>
              </a:rPr>
              <a:t>   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320" dirty="0">
                <a:latin typeface="Lucida Sans Unicode"/>
                <a:cs typeface="Lucida Sans Unicode"/>
              </a:rPr>
              <a:t>    </a:t>
            </a:r>
            <a:r>
              <a:rPr sz="1800" spc="-10" dirty="0">
                <a:latin typeface="Lucida Sans Unicode"/>
                <a:cs typeface="Lucida Sans Unicode"/>
              </a:rPr>
              <a:t>testing </a:t>
            </a:r>
            <a:r>
              <a:rPr sz="1800" spc="80" dirty="0">
                <a:latin typeface="Lucida Sans Unicode"/>
                <a:cs typeface="Lucida Sans Unicode"/>
              </a:rPr>
              <a:t>machines</a:t>
            </a:r>
            <a:r>
              <a:rPr sz="1800" spc="409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as</a:t>
            </a:r>
            <a:r>
              <a:rPr sz="1800" spc="39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described</a:t>
            </a:r>
            <a:r>
              <a:rPr sz="1800" spc="4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409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34855" y="6657593"/>
            <a:ext cx="34709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1500</a:t>
            </a:r>
            <a:r>
              <a:rPr sz="1800" spc="33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33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2/</a:t>
            </a:r>
            <a:r>
              <a:rPr sz="1800" spc="34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340" dirty="0">
                <a:latin typeface="Lucida Sans Unicode"/>
                <a:cs typeface="Lucida Sans Unicode"/>
              </a:rPr>
              <a:t>  </a:t>
            </a:r>
            <a:r>
              <a:rPr sz="1800" spc="-30" dirty="0">
                <a:latin typeface="Lucida Sans Unicode"/>
                <a:cs typeface="Lucida Sans Unicode"/>
              </a:rPr>
              <a:t>6506-</a:t>
            </a:r>
            <a:r>
              <a:rPr sz="1800" spc="-105" dirty="0">
                <a:latin typeface="Lucida Sans Unicode"/>
                <a:cs typeface="Lucida Sans Unicode"/>
              </a:rPr>
              <a:t>2.</a:t>
            </a:r>
            <a:endParaRPr sz="18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tabLst>
                <a:tab pos="2005964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4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procedures</a:t>
            </a:r>
            <a:r>
              <a:rPr sz="1800" spc="42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necessary</a:t>
            </a:r>
            <a:r>
              <a:rPr sz="1800" spc="42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to </a:t>
            </a:r>
            <a:r>
              <a:rPr sz="1800" spc="-10" dirty="0">
                <a:latin typeface="Lucida Sans Unicode"/>
                <a:cs typeface="Lucida Sans Unicode"/>
              </a:rPr>
              <a:t>ensure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metrological </a:t>
            </a:r>
            <a:r>
              <a:rPr sz="1800" dirty="0">
                <a:latin typeface="Lucida Sans Unicode"/>
                <a:cs typeface="Lucida Sans Unicode"/>
              </a:rPr>
              <a:t>traceability</a:t>
            </a:r>
            <a:r>
              <a:rPr sz="1800" spc="4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4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47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calibration </a:t>
            </a:r>
            <a:r>
              <a:rPr sz="1800" spc="90" dirty="0">
                <a:latin typeface="Lucida Sans Unicode"/>
                <a:cs typeface="Lucida Sans Unicode"/>
              </a:rPr>
              <a:t>machine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are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also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specified.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14526" y="3721989"/>
            <a:ext cx="35642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5805" algn="l"/>
                <a:tab pos="1123315" algn="l"/>
                <a:tab pos="2007235" algn="l"/>
                <a:tab pos="2484755" algn="l"/>
              </a:tabLst>
            </a:pPr>
            <a:r>
              <a:rPr sz="1800" spc="-20" dirty="0">
                <a:latin typeface="Arial Black"/>
                <a:cs typeface="Arial Black"/>
              </a:rPr>
              <a:t>Part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50" dirty="0">
                <a:latin typeface="Arial Black"/>
                <a:cs typeface="Arial Black"/>
              </a:rPr>
              <a:t>4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20" dirty="0">
                <a:latin typeface="Arial Black"/>
                <a:cs typeface="Arial Black"/>
              </a:rPr>
              <a:t>Table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25" dirty="0">
                <a:latin typeface="Arial Black"/>
                <a:cs typeface="Arial Black"/>
              </a:rPr>
              <a:t>of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75" dirty="0">
                <a:latin typeface="Arial Black"/>
                <a:cs typeface="Arial Black"/>
              </a:rPr>
              <a:t>hardness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 Black"/>
                <a:cs typeface="Arial Black"/>
              </a:rPr>
              <a:t>values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114526" y="4787474"/>
            <a:ext cx="3563620" cy="1135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70"/>
              </a:spcBef>
            </a:pPr>
            <a:r>
              <a:rPr sz="1900" b="1" i="1" dirty="0">
                <a:latin typeface="Arial"/>
                <a:cs typeface="Arial"/>
              </a:rPr>
              <a:t>Scope</a:t>
            </a:r>
            <a:r>
              <a:rPr sz="1900" b="1" i="1" spc="280" dirty="0">
                <a:latin typeface="Arial"/>
                <a:cs typeface="Arial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215" dirty="0">
                <a:latin typeface="Arial Black"/>
                <a:cs typeface="Arial Black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2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25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2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250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1500</a:t>
            </a:r>
            <a:r>
              <a:rPr sz="1800" spc="24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/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3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6506</a:t>
            </a:r>
            <a:r>
              <a:rPr sz="1800" spc="3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gives</a:t>
            </a:r>
            <a:r>
              <a:rPr sz="1800" spc="320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table</a:t>
            </a:r>
            <a:r>
              <a:rPr sz="1800" spc="3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3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Brinell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values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use </a:t>
            </a:r>
            <a:r>
              <a:rPr sz="1800" spc="-20" dirty="0">
                <a:latin typeface="Lucida Sans Unicode"/>
                <a:cs typeface="Lucida Sans Unicode"/>
              </a:rPr>
              <a:t>in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tests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flat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surfaces.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6762"/>
            <a:ext cx="18288000" cy="10270490"/>
            <a:chOff x="0" y="16762"/>
            <a:chExt cx="18288000" cy="10270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62"/>
              <a:ext cx="18288000" cy="10270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1" y="1476755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41334" y="1607057"/>
            <a:ext cx="18008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Principle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/>
              <a:t>IS</a:t>
            </a:r>
            <a:r>
              <a:rPr sz="5000" spc="-260" dirty="0"/>
              <a:t> </a:t>
            </a:r>
            <a:r>
              <a:rPr sz="5000" spc="105" dirty="0"/>
              <a:t>1500/ISO</a:t>
            </a:r>
            <a:r>
              <a:rPr sz="5000" spc="-270" dirty="0"/>
              <a:t> </a:t>
            </a:r>
            <a:r>
              <a:rPr sz="5000" spc="160" dirty="0"/>
              <a:t>6506</a:t>
            </a:r>
            <a:r>
              <a:rPr sz="5000" spc="-254" dirty="0"/>
              <a:t> </a:t>
            </a:r>
            <a:r>
              <a:rPr sz="5000" spc="120" dirty="0"/>
              <a:t>Metallic</a:t>
            </a:r>
            <a:r>
              <a:rPr sz="5000" spc="-320" dirty="0"/>
              <a:t> </a:t>
            </a:r>
            <a:r>
              <a:rPr sz="5000" spc="65" dirty="0"/>
              <a:t>Materials</a:t>
            </a:r>
            <a:r>
              <a:rPr sz="5000" spc="-275" dirty="0"/>
              <a:t> </a:t>
            </a:r>
            <a:r>
              <a:rPr sz="5000" dirty="0">
                <a:latin typeface="Arial MT"/>
                <a:cs typeface="Arial MT"/>
              </a:rPr>
              <a:t>–</a:t>
            </a:r>
            <a:r>
              <a:rPr sz="5000" spc="-80" dirty="0">
                <a:latin typeface="Arial MT"/>
                <a:cs typeface="Arial MT"/>
              </a:rPr>
              <a:t> </a:t>
            </a:r>
            <a:r>
              <a:rPr sz="5000" spc="55" dirty="0"/>
              <a:t>Brinell</a:t>
            </a:r>
            <a:r>
              <a:rPr sz="5000" spc="-270" dirty="0"/>
              <a:t> </a:t>
            </a:r>
            <a:r>
              <a:rPr sz="5000" dirty="0"/>
              <a:t>Hardness</a:t>
            </a:r>
            <a:r>
              <a:rPr sz="5000" spc="-275" dirty="0"/>
              <a:t> </a:t>
            </a:r>
            <a:r>
              <a:rPr sz="5000" spc="-20" dirty="0"/>
              <a:t>Test</a:t>
            </a:r>
            <a:endParaRPr sz="5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4251" y="3050091"/>
            <a:ext cx="16075025" cy="18911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6350" algn="just">
              <a:lnSpc>
                <a:spcPct val="101600"/>
              </a:lnSpc>
              <a:spcBef>
                <a:spcPts val="60"/>
              </a:spcBef>
            </a:pPr>
            <a:r>
              <a:rPr sz="1800" dirty="0">
                <a:latin typeface="Lucida Sans Unicode"/>
                <a:cs typeface="Lucida Sans Unicode"/>
              </a:rPr>
              <a:t>An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indenter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(tungsten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carbide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composite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ball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diameter,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900" i="1" spc="55" dirty="0">
                <a:latin typeface="Arial"/>
                <a:cs typeface="Arial"/>
              </a:rPr>
              <a:t>D</a:t>
            </a:r>
            <a:r>
              <a:rPr sz="1800" spc="55" dirty="0">
                <a:latin typeface="Lucida Sans Unicode"/>
                <a:cs typeface="Lucida Sans Unicode"/>
              </a:rPr>
              <a:t>)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into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surface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piece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and,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after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removal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900" i="1" dirty="0">
                <a:latin typeface="Arial"/>
                <a:cs typeface="Arial"/>
              </a:rPr>
              <a:t>,</a:t>
            </a:r>
            <a:r>
              <a:rPr sz="1900" i="1" spc="35" dirty="0">
                <a:latin typeface="Arial"/>
                <a:cs typeface="Arial"/>
              </a:rPr>
              <a:t> </a:t>
            </a:r>
            <a:r>
              <a:rPr sz="1900" i="1" spc="-415" dirty="0">
                <a:latin typeface="Arial"/>
                <a:cs typeface="Arial"/>
              </a:rPr>
              <a:t>F</a:t>
            </a:r>
            <a:r>
              <a:rPr sz="1800" spc="-415" dirty="0">
                <a:latin typeface="Lucida Sans Unicode"/>
                <a:cs typeface="Lucida Sans Unicode"/>
              </a:rPr>
              <a:t>,</a:t>
            </a:r>
            <a:r>
              <a:rPr sz="1800" spc="27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spc="60" dirty="0">
                <a:latin typeface="Lucida Sans Unicode"/>
                <a:cs typeface="Lucida Sans Unicode"/>
              </a:rPr>
              <a:t>diameter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of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indentation</a:t>
            </a:r>
            <a:r>
              <a:rPr sz="1900" i="1" dirty="0">
                <a:latin typeface="Arial"/>
                <a:cs typeface="Arial"/>
              </a:rPr>
              <a:t>,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spc="-30" dirty="0">
                <a:latin typeface="Arial"/>
                <a:cs typeface="Arial"/>
              </a:rPr>
              <a:t>d</a:t>
            </a:r>
            <a:r>
              <a:rPr sz="1800" spc="-30" dirty="0">
                <a:latin typeface="Lucida Sans Unicode"/>
                <a:cs typeface="Lucida Sans Unicode"/>
              </a:rPr>
              <a:t>,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left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in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surface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is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40" dirty="0">
                <a:latin typeface="Lucida Sans Unicode"/>
                <a:cs typeface="Lucida Sans Unicode"/>
              </a:rPr>
              <a:t>measured</a:t>
            </a:r>
            <a:r>
              <a:rPr sz="1800" spc="40" dirty="0" smtClean="0">
                <a:latin typeface="Lucida Sans Unicode"/>
                <a:cs typeface="Lucida Sans Unicode"/>
              </a:rPr>
              <a:t>.</a:t>
            </a:r>
            <a:endParaRPr lang="en-IN" sz="1800" spc="40" dirty="0" smtClean="0">
              <a:latin typeface="Lucida Sans Unicode"/>
              <a:cs typeface="Lucida Sans Unicode"/>
            </a:endParaRPr>
          </a:p>
          <a:p>
            <a:pPr marL="12700" marR="6350" algn="just">
              <a:lnSpc>
                <a:spcPct val="101600"/>
              </a:lnSpc>
              <a:spcBef>
                <a:spcPts val="60"/>
              </a:spcBef>
            </a:pPr>
            <a:endParaRPr sz="18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6900"/>
              </a:lnSpc>
              <a:spcBef>
                <a:spcPts val="780"/>
              </a:spcBef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Brinell</a:t>
            </a:r>
            <a:r>
              <a:rPr sz="1800" spc="17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proportional</a:t>
            </a:r>
            <a:r>
              <a:rPr sz="1800" spc="1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quotient</a:t>
            </a:r>
            <a:r>
              <a:rPr sz="1800" spc="17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obtained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by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dividing</a:t>
            </a:r>
            <a:r>
              <a:rPr sz="1800" spc="1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by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curved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surface</a:t>
            </a:r>
            <a:r>
              <a:rPr sz="1800" spc="175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area</a:t>
            </a:r>
            <a:r>
              <a:rPr sz="1800" spc="1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indentation.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indentation</a:t>
            </a:r>
            <a:r>
              <a:rPr sz="1800" spc="2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285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assumed</a:t>
            </a:r>
            <a:r>
              <a:rPr sz="1800" spc="2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2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take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285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shape</a:t>
            </a:r>
            <a:r>
              <a:rPr sz="1800" spc="2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27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unloaded</a:t>
            </a:r>
            <a:r>
              <a:rPr sz="1800" spc="2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ball</a:t>
            </a:r>
            <a:r>
              <a:rPr sz="1800" spc="2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indenter,</a:t>
            </a:r>
            <a:r>
              <a:rPr sz="1800" spc="285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and</a:t>
            </a:r>
            <a:r>
              <a:rPr sz="1800" spc="2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its</a:t>
            </a:r>
            <a:r>
              <a:rPr sz="1800" spc="280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surface</a:t>
            </a:r>
            <a:r>
              <a:rPr sz="1800" spc="290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area</a:t>
            </a:r>
            <a:r>
              <a:rPr sz="1800" spc="2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27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calculated</a:t>
            </a:r>
            <a:r>
              <a:rPr sz="1800" spc="2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from</a:t>
            </a:r>
            <a:r>
              <a:rPr sz="1800" spc="25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285" dirty="0">
                <a:latin typeface="Lucida Sans Unicode"/>
                <a:cs typeface="Lucida Sans Unicode"/>
              </a:rPr>
              <a:t> </a:t>
            </a:r>
            <a:r>
              <a:rPr sz="1800" spc="125" dirty="0">
                <a:latin typeface="Lucida Sans Unicode"/>
                <a:cs typeface="Lucida Sans Unicode"/>
              </a:rPr>
              <a:t>mean</a:t>
            </a:r>
            <a:r>
              <a:rPr sz="1800" spc="2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indentation </a:t>
            </a:r>
            <a:r>
              <a:rPr sz="1800" spc="60" dirty="0">
                <a:latin typeface="Lucida Sans Unicode"/>
                <a:cs typeface="Lucida Sans Unicode"/>
              </a:rPr>
              <a:t>diameter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ball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diameter,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using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formula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given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in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Table.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3063" y="1545336"/>
            <a:ext cx="16230600" cy="893444"/>
          </a:xfrm>
          <a:custGeom>
            <a:avLst/>
            <a:gdLst/>
            <a:ahLst/>
            <a:cxnLst/>
            <a:rect l="l" t="t" r="r" b="b"/>
            <a:pathLst>
              <a:path w="16230600" h="893444">
                <a:moveTo>
                  <a:pt x="16230600" y="0"/>
                </a:moveTo>
                <a:lnTo>
                  <a:pt x="0" y="0"/>
                </a:lnTo>
                <a:lnTo>
                  <a:pt x="0" y="893063"/>
                </a:lnTo>
                <a:lnTo>
                  <a:pt x="16230600" y="893063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5959" y="271018"/>
            <a:ext cx="168967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/>
              <a:t>IS</a:t>
            </a:r>
            <a:r>
              <a:rPr sz="5000" spc="-260" dirty="0"/>
              <a:t> </a:t>
            </a:r>
            <a:r>
              <a:rPr sz="5000" spc="105" dirty="0"/>
              <a:t>1500/ISO</a:t>
            </a:r>
            <a:r>
              <a:rPr sz="5000" spc="-270" dirty="0"/>
              <a:t> </a:t>
            </a:r>
            <a:r>
              <a:rPr sz="5000" spc="160" dirty="0"/>
              <a:t>6506</a:t>
            </a:r>
            <a:r>
              <a:rPr sz="5000" spc="-254" dirty="0"/>
              <a:t> </a:t>
            </a:r>
            <a:r>
              <a:rPr sz="5000" spc="120" dirty="0"/>
              <a:t>Metallic</a:t>
            </a:r>
            <a:r>
              <a:rPr sz="5000" spc="-320" dirty="0"/>
              <a:t> </a:t>
            </a:r>
            <a:r>
              <a:rPr sz="5000" spc="65" dirty="0"/>
              <a:t>Materials</a:t>
            </a:r>
            <a:r>
              <a:rPr sz="5000" spc="-275" dirty="0"/>
              <a:t> </a:t>
            </a:r>
            <a:r>
              <a:rPr sz="5000" dirty="0">
                <a:latin typeface="Arial MT"/>
                <a:cs typeface="Arial MT"/>
              </a:rPr>
              <a:t>–</a:t>
            </a:r>
            <a:r>
              <a:rPr sz="5000" spc="-80" dirty="0">
                <a:latin typeface="Arial MT"/>
                <a:cs typeface="Arial MT"/>
              </a:rPr>
              <a:t> </a:t>
            </a:r>
            <a:r>
              <a:rPr sz="5000" spc="55" dirty="0"/>
              <a:t>Brinell</a:t>
            </a:r>
            <a:r>
              <a:rPr sz="5000" spc="-270" dirty="0"/>
              <a:t> </a:t>
            </a:r>
            <a:r>
              <a:rPr sz="5000" dirty="0"/>
              <a:t>Hardness</a:t>
            </a:r>
            <a:r>
              <a:rPr sz="5000" spc="-275" dirty="0"/>
              <a:t> </a:t>
            </a:r>
            <a:r>
              <a:rPr sz="5000" spc="-20" dirty="0"/>
              <a:t>Test</a:t>
            </a:r>
            <a:endParaRPr sz="5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51760" y="3370198"/>
            <a:ext cx="7367270" cy="5069205"/>
            <a:chOff x="2151760" y="3370198"/>
            <a:chExt cx="7367270" cy="5069205"/>
          </a:xfrm>
        </p:grpSpPr>
        <p:sp>
          <p:nvSpPr>
            <p:cNvPr id="6" name="object 6"/>
            <p:cNvSpPr/>
            <p:nvPr/>
          </p:nvSpPr>
          <p:spPr>
            <a:xfrm>
              <a:off x="2151760" y="3370198"/>
              <a:ext cx="7367270" cy="5069205"/>
            </a:xfrm>
            <a:custGeom>
              <a:avLst/>
              <a:gdLst/>
              <a:ahLst/>
              <a:cxnLst/>
              <a:rect l="l" t="t" r="r" b="b"/>
              <a:pathLst>
                <a:path w="7367270" h="5069205">
                  <a:moveTo>
                    <a:pt x="7367269" y="0"/>
                  </a:moveTo>
                  <a:lnTo>
                    <a:pt x="0" y="0"/>
                  </a:lnTo>
                  <a:lnTo>
                    <a:pt x="0" y="5068951"/>
                  </a:lnTo>
                  <a:lnTo>
                    <a:pt x="7367269" y="5068951"/>
                  </a:lnTo>
                  <a:lnTo>
                    <a:pt x="7367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1726" y="5339079"/>
              <a:ext cx="3582670" cy="2105025"/>
            </a:xfrm>
            <a:custGeom>
              <a:avLst/>
              <a:gdLst/>
              <a:ahLst/>
              <a:cxnLst/>
              <a:rect l="l" t="t" r="r" b="b"/>
              <a:pathLst>
                <a:path w="3582670" h="2105025">
                  <a:moveTo>
                    <a:pt x="70485" y="1017905"/>
                  </a:moveTo>
                  <a:lnTo>
                    <a:pt x="67564" y="1009269"/>
                  </a:lnTo>
                  <a:lnTo>
                    <a:pt x="52197" y="1014869"/>
                  </a:lnTo>
                  <a:lnTo>
                    <a:pt x="38735" y="1022921"/>
                  </a:lnTo>
                  <a:lnTo>
                    <a:pt x="9855" y="1061440"/>
                  </a:lnTo>
                  <a:lnTo>
                    <a:pt x="0" y="1115314"/>
                  </a:lnTo>
                  <a:lnTo>
                    <a:pt x="1092" y="1134757"/>
                  </a:lnTo>
                  <a:lnTo>
                    <a:pt x="17399" y="1184021"/>
                  </a:lnTo>
                  <a:lnTo>
                    <a:pt x="52133" y="1215580"/>
                  </a:lnTo>
                  <a:lnTo>
                    <a:pt x="67564" y="1221105"/>
                  </a:lnTo>
                  <a:lnTo>
                    <a:pt x="70231" y="1212469"/>
                  </a:lnTo>
                  <a:lnTo>
                    <a:pt x="58127" y="1207147"/>
                  </a:lnTo>
                  <a:lnTo>
                    <a:pt x="47713" y="1199705"/>
                  </a:lnTo>
                  <a:lnTo>
                    <a:pt x="26365" y="1165034"/>
                  </a:lnTo>
                  <a:lnTo>
                    <a:pt x="19304" y="1114171"/>
                  </a:lnTo>
                  <a:lnTo>
                    <a:pt x="20078" y="1096111"/>
                  </a:lnTo>
                  <a:lnTo>
                    <a:pt x="31877" y="1051433"/>
                  </a:lnTo>
                  <a:lnTo>
                    <a:pt x="58280" y="1023226"/>
                  </a:lnTo>
                  <a:lnTo>
                    <a:pt x="70485" y="1017905"/>
                  </a:lnTo>
                  <a:close/>
                </a:path>
                <a:path w="3582670" h="2105025">
                  <a:moveTo>
                    <a:pt x="404368" y="1805686"/>
                  </a:moveTo>
                  <a:lnTo>
                    <a:pt x="373532" y="1840865"/>
                  </a:lnTo>
                  <a:lnTo>
                    <a:pt x="360641" y="1878152"/>
                  </a:lnTo>
                  <a:lnTo>
                    <a:pt x="354114" y="1920494"/>
                  </a:lnTo>
                  <a:lnTo>
                    <a:pt x="353314" y="1943354"/>
                  </a:lnTo>
                  <a:lnTo>
                    <a:pt x="354114" y="1965858"/>
                  </a:lnTo>
                  <a:lnTo>
                    <a:pt x="360641" y="2008098"/>
                  </a:lnTo>
                  <a:lnTo>
                    <a:pt x="373532" y="2045843"/>
                  </a:lnTo>
                  <a:lnTo>
                    <a:pt x="401828" y="2085340"/>
                  </a:lnTo>
                  <a:lnTo>
                    <a:pt x="404368" y="2081276"/>
                  </a:lnTo>
                  <a:lnTo>
                    <a:pt x="395287" y="2070379"/>
                  </a:lnTo>
                  <a:lnTo>
                    <a:pt x="387311" y="2057285"/>
                  </a:lnTo>
                  <a:lnTo>
                    <a:pt x="370065" y="2005507"/>
                  </a:lnTo>
                  <a:lnTo>
                    <a:pt x="364871" y="1964931"/>
                  </a:lnTo>
                  <a:lnTo>
                    <a:pt x="364236" y="1943354"/>
                  </a:lnTo>
                  <a:lnTo>
                    <a:pt x="364871" y="1921408"/>
                  </a:lnTo>
                  <a:lnTo>
                    <a:pt x="370065" y="1880641"/>
                  </a:lnTo>
                  <a:lnTo>
                    <a:pt x="387311" y="1829523"/>
                  </a:lnTo>
                  <a:lnTo>
                    <a:pt x="395287" y="1816557"/>
                  </a:lnTo>
                  <a:lnTo>
                    <a:pt x="404368" y="1805686"/>
                  </a:lnTo>
                  <a:close/>
                </a:path>
                <a:path w="3582670" h="2105025">
                  <a:moveTo>
                    <a:pt x="1147445" y="1115314"/>
                  </a:moveTo>
                  <a:lnTo>
                    <a:pt x="1137577" y="1061440"/>
                  </a:lnTo>
                  <a:lnTo>
                    <a:pt x="1108659" y="1022934"/>
                  </a:lnTo>
                  <a:lnTo>
                    <a:pt x="1079881" y="1009269"/>
                  </a:lnTo>
                  <a:lnTo>
                    <a:pt x="1076833" y="1017905"/>
                  </a:lnTo>
                  <a:lnTo>
                    <a:pt x="1089113" y="1023226"/>
                  </a:lnTo>
                  <a:lnTo>
                    <a:pt x="1099667" y="1030579"/>
                  </a:lnTo>
                  <a:lnTo>
                    <a:pt x="1121067" y="1064729"/>
                  </a:lnTo>
                  <a:lnTo>
                    <a:pt x="1128141" y="1114171"/>
                  </a:lnTo>
                  <a:lnTo>
                    <a:pt x="1127353" y="1132840"/>
                  </a:lnTo>
                  <a:lnTo>
                    <a:pt x="1115568" y="1178560"/>
                  </a:lnTo>
                  <a:lnTo>
                    <a:pt x="1089253" y="1207135"/>
                  </a:lnTo>
                  <a:lnTo>
                    <a:pt x="1077214" y="1212469"/>
                  </a:lnTo>
                  <a:lnTo>
                    <a:pt x="1079881" y="1221105"/>
                  </a:lnTo>
                  <a:lnTo>
                    <a:pt x="1120343" y="1197051"/>
                  </a:lnTo>
                  <a:lnTo>
                    <a:pt x="1143076" y="1152677"/>
                  </a:lnTo>
                  <a:lnTo>
                    <a:pt x="1146340" y="1134757"/>
                  </a:lnTo>
                  <a:lnTo>
                    <a:pt x="1147445" y="1115314"/>
                  </a:lnTo>
                  <a:close/>
                </a:path>
                <a:path w="3582670" h="2105025">
                  <a:moveTo>
                    <a:pt x="1165606" y="1729867"/>
                  </a:moveTo>
                  <a:lnTo>
                    <a:pt x="752602" y="1729867"/>
                  </a:lnTo>
                  <a:lnTo>
                    <a:pt x="752602" y="1730629"/>
                  </a:lnTo>
                  <a:lnTo>
                    <a:pt x="732536" y="1730629"/>
                  </a:lnTo>
                  <a:lnTo>
                    <a:pt x="698500" y="2074799"/>
                  </a:lnTo>
                  <a:lnTo>
                    <a:pt x="657352" y="1998853"/>
                  </a:lnTo>
                  <a:lnTo>
                    <a:pt x="628904" y="2013839"/>
                  </a:lnTo>
                  <a:lnTo>
                    <a:pt x="632079" y="2019554"/>
                  </a:lnTo>
                  <a:lnTo>
                    <a:pt x="647065" y="2011680"/>
                  </a:lnTo>
                  <a:lnTo>
                    <a:pt x="697611" y="2104517"/>
                  </a:lnTo>
                  <a:lnTo>
                    <a:pt x="705231" y="2104517"/>
                  </a:lnTo>
                  <a:lnTo>
                    <a:pt x="741680" y="1741551"/>
                  </a:lnTo>
                  <a:lnTo>
                    <a:pt x="758063" y="1741551"/>
                  </a:lnTo>
                  <a:lnTo>
                    <a:pt x="758063" y="1740535"/>
                  </a:lnTo>
                  <a:lnTo>
                    <a:pt x="1165606" y="1740535"/>
                  </a:lnTo>
                  <a:lnTo>
                    <a:pt x="1165606" y="1729867"/>
                  </a:lnTo>
                  <a:close/>
                </a:path>
                <a:path w="3582670" h="2105025">
                  <a:moveTo>
                    <a:pt x="1220216" y="1943354"/>
                  </a:moveTo>
                  <a:lnTo>
                    <a:pt x="1216952" y="1898764"/>
                  </a:lnTo>
                  <a:lnTo>
                    <a:pt x="1207135" y="1858645"/>
                  </a:lnTo>
                  <a:lnTo>
                    <a:pt x="1182268" y="1812340"/>
                  </a:lnTo>
                  <a:lnTo>
                    <a:pt x="1171702" y="1801622"/>
                  </a:lnTo>
                  <a:lnTo>
                    <a:pt x="1169162" y="1805686"/>
                  </a:lnTo>
                  <a:lnTo>
                    <a:pt x="1178204" y="1816557"/>
                  </a:lnTo>
                  <a:lnTo>
                    <a:pt x="1186154" y="1829523"/>
                  </a:lnTo>
                  <a:lnTo>
                    <a:pt x="1203452" y="1880641"/>
                  </a:lnTo>
                  <a:lnTo>
                    <a:pt x="1208646" y="1921408"/>
                  </a:lnTo>
                  <a:lnTo>
                    <a:pt x="1209294" y="1943354"/>
                  </a:lnTo>
                  <a:lnTo>
                    <a:pt x="1208646" y="1964931"/>
                  </a:lnTo>
                  <a:lnTo>
                    <a:pt x="1203452" y="2005507"/>
                  </a:lnTo>
                  <a:lnTo>
                    <a:pt x="1186205" y="2057273"/>
                  </a:lnTo>
                  <a:lnTo>
                    <a:pt x="1169162" y="2081276"/>
                  </a:lnTo>
                  <a:lnTo>
                    <a:pt x="1171702" y="2085340"/>
                  </a:lnTo>
                  <a:lnTo>
                    <a:pt x="1199984" y="2045843"/>
                  </a:lnTo>
                  <a:lnTo>
                    <a:pt x="1212875" y="2008098"/>
                  </a:lnTo>
                  <a:lnTo>
                    <a:pt x="1219403" y="1965858"/>
                  </a:lnTo>
                  <a:lnTo>
                    <a:pt x="1220216" y="1943354"/>
                  </a:lnTo>
                  <a:close/>
                </a:path>
                <a:path w="3582670" h="2105025">
                  <a:moveTo>
                    <a:pt x="2278380" y="8382"/>
                  </a:moveTo>
                  <a:lnTo>
                    <a:pt x="2232025" y="48933"/>
                  </a:lnTo>
                  <a:lnTo>
                    <a:pt x="2200402" y="117094"/>
                  </a:lnTo>
                  <a:lnTo>
                    <a:pt x="2188565" y="157200"/>
                  </a:lnTo>
                  <a:lnTo>
                    <a:pt x="2180107" y="199567"/>
                  </a:lnTo>
                  <a:lnTo>
                    <a:pt x="2175040" y="244208"/>
                  </a:lnTo>
                  <a:lnTo>
                    <a:pt x="2173351" y="291211"/>
                  </a:lnTo>
                  <a:lnTo>
                    <a:pt x="2175040" y="337375"/>
                  </a:lnTo>
                  <a:lnTo>
                    <a:pt x="2180107" y="381749"/>
                  </a:lnTo>
                  <a:lnTo>
                    <a:pt x="2188565" y="424192"/>
                  </a:lnTo>
                  <a:lnTo>
                    <a:pt x="2200402" y="464693"/>
                  </a:lnTo>
                  <a:lnTo>
                    <a:pt x="2215019" y="501726"/>
                  </a:lnTo>
                  <a:lnTo>
                    <a:pt x="2251405" y="560781"/>
                  </a:lnTo>
                  <a:lnTo>
                    <a:pt x="2273173" y="582803"/>
                  </a:lnTo>
                  <a:lnTo>
                    <a:pt x="2278380" y="574548"/>
                  </a:lnTo>
                  <a:lnTo>
                    <a:pt x="2259711" y="552196"/>
                  </a:lnTo>
                  <a:lnTo>
                    <a:pt x="2243328" y="525310"/>
                  </a:lnTo>
                  <a:lnTo>
                    <a:pt x="2217420" y="457962"/>
                  </a:lnTo>
                  <a:lnTo>
                    <a:pt x="2208009" y="418896"/>
                  </a:lnTo>
                  <a:lnTo>
                    <a:pt x="2201303" y="378066"/>
                  </a:lnTo>
                  <a:lnTo>
                    <a:pt x="2197290" y="335508"/>
                  </a:lnTo>
                  <a:lnTo>
                    <a:pt x="2195957" y="291084"/>
                  </a:lnTo>
                  <a:lnTo>
                    <a:pt x="2197290" y="246024"/>
                  </a:lnTo>
                  <a:lnTo>
                    <a:pt x="2201303" y="203009"/>
                  </a:lnTo>
                  <a:lnTo>
                    <a:pt x="2208009" y="162204"/>
                  </a:lnTo>
                  <a:lnTo>
                    <a:pt x="2217420" y="123571"/>
                  </a:lnTo>
                  <a:lnTo>
                    <a:pt x="2243417" y="57315"/>
                  </a:lnTo>
                  <a:lnTo>
                    <a:pt x="2259774" y="30670"/>
                  </a:lnTo>
                  <a:lnTo>
                    <a:pt x="2278380" y="8382"/>
                  </a:lnTo>
                  <a:close/>
                </a:path>
                <a:path w="3582670" h="2105025">
                  <a:moveTo>
                    <a:pt x="3468370" y="10922"/>
                  </a:moveTo>
                  <a:lnTo>
                    <a:pt x="2857246" y="10922"/>
                  </a:lnTo>
                  <a:lnTo>
                    <a:pt x="2857246" y="11176"/>
                  </a:lnTo>
                  <a:lnTo>
                    <a:pt x="2830068" y="11176"/>
                  </a:lnTo>
                  <a:lnTo>
                    <a:pt x="2783713" y="480441"/>
                  </a:lnTo>
                  <a:lnTo>
                    <a:pt x="2727706" y="376809"/>
                  </a:lnTo>
                  <a:lnTo>
                    <a:pt x="2688971" y="397256"/>
                  </a:lnTo>
                  <a:lnTo>
                    <a:pt x="2693289" y="405130"/>
                  </a:lnTo>
                  <a:lnTo>
                    <a:pt x="2713736" y="394462"/>
                  </a:lnTo>
                  <a:lnTo>
                    <a:pt x="2782570" y="521081"/>
                  </a:lnTo>
                  <a:lnTo>
                    <a:pt x="2792984" y="521081"/>
                  </a:lnTo>
                  <a:lnTo>
                    <a:pt x="2842641" y="26035"/>
                  </a:lnTo>
                  <a:lnTo>
                    <a:pt x="3468370" y="26162"/>
                  </a:lnTo>
                  <a:lnTo>
                    <a:pt x="3468370" y="10922"/>
                  </a:lnTo>
                  <a:close/>
                </a:path>
                <a:path w="3582670" h="2105025">
                  <a:moveTo>
                    <a:pt x="3582289" y="291084"/>
                  </a:moveTo>
                  <a:lnTo>
                    <a:pt x="3580600" y="244208"/>
                  </a:lnTo>
                  <a:lnTo>
                    <a:pt x="3575532" y="199567"/>
                  </a:lnTo>
                  <a:lnTo>
                    <a:pt x="3567125" y="157200"/>
                  </a:lnTo>
                  <a:lnTo>
                    <a:pt x="3555365" y="117094"/>
                  </a:lnTo>
                  <a:lnTo>
                    <a:pt x="3540658" y="80619"/>
                  </a:lnTo>
                  <a:lnTo>
                    <a:pt x="3504222" y="22047"/>
                  </a:lnTo>
                  <a:lnTo>
                    <a:pt x="3482467" y="0"/>
                  </a:lnTo>
                  <a:lnTo>
                    <a:pt x="3477247" y="8382"/>
                  </a:lnTo>
                  <a:lnTo>
                    <a:pt x="3495852" y="30670"/>
                  </a:lnTo>
                  <a:lnTo>
                    <a:pt x="3512210" y="57315"/>
                  </a:lnTo>
                  <a:lnTo>
                    <a:pt x="3538220" y="123571"/>
                  </a:lnTo>
                  <a:lnTo>
                    <a:pt x="3547618" y="162204"/>
                  </a:lnTo>
                  <a:lnTo>
                    <a:pt x="3554323" y="203009"/>
                  </a:lnTo>
                  <a:lnTo>
                    <a:pt x="3558336" y="246024"/>
                  </a:lnTo>
                  <a:lnTo>
                    <a:pt x="3559683" y="291211"/>
                  </a:lnTo>
                  <a:lnTo>
                    <a:pt x="3558336" y="335508"/>
                  </a:lnTo>
                  <a:lnTo>
                    <a:pt x="3554349" y="378066"/>
                  </a:lnTo>
                  <a:lnTo>
                    <a:pt x="3547681" y="418896"/>
                  </a:lnTo>
                  <a:lnTo>
                    <a:pt x="3538347" y="457962"/>
                  </a:lnTo>
                  <a:lnTo>
                    <a:pt x="3512324" y="525310"/>
                  </a:lnTo>
                  <a:lnTo>
                    <a:pt x="3477247" y="574548"/>
                  </a:lnTo>
                  <a:lnTo>
                    <a:pt x="3482467" y="582803"/>
                  </a:lnTo>
                  <a:lnTo>
                    <a:pt x="3523627" y="533755"/>
                  </a:lnTo>
                  <a:lnTo>
                    <a:pt x="3555365" y="464693"/>
                  </a:lnTo>
                  <a:lnTo>
                    <a:pt x="3567125" y="424192"/>
                  </a:lnTo>
                  <a:lnTo>
                    <a:pt x="3575532" y="381749"/>
                  </a:lnTo>
                  <a:lnTo>
                    <a:pt x="3580600" y="337375"/>
                  </a:lnTo>
                  <a:lnTo>
                    <a:pt x="3582289" y="291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30490" y="3079750"/>
          <a:ext cx="9349104" cy="6287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755"/>
                <a:gridCol w="1950085"/>
                <a:gridCol w="671194"/>
                <a:gridCol w="4745355"/>
                <a:gridCol w="767715"/>
              </a:tblGrid>
              <a:tr h="283845">
                <a:tc>
                  <a:txBody>
                    <a:bodyPr/>
                    <a:lstStyle/>
                    <a:p>
                      <a:pPr marL="1270" algn="ctr">
                        <a:lnSpc>
                          <a:spcPts val="2095"/>
                        </a:lnSpc>
                      </a:pPr>
                      <a:r>
                        <a:rPr sz="1800" spc="40" dirty="0">
                          <a:latin typeface="Lucida Sans Unicode"/>
                          <a:cs typeface="Lucida Sans Unicode"/>
                        </a:rPr>
                        <a:t>Symbol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Definition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Unit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7" gridSpan="3">
                  <a:txBody>
                    <a:bodyPr/>
                    <a:lstStyle/>
                    <a:p>
                      <a:pPr marL="59690">
                        <a:lnSpc>
                          <a:spcPts val="209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Diameter</a:t>
                      </a:r>
                      <a:r>
                        <a:rPr sz="18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8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8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ball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1800" spc="-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force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ts val="1780"/>
                        </a:lnSpc>
                      </a:pPr>
                      <a:r>
                        <a:rPr sz="1800" spc="80" dirty="0">
                          <a:latin typeface="Lucida Sans Unicode"/>
                          <a:cs typeface="Lucida Sans Unicode"/>
                        </a:rPr>
                        <a:t>Mean</a:t>
                      </a: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60" dirty="0">
                          <a:latin typeface="Lucida Sans Unicode"/>
                          <a:cs typeface="Lucida Sans Unicode"/>
                        </a:rPr>
                        <a:t>diameter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8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18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800" spc="2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6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50" spc="75" baseline="44871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575" spc="75" baseline="42328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50" spc="75" baseline="44871" dirty="0">
                          <a:latin typeface="Cambria Math"/>
                          <a:cs typeface="Cambria Math"/>
                        </a:rPr>
                        <a:t>+𝑑</a:t>
                      </a:r>
                      <a:r>
                        <a:rPr sz="1575" spc="75" baseline="42328" dirty="0">
                          <a:latin typeface="Cambria Math"/>
                          <a:cs typeface="Cambria Math"/>
                        </a:rPr>
                        <a:t>2</a:t>
                      </a:r>
                      <a:endParaRPr sz="1575" baseline="42328">
                        <a:latin typeface="Cambria Math"/>
                        <a:cs typeface="Cambria Math"/>
                      </a:endParaRPr>
                    </a:p>
                    <a:p>
                      <a:pPr marL="2007235" algn="ctr">
                        <a:lnSpc>
                          <a:spcPts val="1180"/>
                        </a:lnSpc>
                      </a:pPr>
                      <a:r>
                        <a:rPr sz="1300" spc="-50" dirty="0">
                          <a:latin typeface="Cambria Math"/>
                          <a:cs typeface="Cambria Math"/>
                        </a:rPr>
                        <a:t>2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5" dirty="0">
                          <a:latin typeface="Lucida Sans Unicode"/>
                          <a:cs typeface="Lucida Sans Unicode"/>
                        </a:rPr>
                        <a:t>diameters</a:t>
                      </a:r>
                      <a:r>
                        <a:rPr sz="18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80" dirty="0">
                          <a:latin typeface="Lucida Sans Unicode"/>
                          <a:cs typeface="Lucida Sans Unicode"/>
                        </a:rPr>
                        <a:t>measured</a:t>
                      </a:r>
                      <a:r>
                        <a:rPr sz="18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85" dirty="0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8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approximately</a:t>
                      </a:r>
                      <a:r>
                        <a:rPr sz="18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90</a:t>
                      </a:r>
                      <a:r>
                        <a:rPr sz="1800" spc="-25" dirty="0">
                          <a:latin typeface="Cambria"/>
                          <a:cs typeface="Cambria"/>
                        </a:rPr>
                        <a:t>º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1443355" algn="ctr">
                        <a:lnSpc>
                          <a:spcPts val="980"/>
                        </a:lnSpc>
                        <a:spcBef>
                          <a:spcPts val="1155"/>
                        </a:spcBef>
                      </a:pPr>
                      <a:r>
                        <a:rPr sz="1050" dirty="0">
                          <a:latin typeface="Cambria Math"/>
                          <a:cs typeface="Cambria Math"/>
                        </a:rPr>
                        <a:t>2</a:t>
                      </a:r>
                      <a:endParaRPr sz="1050">
                        <a:latin typeface="Cambria Math"/>
                        <a:cs typeface="Cambria Math"/>
                      </a:endParaRPr>
                    </a:p>
                    <a:p>
                      <a:pPr marL="109855">
                        <a:lnSpc>
                          <a:spcPts val="1500"/>
                        </a:lnSpc>
                        <a:tabLst>
                          <a:tab pos="3275965" algn="l"/>
                          <a:tab pos="3847465" algn="l"/>
                        </a:tabLst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Depth</a:t>
                      </a:r>
                      <a:r>
                        <a:rPr sz="18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8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1800" spc="3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ℎ</a:t>
                      </a:r>
                      <a:r>
                        <a:rPr sz="1800" spc="2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50" spc="-75" baseline="44871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950" baseline="44871" dirty="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 </a:t>
                      </a:r>
                      <a:r>
                        <a:rPr sz="1800" spc="-5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	1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8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50" spc="60" baseline="44871" dirty="0">
                          <a:latin typeface="Cambria Math"/>
                          <a:cs typeface="Cambria Math"/>
                        </a:rPr>
                        <a:t>𝑑</a:t>
                      </a:r>
                      <a:endParaRPr sz="1950" baseline="44871">
                        <a:latin typeface="Cambria Math"/>
                        <a:cs typeface="Cambria Math"/>
                      </a:endParaRPr>
                    </a:p>
                    <a:p>
                      <a:pPr marL="2995295">
                        <a:lnSpc>
                          <a:spcPts val="1180"/>
                        </a:lnSpc>
                        <a:tabLst>
                          <a:tab pos="4248150" algn="l"/>
                        </a:tabLst>
                      </a:pPr>
                      <a:r>
                        <a:rPr sz="1300" spc="-50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300" spc="30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575" spc="44" baseline="21164" dirty="0">
                          <a:latin typeface="Cambria Math"/>
                          <a:cs typeface="Cambria Math"/>
                        </a:rPr>
                        <a:t>2</a:t>
                      </a:r>
                      <a:endParaRPr sz="1575" baseline="21164">
                        <a:latin typeface="Cambria Math"/>
                        <a:cs typeface="Cambria Math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Brinell</a:t>
                      </a:r>
                      <a:r>
                        <a:rPr sz="18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Hardenss</a:t>
                      </a:r>
                      <a:r>
                        <a:rPr sz="18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=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59690">
                        <a:lnSpc>
                          <a:spcPts val="1780"/>
                        </a:lnSpc>
                        <a:spcBef>
                          <a:spcPts val="805"/>
                        </a:spcBef>
                        <a:tabLst>
                          <a:tab pos="3354704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𝑐𝑜𝑛𝑠𝑡𝑎𝑛𝑡</a:t>
                      </a:r>
                      <a:r>
                        <a:rPr sz="1800" spc="3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𝑠𝑒𝑒</a:t>
                      </a:r>
                      <a:r>
                        <a:rPr sz="1800" spc="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𝑁𝑂𝑇𝐸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950" baseline="44871" dirty="0">
                          <a:latin typeface="Cambria Math"/>
                          <a:cs typeface="Cambria Math"/>
                        </a:rPr>
                        <a:t>𝑇𝑒𝑠𝑡</a:t>
                      </a:r>
                      <a:r>
                        <a:rPr sz="1950" spc="315" baseline="4487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50" spc="67" baseline="44871" dirty="0">
                          <a:latin typeface="Cambria Math"/>
                          <a:cs typeface="Cambria Math"/>
                        </a:rPr>
                        <a:t>𝐹𝑜𝑟𝑐𝑒</a:t>
                      </a:r>
                      <a:endParaRPr sz="1950" baseline="44871">
                        <a:latin typeface="Cambria Math"/>
                        <a:cs typeface="Cambria Math"/>
                      </a:endParaRPr>
                    </a:p>
                    <a:p>
                      <a:pPr marL="203835" algn="ctr">
                        <a:lnSpc>
                          <a:spcPts val="1180"/>
                        </a:lnSpc>
                      </a:pPr>
                      <a:r>
                        <a:rPr sz="1300" spc="60" dirty="0">
                          <a:latin typeface="Cambria Math"/>
                          <a:cs typeface="Cambria Math"/>
                        </a:rPr>
                        <a:t>𝐼𝑑𝑒𝑎𝑙𝑖𝑧𝑒𝑑</a:t>
                      </a:r>
                      <a:r>
                        <a:rPr sz="1300" spc="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300" spc="65" dirty="0">
                          <a:latin typeface="Cambria Math"/>
                          <a:cs typeface="Cambria Math"/>
                        </a:rPr>
                        <a:t>𝑆𝑢𝑟𝑓𝑎𝑐𝑒</a:t>
                      </a:r>
                      <a:r>
                        <a:rPr sz="13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300" spc="85" dirty="0">
                          <a:latin typeface="Cambria Math"/>
                          <a:cs typeface="Cambria Math"/>
                        </a:rPr>
                        <a:t>𝑎𝑟𝑒𝑎</a:t>
                      </a:r>
                      <a:r>
                        <a:rPr sz="1300" spc="4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300" spc="80" dirty="0">
                          <a:latin typeface="Cambria Math"/>
                          <a:cs typeface="Cambria Math"/>
                        </a:rPr>
                        <a:t>𝑜𝑓</a:t>
                      </a:r>
                      <a:r>
                        <a:rPr sz="1300" spc="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300" spc="60" dirty="0">
                          <a:latin typeface="Cambria Math"/>
                          <a:cs typeface="Cambria Math"/>
                        </a:rPr>
                        <a:t>𝑖𝑛𝑑𝑒𝑛𝑡𝑎𝑡𝑖𝑜𝑛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96390">
                        <a:lnSpc>
                          <a:spcPct val="100000"/>
                        </a:lnSpc>
                      </a:pPr>
                      <a:r>
                        <a:rPr sz="850" spc="-25" dirty="0">
                          <a:latin typeface="Cambria Math"/>
                          <a:cs typeface="Cambria Math"/>
                        </a:rPr>
                        <a:t>2𝐹</a:t>
                      </a:r>
                      <a:endParaRPr sz="850">
                        <a:latin typeface="Cambria Math"/>
                        <a:cs typeface="Cambria Math"/>
                      </a:endParaRPr>
                    </a:p>
                    <a:p>
                      <a:pPr marL="59690">
                        <a:lnSpc>
                          <a:spcPts val="1305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HBW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95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25" dirty="0">
                          <a:latin typeface="Lucida Sans Unicode"/>
                          <a:cs typeface="Lucida Sans Unicode"/>
                        </a:rPr>
                        <a:t>0.102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*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16330">
                        <a:lnSpc>
                          <a:spcPts val="969"/>
                        </a:lnSpc>
                      </a:pPr>
                      <a:r>
                        <a:rPr sz="1275" spc="82" baseline="35947" dirty="0">
                          <a:latin typeface="Cambria Math"/>
                          <a:cs typeface="Cambria Math"/>
                        </a:rPr>
                        <a:t>𝜋𝐷</a:t>
                      </a:r>
                      <a:r>
                        <a:rPr sz="1050" spc="82" baseline="75396" dirty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050" spc="585" baseline="7539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1−</a:t>
                      </a:r>
                      <a:r>
                        <a:rPr sz="1300" spc="204" dirty="0">
                          <a:latin typeface="Cambria Math"/>
                          <a:cs typeface="Cambria Math"/>
                        </a:rPr>
                        <a:t>  </a:t>
                      </a:r>
                      <a:r>
                        <a:rPr sz="1300" spc="35" dirty="0">
                          <a:latin typeface="Cambria Math"/>
                          <a:cs typeface="Cambria Math"/>
                        </a:rPr>
                        <a:t>1−</a:t>
                      </a:r>
                      <a:r>
                        <a:rPr sz="1575" spc="52" baseline="39682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575" spc="52" baseline="58201" dirty="0">
                          <a:latin typeface="Cambria Math"/>
                          <a:cs typeface="Cambria Math"/>
                        </a:rPr>
                        <a:t>2</a:t>
                      </a:r>
                      <a:endParaRPr sz="1575" baseline="58201">
                        <a:latin typeface="Cambria Math"/>
                        <a:cs typeface="Cambria Math"/>
                      </a:endParaRPr>
                    </a:p>
                    <a:p>
                      <a:pPr marL="1958975">
                        <a:lnSpc>
                          <a:spcPts val="805"/>
                        </a:lnSpc>
                      </a:pPr>
                      <a:r>
                        <a:rPr sz="1575" spc="97" baseline="-15873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050" spc="65" dirty="0">
                          <a:latin typeface="Cambria Math"/>
                          <a:cs typeface="Cambria Math"/>
                        </a:rPr>
                        <a:t>2</a:t>
                      </a:r>
                      <a:endParaRPr sz="105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Force</a:t>
                      </a:r>
                      <a:r>
                        <a:rPr sz="18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60" dirty="0">
                          <a:latin typeface="Lucida Sans Unicode"/>
                          <a:cs typeface="Lucida Sans Unicode"/>
                        </a:rPr>
                        <a:t>diameter</a:t>
                      </a:r>
                      <a:r>
                        <a:rPr sz="18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index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spc="130" dirty="0">
                          <a:latin typeface="Lucida Sans Unicode"/>
                          <a:cs typeface="Lucida Sans Unicode"/>
                        </a:rPr>
                        <a:t>mm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026794"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</a:pP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F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25" dirty="0">
                          <a:latin typeface="Lucida Sans Unicode"/>
                          <a:cs typeface="Lucida Sans Unicode"/>
                        </a:rPr>
                        <a:t>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50"/>
                        </a:lnSpc>
                      </a:pP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130" dirty="0">
                          <a:latin typeface="Lucida Sans Unicode"/>
                          <a:cs typeface="Lucida Sans Unicode"/>
                        </a:rPr>
                        <a:t>mm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spc="-15" baseline="13888" dirty="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1,</a:t>
                      </a:r>
                      <a:r>
                        <a:rPr sz="2700" spc="-15" baseline="13888" dirty="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130" dirty="0">
                          <a:latin typeface="Lucida Sans Unicode"/>
                          <a:cs typeface="Lucida Sans Unicode"/>
                        </a:rPr>
                        <a:t>mm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800" spc="-50" dirty="0">
                          <a:latin typeface="Lucida Sans Unicode"/>
                          <a:cs typeface="Lucida Sans Unicode"/>
                        </a:rPr>
                        <a:t>h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732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800" spc="130" dirty="0">
                          <a:latin typeface="Lucida Sans Unicode"/>
                          <a:cs typeface="Lucida Sans Unicode"/>
                        </a:rPr>
                        <a:t>mm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10267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40" dirty="0">
                          <a:latin typeface="Lucida Sans Unicode"/>
                          <a:cs typeface="Lucida Sans Unicode"/>
                        </a:rPr>
                        <a:t>HBW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spc="-185" dirty="0">
                          <a:latin typeface="Lucida Sans Unicode"/>
                          <a:cs typeface="Lucida Sans Unicode"/>
                        </a:rPr>
                        <a:t>0.102</a:t>
                      </a:r>
                      <a:r>
                        <a:rPr sz="18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F/D</a:t>
                      </a:r>
                      <a:r>
                        <a:rPr sz="1800" spc="-30" baseline="25462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800" baseline="25462">
                        <a:latin typeface="Lucida Sans Unicode"/>
                        <a:cs typeface="Lucida Sans Unicode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37894">
                <a:tc gridSpan="2"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821690" algn="l"/>
                        </a:tabLst>
                      </a:pP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NOTE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8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55" dirty="0">
                          <a:latin typeface="Lucida Sans Unicode"/>
                          <a:cs typeface="Lucida Sans Unicode"/>
                        </a:rPr>
                        <a:t>Constant</a:t>
                      </a:r>
                      <a:r>
                        <a:rPr sz="1800" spc="-135" dirty="0">
                          <a:latin typeface="Lucida Sans Unicode"/>
                          <a:cs typeface="Lucida Sans Unicode"/>
                        </a:rPr>
                        <a:t> =</a:t>
                      </a:r>
                      <a:r>
                        <a:rPr sz="18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0.102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0" dirty="0">
                          <a:latin typeface="Cambria Math"/>
                          <a:cs typeface="Cambria Math"/>
                        </a:rPr>
                        <a:t>≈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spc="-45" dirty="0">
                          <a:latin typeface="Lucida Sans Unicode"/>
                          <a:cs typeface="Lucida Sans Unicode"/>
                        </a:rPr>
                        <a:t>kgf</a:t>
                      </a:r>
                      <a:r>
                        <a:rPr sz="18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8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N.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</a:pPr>
                      <a:r>
                        <a:rPr sz="1300" spc="-50" dirty="0">
                          <a:latin typeface="Cambria Math"/>
                          <a:cs typeface="Cambria Math"/>
                        </a:rPr>
                        <a:t>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00" spc="-10" dirty="0">
                          <a:latin typeface="Cambria Math"/>
                          <a:cs typeface="Cambria Math"/>
                        </a:rPr>
                        <a:t>9.80665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0" dirty="0">
                          <a:latin typeface="Lucida Sans Unicode"/>
                          <a:cs typeface="Lucida Sans Unicode"/>
                        </a:rPr>
                        <a:t>where</a:t>
                      </a:r>
                      <a:r>
                        <a:rPr sz="18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45" dirty="0">
                          <a:latin typeface="Lucida Sans Unicode"/>
                          <a:cs typeface="Lucida Sans Unicode"/>
                        </a:rPr>
                        <a:t>9.80665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 the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conversion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factor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from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584188" y="4484370"/>
            <a:ext cx="509270" cy="15240"/>
          </a:xfrm>
          <a:custGeom>
            <a:avLst/>
            <a:gdLst/>
            <a:ahLst/>
            <a:cxnLst/>
            <a:rect l="l" t="t" r="r" b="b"/>
            <a:pathLst>
              <a:path w="509270" h="15239">
                <a:moveTo>
                  <a:pt x="509016" y="0"/>
                </a:moveTo>
                <a:lnTo>
                  <a:pt x="0" y="0"/>
                </a:lnTo>
                <a:lnTo>
                  <a:pt x="0" y="15239"/>
                </a:lnTo>
                <a:lnTo>
                  <a:pt x="509016" y="15239"/>
                </a:lnTo>
                <a:lnTo>
                  <a:pt x="509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4864" y="5622797"/>
            <a:ext cx="123825" cy="15240"/>
          </a:xfrm>
          <a:custGeom>
            <a:avLst/>
            <a:gdLst/>
            <a:ahLst/>
            <a:cxnLst/>
            <a:rect l="l" t="t" r="r" b="b"/>
            <a:pathLst>
              <a:path w="123825" h="15239">
                <a:moveTo>
                  <a:pt x="123444" y="0"/>
                </a:moveTo>
                <a:lnTo>
                  <a:pt x="0" y="0"/>
                </a:lnTo>
                <a:lnTo>
                  <a:pt x="0" y="15239"/>
                </a:lnTo>
                <a:lnTo>
                  <a:pt x="123444" y="15239"/>
                </a:lnTo>
                <a:lnTo>
                  <a:pt x="1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9784" y="5622797"/>
            <a:ext cx="210820" cy="15240"/>
          </a:xfrm>
          <a:custGeom>
            <a:avLst/>
            <a:gdLst/>
            <a:ahLst/>
            <a:cxnLst/>
            <a:rect l="l" t="t" r="r" b="b"/>
            <a:pathLst>
              <a:path w="210820" h="15239">
                <a:moveTo>
                  <a:pt x="210312" y="0"/>
                </a:moveTo>
                <a:lnTo>
                  <a:pt x="0" y="0"/>
                </a:lnTo>
                <a:lnTo>
                  <a:pt x="0" y="15239"/>
                </a:lnTo>
                <a:lnTo>
                  <a:pt x="210312" y="15239"/>
                </a:lnTo>
                <a:lnTo>
                  <a:pt x="210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6955" y="6445630"/>
            <a:ext cx="3217545" cy="15875"/>
          </a:xfrm>
          <a:custGeom>
            <a:avLst/>
            <a:gdLst/>
            <a:ahLst/>
            <a:cxnLst/>
            <a:rect l="l" t="t" r="r" b="b"/>
            <a:pathLst>
              <a:path w="3217545" h="15875">
                <a:moveTo>
                  <a:pt x="3217164" y="0"/>
                </a:moveTo>
                <a:lnTo>
                  <a:pt x="0" y="0"/>
                </a:lnTo>
                <a:lnTo>
                  <a:pt x="0" y="15367"/>
                </a:lnTo>
                <a:lnTo>
                  <a:pt x="3217164" y="15367"/>
                </a:lnTo>
                <a:lnTo>
                  <a:pt x="3217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7964" y="7096379"/>
            <a:ext cx="1102360" cy="15240"/>
          </a:xfrm>
          <a:custGeom>
            <a:avLst/>
            <a:gdLst/>
            <a:ahLst/>
            <a:cxnLst/>
            <a:rect l="l" t="t" r="r" b="b"/>
            <a:pathLst>
              <a:path w="1102360" h="15240">
                <a:moveTo>
                  <a:pt x="1101852" y="0"/>
                </a:moveTo>
                <a:lnTo>
                  <a:pt x="0" y="0"/>
                </a:lnTo>
                <a:lnTo>
                  <a:pt x="0" y="15240"/>
                </a:lnTo>
                <a:lnTo>
                  <a:pt x="1101852" y="15240"/>
                </a:lnTo>
                <a:lnTo>
                  <a:pt x="1101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0735" y="7277735"/>
            <a:ext cx="196850" cy="10795"/>
          </a:xfrm>
          <a:custGeom>
            <a:avLst/>
            <a:gdLst/>
            <a:ahLst/>
            <a:cxnLst/>
            <a:rect l="l" t="t" r="r" b="b"/>
            <a:pathLst>
              <a:path w="196850" h="10795">
                <a:moveTo>
                  <a:pt x="196596" y="0"/>
                </a:moveTo>
                <a:lnTo>
                  <a:pt x="0" y="0"/>
                </a:lnTo>
                <a:lnTo>
                  <a:pt x="0" y="10667"/>
                </a:lnTo>
                <a:lnTo>
                  <a:pt x="196596" y="10667"/>
                </a:lnTo>
                <a:lnTo>
                  <a:pt x="196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33341" y="8638793"/>
            <a:ext cx="611505" cy="15240"/>
          </a:xfrm>
          <a:custGeom>
            <a:avLst/>
            <a:gdLst/>
            <a:ahLst/>
            <a:cxnLst/>
            <a:rect l="l" t="t" r="r" b="b"/>
            <a:pathLst>
              <a:path w="611504" h="15240">
                <a:moveTo>
                  <a:pt x="611124" y="0"/>
                </a:moveTo>
                <a:lnTo>
                  <a:pt x="0" y="0"/>
                </a:lnTo>
                <a:lnTo>
                  <a:pt x="0" y="15239"/>
                </a:lnTo>
                <a:lnTo>
                  <a:pt x="611124" y="15239"/>
                </a:lnTo>
                <a:lnTo>
                  <a:pt x="611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7183" y="3429000"/>
            <a:ext cx="6126480" cy="581101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6762"/>
            <a:ext cx="18288000" cy="10270490"/>
            <a:chOff x="0" y="16762"/>
            <a:chExt cx="18288000" cy="10270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62"/>
              <a:ext cx="18288000" cy="10270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1" y="1476755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53882" y="1607057"/>
            <a:ext cx="21748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/>
              <a:t>IS</a:t>
            </a:r>
            <a:r>
              <a:rPr sz="5000" spc="-260" dirty="0"/>
              <a:t> </a:t>
            </a:r>
            <a:r>
              <a:rPr sz="5000" spc="105" dirty="0"/>
              <a:t>1500/ISO</a:t>
            </a:r>
            <a:r>
              <a:rPr sz="5000" spc="-270" dirty="0"/>
              <a:t> </a:t>
            </a:r>
            <a:r>
              <a:rPr sz="5000" spc="160" dirty="0"/>
              <a:t>6506</a:t>
            </a:r>
            <a:r>
              <a:rPr sz="5000" spc="-254" dirty="0"/>
              <a:t> </a:t>
            </a:r>
            <a:r>
              <a:rPr sz="5000" spc="120" dirty="0"/>
              <a:t>Metallic</a:t>
            </a:r>
            <a:r>
              <a:rPr sz="5000" spc="-320" dirty="0"/>
              <a:t> </a:t>
            </a:r>
            <a:r>
              <a:rPr sz="5000" spc="65" dirty="0"/>
              <a:t>Materials</a:t>
            </a:r>
            <a:r>
              <a:rPr sz="5000" spc="-275" dirty="0"/>
              <a:t> </a:t>
            </a:r>
            <a:r>
              <a:rPr sz="5000" dirty="0">
                <a:latin typeface="Arial MT"/>
                <a:cs typeface="Arial MT"/>
              </a:rPr>
              <a:t>–</a:t>
            </a:r>
            <a:r>
              <a:rPr sz="5000" spc="-80" dirty="0">
                <a:latin typeface="Arial MT"/>
                <a:cs typeface="Arial MT"/>
              </a:rPr>
              <a:t> </a:t>
            </a:r>
            <a:r>
              <a:rPr sz="5000" spc="55" dirty="0"/>
              <a:t>Brinell</a:t>
            </a:r>
            <a:r>
              <a:rPr sz="5000" spc="-270" dirty="0"/>
              <a:t> </a:t>
            </a:r>
            <a:r>
              <a:rPr sz="5000" dirty="0"/>
              <a:t>Hardness</a:t>
            </a:r>
            <a:r>
              <a:rPr sz="5000" spc="-275" dirty="0"/>
              <a:t> </a:t>
            </a:r>
            <a:r>
              <a:rPr sz="5000" spc="-20" dirty="0"/>
              <a:t>Test</a:t>
            </a:r>
            <a:endParaRPr sz="5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4722" y="3042919"/>
            <a:ext cx="16075025" cy="149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72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should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be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chosen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diameter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indentation,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d,</a:t>
            </a:r>
            <a:r>
              <a:rPr sz="1800" dirty="0">
                <a:latin typeface="Lucida Sans Unicode"/>
                <a:cs typeface="Lucida Sans Unicode"/>
              </a:rPr>
              <a:t> lies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between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values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0.24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0.6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D.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if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spc="60" dirty="0">
                <a:latin typeface="Lucida Sans Unicode"/>
                <a:cs typeface="Lucida Sans Unicode"/>
              </a:rPr>
              <a:t>diameter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indentation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lies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outside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these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limits,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ratio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indentation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diameter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indenter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diameter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(d/D)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shall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be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stated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report.</a:t>
            </a:r>
            <a:endParaRPr sz="1800">
              <a:latin typeface="Lucida Sans Unicode"/>
              <a:cs typeface="Lucida Sans Unicode"/>
            </a:endParaRPr>
          </a:p>
          <a:p>
            <a:pPr marL="354965" marR="5080" indent="-342900">
              <a:lnSpc>
                <a:spcPct val="107200"/>
              </a:lnSpc>
              <a:spcBef>
                <a:spcPts val="2305"/>
              </a:spcBef>
              <a:buFont typeface="Symbol"/>
              <a:buChar char=""/>
              <a:tabLst>
                <a:tab pos="354965" algn="l"/>
              </a:tabLst>
            </a:pPr>
            <a:r>
              <a:rPr sz="1800" dirty="0">
                <a:latin typeface="Lucida Sans Unicode"/>
                <a:cs typeface="Lucida Sans Unicode"/>
              </a:rPr>
              <a:t>Bring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indenter</a:t>
            </a:r>
            <a:r>
              <a:rPr sz="1800" spc="1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into</a:t>
            </a:r>
            <a:r>
              <a:rPr sz="1800" spc="18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contact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185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surface</a:t>
            </a:r>
            <a:r>
              <a:rPr sz="1800" spc="18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apply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1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1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direction</a:t>
            </a:r>
            <a:r>
              <a:rPr sz="1800" spc="1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perpendicular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surface;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without</a:t>
            </a:r>
            <a:r>
              <a:rPr sz="1800" spc="1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shock, </a:t>
            </a:r>
            <a:r>
              <a:rPr sz="1800" dirty="0">
                <a:latin typeface="Lucida Sans Unicode"/>
                <a:cs typeface="Lucida Sans Unicode"/>
              </a:rPr>
              <a:t>vibration,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overrun,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until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applied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attains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specified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value.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time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from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initial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application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time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full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test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0258" y="4655311"/>
            <a:ext cx="40671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834765" algn="l"/>
              </a:tabLst>
            </a:pPr>
            <a:r>
              <a:rPr sz="1300" spc="-25" dirty="0">
                <a:latin typeface="Cambria Math"/>
                <a:cs typeface="Cambria Math"/>
              </a:rPr>
              <a:t>−5</a:t>
            </a:r>
            <a:r>
              <a:rPr sz="1300" dirty="0">
                <a:latin typeface="Cambria Math"/>
                <a:cs typeface="Cambria Math"/>
              </a:rPr>
              <a:t>	</a:t>
            </a:r>
            <a:r>
              <a:rPr sz="1300" spc="-25" dirty="0">
                <a:latin typeface="Cambria Math"/>
                <a:cs typeface="Cambria Math"/>
              </a:rPr>
              <a:t>−4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2197" y="4539488"/>
            <a:ext cx="15779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force is </a:t>
            </a:r>
            <a:r>
              <a:rPr sz="1800" spc="85" dirty="0">
                <a:latin typeface="Lucida Sans Unicode"/>
                <a:cs typeface="Lucida Sans Unicode"/>
              </a:rPr>
              <a:t>reached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shall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be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 Math"/>
                <a:cs typeface="Cambria Math"/>
              </a:rPr>
              <a:t>7</a:t>
            </a:r>
            <a:r>
              <a:rPr sz="1950" baseline="29914" dirty="0">
                <a:latin typeface="Cambria Math"/>
                <a:cs typeface="Cambria Math"/>
              </a:rPr>
              <a:t>+1</a:t>
            </a:r>
            <a:r>
              <a:rPr sz="1950" spc="555" baseline="29914" dirty="0">
                <a:latin typeface="Cambria Math"/>
                <a:cs typeface="Cambria Math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s.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maintain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 </a:t>
            </a:r>
            <a:r>
              <a:rPr sz="1800" spc="-20" dirty="0">
                <a:latin typeface="Lucida Sans Unicode"/>
                <a:cs typeface="Lucida Sans Unicode"/>
              </a:rPr>
              <a:t>for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 Math"/>
                <a:cs typeface="Cambria Math"/>
              </a:rPr>
              <a:t>14</a:t>
            </a:r>
            <a:r>
              <a:rPr sz="1950" baseline="29914" dirty="0">
                <a:latin typeface="Cambria Math"/>
                <a:cs typeface="Cambria Math"/>
              </a:rPr>
              <a:t>+1</a:t>
            </a:r>
            <a:r>
              <a:rPr sz="1950" spc="352" baseline="29914" dirty="0">
                <a:latin typeface="Cambria Math"/>
                <a:cs typeface="Cambria Math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s.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for</a:t>
            </a:r>
            <a:r>
              <a:rPr sz="1800" dirty="0">
                <a:latin typeface="Lucida Sans Unicode"/>
                <a:cs typeface="Lucida Sans Unicode"/>
              </a:rPr>
              <a:t> certain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materials,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where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longer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duration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the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 </a:t>
            </a:r>
            <a:r>
              <a:rPr sz="1800" spc="-10" dirty="0">
                <a:latin typeface="Lucida Sans Unicode"/>
                <a:cs typeface="Lucida Sans Unicode"/>
              </a:rPr>
              <a:t>required,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7597" y="4834839"/>
            <a:ext cx="5603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this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time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shall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be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applied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tolerance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245" dirty="0">
                <a:latin typeface="Cambria Math"/>
                <a:cs typeface="Cambria Math"/>
              </a:rPr>
              <a:t>±</a:t>
            </a:r>
            <a:r>
              <a:rPr sz="1800" spc="-245" dirty="0">
                <a:latin typeface="Lucida Sans Unicode"/>
                <a:cs typeface="Lucida Sans Unicode"/>
              </a:rPr>
              <a:t>2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2"/>
            <a:ext cx="18288000" cy="10270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8200" y="1879092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25"/>
              </a:spcBef>
            </a:pP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Indenters</a:t>
            </a:r>
            <a:endParaRPr sz="33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0144" y="3343655"/>
            <a:ext cx="9882378" cy="42496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7512" y="722757"/>
            <a:ext cx="1694751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000" spc="-280" dirty="0"/>
              <a:t>IS</a:t>
            </a:r>
            <a:r>
              <a:rPr sz="5000" spc="-250" dirty="0"/>
              <a:t> </a:t>
            </a:r>
            <a:r>
              <a:rPr sz="5000" spc="-2260" dirty="0" smtClean="0"/>
              <a:t>1</a:t>
            </a:r>
            <a:r>
              <a:rPr sz="4500" spc="44" baseline="-33333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4500" spc="44" baseline="-33333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sz="5000" spc="25" dirty="0" smtClean="0"/>
              <a:t>50</a:t>
            </a:r>
            <a:r>
              <a:rPr sz="5000" spc="35" dirty="0" smtClean="0"/>
              <a:t>0</a:t>
            </a:r>
            <a:r>
              <a:rPr sz="5000" spc="25" dirty="0" smtClean="0"/>
              <a:t>/ISO</a:t>
            </a:r>
            <a:r>
              <a:rPr sz="5000" spc="-270" dirty="0" smtClean="0"/>
              <a:t> </a:t>
            </a:r>
            <a:r>
              <a:rPr sz="5000" spc="160" dirty="0"/>
              <a:t>6506</a:t>
            </a:r>
            <a:r>
              <a:rPr sz="5000" spc="-250" dirty="0"/>
              <a:t> </a:t>
            </a:r>
            <a:r>
              <a:rPr sz="5000" spc="120" dirty="0"/>
              <a:t>Metallic</a:t>
            </a:r>
            <a:r>
              <a:rPr sz="5000" spc="-305" dirty="0"/>
              <a:t> </a:t>
            </a:r>
            <a:r>
              <a:rPr sz="5000" spc="65" dirty="0"/>
              <a:t>Materials</a:t>
            </a:r>
            <a:r>
              <a:rPr sz="5000" spc="-270" dirty="0"/>
              <a:t> </a:t>
            </a:r>
            <a:r>
              <a:rPr sz="5000" dirty="0">
                <a:latin typeface="Arial MT"/>
                <a:cs typeface="Arial MT"/>
              </a:rPr>
              <a:t>–</a:t>
            </a:r>
            <a:r>
              <a:rPr sz="5000" spc="-75" dirty="0">
                <a:latin typeface="Arial MT"/>
                <a:cs typeface="Arial MT"/>
              </a:rPr>
              <a:t> </a:t>
            </a:r>
            <a:r>
              <a:rPr sz="5000" spc="55" dirty="0"/>
              <a:t>Brinell</a:t>
            </a:r>
            <a:r>
              <a:rPr sz="5000" spc="-254" dirty="0"/>
              <a:t> </a:t>
            </a:r>
            <a:r>
              <a:rPr sz="5000" dirty="0"/>
              <a:t>Hardness</a:t>
            </a:r>
            <a:r>
              <a:rPr sz="5000" spc="-270" dirty="0"/>
              <a:t> </a:t>
            </a:r>
            <a:r>
              <a:rPr sz="5000" spc="-20" dirty="0"/>
              <a:t>Test</a:t>
            </a:r>
            <a:endParaRPr sz="5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1" y="0"/>
            <a:ext cx="18253075" cy="10287000"/>
            <a:chOff x="35051" y="0"/>
            <a:chExt cx="1825307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0"/>
              <a:ext cx="18252948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6591" y="1476755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/>
              <a:t>IS</a:t>
            </a:r>
            <a:r>
              <a:rPr sz="5000" spc="-260" dirty="0"/>
              <a:t> </a:t>
            </a:r>
            <a:r>
              <a:rPr sz="5000" spc="105" dirty="0"/>
              <a:t>1500/ISO</a:t>
            </a:r>
            <a:r>
              <a:rPr sz="5000" spc="-270" dirty="0"/>
              <a:t> </a:t>
            </a:r>
            <a:r>
              <a:rPr sz="5000" spc="160" dirty="0"/>
              <a:t>6506</a:t>
            </a:r>
            <a:r>
              <a:rPr sz="5000" spc="-254" dirty="0"/>
              <a:t> </a:t>
            </a:r>
            <a:r>
              <a:rPr sz="5000" spc="120" dirty="0"/>
              <a:t>Metallic</a:t>
            </a:r>
            <a:r>
              <a:rPr sz="5000" spc="-320" dirty="0"/>
              <a:t> </a:t>
            </a:r>
            <a:r>
              <a:rPr sz="5000" spc="65" dirty="0"/>
              <a:t>Materials</a:t>
            </a:r>
            <a:r>
              <a:rPr sz="5000" spc="-275" dirty="0"/>
              <a:t> </a:t>
            </a:r>
            <a:r>
              <a:rPr sz="5000" dirty="0">
                <a:latin typeface="Arial MT"/>
                <a:cs typeface="Arial MT"/>
              </a:rPr>
              <a:t>–</a:t>
            </a:r>
            <a:r>
              <a:rPr sz="5000" spc="-80" dirty="0">
                <a:latin typeface="Arial MT"/>
                <a:cs typeface="Arial MT"/>
              </a:rPr>
              <a:t> </a:t>
            </a:r>
            <a:r>
              <a:rPr sz="5000" spc="55" dirty="0"/>
              <a:t>Brinell</a:t>
            </a:r>
            <a:r>
              <a:rPr sz="5000" spc="-270" dirty="0"/>
              <a:t> </a:t>
            </a:r>
            <a:r>
              <a:rPr sz="5000" dirty="0"/>
              <a:t>Hardness</a:t>
            </a:r>
            <a:r>
              <a:rPr sz="5000" spc="-275" dirty="0"/>
              <a:t> </a:t>
            </a:r>
            <a:r>
              <a:rPr sz="5000" spc="-20" dirty="0"/>
              <a:t>Test</a:t>
            </a:r>
            <a:endParaRPr sz="5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31364" y="3493008"/>
            <a:ext cx="13054965" cy="5648325"/>
            <a:chOff x="2531364" y="3493008"/>
            <a:chExt cx="13054965" cy="5648325"/>
          </a:xfrm>
        </p:grpSpPr>
        <p:sp>
          <p:nvSpPr>
            <p:cNvPr id="7" name="object 7"/>
            <p:cNvSpPr/>
            <p:nvPr/>
          </p:nvSpPr>
          <p:spPr>
            <a:xfrm>
              <a:off x="2531364" y="3505200"/>
              <a:ext cx="4081779" cy="5568950"/>
            </a:xfrm>
            <a:custGeom>
              <a:avLst/>
              <a:gdLst/>
              <a:ahLst/>
              <a:cxnLst/>
              <a:rect l="l" t="t" r="r" b="b"/>
              <a:pathLst>
                <a:path w="4081779" h="5568950">
                  <a:moveTo>
                    <a:pt x="3854450" y="0"/>
                  </a:moveTo>
                  <a:lnTo>
                    <a:pt x="226822" y="0"/>
                  </a:lnTo>
                  <a:lnTo>
                    <a:pt x="182399" y="5589"/>
                  </a:lnTo>
                  <a:lnTo>
                    <a:pt x="140049" y="21955"/>
                  </a:lnTo>
                  <a:lnTo>
                    <a:pt x="100984" y="48488"/>
                  </a:lnTo>
                  <a:lnTo>
                    <a:pt x="66421" y="84581"/>
                  </a:lnTo>
                  <a:lnTo>
                    <a:pt x="38094" y="128525"/>
                  </a:lnTo>
                  <a:lnTo>
                    <a:pt x="17256" y="178196"/>
                  </a:lnTo>
                  <a:lnTo>
                    <a:pt x="4395" y="232082"/>
                  </a:lnTo>
                  <a:lnTo>
                    <a:pt x="0" y="288671"/>
                  </a:lnTo>
                  <a:lnTo>
                    <a:pt x="0" y="5280025"/>
                  </a:lnTo>
                  <a:lnTo>
                    <a:pt x="4395" y="5336613"/>
                  </a:lnTo>
                  <a:lnTo>
                    <a:pt x="17256" y="5390499"/>
                  </a:lnTo>
                  <a:lnTo>
                    <a:pt x="38094" y="5440170"/>
                  </a:lnTo>
                  <a:lnTo>
                    <a:pt x="66421" y="5484114"/>
                  </a:lnTo>
                  <a:lnTo>
                    <a:pt x="100984" y="5520181"/>
                  </a:lnTo>
                  <a:lnTo>
                    <a:pt x="140049" y="5546717"/>
                  </a:lnTo>
                  <a:lnTo>
                    <a:pt x="182399" y="5563097"/>
                  </a:lnTo>
                  <a:lnTo>
                    <a:pt x="226822" y="5568696"/>
                  </a:lnTo>
                  <a:lnTo>
                    <a:pt x="3854450" y="5568696"/>
                  </a:lnTo>
                  <a:lnTo>
                    <a:pt x="3898872" y="5563097"/>
                  </a:lnTo>
                  <a:lnTo>
                    <a:pt x="3941222" y="5546717"/>
                  </a:lnTo>
                  <a:lnTo>
                    <a:pt x="3980287" y="5520181"/>
                  </a:lnTo>
                  <a:lnTo>
                    <a:pt x="4014851" y="5484114"/>
                  </a:lnTo>
                  <a:lnTo>
                    <a:pt x="4043177" y="5440170"/>
                  </a:lnTo>
                  <a:lnTo>
                    <a:pt x="4064015" y="5390499"/>
                  </a:lnTo>
                  <a:lnTo>
                    <a:pt x="4076876" y="5336613"/>
                  </a:lnTo>
                  <a:lnTo>
                    <a:pt x="4081271" y="5280025"/>
                  </a:lnTo>
                  <a:lnTo>
                    <a:pt x="4081271" y="288671"/>
                  </a:lnTo>
                  <a:lnTo>
                    <a:pt x="4076876" y="232082"/>
                  </a:lnTo>
                  <a:lnTo>
                    <a:pt x="4064015" y="178196"/>
                  </a:lnTo>
                  <a:lnTo>
                    <a:pt x="4043177" y="128525"/>
                  </a:lnTo>
                  <a:lnTo>
                    <a:pt x="4014851" y="84581"/>
                  </a:lnTo>
                  <a:lnTo>
                    <a:pt x="3980287" y="48488"/>
                  </a:lnTo>
                  <a:lnTo>
                    <a:pt x="3941222" y="21955"/>
                  </a:lnTo>
                  <a:lnTo>
                    <a:pt x="3898872" y="5589"/>
                  </a:lnTo>
                  <a:lnTo>
                    <a:pt x="385445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9108" y="3886200"/>
              <a:ext cx="3605784" cy="48066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6028" y="3493008"/>
              <a:ext cx="6979920" cy="5568950"/>
            </a:xfrm>
            <a:custGeom>
              <a:avLst/>
              <a:gdLst/>
              <a:ahLst/>
              <a:cxnLst/>
              <a:rect l="l" t="t" r="r" b="b"/>
              <a:pathLst>
                <a:path w="6979919" h="5568950">
                  <a:moveTo>
                    <a:pt x="6591935" y="0"/>
                  </a:moveTo>
                  <a:lnTo>
                    <a:pt x="387985" y="0"/>
                  </a:lnTo>
                  <a:lnTo>
                    <a:pt x="336999" y="2499"/>
                  </a:lnTo>
                  <a:lnTo>
                    <a:pt x="287316" y="9877"/>
                  </a:lnTo>
                  <a:lnTo>
                    <a:pt x="239537" y="21955"/>
                  </a:lnTo>
                  <a:lnTo>
                    <a:pt x="194267" y="38551"/>
                  </a:lnTo>
                  <a:lnTo>
                    <a:pt x="152108" y="59487"/>
                  </a:lnTo>
                  <a:lnTo>
                    <a:pt x="113665" y="84582"/>
                  </a:lnTo>
                  <a:lnTo>
                    <a:pt x="73899" y="119230"/>
                  </a:lnTo>
                  <a:lnTo>
                    <a:pt x="42217" y="157738"/>
                  </a:lnTo>
                  <a:lnTo>
                    <a:pt x="19052" y="199330"/>
                  </a:lnTo>
                  <a:lnTo>
                    <a:pt x="4835" y="243232"/>
                  </a:lnTo>
                  <a:lnTo>
                    <a:pt x="0" y="288671"/>
                  </a:lnTo>
                  <a:lnTo>
                    <a:pt x="0" y="5280025"/>
                  </a:lnTo>
                  <a:lnTo>
                    <a:pt x="4835" y="5325463"/>
                  </a:lnTo>
                  <a:lnTo>
                    <a:pt x="19052" y="5369365"/>
                  </a:lnTo>
                  <a:lnTo>
                    <a:pt x="42217" y="5410957"/>
                  </a:lnTo>
                  <a:lnTo>
                    <a:pt x="73899" y="5449465"/>
                  </a:lnTo>
                  <a:lnTo>
                    <a:pt x="113665" y="5484114"/>
                  </a:lnTo>
                  <a:lnTo>
                    <a:pt x="152108" y="5509186"/>
                  </a:lnTo>
                  <a:lnTo>
                    <a:pt x="194267" y="5530116"/>
                  </a:lnTo>
                  <a:lnTo>
                    <a:pt x="239537" y="5546717"/>
                  </a:lnTo>
                  <a:lnTo>
                    <a:pt x="287316" y="5558804"/>
                  </a:lnTo>
                  <a:lnTo>
                    <a:pt x="336999" y="5566192"/>
                  </a:lnTo>
                  <a:lnTo>
                    <a:pt x="387985" y="5568696"/>
                  </a:lnTo>
                  <a:lnTo>
                    <a:pt x="6591935" y="5568696"/>
                  </a:lnTo>
                  <a:lnTo>
                    <a:pt x="6642920" y="5566192"/>
                  </a:lnTo>
                  <a:lnTo>
                    <a:pt x="6692603" y="5558804"/>
                  </a:lnTo>
                  <a:lnTo>
                    <a:pt x="6740382" y="5546717"/>
                  </a:lnTo>
                  <a:lnTo>
                    <a:pt x="6785652" y="5530116"/>
                  </a:lnTo>
                  <a:lnTo>
                    <a:pt x="6827811" y="5509186"/>
                  </a:lnTo>
                  <a:lnTo>
                    <a:pt x="6866255" y="5484114"/>
                  </a:lnTo>
                  <a:lnTo>
                    <a:pt x="6906020" y="5449465"/>
                  </a:lnTo>
                  <a:lnTo>
                    <a:pt x="6937702" y="5410957"/>
                  </a:lnTo>
                  <a:lnTo>
                    <a:pt x="6960867" y="5369365"/>
                  </a:lnTo>
                  <a:lnTo>
                    <a:pt x="6975084" y="5325463"/>
                  </a:lnTo>
                  <a:lnTo>
                    <a:pt x="6979920" y="5280025"/>
                  </a:lnTo>
                  <a:lnTo>
                    <a:pt x="6979920" y="288671"/>
                  </a:lnTo>
                  <a:lnTo>
                    <a:pt x="6975084" y="243232"/>
                  </a:lnTo>
                  <a:lnTo>
                    <a:pt x="6960867" y="199330"/>
                  </a:lnTo>
                  <a:lnTo>
                    <a:pt x="6937702" y="157738"/>
                  </a:lnTo>
                  <a:lnTo>
                    <a:pt x="6906020" y="119230"/>
                  </a:lnTo>
                  <a:lnTo>
                    <a:pt x="6866255" y="84582"/>
                  </a:lnTo>
                  <a:lnTo>
                    <a:pt x="6827811" y="59487"/>
                  </a:lnTo>
                  <a:lnTo>
                    <a:pt x="6785652" y="38551"/>
                  </a:lnTo>
                  <a:lnTo>
                    <a:pt x="6740382" y="21955"/>
                  </a:lnTo>
                  <a:lnTo>
                    <a:pt x="6692603" y="9877"/>
                  </a:lnTo>
                  <a:lnTo>
                    <a:pt x="6642920" y="2499"/>
                  </a:lnTo>
                  <a:lnTo>
                    <a:pt x="659193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2347" y="3505200"/>
              <a:ext cx="4988052" cy="563575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263" y="3369690"/>
            <a:ext cx="38690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0" dirty="0">
                <a:solidFill>
                  <a:srgbClr val="404040"/>
                </a:solidFill>
                <a:latin typeface="Arial Black"/>
                <a:cs typeface="Arial Black"/>
              </a:rPr>
              <a:t>600</a:t>
            </a:r>
            <a:r>
              <a:rPr sz="3600" spc="-2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3600" spc="-405" dirty="0">
                <a:solidFill>
                  <a:srgbClr val="404040"/>
                </a:solidFill>
                <a:latin typeface="Arial Black"/>
                <a:cs typeface="Arial Black"/>
              </a:rPr>
              <a:t>HBW</a:t>
            </a:r>
            <a:r>
              <a:rPr sz="3600" spc="-2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3600" spc="-90" dirty="0">
                <a:solidFill>
                  <a:srgbClr val="404040"/>
                </a:solidFill>
                <a:latin typeface="Arial Black"/>
                <a:cs typeface="Arial Black"/>
              </a:rPr>
              <a:t>1/30/20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83098" y="9341002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872" y="4299203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2237232" y="0"/>
                </a:moveTo>
                <a:lnTo>
                  <a:pt x="140208" y="0"/>
                </a:lnTo>
                <a:lnTo>
                  <a:pt x="95892" y="7144"/>
                </a:lnTo>
                <a:lnTo>
                  <a:pt x="57404" y="27041"/>
                </a:lnTo>
                <a:lnTo>
                  <a:pt x="27052" y="57387"/>
                </a:lnTo>
                <a:lnTo>
                  <a:pt x="7148" y="95877"/>
                </a:lnTo>
                <a:lnTo>
                  <a:pt x="0" y="140208"/>
                </a:lnTo>
                <a:lnTo>
                  <a:pt x="0" y="841248"/>
                </a:lnTo>
                <a:lnTo>
                  <a:pt x="2377440" y="841248"/>
                </a:lnTo>
                <a:lnTo>
                  <a:pt x="2377440" y="140208"/>
                </a:lnTo>
                <a:lnTo>
                  <a:pt x="2370295" y="95877"/>
                </a:lnTo>
                <a:lnTo>
                  <a:pt x="2350398" y="57387"/>
                </a:lnTo>
                <a:lnTo>
                  <a:pt x="2320052" y="27041"/>
                </a:lnTo>
                <a:lnTo>
                  <a:pt x="2281562" y="7144"/>
                </a:lnTo>
                <a:lnTo>
                  <a:pt x="2237232" y="0"/>
                </a:lnTo>
                <a:close/>
              </a:path>
            </a:pathLst>
          </a:custGeom>
          <a:solidFill>
            <a:srgbClr val="92A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872" y="4299203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140208" y="0"/>
                </a:moveTo>
                <a:lnTo>
                  <a:pt x="2237232" y="0"/>
                </a:lnTo>
                <a:lnTo>
                  <a:pt x="2281562" y="7144"/>
                </a:lnTo>
                <a:lnTo>
                  <a:pt x="2320052" y="27041"/>
                </a:lnTo>
                <a:lnTo>
                  <a:pt x="2350398" y="57387"/>
                </a:lnTo>
                <a:lnTo>
                  <a:pt x="2370295" y="95877"/>
                </a:lnTo>
                <a:lnTo>
                  <a:pt x="2377440" y="140208"/>
                </a:lnTo>
                <a:lnTo>
                  <a:pt x="2377440" y="841248"/>
                </a:lnTo>
                <a:lnTo>
                  <a:pt x="0" y="841248"/>
                </a:lnTo>
                <a:lnTo>
                  <a:pt x="0" y="140208"/>
                </a:lnTo>
                <a:lnTo>
                  <a:pt x="7148" y="95877"/>
                </a:lnTo>
                <a:lnTo>
                  <a:pt x="27052" y="57387"/>
                </a:lnTo>
                <a:lnTo>
                  <a:pt x="57404" y="27041"/>
                </a:lnTo>
                <a:lnTo>
                  <a:pt x="95892" y="7144"/>
                </a:lnTo>
                <a:lnTo>
                  <a:pt x="140208" y="0"/>
                </a:lnTo>
                <a:close/>
              </a:path>
            </a:pathLst>
          </a:custGeom>
          <a:ln w="15875">
            <a:solidFill>
              <a:srgbClr val="92A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7721" y="4383404"/>
            <a:ext cx="9855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600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4963" y="5253228"/>
            <a:ext cx="2429510" cy="902335"/>
          </a:xfrm>
          <a:custGeom>
            <a:avLst/>
            <a:gdLst/>
            <a:ahLst/>
            <a:cxnLst/>
            <a:rect l="l" t="t" r="r" b="b"/>
            <a:pathLst>
              <a:path w="2429510" h="902335">
                <a:moveTo>
                  <a:pt x="2278888" y="0"/>
                </a:moveTo>
                <a:lnTo>
                  <a:pt x="150368" y="0"/>
                </a:lnTo>
                <a:lnTo>
                  <a:pt x="102840" y="7664"/>
                </a:lnTo>
                <a:lnTo>
                  <a:pt x="61562" y="29008"/>
                </a:lnTo>
                <a:lnTo>
                  <a:pt x="29012" y="61557"/>
                </a:lnTo>
                <a:lnTo>
                  <a:pt x="7665" y="102835"/>
                </a:lnTo>
                <a:lnTo>
                  <a:pt x="0" y="150368"/>
                </a:lnTo>
                <a:lnTo>
                  <a:pt x="0" y="902208"/>
                </a:lnTo>
                <a:lnTo>
                  <a:pt x="2429256" y="902208"/>
                </a:lnTo>
                <a:lnTo>
                  <a:pt x="2429256" y="150368"/>
                </a:lnTo>
                <a:lnTo>
                  <a:pt x="2421591" y="102835"/>
                </a:lnTo>
                <a:lnTo>
                  <a:pt x="2400247" y="61557"/>
                </a:lnTo>
                <a:lnTo>
                  <a:pt x="2367698" y="29008"/>
                </a:lnTo>
                <a:lnTo>
                  <a:pt x="2326420" y="7664"/>
                </a:lnTo>
                <a:lnTo>
                  <a:pt x="22788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79296" y="5341747"/>
            <a:ext cx="1183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HBW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055" y="6313932"/>
            <a:ext cx="2429510" cy="879475"/>
          </a:xfrm>
          <a:custGeom>
            <a:avLst/>
            <a:gdLst/>
            <a:ahLst/>
            <a:cxnLst/>
            <a:rect l="l" t="t" r="r" b="b"/>
            <a:pathLst>
              <a:path w="2429510" h="879475">
                <a:moveTo>
                  <a:pt x="2282698" y="0"/>
                </a:moveTo>
                <a:lnTo>
                  <a:pt x="146557" y="0"/>
                </a:lnTo>
                <a:lnTo>
                  <a:pt x="100236" y="7475"/>
                </a:lnTo>
                <a:lnTo>
                  <a:pt x="60004" y="28289"/>
                </a:lnTo>
                <a:lnTo>
                  <a:pt x="28278" y="60021"/>
                </a:lnTo>
                <a:lnTo>
                  <a:pt x="7472" y="100250"/>
                </a:lnTo>
                <a:lnTo>
                  <a:pt x="0" y="146557"/>
                </a:lnTo>
                <a:lnTo>
                  <a:pt x="0" y="879347"/>
                </a:lnTo>
                <a:lnTo>
                  <a:pt x="2429256" y="879347"/>
                </a:lnTo>
                <a:lnTo>
                  <a:pt x="2429256" y="146557"/>
                </a:lnTo>
                <a:lnTo>
                  <a:pt x="2421780" y="100250"/>
                </a:lnTo>
                <a:lnTo>
                  <a:pt x="2400966" y="60021"/>
                </a:lnTo>
                <a:lnTo>
                  <a:pt x="2369234" y="28289"/>
                </a:lnTo>
                <a:lnTo>
                  <a:pt x="2329005" y="7475"/>
                </a:lnTo>
                <a:lnTo>
                  <a:pt x="228269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8942" y="6390259"/>
            <a:ext cx="187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1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0287" y="8476488"/>
            <a:ext cx="2430780" cy="853440"/>
          </a:xfrm>
          <a:custGeom>
            <a:avLst/>
            <a:gdLst/>
            <a:ahLst/>
            <a:cxnLst/>
            <a:rect l="l" t="t" r="r" b="b"/>
            <a:pathLst>
              <a:path w="2430780" h="853440">
                <a:moveTo>
                  <a:pt x="2288540" y="0"/>
                </a:moveTo>
                <a:lnTo>
                  <a:pt x="142240" y="0"/>
                </a:lnTo>
                <a:lnTo>
                  <a:pt x="97279" y="7246"/>
                </a:lnTo>
                <a:lnTo>
                  <a:pt x="58232" y="27427"/>
                </a:lnTo>
                <a:lnTo>
                  <a:pt x="27442" y="58210"/>
                </a:lnTo>
                <a:lnTo>
                  <a:pt x="7250" y="97259"/>
                </a:lnTo>
                <a:lnTo>
                  <a:pt x="0" y="142239"/>
                </a:lnTo>
                <a:lnTo>
                  <a:pt x="0" y="853439"/>
                </a:lnTo>
                <a:lnTo>
                  <a:pt x="2430780" y="853439"/>
                </a:lnTo>
                <a:lnTo>
                  <a:pt x="2430780" y="142239"/>
                </a:lnTo>
                <a:lnTo>
                  <a:pt x="2423533" y="97259"/>
                </a:lnTo>
                <a:lnTo>
                  <a:pt x="2403352" y="58210"/>
                </a:lnTo>
                <a:lnTo>
                  <a:pt x="2372569" y="27427"/>
                </a:lnTo>
                <a:lnTo>
                  <a:pt x="2333520" y="7246"/>
                </a:lnTo>
                <a:lnTo>
                  <a:pt x="228854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8939" y="8539683"/>
            <a:ext cx="635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20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0287" y="7328916"/>
            <a:ext cx="2430780" cy="934719"/>
          </a:xfrm>
          <a:custGeom>
            <a:avLst/>
            <a:gdLst/>
            <a:ahLst/>
            <a:cxnLst/>
            <a:rect l="l" t="t" r="r" b="b"/>
            <a:pathLst>
              <a:path w="2430780" h="934720">
                <a:moveTo>
                  <a:pt x="2275078" y="0"/>
                </a:moveTo>
                <a:lnTo>
                  <a:pt x="155702" y="0"/>
                </a:lnTo>
                <a:lnTo>
                  <a:pt x="106488" y="7939"/>
                </a:lnTo>
                <a:lnTo>
                  <a:pt x="63746" y="30045"/>
                </a:lnTo>
                <a:lnTo>
                  <a:pt x="30041" y="63751"/>
                </a:lnTo>
                <a:lnTo>
                  <a:pt x="7937" y="106493"/>
                </a:lnTo>
                <a:lnTo>
                  <a:pt x="0" y="155701"/>
                </a:lnTo>
                <a:lnTo>
                  <a:pt x="0" y="934211"/>
                </a:lnTo>
                <a:lnTo>
                  <a:pt x="2430780" y="934211"/>
                </a:lnTo>
                <a:lnTo>
                  <a:pt x="2430780" y="155701"/>
                </a:lnTo>
                <a:lnTo>
                  <a:pt x="2422840" y="106493"/>
                </a:lnTo>
                <a:lnTo>
                  <a:pt x="2400734" y="63751"/>
                </a:lnTo>
                <a:lnTo>
                  <a:pt x="2367028" y="30045"/>
                </a:lnTo>
                <a:lnTo>
                  <a:pt x="2324286" y="7939"/>
                </a:lnTo>
                <a:lnTo>
                  <a:pt x="2275078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75257" y="7462215"/>
            <a:ext cx="642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30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4265" y="4516373"/>
            <a:ext cx="4534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Lucida Sans Unicode"/>
                <a:cs typeface="Lucida Sans Unicode"/>
              </a:rPr>
              <a:t>Brinell</a:t>
            </a:r>
            <a:r>
              <a:rPr sz="3200" spc="-200" dirty="0">
                <a:latin typeface="Lucida Sans Unicode"/>
                <a:cs typeface="Lucida Sans Unicode"/>
              </a:rPr>
              <a:t> </a:t>
            </a:r>
            <a:r>
              <a:rPr sz="3200" spc="70" dirty="0">
                <a:latin typeface="Lucida Sans Unicode"/>
                <a:cs typeface="Lucida Sans Unicode"/>
              </a:rPr>
              <a:t>Hardness</a:t>
            </a:r>
            <a:r>
              <a:rPr sz="3200" spc="-180" dirty="0">
                <a:latin typeface="Lucida Sans Unicode"/>
                <a:cs typeface="Lucida Sans Unicode"/>
              </a:rPr>
              <a:t> </a:t>
            </a:r>
            <a:r>
              <a:rPr sz="3200" spc="95" dirty="0">
                <a:latin typeface="Lucida Sans Unicode"/>
                <a:cs typeface="Lucida Sans Unicode"/>
              </a:rPr>
              <a:t>Value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4265" y="5457825"/>
            <a:ext cx="3575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latin typeface="Lucida Sans Unicode"/>
                <a:cs typeface="Lucida Sans Unicode"/>
              </a:rPr>
              <a:t>Hardness</a:t>
            </a:r>
            <a:r>
              <a:rPr sz="3200" spc="-165" dirty="0">
                <a:latin typeface="Lucida Sans Unicode"/>
                <a:cs typeface="Lucida Sans Unicode"/>
              </a:rPr>
              <a:t> </a:t>
            </a:r>
            <a:r>
              <a:rPr sz="3200" spc="100" dirty="0">
                <a:latin typeface="Lucida Sans Unicode"/>
                <a:cs typeface="Lucida Sans Unicode"/>
              </a:rPr>
              <a:t>Symbol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0808" y="6606032"/>
            <a:ext cx="4155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0" dirty="0">
                <a:latin typeface="Lucida Sans Unicode"/>
                <a:cs typeface="Lucida Sans Unicode"/>
              </a:rPr>
              <a:t>Ball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70" dirty="0">
                <a:latin typeface="Lucida Sans Unicode"/>
                <a:cs typeface="Lucida Sans Unicode"/>
              </a:rPr>
              <a:t>Diameter</a:t>
            </a:r>
            <a:r>
              <a:rPr sz="3200" spc="-204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in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270" dirty="0">
                <a:latin typeface="Lucida Sans Unicode"/>
                <a:cs typeface="Lucida Sans Unicode"/>
              </a:rPr>
              <a:t>mm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2265" y="7636002"/>
            <a:ext cx="1318704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Lucida Sans Unicode"/>
                <a:cs typeface="Lucida Sans Unicode"/>
              </a:rPr>
              <a:t>Approximate</a:t>
            </a:r>
            <a:r>
              <a:rPr sz="3000" spc="-100" dirty="0">
                <a:latin typeface="Lucida Sans Unicode"/>
                <a:cs typeface="Lucida Sans Unicode"/>
              </a:rPr>
              <a:t> </a:t>
            </a:r>
            <a:r>
              <a:rPr sz="3000" spc="-60" dirty="0">
                <a:latin typeface="Lucida Sans Unicode"/>
                <a:cs typeface="Lucida Sans Unicode"/>
              </a:rPr>
              <a:t>kgf</a:t>
            </a:r>
            <a:r>
              <a:rPr sz="3000" spc="-85" dirty="0">
                <a:latin typeface="Lucida Sans Unicode"/>
                <a:cs typeface="Lucida Sans Unicode"/>
              </a:rPr>
              <a:t> </a:t>
            </a:r>
            <a:r>
              <a:rPr sz="3000" spc="75" dirty="0">
                <a:latin typeface="Lucida Sans Unicode"/>
                <a:cs typeface="Lucida Sans Unicode"/>
              </a:rPr>
              <a:t>equivalent</a:t>
            </a:r>
            <a:r>
              <a:rPr sz="3000" spc="-7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of</a:t>
            </a:r>
            <a:r>
              <a:rPr sz="3000" spc="-80" dirty="0">
                <a:latin typeface="Lucida Sans Unicode"/>
                <a:cs typeface="Lucida Sans Unicode"/>
              </a:rPr>
              <a:t> </a:t>
            </a:r>
            <a:r>
              <a:rPr sz="3000" spc="95" dirty="0">
                <a:latin typeface="Lucida Sans Unicode"/>
                <a:cs typeface="Lucida Sans Unicode"/>
              </a:rPr>
              <a:t>applied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test</a:t>
            </a:r>
            <a:r>
              <a:rPr sz="3000" spc="-100" dirty="0">
                <a:latin typeface="Lucida Sans Unicode"/>
                <a:cs typeface="Lucida Sans Unicode"/>
              </a:rPr>
              <a:t> </a:t>
            </a:r>
            <a:r>
              <a:rPr sz="3000" spc="55" dirty="0">
                <a:latin typeface="Lucida Sans Unicode"/>
                <a:cs typeface="Lucida Sans Unicode"/>
              </a:rPr>
              <a:t>force</a:t>
            </a:r>
            <a:r>
              <a:rPr sz="3000" spc="-65" dirty="0">
                <a:latin typeface="Lucida Sans Unicode"/>
                <a:cs typeface="Lucida Sans Unicode"/>
              </a:rPr>
              <a:t> </a:t>
            </a:r>
            <a:r>
              <a:rPr sz="3000" spc="85" dirty="0">
                <a:latin typeface="Lucida Sans Unicode"/>
                <a:cs typeface="Lucida Sans Unicode"/>
              </a:rPr>
              <a:t>where</a:t>
            </a:r>
            <a:r>
              <a:rPr sz="3000" spc="-80" dirty="0">
                <a:latin typeface="Lucida Sans Unicode"/>
                <a:cs typeface="Lucida Sans Unicode"/>
              </a:rPr>
              <a:t> </a:t>
            </a:r>
            <a:r>
              <a:rPr sz="3000" spc="-95" dirty="0">
                <a:latin typeface="Lucida Sans Unicode"/>
                <a:cs typeface="Lucida Sans Unicode"/>
              </a:rPr>
              <a:t>30kgf=</a:t>
            </a:r>
            <a:r>
              <a:rPr sz="3000" spc="-8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2942N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2161" y="8773769"/>
            <a:ext cx="135972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Lucida Sans Unicode"/>
                <a:cs typeface="Lucida Sans Unicode"/>
              </a:rPr>
              <a:t>Duration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spc="60" dirty="0">
                <a:latin typeface="Lucida Sans Unicode"/>
                <a:cs typeface="Lucida Sans Unicode"/>
              </a:rPr>
              <a:t>time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of</a:t>
            </a:r>
            <a:r>
              <a:rPr sz="3000" spc="-114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test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50" dirty="0">
                <a:latin typeface="Lucida Sans Unicode"/>
                <a:cs typeface="Lucida Sans Unicode"/>
              </a:rPr>
              <a:t>force</a:t>
            </a:r>
            <a:r>
              <a:rPr sz="3000" spc="-105" dirty="0">
                <a:latin typeface="Lucida Sans Unicode"/>
                <a:cs typeface="Lucida Sans Unicode"/>
              </a:rPr>
              <a:t> </a:t>
            </a:r>
            <a:r>
              <a:rPr sz="3000" spc="110" dirty="0">
                <a:latin typeface="Lucida Sans Unicode"/>
                <a:cs typeface="Lucida Sans Unicode"/>
              </a:rPr>
              <a:t>(20s)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-130" dirty="0">
                <a:latin typeface="Lucida Sans Unicode"/>
                <a:cs typeface="Lucida Sans Unicode"/>
              </a:rPr>
              <a:t>if</a:t>
            </a:r>
            <a:r>
              <a:rPr sz="3000" spc="-114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not</a:t>
            </a:r>
            <a:r>
              <a:rPr sz="3000" spc="-10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within</a:t>
            </a:r>
            <a:r>
              <a:rPr sz="3000" spc="-114" dirty="0">
                <a:latin typeface="Lucida Sans Unicode"/>
                <a:cs typeface="Lucida Sans Unicode"/>
              </a:rPr>
              <a:t> </a:t>
            </a:r>
            <a:r>
              <a:rPr sz="3000" spc="55" dirty="0">
                <a:latin typeface="Lucida Sans Unicode"/>
                <a:cs typeface="Lucida Sans Unicode"/>
              </a:rPr>
              <a:t>specified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114" dirty="0">
                <a:latin typeface="Lucida Sans Unicode"/>
                <a:cs typeface="Lucida Sans Unicode"/>
              </a:rPr>
              <a:t>range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spc="-150" dirty="0">
                <a:latin typeface="Lucida Sans Unicode"/>
                <a:cs typeface="Lucida Sans Unicode"/>
              </a:rPr>
              <a:t>(10s</a:t>
            </a:r>
            <a:r>
              <a:rPr sz="3000" spc="-114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to</a:t>
            </a:r>
            <a:r>
              <a:rPr sz="3000" spc="-114" dirty="0">
                <a:latin typeface="Lucida Sans Unicode"/>
                <a:cs typeface="Lucida Sans Unicode"/>
              </a:rPr>
              <a:t> </a:t>
            </a:r>
            <a:r>
              <a:rPr sz="3000" spc="-20" dirty="0">
                <a:latin typeface="Lucida Sans Unicode"/>
                <a:cs typeface="Lucida Sans Unicode"/>
              </a:rPr>
              <a:t>15s)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5112" y="5178552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112" y="8263128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112" y="7173468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112" y="6135623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5112" y="9329928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8200" y="1879092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0170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710"/>
              </a:spcBef>
            </a:pPr>
            <a:r>
              <a:rPr sz="360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Can</a:t>
            </a:r>
            <a:r>
              <a:rPr sz="3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anyone</a:t>
            </a:r>
            <a:r>
              <a:rPr sz="3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tell</a:t>
            </a:r>
            <a:r>
              <a:rPr sz="36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what</a:t>
            </a:r>
            <a:r>
              <a:rPr sz="3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does</a:t>
            </a:r>
            <a:r>
              <a:rPr sz="36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3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FFFFFF"/>
                </a:solidFill>
                <a:latin typeface="Lucida Sans Unicode"/>
                <a:cs typeface="Lucida Sans Unicode"/>
              </a:rPr>
              <a:t>following</a:t>
            </a:r>
            <a:r>
              <a:rPr sz="36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designation</a:t>
            </a:r>
            <a:r>
              <a:rPr sz="3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represents:</a:t>
            </a:r>
            <a:endParaRPr sz="3600" dirty="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92912" y="722757"/>
            <a:ext cx="168967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/>
              <a:t>IS</a:t>
            </a:r>
            <a:r>
              <a:rPr sz="5000" spc="-260" dirty="0"/>
              <a:t> </a:t>
            </a:r>
            <a:r>
              <a:rPr sz="5000" spc="105" dirty="0"/>
              <a:t>1500/ISO</a:t>
            </a:r>
            <a:r>
              <a:rPr sz="5000" spc="-275" dirty="0"/>
              <a:t> </a:t>
            </a:r>
            <a:r>
              <a:rPr sz="5000" spc="160" dirty="0"/>
              <a:t>6506</a:t>
            </a:r>
            <a:r>
              <a:rPr sz="5000" spc="-254" dirty="0"/>
              <a:t> </a:t>
            </a:r>
            <a:r>
              <a:rPr sz="5000" spc="120" dirty="0"/>
              <a:t>Metallic</a:t>
            </a:r>
            <a:r>
              <a:rPr sz="5000" spc="-315" dirty="0"/>
              <a:t> </a:t>
            </a:r>
            <a:r>
              <a:rPr sz="5000" spc="65" dirty="0"/>
              <a:t>Materials</a:t>
            </a:r>
            <a:r>
              <a:rPr sz="5000" spc="-275" dirty="0"/>
              <a:t> </a:t>
            </a:r>
            <a:r>
              <a:rPr sz="5000" dirty="0">
                <a:latin typeface="Arial MT"/>
                <a:cs typeface="Arial MT"/>
              </a:rPr>
              <a:t>–</a:t>
            </a:r>
            <a:r>
              <a:rPr sz="5000" spc="-80" dirty="0">
                <a:latin typeface="Arial MT"/>
                <a:cs typeface="Arial MT"/>
              </a:rPr>
              <a:t> </a:t>
            </a:r>
            <a:r>
              <a:rPr sz="5000" spc="55" dirty="0"/>
              <a:t>Brinell</a:t>
            </a:r>
            <a:r>
              <a:rPr sz="5000" spc="-270" dirty="0"/>
              <a:t> </a:t>
            </a:r>
            <a:r>
              <a:rPr sz="5000" dirty="0"/>
              <a:t>Hardness</a:t>
            </a:r>
            <a:r>
              <a:rPr sz="5000" spc="-275" dirty="0"/>
              <a:t> </a:t>
            </a:r>
            <a:r>
              <a:rPr sz="5000" spc="-20" dirty="0"/>
              <a:t>Test</a:t>
            </a:r>
            <a:endParaRPr sz="5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3485" y="668781"/>
            <a:ext cx="135458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IS</a:t>
            </a:r>
            <a:r>
              <a:rPr spc="-180" dirty="0"/>
              <a:t> </a:t>
            </a:r>
            <a:r>
              <a:rPr spc="80" dirty="0"/>
              <a:t>1500/ISO</a:t>
            </a:r>
            <a:r>
              <a:rPr spc="-150" dirty="0"/>
              <a:t> </a:t>
            </a:r>
            <a:r>
              <a:rPr spc="105" dirty="0"/>
              <a:t>6506</a:t>
            </a:r>
            <a:r>
              <a:rPr spc="-170" dirty="0"/>
              <a:t> </a:t>
            </a:r>
            <a:r>
              <a:rPr spc="80" dirty="0"/>
              <a:t>Metallic</a:t>
            </a:r>
            <a:r>
              <a:rPr spc="-170" dirty="0"/>
              <a:t> </a:t>
            </a:r>
            <a:r>
              <a:rPr spc="50" dirty="0"/>
              <a:t>Materials</a:t>
            </a:r>
            <a:r>
              <a:rPr spc="-180" dirty="0"/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spc="45" dirty="0"/>
              <a:t>Brinell</a:t>
            </a:r>
            <a:r>
              <a:rPr spc="-175" dirty="0"/>
              <a:t> </a:t>
            </a:r>
            <a:r>
              <a:rPr dirty="0"/>
              <a:t>Hardness</a:t>
            </a:r>
            <a:r>
              <a:rPr spc="-165" dirty="0"/>
              <a:t> </a:t>
            </a:r>
            <a:r>
              <a:rPr spc="-20" dirty="0"/>
              <a:t>Test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118" y="2031238"/>
            <a:ext cx="2880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0" dirty="0">
                <a:solidFill>
                  <a:srgbClr val="583B8F"/>
                </a:solidFill>
                <a:latin typeface="Tahoma"/>
                <a:cs typeface="Tahoma"/>
              </a:rPr>
              <a:t>Specific</a:t>
            </a:r>
            <a:r>
              <a:rPr sz="2800" b="1" spc="-150" dirty="0">
                <a:solidFill>
                  <a:srgbClr val="583B8F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583B8F"/>
                </a:solidFill>
                <a:latin typeface="Tahoma"/>
                <a:cs typeface="Tahoma"/>
              </a:rPr>
              <a:t>difference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052" y="3238245"/>
            <a:ext cx="6061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5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2800" spc="-1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75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2800" spc="-16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450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2800" spc="-18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165" dirty="0">
                <a:solidFill>
                  <a:srgbClr val="6F2F9F"/>
                </a:solidFill>
                <a:latin typeface="Verdana"/>
                <a:cs typeface="Verdana"/>
              </a:rPr>
              <a:t>1500)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7670" y="4460239"/>
            <a:ext cx="75806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9525">
              <a:lnSpc>
                <a:spcPct val="100000"/>
              </a:lnSpc>
              <a:spcBef>
                <a:spcPts val="105"/>
              </a:spcBef>
              <a:buClr>
                <a:srgbClr val="A42F10"/>
              </a:buClr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Indenter</a:t>
            </a:r>
            <a:r>
              <a:rPr sz="2000" b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Size</a:t>
            </a:r>
            <a:r>
              <a:rPr sz="2000" b="1" spc="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b="1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Material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Typically</a:t>
            </a:r>
            <a:r>
              <a:rPr sz="200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0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hard</a:t>
            </a:r>
            <a:r>
              <a:rPr sz="20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steel</a:t>
            </a:r>
            <a:r>
              <a:rPr sz="200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carbide</a:t>
            </a:r>
            <a:r>
              <a:rPr sz="200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ball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diameter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(e.g.,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10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mm).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670" y="5374335"/>
            <a:ext cx="757935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" indent="-97155">
              <a:lnSpc>
                <a:spcPct val="100000"/>
              </a:lnSpc>
              <a:spcBef>
                <a:spcPts val="105"/>
              </a:spcBef>
              <a:buClr>
                <a:srgbClr val="A42F10"/>
              </a:buClr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000" b="1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Load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Specified</a:t>
            </a:r>
            <a:r>
              <a:rPr sz="200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loads</a:t>
            </a:r>
            <a:r>
              <a:rPr sz="2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(e.g.,</a:t>
            </a:r>
            <a:r>
              <a:rPr sz="2000" spc="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500,</a:t>
            </a:r>
            <a:r>
              <a:rPr sz="2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1500,</a:t>
            </a:r>
            <a:r>
              <a:rPr sz="2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3000</a:t>
            </a:r>
            <a:r>
              <a:rPr sz="2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kgf)</a:t>
            </a:r>
            <a:r>
              <a:rPr sz="2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depending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material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being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tested.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7670" y="6289294"/>
            <a:ext cx="75787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9525">
              <a:lnSpc>
                <a:spcPct val="100000"/>
              </a:lnSpc>
              <a:spcBef>
                <a:spcPts val="105"/>
              </a:spcBef>
              <a:buClr>
                <a:srgbClr val="A42F10"/>
              </a:buClr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Dwell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duration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 is</a:t>
            </a:r>
            <a:r>
              <a:rPr sz="2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 is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specified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(e.g.,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10-15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seconds).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7670" y="7203693"/>
            <a:ext cx="75774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97155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Calculation</a:t>
            </a:r>
            <a:r>
              <a:rPr sz="2000" b="1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b="1" spc="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Hardness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formula</a:t>
            </a:r>
            <a:r>
              <a:rPr sz="2000" spc="1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1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calculating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Brinell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Hardness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Number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(BHN)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standardized.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02036" y="3215386"/>
            <a:ext cx="4813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55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31487" y="9533635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39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69169" y="4443476"/>
            <a:ext cx="7012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latin typeface="Arial"/>
                <a:cs typeface="Arial"/>
              </a:rPr>
              <a:t>Indenter</a:t>
            </a:r>
            <a:r>
              <a:rPr sz="2000" b="1" spc="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Variability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Different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sizes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1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materials</a:t>
            </a:r>
            <a:r>
              <a:rPr sz="2000" spc="1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may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be </a:t>
            </a:r>
            <a:r>
              <a:rPr sz="2000" dirty="0">
                <a:latin typeface="Arial MT"/>
                <a:cs typeface="Arial MT"/>
              </a:rPr>
              <a:t>used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without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standard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guidelines.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69169" y="5357876"/>
            <a:ext cx="7013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latin typeface="Arial"/>
                <a:cs typeface="Arial"/>
              </a:rPr>
              <a:t>Inconsistent</a:t>
            </a:r>
            <a:r>
              <a:rPr sz="2000" b="1" spc="1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Loads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1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Loads</a:t>
            </a:r>
            <a:r>
              <a:rPr sz="2000" spc="1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applied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may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vary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not </a:t>
            </a:r>
            <a:r>
              <a:rPr sz="2000" spc="-10" dirty="0">
                <a:latin typeface="Arial MT"/>
                <a:cs typeface="Arial MT"/>
              </a:rPr>
              <a:t>standardized.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69169" y="6272529"/>
            <a:ext cx="70129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dirty="0">
                <a:latin typeface="Arial"/>
                <a:cs typeface="Arial"/>
              </a:rPr>
              <a:t>Variable</a:t>
            </a:r>
            <a:r>
              <a:rPr sz="2000" b="1" spc="3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Dwell</a:t>
            </a:r>
            <a:r>
              <a:rPr sz="2000" b="1" spc="3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duration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which</a:t>
            </a:r>
            <a:r>
              <a:rPr sz="2000" spc="3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3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load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applied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consistent.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9169" y="7186930"/>
            <a:ext cx="70135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spc="-10" dirty="0">
                <a:latin typeface="Arial"/>
                <a:cs typeface="Arial"/>
              </a:rPr>
              <a:t>Non-</a:t>
            </a:r>
            <a:r>
              <a:rPr sz="2000" b="1" dirty="0">
                <a:latin typeface="Arial"/>
                <a:cs typeface="Arial"/>
              </a:rPr>
              <a:t>standard</a:t>
            </a:r>
            <a:r>
              <a:rPr sz="2000" b="1" spc="5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Calculation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4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5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formula</a:t>
            </a:r>
            <a:r>
              <a:rPr sz="2000" spc="5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5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method</a:t>
            </a:r>
            <a:r>
              <a:rPr sz="2000" spc="50" dirty="0">
                <a:latin typeface="Arial MT"/>
                <a:cs typeface="Arial MT"/>
              </a:rPr>
              <a:t>  </a:t>
            </a:r>
            <a:r>
              <a:rPr sz="2000" spc="-25" dirty="0">
                <a:latin typeface="Arial MT"/>
                <a:cs typeface="Arial MT"/>
              </a:rPr>
              <a:t>for 	</a:t>
            </a:r>
            <a:r>
              <a:rPr sz="2000" dirty="0">
                <a:latin typeface="Arial MT"/>
                <a:cs typeface="Arial MT"/>
              </a:rPr>
              <a:t>calculating</a:t>
            </a:r>
            <a:r>
              <a:rPr sz="2000" spc="1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hardness</a:t>
            </a:r>
            <a:r>
              <a:rPr sz="2000" spc="114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may</a:t>
            </a:r>
            <a:r>
              <a:rPr sz="2000" spc="114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vary,</a:t>
            </a:r>
            <a:r>
              <a:rPr sz="2000" spc="1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leading</a:t>
            </a:r>
            <a:r>
              <a:rPr sz="2000" spc="12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114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inconsistent 	results.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6853" y="574370"/>
            <a:ext cx="9195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85" dirty="0">
                <a:latin typeface="Tahoma"/>
                <a:cs typeface="Tahoma"/>
              </a:rPr>
              <a:t>Stages</a:t>
            </a:r>
            <a:r>
              <a:rPr b="1" spc="-235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204" dirty="0">
                <a:latin typeface="Tahoma"/>
                <a:cs typeface="Tahoma"/>
              </a:rPr>
              <a:t> </a:t>
            </a:r>
            <a:r>
              <a:rPr b="1" spc="-325" dirty="0">
                <a:latin typeface="Tahoma"/>
                <a:cs typeface="Tahoma"/>
              </a:rPr>
              <a:t>Formulation</a:t>
            </a:r>
            <a:r>
              <a:rPr b="1" spc="-250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190" dirty="0">
                <a:latin typeface="Tahoma"/>
                <a:cs typeface="Tahoma"/>
              </a:rPr>
              <a:t> </a:t>
            </a:r>
            <a:r>
              <a:rPr b="1" spc="-434" dirty="0">
                <a:latin typeface="Tahoma"/>
                <a:cs typeface="Tahoma"/>
              </a:rPr>
              <a:t>Indian</a:t>
            </a:r>
            <a:r>
              <a:rPr b="1" spc="-254" dirty="0">
                <a:latin typeface="Tahoma"/>
                <a:cs typeface="Tahoma"/>
              </a:rPr>
              <a:t> </a:t>
            </a:r>
            <a:r>
              <a:rPr b="1" spc="-375" dirty="0">
                <a:latin typeface="Tahoma"/>
                <a:cs typeface="Tahoma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6039" y="1506981"/>
            <a:ext cx="32708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10" dirty="0">
                <a:solidFill>
                  <a:srgbClr val="404040"/>
                </a:solidFill>
                <a:latin typeface="Arial Black"/>
                <a:cs typeface="Arial Black"/>
              </a:rPr>
              <a:t>4.</a:t>
            </a:r>
            <a:r>
              <a:rPr sz="2500" spc="-13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0" dirty="0">
                <a:solidFill>
                  <a:srgbClr val="404040"/>
                </a:solidFill>
                <a:latin typeface="Arial Black"/>
                <a:cs typeface="Arial Black"/>
              </a:rPr>
              <a:t>Committee</a:t>
            </a:r>
            <a:r>
              <a:rPr sz="2500" spc="-15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25" dirty="0">
                <a:solidFill>
                  <a:srgbClr val="404040"/>
                </a:solidFill>
                <a:latin typeface="Arial Black"/>
                <a:cs typeface="Arial Black"/>
              </a:rPr>
              <a:t>Stage: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039" y="2002281"/>
            <a:ext cx="15617825" cy="53981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685" marR="5080" indent="-515620" algn="just">
              <a:lnSpc>
                <a:spcPts val="2400"/>
              </a:lnSpc>
              <a:spcBef>
                <a:spcPts val="675"/>
              </a:spcBef>
            </a:pPr>
            <a:r>
              <a:rPr sz="2500" spc="148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spc="925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2500" spc="-50" dirty="0">
                <a:solidFill>
                  <a:srgbClr val="404040"/>
                </a:solidFill>
                <a:latin typeface="Arial Black"/>
                <a:cs typeface="Arial Black"/>
              </a:rPr>
              <a:t>Technical</a:t>
            </a:r>
            <a:r>
              <a:rPr sz="2500" spc="-90" dirty="0">
                <a:solidFill>
                  <a:srgbClr val="404040"/>
                </a:solidFill>
                <a:latin typeface="Arial Black"/>
                <a:cs typeface="Arial Black"/>
              </a:rPr>
              <a:t>  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Committee</a:t>
            </a:r>
            <a:r>
              <a:rPr sz="2500" spc="-80" dirty="0">
                <a:solidFill>
                  <a:srgbClr val="404040"/>
                </a:solidFill>
                <a:latin typeface="Arial Black"/>
                <a:cs typeface="Arial Black"/>
              </a:rPr>
              <a:t>  </a:t>
            </a:r>
            <a:r>
              <a:rPr sz="2500" spc="-105" dirty="0">
                <a:solidFill>
                  <a:srgbClr val="404040"/>
                </a:solidFill>
                <a:latin typeface="Arial Black"/>
                <a:cs typeface="Arial Black"/>
              </a:rPr>
              <a:t>Review:</a:t>
            </a:r>
            <a:r>
              <a:rPr sz="2500" spc="-95" dirty="0">
                <a:solidFill>
                  <a:srgbClr val="404040"/>
                </a:solidFill>
                <a:latin typeface="Arial Black"/>
                <a:cs typeface="Arial Black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reviewed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relevant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technical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committee,</a:t>
            </a:r>
            <a:r>
              <a:rPr sz="2500" spc="3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which</a:t>
            </a:r>
            <a:r>
              <a:rPr sz="25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includes</a:t>
            </a:r>
            <a:r>
              <a:rPr sz="2500" spc="3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representatives</a:t>
            </a:r>
            <a:r>
              <a:rPr sz="2500" spc="3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from</a:t>
            </a:r>
            <a:r>
              <a:rPr sz="2500" spc="3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industry,</a:t>
            </a:r>
            <a:r>
              <a:rPr sz="2500" spc="3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government,</a:t>
            </a:r>
            <a:r>
              <a:rPr sz="2500" spc="3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35" dirty="0">
                <a:solidFill>
                  <a:srgbClr val="404040"/>
                </a:solidFill>
                <a:latin typeface="Lucida Sans Unicode"/>
                <a:cs typeface="Lucida Sans Unicode"/>
              </a:rPr>
              <a:t>academia,</a:t>
            </a:r>
            <a:r>
              <a:rPr sz="2500" spc="3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3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other stakeholders.</a:t>
            </a:r>
            <a:endParaRPr sz="2500">
              <a:latin typeface="Lucida Sans Unicode"/>
              <a:cs typeface="Lucida Sans Unicode"/>
            </a:endParaRPr>
          </a:p>
          <a:p>
            <a:pPr marL="527685" marR="5715" indent="-515620" algn="just">
              <a:lnSpc>
                <a:spcPts val="2400"/>
              </a:lnSpc>
              <a:spcBef>
                <a:spcPts val="1505"/>
              </a:spcBef>
            </a:pPr>
            <a:r>
              <a:rPr sz="2500" spc="148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spc="1105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Comments</a:t>
            </a:r>
            <a:r>
              <a:rPr sz="2500" spc="-110" dirty="0">
                <a:solidFill>
                  <a:srgbClr val="404040"/>
                </a:solidFill>
                <a:latin typeface="Arial Black"/>
                <a:cs typeface="Arial Black"/>
              </a:rPr>
              <a:t>  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500" spc="-100" dirty="0">
                <a:solidFill>
                  <a:srgbClr val="404040"/>
                </a:solidFill>
                <a:latin typeface="Arial Black"/>
                <a:cs typeface="Arial Black"/>
              </a:rPr>
              <a:t>  </a:t>
            </a:r>
            <a:r>
              <a:rPr sz="2500" spc="-140" dirty="0">
                <a:solidFill>
                  <a:srgbClr val="404040"/>
                </a:solidFill>
                <a:latin typeface="Arial Black"/>
                <a:cs typeface="Arial Black"/>
              </a:rPr>
              <a:t>Revisions:</a:t>
            </a:r>
            <a:r>
              <a:rPr sz="2500" spc="61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Feedback</a:t>
            </a:r>
            <a:r>
              <a:rPr sz="25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collected,</a:t>
            </a:r>
            <a:r>
              <a:rPr sz="25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5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revised</a:t>
            </a:r>
            <a:r>
              <a:rPr sz="25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accordingly</a:t>
            </a:r>
            <a:r>
              <a:rPr sz="25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to 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address</a:t>
            </a:r>
            <a:r>
              <a:rPr sz="2500" spc="-1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comments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suggestions.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364490" indent="-351790">
              <a:lnSpc>
                <a:spcPct val="100000"/>
              </a:lnSpc>
              <a:buAutoNum type="arabicPeriod" startAt="5"/>
              <a:tabLst>
                <a:tab pos="364490" algn="l"/>
              </a:tabLst>
            </a:pPr>
            <a:r>
              <a:rPr sz="2500" spc="-170" dirty="0">
                <a:solidFill>
                  <a:srgbClr val="404040"/>
                </a:solidFill>
                <a:latin typeface="Arial Black"/>
                <a:cs typeface="Arial Black"/>
              </a:rPr>
              <a:t>Public</a:t>
            </a:r>
            <a:r>
              <a:rPr sz="2500" spc="-16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55" dirty="0">
                <a:solidFill>
                  <a:srgbClr val="404040"/>
                </a:solidFill>
                <a:latin typeface="Arial Black"/>
                <a:cs typeface="Arial Black"/>
              </a:rPr>
              <a:t>Comment</a:t>
            </a:r>
            <a:r>
              <a:rPr sz="2500" spc="-16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 Black"/>
                <a:cs typeface="Arial Black"/>
              </a:rPr>
              <a:t>Stage:</a:t>
            </a:r>
            <a:endParaRPr sz="2500">
              <a:latin typeface="Arial Black"/>
              <a:cs typeface="Arial Black"/>
            </a:endParaRPr>
          </a:p>
          <a:p>
            <a:pPr marL="527685" marR="5080" indent="-515620" algn="just">
              <a:lnSpc>
                <a:spcPts val="2400"/>
              </a:lnSpc>
              <a:spcBef>
                <a:spcPts val="1480"/>
              </a:spcBef>
            </a:pPr>
            <a:r>
              <a:rPr sz="2500" spc="148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spc="1245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2500" spc="-195" dirty="0">
                <a:solidFill>
                  <a:srgbClr val="404040"/>
                </a:solidFill>
                <a:latin typeface="Arial Black"/>
                <a:cs typeface="Arial Black"/>
              </a:rPr>
              <a:t>Public</a:t>
            </a:r>
            <a:r>
              <a:rPr sz="2500" spc="-1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60" dirty="0">
                <a:solidFill>
                  <a:srgbClr val="404040"/>
                </a:solidFill>
                <a:latin typeface="Arial Black"/>
                <a:cs typeface="Arial Black"/>
              </a:rPr>
              <a:t>Circulation:</a:t>
            </a:r>
            <a:r>
              <a:rPr sz="2500" spc="-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5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9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circulated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public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comments,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allowing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300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wider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range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5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stakeholders</a:t>
            </a:r>
            <a:r>
              <a:rPr sz="25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5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provide</a:t>
            </a:r>
            <a:r>
              <a:rPr sz="2500" spc="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input.</a:t>
            </a:r>
            <a:endParaRPr sz="2500">
              <a:latin typeface="Lucida Sans Unicode"/>
              <a:cs typeface="Lucida Sans Unicode"/>
            </a:endParaRPr>
          </a:p>
          <a:p>
            <a:pPr marL="527685" marR="5715" indent="-515620" algn="just">
              <a:lnSpc>
                <a:spcPts val="2400"/>
              </a:lnSpc>
              <a:spcBef>
                <a:spcPts val="1505"/>
              </a:spcBef>
            </a:pPr>
            <a:r>
              <a:rPr sz="2500" spc="148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spc="1395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2500" spc="-160" dirty="0">
                <a:solidFill>
                  <a:srgbClr val="404040"/>
                </a:solidFill>
                <a:latin typeface="Arial Black"/>
                <a:cs typeface="Arial Black"/>
              </a:rPr>
              <a:t>Feedback</a:t>
            </a:r>
            <a:r>
              <a:rPr sz="2500" spc="-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65" dirty="0">
                <a:solidFill>
                  <a:srgbClr val="404040"/>
                </a:solidFill>
                <a:latin typeface="Arial Black"/>
                <a:cs typeface="Arial Black"/>
              </a:rPr>
              <a:t>Collection:</a:t>
            </a:r>
            <a:r>
              <a:rPr sz="2500" spc="-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Comments</a:t>
            </a:r>
            <a:r>
              <a:rPr sz="2500" spc="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from</a:t>
            </a:r>
            <a:r>
              <a:rPr sz="2500" spc="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public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are</a:t>
            </a:r>
            <a:r>
              <a:rPr sz="25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collected, reviewed,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incorporated</a:t>
            </a:r>
            <a:r>
              <a:rPr sz="2500" spc="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into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5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5" dirty="0">
                <a:solidFill>
                  <a:srgbClr val="404040"/>
                </a:solidFill>
                <a:latin typeface="Lucida Sans Unicode"/>
                <a:cs typeface="Lucida Sans Unicode"/>
              </a:rPr>
              <a:t>as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necessary.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365760" indent="-353060">
              <a:lnSpc>
                <a:spcPct val="100000"/>
              </a:lnSpc>
              <a:buAutoNum type="arabicPeriod" startAt="6"/>
              <a:tabLst>
                <a:tab pos="365760" algn="l"/>
              </a:tabLst>
            </a:pPr>
            <a:r>
              <a:rPr sz="2500" spc="-165" dirty="0">
                <a:solidFill>
                  <a:srgbClr val="404040"/>
                </a:solidFill>
                <a:latin typeface="Arial Black"/>
                <a:cs typeface="Arial Black"/>
              </a:rPr>
              <a:t>Finalization</a:t>
            </a:r>
            <a:r>
              <a:rPr sz="2500" spc="-1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 Black"/>
                <a:cs typeface="Arial Black"/>
              </a:rPr>
              <a:t>Stage: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039" y="7489697"/>
            <a:ext cx="156152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60" dirty="0">
                <a:solidFill>
                  <a:srgbClr val="404040"/>
                </a:solidFill>
                <a:latin typeface="Arial Black"/>
                <a:cs typeface="Arial Black"/>
              </a:rPr>
              <a:t>Technical</a:t>
            </a:r>
            <a:r>
              <a:rPr sz="2500" spc="8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85" dirty="0">
                <a:solidFill>
                  <a:srgbClr val="404040"/>
                </a:solidFill>
                <a:latin typeface="Arial Black"/>
                <a:cs typeface="Arial Black"/>
              </a:rPr>
              <a:t>Committee</a:t>
            </a:r>
            <a:r>
              <a:rPr sz="2500" spc="8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20" dirty="0">
                <a:solidFill>
                  <a:srgbClr val="404040"/>
                </a:solidFill>
                <a:latin typeface="Arial Black"/>
                <a:cs typeface="Arial Black"/>
              </a:rPr>
              <a:t>Approval:</a:t>
            </a:r>
            <a:r>
              <a:rPr sz="2500" spc="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revised</a:t>
            </a:r>
            <a:r>
              <a:rPr sz="25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draft,</a:t>
            </a:r>
            <a:r>
              <a:rPr sz="25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incorporating</a:t>
            </a:r>
            <a:r>
              <a:rPr sz="25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public</a:t>
            </a:r>
            <a:r>
              <a:rPr sz="25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comments,</a:t>
            </a:r>
            <a:r>
              <a:rPr sz="25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reviewed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6039" y="7679588"/>
            <a:ext cx="14730094" cy="10160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0"/>
              </a:spcBef>
            </a:pP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approved</a:t>
            </a:r>
            <a:r>
              <a:rPr sz="25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5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1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technical</a:t>
            </a:r>
            <a:r>
              <a:rPr sz="2500" spc="-1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committee.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50" dirty="0">
                <a:solidFill>
                  <a:srgbClr val="404040"/>
                </a:solidFill>
                <a:latin typeface="Arial Black"/>
                <a:cs typeface="Arial Black"/>
              </a:rPr>
              <a:t>Draft</a:t>
            </a:r>
            <a:r>
              <a:rPr sz="2500" spc="-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14" dirty="0">
                <a:solidFill>
                  <a:srgbClr val="404040"/>
                </a:solidFill>
                <a:latin typeface="Arial Black"/>
                <a:cs typeface="Arial Black"/>
              </a:rPr>
              <a:t>Indian</a:t>
            </a:r>
            <a:r>
              <a:rPr sz="2500" spc="-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90" dirty="0">
                <a:solidFill>
                  <a:srgbClr val="404040"/>
                </a:solidFill>
                <a:latin typeface="Arial Black"/>
                <a:cs typeface="Arial Black"/>
              </a:rPr>
              <a:t>Standard</a:t>
            </a:r>
            <a:r>
              <a:rPr sz="2500" spc="-145" dirty="0">
                <a:solidFill>
                  <a:srgbClr val="404040"/>
                </a:solidFill>
                <a:latin typeface="Arial Black"/>
                <a:cs typeface="Arial Black"/>
              </a:rPr>
              <a:t> (DIS):</a:t>
            </a:r>
            <a:r>
              <a:rPr sz="2500" spc="-1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final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500" spc="-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spc="-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prepared</a:t>
            </a:r>
            <a:r>
              <a:rPr sz="2500" spc="-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submitted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formal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approval.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0873" y="1206754"/>
            <a:ext cx="2368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499600" cy="10287000"/>
          </a:xfrm>
          <a:custGeom>
            <a:avLst/>
            <a:gdLst/>
            <a:ahLst/>
            <a:cxnLst/>
            <a:rect l="l" t="t" r="r" b="b"/>
            <a:pathLst>
              <a:path w="9499600" h="10287000">
                <a:moveTo>
                  <a:pt x="9499092" y="0"/>
                </a:moveTo>
                <a:lnTo>
                  <a:pt x="0" y="0"/>
                </a:lnTo>
                <a:lnTo>
                  <a:pt x="0" y="10287000"/>
                </a:lnTo>
                <a:lnTo>
                  <a:pt x="9499092" y="10287000"/>
                </a:lnTo>
                <a:lnTo>
                  <a:pt x="9499092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461" y="2244089"/>
            <a:ext cx="5762625" cy="18415"/>
          </a:xfrm>
          <a:custGeom>
            <a:avLst/>
            <a:gdLst/>
            <a:ahLst/>
            <a:cxnLst/>
            <a:rect l="l" t="t" r="r" b="b"/>
            <a:pathLst>
              <a:path w="5762625" h="18414">
                <a:moveTo>
                  <a:pt x="0" y="18287"/>
                </a:moveTo>
                <a:lnTo>
                  <a:pt x="576224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8680" y="4070815"/>
            <a:ext cx="5965190" cy="378396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897255" algn="l"/>
              </a:tabLst>
            </a:pPr>
            <a:r>
              <a:rPr sz="5300" b="1" spc="-77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5300" b="1" spc="-310" dirty="0">
                <a:solidFill>
                  <a:srgbClr val="FFFFFF"/>
                </a:solidFill>
                <a:latin typeface="Tahoma"/>
                <a:cs typeface="Tahoma"/>
              </a:rPr>
              <a:t>1586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6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434" dirty="0">
                <a:solidFill>
                  <a:srgbClr val="FFFFFF"/>
                </a:solidFill>
                <a:latin typeface="Tahoma"/>
                <a:cs typeface="Tahoma"/>
              </a:rPr>
              <a:t>ISO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30" dirty="0">
                <a:solidFill>
                  <a:srgbClr val="FFFFFF"/>
                </a:solidFill>
                <a:latin typeface="Tahoma"/>
                <a:cs typeface="Tahoma"/>
              </a:rPr>
              <a:t>6508</a:t>
            </a:r>
            <a:endParaRPr sz="5300">
              <a:latin typeface="Tahoma"/>
              <a:cs typeface="Tahoma"/>
            </a:endParaRPr>
          </a:p>
          <a:p>
            <a:pPr marL="78105" marR="70485" algn="ctr">
              <a:lnSpc>
                <a:spcPts val="7409"/>
              </a:lnSpc>
              <a:spcBef>
                <a:spcPts val="204"/>
              </a:spcBef>
            </a:pPr>
            <a:r>
              <a:rPr sz="5300" b="1" spc="-240" dirty="0">
                <a:solidFill>
                  <a:srgbClr val="FFFFFF"/>
                </a:solidFill>
                <a:latin typeface="Tahoma"/>
                <a:cs typeface="Tahoma"/>
              </a:rPr>
              <a:t>Metallic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90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75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5300" b="1" spc="-335" dirty="0">
                <a:solidFill>
                  <a:srgbClr val="FFFFFF"/>
                </a:solidFill>
                <a:latin typeface="Tahoma"/>
                <a:cs typeface="Tahoma"/>
              </a:rPr>
              <a:t>Rockwell</a:t>
            </a:r>
            <a:r>
              <a:rPr sz="5300" b="1" spc="-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55" dirty="0">
                <a:solidFill>
                  <a:srgbClr val="FFFFFF"/>
                </a:solidFill>
                <a:latin typeface="Tahoma"/>
                <a:cs typeface="Tahoma"/>
              </a:rPr>
              <a:t>Hardness </a:t>
            </a:r>
            <a:r>
              <a:rPr sz="5300" b="1" spc="-27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939" y="1206754"/>
            <a:ext cx="825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0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43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810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1" y="1476755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7" name="object 7"/>
          <p:cNvSpPr/>
          <p:nvPr/>
        </p:nvSpPr>
        <p:spPr>
          <a:xfrm>
            <a:off x="935736" y="2904744"/>
            <a:ext cx="4551045" cy="5568950"/>
          </a:xfrm>
          <a:custGeom>
            <a:avLst/>
            <a:gdLst/>
            <a:ahLst/>
            <a:cxnLst/>
            <a:rect l="l" t="t" r="r" b="b"/>
            <a:pathLst>
              <a:path w="4551045" h="5568950">
                <a:moveTo>
                  <a:pt x="4297680" y="0"/>
                </a:moveTo>
                <a:lnTo>
                  <a:pt x="252971" y="0"/>
                </a:lnTo>
                <a:lnTo>
                  <a:pt x="203386" y="5589"/>
                </a:lnTo>
                <a:lnTo>
                  <a:pt x="156159" y="21955"/>
                </a:lnTo>
                <a:lnTo>
                  <a:pt x="112618" y="48488"/>
                </a:lnTo>
                <a:lnTo>
                  <a:pt x="74091" y="84581"/>
                </a:lnTo>
                <a:lnTo>
                  <a:pt x="42498" y="128525"/>
                </a:lnTo>
                <a:lnTo>
                  <a:pt x="19253" y="178196"/>
                </a:lnTo>
                <a:lnTo>
                  <a:pt x="4904" y="232082"/>
                </a:lnTo>
                <a:lnTo>
                  <a:pt x="0" y="288671"/>
                </a:lnTo>
                <a:lnTo>
                  <a:pt x="0" y="5280025"/>
                </a:lnTo>
                <a:lnTo>
                  <a:pt x="4904" y="5336613"/>
                </a:lnTo>
                <a:lnTo>
                  <a:pt x="19253" y="5390499"/>
                </a:lnTo>
                <a:lnTo>
                  <a:pt x="42498" y="5440170"/>
                </a:lnTo>
                <a:lnTo>
                  <a:pt x="74091" y="5484113"/>
                </a:lnTo>
                <a:lnTo>
                  <a:pt x="112618" y="5520154"/>
                </a:lnTo>
                <a:lnTo>
                  <a:pt x="156159" y="5546693"/>
                </a:lnTo>
                <a:lnTo>
                  <a:pt x="203386" y="5563088"/>
                </a:lnTo>
                <a:lnTo>
                  <a:pt x="252971" y="5568695"/>
                </a:lnTo>
                <a:lnTo>
                  <a:pt x="4297680" y="5568695"/>
                </a:lnTo>
                <a:lnTo>
                  <a:pt x="4347249" y="5563088"/>
                </a:lnTo>
                <a:lnTo>
                  <a:pt x="4394485" y="5546693"/>
                </a:lnTo>
                <a:lnTo>
                  <a:pt x="4438054" y="5520154"/>
                </a:lnTo>
                <a:lnTo>
                  <a:pt x="4476623" y="5484113"/>
                </a:lnTo>
                <a:lnTo>
                  <a:pt x="4508176" y="5440170"/>
                </a:lnTo>
                <a:lnTo>
                  <a:pt x="4531407" y="5390499"/>
                </a:lnTo>
                <a:lnTo>
                  <a:pt x="4545756" y="5336613"/>
                </a:lnTo>
                <a:lnTo>
                  <a:pt x="4550664" y="5280025"/>
                </a:lnTo>
                <a:lnTo>
                  <a:pt x="4550664" y="288671"/>
                </a:lnTo>
                <a:lnTo>
                  <a:pt x="4545756" y="232082"/>
                </a:lnTo>
                <a:lnTo>
                  <a:pt x="4531407" y="178196"/>
                </a:lnTo>
                <a:lnTo>
                  <a:pt x="4508176" y="128525"/>
                </a:lnTo>
                <a:lnTo>
                  <a:pt x="4476623" y="84581"/>
                </a:lnTo>
                <a:lnTo>
                  <a:pt x="4438054" y="48488"/>
                </a:lnTo>
                <a:lnTo>
                  <a:pt x="4394485" y="21955"/>
                </a:lnTo>
                <a:lnTo>
                  <a:pt x="4347249" y="5589"/>
                </a:lnTo>
                <a:lnTo>
                  <a:pt x="429768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1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6352" y="1596085"/>
            <a:ext cx="6861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0" dirty="0">
                <a:solidFill>
                  <a:srgbClr val="FFFFFF"/>
                </a:solidFill>
                <a:latin typeface="Arial Black"/>
                <a:cs typeface="Arial Black"/>
              </a:rPr>
              <a:t>This</a:t>
            </a:r>
            <a:r>
              <a:rPr sz="36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14" dirty="0">
                <a:solidFill>
                  <a:srgbClr val="FFFFFF"/>
                </a:solidFill>
                <a:latin typeface="Arial Black"/>
                <a:cs typeface="Arial Black"/>
              </a:rPr>
              <a:t>standard</a:t>
            </a:r>
            <a:r>
              <a:rPr sz="3600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Arial Black"/>
                <a:cs typeface="Arial Black"/>
              </a:rPr>
              <a:t>has</a:t>
            </a:r>
            <a:r>
              <a:rPr sz="3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00" dirty="0">
                <a:solidFill>
                  <a:srgbClr val="FFFFFF"/>
                </a:solidFill>
                <a:latin typeface="Arial Black"/>
                <a:cs typeface="Arial Black"/>
              </a:rPr>
              <a:t>three</a:t>
            </a:r>
            <a:r>
              <a:rPr sz="36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35" dirty="0">
                <a:solidFill>
                  <a:srgbClr val="FFFFFF"/>
                </a:solidFill>
                <a:latin typeface="Arial Black"/>
                <a:cs typeface="Arial Black"/>
              </a:rPr>
              <a:t>parts</a:t>
            </a:r>
            <a:r>
              <a:rPr sz="36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349" y="3075558"/>
            <a:ext cx="212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 Black"/>
                <a:cs typeface="Arial Black"/>
              </a:rPr>
              <a:t>Part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625" dirty="0">
                <a:latin typeface="Arial Black"/>
                <a:cs typeface="Arial Black"/>
              </a:rPr>
              <a:t>1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185" dirty="0">
                <a:latin typeface="Arial Black"/>
                <a:cs typeface="Arial Black"/>
              </a:rPr>
              <a:t>Test</a:t>
            </a:r>
            <a:r>
              <a:rPr sz="1800" spc="-13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method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2349" y="4064717"/>
            <a:ext cx="26384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dirty="0">
                <a:latin typeface="Arial"/>
                <a:cs typeface="Arial"/>
              </a:rPr>
              <a:t>Scope</a:t>
            </a:r>
            <a:r>
              <a:rPr sz="1900" b="1" i="1" spc="200" dirty="0">
                <a:latin typeface="Arial"/>
                <a:cs typeface="Arial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135" dirty="0">
                <a:latin typeface="Arial Black"/>
                <a:cs typeface="Arial Black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1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0504" y="4077080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Lucida Sans Unicode"/>
                <a:cs typeface="Lucida Sans Unicode"/>
              </a:rPr>
              <a:t>1586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/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ISO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2349" y="4323969"/>
            <a:ext cx="4033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2005" algn="l"/>
                <a:tab pos="2012314" algn="l"/>
                <a:tab pos="2595880" algn="l"/>
                <a:tab pos="3713479" algn="l"/>
              </a:tabLst>
            </a:pPr>
            <a:r>
              <a:rPr sz="1800" spc="-20" dirty="0">
                <a:latin typeface="Lucida Sans Unicode"/>
                <a:cs typeface="Lucida Sans Unicode"/>
              </a:rPr>
              <a:t>6508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specifies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the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55" dirty="0">
                <a:latin typeface="Lucida Sans Unicode"/>
                <a:cs typeface="Lucida Sans Unicode"/>
              </a:rPr>
              <a:t>method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for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2349" y="4570857"/>
            <a:ext cx="4034154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Lucida Sans Unicode"/>
                <a:cs typeface="Lucida Sans Unicode"/>
              </a:rPr>
              <a:t>Rockwell</a:t>
            </a:r>
            <a:r>
              <a:rPr sz="1800" spc="48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regular</a:t>
            </a:r>
            <a:r>
              <a:rPr sz="1800" spc="490" dirty="0">
                <a:latin typeface="Lucida Sans Unicode"/>
                <a:cs typeface="Lucida Sans Unicode"/>
              </a:rPr>
              <a:t> 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480" dirty="0">
                <a:latin typeface="Lucida Sans Unicode"/>
                <a:cs typeface="Lucida Sans Unicode"/>
              </a:rPr>
              <a:t>  </a:t>
            </a:r>
            <a:r>
              <a:rPr sz="1800" spc="-10" dirty="0">
                <a:latin typeface="Lucida Sans Unicode"/>
                <a:cs typeface="Lucida Sans Unicode"/>
              </a:rPr>
              <a:t>Rockwell </a:t>
            </a:r>
            <a:r>
              <a:rPr sz="1800" dirty="0">
                <a:latin typeface="Lucida Sans Unicode"/>
                <a:cs typeface="Lucida Sans Unicode"/>
              </a:rPr>
              <a:t>superficial</a:t>
            </a:r>
            <a:r>
              <a:rPr sz="1800" spc="260" dirty="0">
                <a:latin typeface="Lucida Sans Unicode"/>
                <a:cs typeface="Lucida Sans Unicode"/>
              </a:rPr>
              <a:t>  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265" dirty="0">
                <a:latin typeface="Lucida Sans Unicode"/>
                <a:cs typeface="Lucida Sans Unicode"/>
              </a:rPr>
              <a:t>   </a:t>
            </a:r>
            <a:r>
              <a:rPr sz="1800" dirty="0">
                <a:latin typeface="Lucida Sans Unicode"/>
                <a:cs typeface="Lucida Sans Unicode"/>
              </a:rPr>
              <a:t>tests</a:t>
            </a:r>
            <a:r>
              <a:rPr sz="1800" spc="270" dirty="0">
                <a:latin typeface="Lucida Sans Unicode"/>
                <a:cs typeface="Lucida Sans Unicode"/>
              </a:rPr>
              <a:t>   </a:t>
            </a:r>
            <a:r>
              <a:rPr sz="1800" spc="-40" dirty="0">
                <a:latin typeface="Lucida Sans Unicode"/>
                <a:cs typeface="Lucida Sans Unicode"/>
              </a:rPr>
              <a:t>for </a:t>
            </a:r>
            <a:r>
              <a:rPr sz="1800" spc="70" dirty="0">
                <a:latin typeface="Lucida Sans Unicode"/>
                <a:cs typeface="Lucida Sans Unicode"/>
              </a:rPr>
              <a:t>scales</a:t>
            </a:r>
            <a:r>
              <a:rPr sz="1800" spc="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A,</a:t>
            </a:r>
            <a:r>
              <a:rPr sz="1800" spc="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B,</a:t>
            </a:r>
            <a:r>
              <a:rPr sz="1800" spc="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C,</a:t>
            </a:r>
            <a:r>
              <a:rPr sz="1800" spc="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D,</a:t>
            </a:r>
            <a:r>
              <a:rPr sz="1800" spc="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E,</a:t>
            </a:r>
            <a:r>
              <a:rPr sz="1800" spc="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F,</a:t>
            </a:r>
            <a:r>
              <a:rPr sz="1800" spc="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G,</a:t>
            </a:r>
            <a:r>
              <a:rPr sz="1800" spc="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H,</a:t>
            </a:r>
            <a:r>
              <a:rPr sz="1800" spc="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K,</a:t>
            </a:r>
            <a:r>
              <a:rPr sz="1800" spc="95" dirty="0">
                <a:latin typeface="Lucida Sans Unicode"/>
                <a:cs typeface="Lucida Sans Unicode"/>
              </a:rPr>
              <a:t> </a:t>
            </a:r>
            <a:r>
              <a:rPr sz="1800" spc="-210" dirty="0">
                <a:latin typeface="Lucida Sans Unicode"/>
                <a:cs typeface="Lucida Sans Unicode"/>
              </a:rPr>
              <a:t>15N, </a:t>
            </a:r>
            <a:r>
              <a:rPr sz="1800" dirty="0">
                <a:latin typeface="Lucida Sans Unicode"/>
                <a:cs typeface="Lucida Sans Unicode"/>
              </a:rPr>
              <a:t>30N,</a:t>
            </a:r>
            <a:r>
              <a:rPr sz="1800" spc="4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45N,</a:t>
            </a:r>
            <a:r>
              <a:rPr sz="1800" spc="480" dirty="0">
                <a:latin typeface="Lucida Sans Unicode"/>
                <a:cs typeface="Lucida Sans Unicode"/>
              </a:rPr>
              <a:t> </a:t>
            </a:r>
            <a:r>
              <a:rPr sz="1800" spc="-130" dirty="0">
                <a:latin typeface="Lucida Sans Unicode"/>
                <a:cs typeface="Lucida Sans Unicode"/>
              </a:rPr>
              <a:t>15T,</a:t>
            </a:r>
            <a:r>
              <a:rPr sz="1800" spc="47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30T,</a:t>
            </a:r>
            <a:r>
              <a:rPr sz="1800" spc="48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4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45T</a:t>
            </a:r>
            <a:r>
              <a:rPr sz="1800" spc="48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for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349" y="5558409"/>
            <a:ext cx="403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2931160" algn="l"/>
                <a:tab pos="3845560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metallic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35" dirty="0">
                <a:latin typeface="Lucida Sans Unicode"/>
                <a:cs typeface="Lucida Sans Unicode"/>
              </a:rPr>
              <a:t>materials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80" dirty="0">
                <a:latin typeface="Lucida Sans Unicode"/>
                <a:cs typeface="Lucida Sans Unicode"/>
              </a:rPr>
              <a:t>and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is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2349" y="5804992"/>
            <a:ext cx="40341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7495" algn="l"/>
                <a:tab pos="2096135" algn="l"/>
                <a:tab pos="3565525" algn="l"/>
              </a:tabLst>
            </a:pPr>
            <a:r>
              <a:rPr sz="1800" spc="55" dirty="0">
                <a:latin typeface="Lucida Sans Unicode"/>
                <a:cs typeface="Lucida Sans Unicode"/>
              </a:rPr>
              <a:t>applicable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to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stationary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75" dirty="0">
                <a:latin typeface="Lucida Sans Unicode"/>
                <a:cs typeface="Lucida Sans Unicode"/>
              </a:rPr>
              <a:t>and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2349" y="6052565"/>
            <a:ext cx="403479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1580515" algn="l"/>
                <a:tab pos="323913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portable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40" dirty="0">
                <a:latin typeface="Lucida Sans Unicode"/>
                <a:cs typeface="Lucida Sans Unicode"/>
              </a:rPr>
              <a:t>hardness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testing machines.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96456" y="2891027"/>
            <a:ext cx="10208260" cy="5596255"/>
          </a:xfrm>
          <a:custGeom>
            <a:avLst/>
            <a:gdLst/>
            <a:ahLst/>
            <a:cxnLst/>
            <a:rect l="l" t="t" r="r" b="b"/>
            <a:pathLst>
              <a:path w="10208260" h="5596255">
                <a:moveTo>
                  <a:pt x="4550664" y="316103"/>
                </a:moveTo>
                <a:lnTo>
                  <a:pt x="4545749" y="259524"/>
                </a:lnTo>
                <a:lnTo>
                  <a:pt x="4531398" y="205638"/>
                </a:lnTo>
                <a:lnTo>
                  <a:pt x="4508170" y="155968"/>
                </a:lnTo>
                <a:lnTo>
                  <a:pt x="4476623" y="112014"/>
                </a:lnTo>
                <a:lnTo>
                  <a:pt x="4438053" y="75920"/>
                </a:lnTo>
                <a:lnTo>
                  <a:pt x="4394479" y="49390"/>
                </a:lnTo>
                <a:lnTo>
                  <a:pt x="4347248" y="33032"/>
                </a:lnTo>
                <a:lnTo>
                  <a:pt x="4297680" y="27432"/>
                </a:lnTo>
                <a:lnTo>
                  <a:pt x="252984" y="27432"/>
                </a:lnTo>
                <a:lnTo>
                  <a:pt x="203403" y="33032"/>
                </a:lnTo>
                <a:lnTo>
                  <a:pt x="156171" y="49390"/>
                </a:lnTo>
                <a:lnTo>
                  <a:pt x="112598" y="75920"/>
                </a:lnTo>
                <a:lnTo>
                  <a:pt x="74041" y="112014"/>
                </a:lnTo>
                <a:lnTo>
                  <a:pt x="42481" y="155968"/>
                </a:lnTo>
                <a:lnTo>
                  <a:pt x="19253" y="205638"/>
                </a:lnTo>
                <a:lnTo>
                  <a:pt x="4902" y="259524"/>
                </a:lnTo>
                <a:lnTo>
                  <a:pt x="0" y="316103"/>
                </a:lnTo>
                <a:lnTo>
                  <a:pt x="0" y="5307457"/>
                </a:lnTo>
                <a:lnTo>
                  <a:pt x="4902" y="5364048"/>
                </a:lnTo>
                <a:lnTo>
                  <a:pt x="19253" y="5417934"/>
                </a:lnTo>
                <a:lnTo>
                  <a:pt x="42481" y="5467604"/>
                </a:lnTo>
                <a:lnTo>
                  <a:pt x="74041" y="5511546"/>
                </a:lnTo>
                <a:lnTo>
                  <a:pt x="112598" y="5547588"/>
                </a:lnTo>
                <a:lnTo>
                  <a:pt x="156171" y="5574131"/>
                </a:lnTo>
                <a:lnTo>
                  <a:pt x="203403" y="5590527"/>
                </a:lnTo>
                <a:lnTo>
                  <a:pt x="252984" y="5596128"/>
                </a:lnTo>
                <a:lnTo>
                  <a:pt x="4297680" y="5596128"/>
                </a:lnTo>
                <a:lnTo>
                  <a:pt x="4347248" y="5590527"/>
                </a:lnTo>
                <a:lnTo>
                  <a:pt x="4394479" y="5574131"/>
                </a:lnTo>
                <a:lnTo>
                  <a:pt x="4438053" y="5547588"/>
                </a:lnTo>
                <a:lnTo>
                  <a:pt x="4476623" y="5511546"/>
                </a:lnTo>
                <a:lnTo>
                  <a:pt x="4508170" y="5467604"/>
                </a:lnTo>
                <a:lnTo>
                  <a:pt x="4531398" y="5417934"/>
                </a:lnTo>
                <a:lnTo>
                  <a:pt x="4545749" y="5364048"/>
                </a:lnTo>
                <a:lnTo>
                  <a:pt x="4550664" y="5307457"/>
                </a:lnTo>
                <a:lnTo>
                  <a:pt x="4550664" y="316103"/>
                </a:lnTo>
                <a:close/>
              </a:path>
              <a:path w="10208260" h="5596255">
                <a:moveTo>
                  <a:pt x="10207752" y="288671"/>
                </a:moveTo>
                <a:lnTo>
                  <a:pt x="10202837" y="232092"/>
                </a:lnTo>
                <a:lnTo>
                  <a:pt x="10188486" y="178206"/>
                </a:lnTo>
                <a:lnTo>
                  <a:pt x="10165258" y="128536"/>
                </a:lnTo>
                <a:lnTo>
                  <a:pt x="10133711" y="84582"/>
                </a:lnTo>
                <a:lnTo>
                  <a:pt x="10095141" y="48488"/>
                </a:lnTo>
                <a:lnTo>
                  <a:pt x="10051567" y="21958"/>
                </a:lnTo>
                <a:lnTo>
                  <a:pt x="10004336" y="5600"/>
                </a:lnTo>
                <a:lnTo>
                  <a:pt x="9954768" y="0"/>
                </a:lnTo>
                <a:lnTo>
                  <a:pt x="5910072" y="0"/>
                </a:lnTo>
                <a:lnTo>
                  <a:pt x="5860491" y="5600"/>
                </a:lnTo>
                <a:lnTo>
                  <a:pt x="5813260" y="21958"/>
                </a:lnTo>
                <a:lnTo>
                  <a:pt x="5769686" y="48488"/>
                </a:lnTo>
                <a:lnTo>
                  <a:pt x="5731129" y="84582"/>
                </a:lnTo>
                <a:lnTo>
                  <a:pt x="5699569" y="128536"/>
                </a:lnTo>
                <a:lnTo>
                  <a:pt x="5676341" y="178206"/>
                </a:lnTo>
                <a:lnTo>
                  <a:pt x="5661990" y="232092"/>
                </a:lnTo>
                <a:lnTo>
                  <a:pt x="5657088" y="288671"/>
                </a:lnTo>
                <a:lnTo>
                  <a:pt x="5657088" y="5280025"/>
                </a:lnTo>
                <a:lnTo>
                  <a:pt x="5661990" y="5336616"/>
                </a:lnTo>
                <a:lnTo>
                  <a:pt x="5676341" y="5390502"/>
                </a:lnTo>
                <a:lnTo>
                  <a:pt x="5699569" y="5440172"/>
                </a:lnTo>
                <a:lnTo>
                  <a:pt x="5731129" y="5484114"/>
                </a:lnTo>
                <a:lnTo>
                  <a:pt x="5769686" y="5520156"/>
                </a:lnTo>
                <a:lnTo>
                  <a:pt x="5813260" y="5546699"/>
                </a:lnTo>
                <a:lnTo>
                  <a:pt x="5860491" y="5563095"/>
                </a:lnTo>
                <a:lnTo>
                  <a:pt x="5910072" y="5568696"/>
                </a:lnTo>
                <a:lnTo>
                  <a:pt x="9954768" y="5568696"/>
                </a:lnTo>
                <a:lnTo>
                  <a:pt x="10004336" y="5563095"/>
                </a:lnTo>
                <a:lnTo>
                  <a:pt x="10051567" y="5546699"/>
                </a:lnTo>
                <a:lnTo>
                  <a:pt x="10095141" y="5520156"/>
                </a:lnTo>
                <a:lnTo>
                  <a:pt x="10133711" y="5484114"/>
                </a:lnTo>
                <a:lnTo>
                  <a:pt x="10165258" y="5440172"/>
                </a:lnTo>
                <a:lnTo>
                  <a:pt x="10188486" y="5390502"/>
                </a:lnTo>
                <a:lnTo>
                  <a:pt x="10202837" y="5336616"/>
                </a:lnTo>
                <a:lnTo>
                  <a:pt x="10207752" y="5280025"/>
                </a:lnTo>
                <a:lnTo>
                  <a:pt x="10207752" y="28867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63918" y="3075558"/>
            <a:ext cx="393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 Black"/>
                <a:cs typeface="Arial Black"/>
              </a:rPr>
              <a:t>Part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2</a:t>
            </a:r>
            <a:r>
              <a:rPr sz="1800" spc="-55" dirty="0">
                <a:latin typeface="Arial Black"/>
                <a:cs typeface="Arial Black"/>
              </a:rPr>
              <a:t> </a:t>
            </a:r>
            <a:r>
              <a:rPr sz="1800" spc="-105" dirty="0">
                <a:latin typeface="Arial Black"/>
                <a:cs typeface="Arial Black"/>
              </a:rPr>
              <a:t>Verification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and</a:t>
            </a:r>
            <a:r>
              <a:rPr sz="1800" spc="-30" dirty="0">
                <a:latin typeface="Arial Black"/>
                <a:cs typeface="Arial Black"/>
              </a:rPr>
              <a:t> </a:t>
            </a:r>
            <a:r>
              <a:rPr sz="1800" spc="-70" dirty="0">
                <a:latin typeface="Arial Black"/>
                <a:cs typeface="Arial Black"/>
              </a:rPr>
              <a:t>calibration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3918" y="3322446"/>
            <a:ext cx="3933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9290" algn="l"/>
                <a:tab pos="1891664" algn="l"/>
                <a:tab pos="3464560" algn="l"/>
              </a:tabLst>
            </a:pPr>
            <a:r>
              <a:rPr sz="1800" spc="-25" dirty="0">
                <a:latin typeface="Arial Black"/>
                <a:cs typeface="Arial Black"/>
              </a:rPr>
              <a:t>of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10" dirty="0">
                <a:latin typeface="Arial Black"/>
                <a:cs typeface="Arial Black"/>
              </a:rPr>
              <a:t>testing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10" dirty="0">
                <a:latin typeface="Arial Black"/>
                <a:cs typeface="Arial Black"/>
              </a:rPr>
              <a:t>machines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25" dirty="0">
                <a:latin typeface="Arial Black"/>
                <a:cs typeface="Arial Black"/>
              </a:rPr>
              <a:t>and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3918" y="3569334"/>
            <a:ext cx="1104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 Black"/>
                <a:cs typeface="Arial Black"/>
              </a:rPr>
              <a:t>indenters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3918" y="4558493"/>
            <a:ext cx="3933825" cy="22879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9900"/>
              </a:lnSpc>
              <a:spcBef>
                <a:spcPts val="325"/>
              </a:spcBef>
            </a:pPr>
            <a:r>
              <a:rPr sz="1900" b="1" i="1" spc="-25" dirty="0">
                <a:latin typeface="Arial"/>
                <a:cs typeface="Arial"/>
              </a:rPr>
              <a:t>Scope</a:t>
            </a:r>
            <a:r>
              <a:rPr sz="1900" b="1" i="1" spc="185" dirty="0">
                <a:latin typeface="Arial"/>
                <a:cs typeface="Arial"/>
              </a:rPr>
              <a:t> </a:t>
            </a:r>
            <a:r>
              <a:rPr sz="1800" spc="-225" dirty="0">
                <a:latin typeface="Arial Black"/>
                <a:cs typeface="Arial Black"/>
              </a:rPr>
              <a:t>:</a:t>
            </a:r>
            <a:r>
              <a:rPr sz="1800" spc="130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This</a:t>
            </a:r>
            <a:r>
              <a:rPr sz="1800" spc="135" dirty="0">
                <a:latin typeface="Lucida Sans Unicode"/>
                <a:cs typeface="Lucida Sans Unicode"/>
              </a:rPr>
              <a:t> </a:t>
            </a:r>
            <a:r>
              <a:rPr sz="1800" spc="40" dirty="0">
                <a:latin typeface="Lucida Sans Unicode"/>
                <a:cs typeface="Lucida Sans Unicode"/>
              </a:rPr>
              <a:t>part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of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880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1586</a:t>
            </a:r>
            <a:r>
              <a:rPr sz="1800" spc="150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/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 </a:t>
            </a:r>
            <a:r>
              <a:rPr sz="1800" spc="-20" dirty="0">
                <a:latin typeface="Lucida Sans Unicode"/>
                <a:cs typeface="Lucida Sans Unicode"/>
              </a:rPr>
              <a:t>6508</a:t>
            </a:r>
            <a:r>
              <a:rPr sz="1800" spc="1764" dirty="0">
                <a:latin typeface="Lucida Sans Unicode"/>
                <a:cs typeface="Lucida Sans Unicode"/>
              </a:rPr>
              <a:t> </a:t>
            </a:r>
            <a:r>
              <a:rPr sz="1800" spc="25" dirty="0">
                <a:latin typeface="Lucida Sans Unicode"/>
                <a:cs typeface="Lucida Sans Unicode"/>
              </a:rPr>
              <a:t>specifies</a:t>
            </a:r>
            <a:r>
              <a:rPr sz="1800" spc="1760" dirty="0">
                <a:latin typeface="Lucida Sans Unicode"/>
                <a:cs typeface="Lucida Sans Unicode"/>
              </a:rPr>
              <a:t> </a:t>
            </a:r>
            <a:r>
              <a:rPr sz="1800" spc="30" dirty="0">
                <a:latin typeface="Lucida Sans Unicode"/>
                <a:cs typeface="Lucida Sans Unicode"/>
              </a:rPr>
              <a:t>two</a:t>
            </a:r>
            <a:r>
              <a:rPr sz="1800" spc="1764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separate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methods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of</a:t>
            </a:r>
            <a:r>
              <a:rPr sz="1800" spc="195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verification</a:t>
            </a:r>
            <a:r>
              <a:rPr sz="1800" spc="21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of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testing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machines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(direct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indirect)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for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30" dirty="0">
                <a:latin typeface="Lucida Sans Unicode"/>
                <a:cs typeface="Lucida Sans Unicode"/>
              </a:rPr>
              <a:t>determining</a:t>
            </a:r>
            <a:r>
              <a:rPr sz="1800" spc="10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Rockwell</a:t>
            </a:r>
            <a:r>
              <a:rPr sz="1800" spc="114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1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accordance</a:t>
            </a:r>
            <a:r>
              <a:rPr sz="1800" spc="204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with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103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1586</a:t>
            </a:r>
            <a:r>
              <a:rPr sz="1800" spc="220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Part</a:t>
            </a:r>
            <a:r>
              <a:rPr sz="1800" spc="225" dirty="0">
                <a:latin typeface="Lucida Sans Unicode"/>
                <a:cs typeface="Lucida Sans Unicode"/>
              </a:rPr>
              <a:t> </a:t>
            </a:r>
            <a:r>
              <a:rPr sz="1800" spc="-570" dirty="0">
                <a:latin typeface="Lucida Sans Unicode"/>
                <a:cs typeface="Lucida Sans Unicode"/>
              </a:rPr>
              <a:t>1</a:t>
            </a:r>
            <a:r>
              <a:rPr sz="1800" spc="229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/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56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6508-</a:t>
            </a:r>
            <a:r>
              <a:rPr sz="1800" spc="-245" dirty="0">
                <a:latin typeface="Lucida Sans Unicode"/>
                <a:cs typeface="Lucida Sans Unicode"/>
              </a:rPr>
              <a:t>1:2015,</a:t>
            </a:r>
            <a:r>
              <a:rPr sz="1800" spc="565" dirty="0">
                <a:latin typeface="Lucida Sans Unicode"/>
                <a:cs typeface="Lucida Sans Unicode"/>
              </a:rPr>
              <a:t> </a:t>
            </a:r>
            <a:r>
              <a:rPr sz="1800" spc="30" dirty="0">
                <a:latin typeface="Lucida Sans Unicode"/>
                <a:cs typeface="Lucida Sans Unicode"/>
              </a:rPr>
              <a:t>together</a:t>
            </a:r>
            <a:r>
              <a:rPr sz="1800" spc="5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56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12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method</a:t>
            </a:r>
            <a:r>
              <a:rPr sz="1800" spc="138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for</a:t>
            </a:r>
            <a:r>
              <a:rPr sz="1800" spc="13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verifying</a:t>
            </a:r>
            <a:r>
              <a:rPr sz="1800" spc="13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Rockwell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25" dirty="0">
                <a:latin typeface="Lucida Sans Unicode"/>
                <a:cs typeface="Lucida Sans Unicode"/>
              </a:rPr>
              <a:t>indenters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73710" y="3075558"/>
            <a:ext cx="39122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646430" algn="l"/>
                <a:tab pos="955675" algn="l"/>
                <a:tab pos="2402205" algn="l"/>
                <a:tab pos="2799715" algn="l"/>
              </a:tabLst>
            </a:pPr>
            <a:r>
              <a:rPr sz="1800" spc="-20" dirty="0">
                <a:latin typeface="Arial Black"/>
                <a:cs typeface="Arial Black"/>
              </a:rPr>
              <a:t>Part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50" dirty="0">
                <a:latin typeface="Arial Black"/>
                <a:cs typeface="Arial Black"/>
              </a:rPr>
              <a:t>3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10" dirty="0">
                <a:latin typeface="Arial Black"/>
                <a:cs typeface="Arial Black"/>
              </a:rPr>
              <a:t>Calibration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25" dirty="0">
                <a:latin typeface="Arial Black"/>
                <a:cs typeface="Arial Black"/>
              </a:rPr>
              <a:t>of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105" dirty="0">
                <a:latin typeface="Arial Black"/>
                <a:cs typeface="Arial Black"/>
              </a:rPr>
              <a:t>reference </a:t>
            </a:r>
            <a:r>
              <a:rPr sz="1800" spc="-10" dirty="0">
                <a:latin typeface="Arial Black"/>
                <a:cs typeface="Arial Black"/>
              </a:rPr>
              <a:t>blocks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73710" y="4311605"/>
            <a:ext cx="3914775" cy="1793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445"/>
              </a:spcBef>
            </a:pPr>
            <a:r>
              <a:rPr sz="1900" b="1" i="1" dirty="0">
                <a:latin typeface="Arial"/>
                <a:cs typeface="Arial"/>
              </a:rPr>
              <a:t>Scope</a:t>
            </a:r>
            <a:r>
              <a:rPr sz="1900" b="1" i="1" spc="100" dirty="0">
                <a:latin typeface="Arial"/>
                <a:cs typeface="Arial"/>
              </a:rPr>
              <a:t> </a:t>
            </a:r>
            <a:r>
              <a:rPr sz="1800" dirty="0">
                <a:latin typeface="Arial Black"/>
                <a:cs typeface="Arial Black"/>
              </a:rPr>
              <a:t>:</a:t>
            </a:r>
            <a:r>
              <a:rPr sz="1800" spc="35" dirty="0">
                <a:latin typeface="Arial Black"/>
                <a:cs typeface="Arial Black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65" dirty="0">
                <a:latin typeface="Lucida Sans Unicode"/>
                <a:cs typeface="Lucida Sans Unicode"/>
              </a:rPr>
              <a:t>  </a:t>
            </a:r>
            <a:r>
              <a:rPr sz="1800" spc="-105" dirty="0">
                <a:latin typeface="Lucida Sans Unicode"/>
                <a:cs typeface="Lucida Sans Unicode"/>
              </a:rPr>
              <a:t>1586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/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ISO </a:t>
            </a:r>
            <a:r>
              <a:rPr sz="1800" dirty="0">
                <a:latin typeface="Lucida Sans Unicode"/>
                <a:cs typeface="Lucida Sans Unicode"/>
              </a:rPr>
              <a:t>6508</a:t>
            </a:r>
            <a:r>
              <a:rPr sz="1800" spc="3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specifies</a:t>
            </a:r>
            <a:r>
              <a:rPr sz="1800" spc="35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35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method</a:t>
            </a:r>
            <a:r>
              <a:rPr sz="1800" spc="3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35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calibration</a:t>
            </a:r>
            <a:r>
              <a:rPr sz="1800" spc="3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3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reference</a:t>
            </a:r>
            <a:r>
              <a:rPr sz="1800" spc="3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blocks</a:t>
            </a:r>
            <a:r>
              <a:rPr sz="1800" spc="37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to </a:t>
            </a:r>
            <a:r>
              <a:rPr sz="1800" spc="90" dirty="0">
                <a:latin typeface="Lucida Sans Unicode"/>
                <a:cs typeface="Lucida Sans Unicode"/>
              </a:rPr>
              <a:t>be</a:t>
            </a:r>
            <a:r>
              <a:rPr sz="1800" spc="9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used</a:t>
            </a:r>
            <a:r>
              <a:rPr sz="1800" spc="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indirect</a:t>
            </a:r>
            <a:r>
              <a:rPr sz="1800" spc="100" dirty="0">
                <a:latin typeface="Lucida Sans Unicode"/>
                <a:cs typeface="Lucida Sans Unicode"/>
              </a:rPr>
              <a:t> and</a:t>
            </a:r>
            <a:r>
              <a:rPr sz="1800" spc="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daily </a:t>
            </a:r>
            <a:r>
              <a:rPr sz="1800" dirty="0">
                <a:latin typeface="Lucida Sans Unicode"/>
                <a:cs typeface="Lucida Sans Unicode"/>
              </a:rPr>
              <a:t>verification</a:t>
            </a:r>
            <a:r>
              <a:rPr sz="1800" spc="43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4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Rockwell</a:t>
            </a:r>
            <a:r>
              <a:rPr sz="1800" spc="440" dirty="0">
                <a:latin typeface="Lucida Sans Unicode"/>
                <a:cs typeface="Lucida Sans Unicode"/>
              </a:rPr>
              <a:t> </a:t>
            </a:r>
            <a:r>
              <a:rPr sz="1800" spc="40" dirty="0">
                <a:latin typeface="Lucida Sans Unicode"/>
                <a:cs typeface="Lucida Sans Unicode"/>
              </a:rPr>
              <a:t>hardness </a:t>
            </a:r>
            <a:r>
              <a:rPr sz="1800" dirty="0">
                <a:latin typeface="Lucida Sans Unicode"/>
                <a:cs typeface="Lucida Sans Unicode"/>
              </a:rPr>
              <a:t>testing</a:t>
            </a:r>
            <a:r>
              <a:rPr sz="1800" spc="43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machines,</a:t>
            </a:r>
            <a:r>
              <a:rPr sz="1800" spc="450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as</a:t>
            </a:r>
            <a:r>
              <a:rPr sz="1800" spc="4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specified</a:t>
            </a:r>
            <a:r>
              <a:rPr sz="1800" spc="41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in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45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1586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2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/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6508-</a:t>
            </a:r>
            <a:r>
              <a:rPr sz="1800" spc="-25" dirty="0">
                <a:latin typeface="Lucida Sans Unicode"/>
                <a:cs typeface="Lucida Sans Unicode"/>
              </a:rPr>
              <a:t>2:2015.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7175" y="1461516"/>
              <a:ext cx="16230600" cy="891540"/>
            </a:xfrm>
            <a:custGeom>
              <a:avLst/>
              <a:gdLst/>
              <a:ahLst/>
              <a:cxnLst/>
              <a:rect l="l" t="t" r="r" b="b"/>
              <a:pathLst>
                <a:path w="16230600" h="891539">
                  <a:moveTo>
                    <a:pt x="16230600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16230600" y="891540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7442" y="1634108"/>
            <a:ext cx="1965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9" dirty="0">
                <a:solidFill>
                  <a:srgbClr val="FFFFFF"/>
                </a:solidFill>
                <a:latin typeface="Arial Black"/>
                <a:cs typeface="Arial Black"/>
              </a:rPr>
              <a:t>Principle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394" y="2824937"/>
            <a:ext cx="14523085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735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939165" algn="l"/>
                <a:tab pos="2395855" algn="l"/>
                <a:tab pos="2874645" algn="l"/>
                <a:tab pos="4441190" algn="l"/>
                <a:tab pos="5247640" algn="l"/>
                <a:tab pos="6445250" algn="l"/>
                <a:tab pos="7235190" algn="l"/>
                <a:tab pos="8710295" algn="l"/>
                <a:tab pos="9126220" algn="l"/>
                <a:tab pos="10299065" algn="l"/>
                <a:tab pos="11059160" algn="l"/>
                <a:tab pos="11737340" algn="l"/>
                <a:tab pos="13069569" algn="l"/>
                <a:tab pos="13548360" algn="l"/>
                <a:tab pos="13938250" algn="l"/>
              </a:tabLst>
            </a:pPr>
            <a:r>
              <a:rPr sz="2400" spc="-25" dirty="0">
                <a:latin typeface="Lucida Sans Unicode"/>
                <a:cs typeface="Lucida Sans Unicode"/>
              </a:rPr>
              <a:t>An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indenter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of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specified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size,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shape,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114" dirty="0">
                <a:latin typeface="Lucida Sans Unicode"/>
                <a:cs typeface="Lucida Sans Unicode"/>
              </a:rPr>
              <a:t>and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60" dirty="0">
                <a:latin typeface="Lucida Sans Unicode"/>
                <a:cs typeface="Lucida Sans Unicode"/>
              </a:rPr>
              <a:t>material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is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forced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0" dirty="0">
                <a:latin typeface="Lucida Sans Unicode"/>
                <a:cs typeface="Lucida Sans Unicode"/>
              </a:rPr>
              <a:t>into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the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60" dirty="0">
                <a:latin typeface="Lucida Sans Unicode"/>
                <a:cs typeface="Lucida Sans Unicode"/>
              </a:rPr>
              <a:t>surface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of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240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0" dirty="0">
                <a:latin typeface="Lucida Sans Unicode"/>
                <a:cs typeface="Lucida Sans Unicode"/>
              </a:rPr>
              <a:t>test</a:t>
            </a:r>
            <a:endParaRPr sz="2400">
              <a:latin typeface="Lucida Sans Unicode"/>
              <a:cs typeface="Lucida Sans Unicode"/>
            </a:endParaRPr>
          </a:p>
          <a:p>
            <a:pPr marL="355600">
              <a:lnSpc>
                <a:spcPts val="2735"/>
              </a:lnSpc>
            </a:pPr>
            <a:r>
              <a:rPr sz="2400" spc="95" dirty="0">
                <a:latin typeface="Lucida Sans Unicode"/>
                <a:cs typeface="Lucida Sans Unicode"/>
              </a:rPr>
              <a:t>specimen</a:t>
            </a:r>
            <a:r>
              <a:rPr sz="2400" spc="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under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two</a:t>
            </a:r>
            <a:r>
              <a:rPr sz="2400" spc="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levels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using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specific</a:t>
            </a:r>
            <a:r>
              <a:rPr sz="2400" spc="7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conditions.</a:t>
            </a:r>
            <a:endParaRPr sz="2400">
              <a:latin typeface="Lucida Sans Unicode"/>
              <a:cs typeface="Lucida Sans Unicode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15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52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specified</a:t>
            </a:r>
            <a:r>
              <a:rPr sz="2400" spc="5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preliminary</a:t>
            </a:r>
            <a:r>
              <a:rPr sz="2400" spc="5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5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53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applied</a:t>
            </a:r>
            <a:r>
              <a:rPr sz="2400" spc="53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5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5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initial</a:t>
            </a:r>
            <a:r>
              <a:rPr sz="2400" spc="5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50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depth</a:t>
            </a:r>
            <a:r>
              <a:rPr sz="2400" spc="5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52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measured, </a:t>
            </a:r>
            <a:r>
              <a:rPr sz="2400" dirty="0">
                <a:latin typeface="Lucida Sans Unicode"/>
                <a:cs typeface="Lucida Sans Unicode"/>
              </a:rPr>
              <a:t>followed</a:t>
            </a:r>
            <a:r>
              <a:rPr sz="2400" spc="409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by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application</a:t>
            </a:r>
            <a:r>
              <a:rPr sz="2400" spc="434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41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removal</a:t>
            </a:r>
            <a:r>
              <a:rPr sz="2400" spc="4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43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42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specified</a:t>
            </a:r>
            <a:r>
              <a:rPr sz="2400" spc="42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additional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force,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returning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41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the </a:t>
            </a:r>
            <a:r>
              <a:rPr sz="2400" dirty="0">
                <a:latin typeface="Lucida Sans Unicode"/>
                <a:cs typeface="Lucida Sans Unicode"/>
              </a:rPr>
              <a:t>preliminary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force.</a:t>
            </a:r>
            <a:endParaRPr sz="2400">
              <a:latin typeface="Lucida Sans Unicode"/>
              <a:cs typeface="Lucida Sans Unicode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15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3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final</a:t>
            </a:r>
            <a:r>
              <a:rPr sz="2400" spc="3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32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depth</a:t>
            </a:r>
            <a:r>
              <a:rPr sz="2400" spc="3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31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then</a:t>
            </a:r>
            <a:r>
              <a:rPr sz="2400" spc="33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measured</a:t>
            </a:r>
            <a:r>
              <a:rPr sz="2400" spc="35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3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3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Rockwell</a:t>
            </a:r>
            <a:r>
              <a:rPr sz="2400" spc="32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hardness</a:t>
            </a:r>
            <a:r>
              <a:rPr sz="2400" spc="32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value</a:t>
            </a:r>
            <a:r>
              <a:rPr sz="2400" spc="3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32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derived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difference,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130" dirty="0">
                <a:latin typeface="Lucida Sans Unicode"/>
                <a:cs typeface="Lucida Sans Unicode"/>
              </a:rPr>
              <a:t>h,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final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initial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depths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two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constants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95" dirty="0">
                <a:latin typeface="Lucida Sans Unicode"/>
                <a:cs typeface="Lucida Sans Unicode"/>
              </a:rPr>
              <a:t>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82383" y="6527292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09" h="20320">
                <a:moveTo>
                  <a:pt x="143255" y="0"/>
                </a:moveTo>
                <a:lnTo>
                  <a:pt x="0" y="0"/>
                </a:lnTo>
                <a:lnTo>
                  <a:pt x="0" y="19811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01594" y="6306692"/>
            <a:ext cx="39579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Rockwell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hardness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-200" dirty="0">
                <a:latin typeface="Lucida Sans Unicode"/>
                <a:cs typeface="Lucida Sans Unicode"/>
              </a:rPr>
              <a:t>=</a:t>
            </a:r>
            <a:r>
              <a:rPr sz="2400" spc="-95" dirty="0">
                <a:latin typeface="Lucida Sans Unicode"/>
                <a:cs typeface="Lucida Sans Unicode"/>
              </a:rPr>
              <a:t> N </a:t>
            </a:r>
            <a:r>
              <a:rPr sz="2400" spc="-70" dirty="0">
                <a:latin typeface="Lucida Sans Unicode"/>
                <a:cs typeface="Lucida Sans Unicode"/>
              </a:rPr>
              <a:t>-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625" spc="82" baseline="44444" dirty="0">
                <a:latin typeface="Cambria Math"/>
                <a:cs typeface="Cambria Math"/>
              </a:rPr>
              <a:t>ℎ</a:t>
            </a:r>
            <a:endParaRPr sz="2625" baseline="44444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7939" y="6542913"/>
            <a:ext cx="14859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394" y="7251954"/>
            <a:ext cx="14521815" cy="1913889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spc="-95" dirty="0">
                <a:latin typeface="Lucida Sans Unicode"/>
                <a:cs typeface="Lucida Sans Unicode"/>
              </a:rPr>
              <a:t>N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Lucida Sans Unicode"/>
                <a:cs typeface="Lucida Sans Unicode"/>
              </a:rPr>
              <a:t>Full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range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constant</a:t>
            </a:r>
            <a:endParaRPr sz="2400">
              <a:latin typeface="Lucida Sans Unicode"/>
              <a:cs typeface="Lucida Sans Unicode"/>
            </a:endParaRPr>
          </a:p>
          <a:p>
            <a:pPr marL="12700" marR="5080">
              <a:lnSpc>
                <a:spcPts val="2590"/>
              </a:lnSpc>
              <a:spcBef>
                <a:spcPts val="1540"/>
              </a:spcBef>
              <a:tabLst>
                <a:tab pos="619125" algn="l"/>
              </a:tabLst>
            </a:pPr>
            <a:r>
              <a:rPr sz="2400" dirty="0">
                <a:latin typeface="Lucida Sans Unicode"/>
                <a:cs typeface="Lucida Sans Unicode"/>
              </a:rPr>
              <a:t>h</a:t>
            </a:r>
            <a:r>
              <a:rPr sz="2400" spc="30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85" dirty="0">
                <a:latin typeface="Lucida Sans Unicode"/>
                <a:cs typeface="Lucida Sans Unicode"/>
              </a:rPr>
              <a:t>Permanent</a:t>
            </a:r>
            <a:r>
              <a:rPr sz="2400" spc="39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depth</a:t>
            </a:r>
            <a:r>
              <a:rPr sz="2400" spc="4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3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3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under</a:t>
            </a:r>
            <a:r>
              <a:rPr sz="2400" spc="3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preliminary</a:t>
            </a:r>
            <a:r>
              <a:rPr sz="2400" spc="4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3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3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after</a:t>
            </a:r>
            <a:r>
              <a:rPr sz="2400" spc="40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removal</a:t>
            </a:r>
            <a:r>
              <a:rPr sz="2400" spc="3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39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additional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(permanent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depth)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250" dirty="0">
                <a:latin typeface="Lucida Sans Unicode"/>
                <a:cs typeface="Lucida Sans Unicode"/>
              </a:rPr>
              <a:t>(mm)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spc="114" dirty="0">
                <a:latin typeface="Lucida Sans Unicode"/>
                <a:cs typeface="Lucida Sans Unicode"/>
              </a:rPr>
              <a:t>S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Scaling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constant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250" dirty="0">
                <a:latin typeface="Lucida Sans Unicode"/>
                <a:cs typeface="Lucida Sans Unicode"/>
              </a:rPr>
              <a:t>(mm)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7175" y="1461516"/>
              <a:ext cx="16230600" cy="891540"/>
            </a:xfrm>
            <a:custGeom>
              <a:avLst/>
              <a:gdLst/>
              <a:ahLst/>
              <a:cxnLst/>
              <a:rect l="l" t="t" r="r" b="b"/>
              <a:pathLst>
                <a:path w="16230600" h="891539">
                  <a:moveTo>
                    <a:pt x="16230600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16230600" y="891540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7442" y="1634108"/>
            <a:ext cx="1965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9" dirty="0">
                <a:solidFill>
                  <a:srgbClr val="FFFFFF"/>
                </a:solidFill>
                <a:latin typeface="Arial Black"/>
                <a:cs typeface="Arial Black"/>
              </a:rPr>
              <a:t>Principle</a:t>
            </a:r>
            <a:endParaRPr sz="36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8295" y="2446020"/>
            <a:ext cx="7915656" cy="3508248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274679" y="3638169"/>
          <a:ext cx="5029200" cy="153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/>
              </a:tblGrid>
              <a:tr h="487045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Total</a:t>
                      </a:r>
                      <a:r>
                        <a:rPr sz="2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force</a:t>
                      </a:r>
                      <a:r>
                        <a:rPr sz="2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85" dirty="0">
                          <a:latin typeface="Lucida Sans Unicode"/>
                          <a:cs typeface="Lucida Sans Unicode"/>
                        </a:rPr>
                        <a:t>F</a:t>
                      </a:r>
                      <a:r>
                        <a:rPr sz="2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50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2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20" dirty="0">
                          <a:latin typeface="Lucida Sans Unicode"/>
                          <a:cs typeface="Lucida Sans Unicode"/>
                        </a:rPr>
                        <a:t>F</a:t>
                      </a:r>
                      <a:r>
                        <a:rPr sz="1950" spc="-30" baseline="-21367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2000" spc="-20" dirty="0">
                          <a:latin typeface="Lucida Sans Unicode"/>
                          <a:cs typeface="Lucida Sans Unicode"/>
                        </a:rPr>
                        <a:t>+F</a:t>
                      </a:r>
                      <a:r>
                        <a:rPr sz="1950" spc="-30" baseline="-21367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950" baseline="-21367">
                        <a:latin typeface="Lucida Sans Unicode"/>
                        <a:cs typeface="Lucida Sans Unicode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F</a:t>
                      </a:r>
                      <a:r>
                        <a:rPr sz="1950" baseline="-21367" dirty="0"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1950" spc="375" baseline="-2136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preliminary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test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force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spc="-245" dirty="0">
                          <a:latin typeface="Lucida Sans Unicode"/>
                          <a:cs typeface="Lucida Sans Unicode"/>
                        </a:rPr>
                        <a:t>F</a:t>
                      </a:r>
                      <a:r>
                        <a:rPr sz="1950" spc="-367" baseline="-21367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1950" spc="487" baseline="-2136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additional</a:t>
                      </a:r>
                      <a:r>
                        <a:rPr sz="2000" spc="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20" dirty="0">
                          <a:latin typeface="Lucida Sans Unicode"/>
                          <a:cs typeface="Lucida Sans Unicode"/>
                        </a:rPr>
                        <a:t>force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813050" y="6120257"/>
          <a:ext cx="13491210" cy="3814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5605"/>
                <a:gridCol w="6745605"/>
              </a:tblGrid>
              <a:tr h="548640">
                <a:tc gridSpan="2"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25" dirty="0">
                          <a:latin typeface="Lucida Sans Unicode"/>
                          <a:cs typeface="Lucida Sans Unicode"/>
                        </a:rPr>
                        <a:t>Key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005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X</a:t>
                      </a:r>
                      <a:r>
                        <a:rPr sz="2000" spc="-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30" dirty="0">
                          <a:latin typeface="Lucida Sans Unicode"/>
                          <a:cs typeface="Lucida Sans Unicode"/>
                        </a:rPr>
                        <a:t>time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85" dirty="0">
                          <a:latin typeface="Lucida Sans Unicode"/>
                          <a:cs typeface="Lucida Sans Unicode"/>
                        </a:rPr>
                        <a:t>permanent</a:t>
                      </a:r>
                      <a:r>
                        <a:rPr sz="2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2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depth,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50" dirty="0">
                          <a:latin typeface="Lucida Sans Unicode"/>
                          <a:cs typeface="Lucida Sans Unicode"/>
                        </a:rPr>
                        <a:t>h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95" dirty="0">
                          <a:latin typeface="Lucida Sans Unicode"/>
                          <a:cs typeface="Lucida Sans Unicode"/>
                        </a:rPr>
                        <a:t>Y</a:t>
                      </a:r>
                      <a:r>
                        <a:rPr sz="2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indenter</a:t>
                      </a:r>
                      <a:r>
                        <a:rPr sz="2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position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sz="2000" spc="-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60" dirty="0">
                          <a:latin typeface="Lucida Sans Unicode"/>
                          <a:cs typeface="Lucida Sans Unicode"/>
                        </a:rPr>
                        <a:t>surface</a:t>
                      </a:r>
                      <a:r>
                        <a:rPr sz="2000" spc="-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20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75" dirty="0">
                          <a:latin typeface="Lucida Sans Unicode"/>
                          <a:cs typeface="Lucida Sans Unicode"/>
                        </a:rPr>
                        <a:t>specimen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635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60" dirty="0">
                          <a:latin typeface="Lucida Sans Unicode"/>
                          <a:cs typeface="Lucida Sans Unicode"/>
                        </a:rPr>
                        <a:t>depth</a:t>
                      </a:r>
                      <a:r>
                        <a:rPr sz="2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8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preliminary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force,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25" dirty="0">
                          <a:latin typeface="Lucida Sans Unicode"/>
                          <a:cs typeface="Lucida Sans Unicode"/>
                        </a:rPr>
                        <a:t>F0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6</a:t>
                      </a:r>
                      <a:r>
                        <a:rPr sz="20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5" dirty="0">
                          <a:latin typeface="Lucida Sans Unicode"/>
                          <a:cs typeface="Lucida Sans Unicode"/>
                        </a:rPr>
                        <a:t>reference</a:t>
                      </a:r>
                      <a:r>
                        <a:rPr sz="20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80" dirty="0">
                          <a:latin typeface="Lucida Sans Unicode"/>
                          <a:cs typeface="Lucida Sans Unicode"/>
                        </a:rPr>
                        <a:t>plane</a:t>
                      </a:r>
                      <a:r>
                        <a:rPr sz="20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4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20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80" dirty="0">
                          <a:latin typeface="Lucida Sans Unicode"/>
                          <a:cs typeface="Lucida Sans Unicode"/>
                        </a:rPr>
                        <a:t>measurement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120" dirty="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sz="2000" spc="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2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65" dirty="0">
                          <a:latin typeface="Lucida Sans Unicode"/>
                          <a:cs typeface="Lucida Sans Unicode"/>
                        </a:rPr>
                        <a:t>depth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8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2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additional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force,</a:t>
                      </a:r>
                      <a:r>
                        <a:rPr sz="20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380" dirty="0">
                          <a:latin typeface="Lucida Sans Unicode"/>
                          <a:cs typeface="Lucida Sans Unicode"/>
                        </a:rPr>
                        <a:t>F1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185" dirty="0"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sz="20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position</a:t>
                      </a:r>
                      <a:r>
                        <a:rPr sz="2000" spc="-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20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indenter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82880" marR="3486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95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2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0" dirty="0">
                          <a:latin typeface="Lucida Sans Unicode"/>
                          <a:cs typeface="Lucida Sans Unicode"/>
                        </a:rPr>
                        <a:t>elastic</a:t>
                      </a:r>
                      <a:r>
                        <a:rPr sz="20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60" dirty="0">
                          <a:latin typeface="Lucida Sans Unicode"/>
                          <a:cs typeface="Lucida Sans Unicode"/>
                        </a:rPr>
                        <a:t>recovery</a:t>
                      </a:r>
                      <a:r>
                        <a:rPr sz="20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just</a:t>
                      </a:r>
                      <a:r>
                        <a:rPr sz="2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after</a:t>
                      </a:r>
                      <a:r>
                        <a:rPr sz="20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75" dirty="0">
                          <a:latin typeface="Lucida Sans Unicode"/>
                          <a:cs typeface="Lucida Sans Unicode"/>
                        </a:rPr>
                        <a:t>removal</a:t>
                      </a:r>
                      <a:r>
                        <a:rPr sz="20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2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additional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10" dirty="0">
                          <a:latin typeface="Lucida Sans Unicode"/>
                          <a:cs typeface="Lucida Sans Unicode"/>
                        </a:rPr>
                        <a:t>force,</a:t>
                      </a:r>
                      <a:r>
                        <a:rPr sz="2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-390" dirty="0">
                          <a:latin typeface="Lucida Sans Unicode"/>
                          <a:cs typeface="Lucida Sans Unicode"/>
                        </a:rPr>
                        <a:t>F1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dirty="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sz="2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2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60" dirty="0">
                          <a:latin typeface="Lucida Sans Unicode"/>
                          <a:cs typeface="Lucida Sans Unicode"/>
                        </a:rPr>
                        <a:t>depth</a:t>
                      </a:r>
                      <a:r>
                        <a:rPr sz="2000" spc="-45" dirty="0">
                          <a:latin typeface="Lucida Sans Unicode"/>
                          <a:cs typeface="Lucida Sans Unicode"/>
                        </a:rPr>
                        <a:t> vs.</a:t>
                      </a:r>
                      <a:r>
                        <a:rPr sz="2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5" dirty="0">
                          <a:latin typeface="Lucida Sans Unicode"/>
                          <a:cs typeface="Lucida Sans Unicode"/>
                        </a:rPr>
                        <a:t>time</a:t>
                      </a:r>
                      <a:r>
                        <a:rPr sz="2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000" spc="50" dirty="0">
                          <a:latin typeface="Lucida Sans Unicode"/>
                          <a:cs typeface="Lucida Sans Unicode"/>
                        </a:rPr>
                        <a:t>curve</a:t>
                      </a:r>
                      <a:endParaRPr sz="2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8" y="0"/>
            <a:ext cx="18265140" cy="102732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912" y="490168"/>
            <a:ext cx="18000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0" dirty="0"/>
              <a:t> </a:t>
            </a:r>
            <a:r>
              <a:rPr sz="5000" spc="110" dirty="0"/>
              <a:t>Metallic</a:t>
            </a:r>
            <a:r>
              <a:rPr sz="5000" spc="-285" dirty="0"/>
              <a:t> </a:t>
            </a:r>
            <a:r>
              <a:rPr sz="5000" spc="65" dirty="0"/>
              <a:t>Materials</a:t>
            </a:r>
            <a:r>
              <a:rPr sz="5000" spc="-280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55" dirty="0"/>
              <a:t>Rockwell</a:t>
            </a:r>
            <a:r>
              <a:rPr sz="5000" spc="-270" dirty="0"/>
              <a:t> </a:t>
            </a:r>
            <a:r>
              <a:rPr sz="5000" dirty="0"/>
              <a:t>Hardness</a:t>
            </a:r>
            <a:r>
              <a:rPr sz="5000" spc="-30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16525747" y="958179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endParaRPr sz="3000" dirty="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25879" y="1910588"/>
          <a:ext cx="14666594" cy="7425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380"/>
                <a:gridCol w="10942955"/>
                <a:gridCol w="1572259"/>
              </a:tblGrid>
              <a:tr h="382905">
                <a:tc>
                  <a:txBody>
                    <a:bodyPr/>
                    <a:lstStyle/>
                    <a:p>
                      <a:pPr marL="553720">
                        <a:lnSpc>
                          <a:spcPts val="2565"/>
                        </a:lnSpc>
                      </a:pPr>
                      <a:r>
                        <a:rPr sz="2200" spc="55" dirty="0">
                          <a:latin typeface="Lucida Sans Unicode"/>
                          <a:cs typeface="Lucida Sans Unicode"/>
                        </a:rPr>
                        <a:t>Symbol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565"/>
                        </a:lnSpc>
                      </a:pPr>
                      <a:r>
                        <a:rPr sz="2200" spc="-10" dirty="0">
                          <a:latin typeface="Lucida Sans Unicode"/>
                          <a:cs typeface="Lucida Sans Unicode"/>
                        </a:rPr>
                        <a:t>Definition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ts val="2565"/>
                        </a:lnSpc>
                      </a:pP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Unit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682875">
                <a:tc>
                  <a:txBody>
                    <a:bodyPr/>
                    <a:lstStyle/>
                    <a:p>
                      <a:pPr marL="635" algn="ctr">
                        <a:lnSpc>
                          <a:spcPts val="2570"/>
                        </a:lnSpc>
                      </a:pPr>
                      <a:r>
                        <a:rPr sz="2200" spc="-25" dirty="0">
                          <a:latin typeface="Lucida Sans Unicode"/>
                          <a:cs typeface="Lucida Sans Unicode"/>
                        </a:rPr>
                        <a:t>F</a:t>
                      </a:r>
                      <a:r>
                        <a:rPr sz="2175" spc="-37" baseline="-21072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2175" baseline="-21072">
                        <a:latin typeface="Lucida Sans Unicode"/>
                        <a:cs typeface="Lucida Sans Unicode"/>
                      </a:endParaRPr>
                    </a:p>
                    <a:p>
                      <a:pPr marL="975994" marR="967105" algn="ctr">
                        <a:lnSpc>
                          <a:spcPct val="106800"/>
                        </a:lnSpc>
                      </a:pPr>
                      <a:r>
                        <a:rPr sz="2200" spc="-290" dirty="0">
                          <a:latin typeface="Lucida Sans Unicode"/>
                          <a:cs typeface="Lucida Sans Unicode"/>
                        </a:rPr>
                        <a:t>F</a:t>
                      </a:r>
                      <a:r>
                        <a:rPr sz="2175" spc="-434" baseline="-21072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175" spc="-75" baseline="-21072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50" dirty="0">
                          <a:latin typeface="Lucida Sans Unicode"/>
                          <a:cs typeface="Lucida Sans Unicode"/>
                        </a:rPr>
                        <a:t>F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977900" marR="969644" indent="635" algn="ctr">
                        <a:lnSpc>
                          <a:spcPct val="106800"/>
                        </a:lnSpc>
                        <a:spcBef>
                          <a:spcPts val="10"/>
                        </a:spcBef>
                      </a:pPr>
                      <a:r>
                        <a:rPr sz="2200" spc="45" dirty="0">
                          <a:latin typeface="Lucida Sans Unicode"/>
                          <a:cs typeface="Lucida Sans Unicode"/>
                        </a:rPr>
                        <a:t>S </a:t>
                      </a:r>
                      <a:r>
                        <a:rPr sz="2200" spc="-120" dirty="0">
                          <a:latin typeface="Lucida Sans Unicode"/>
                          <a:cs typeface="Lucida Sans Unicode"/>
                        </a:rPr>
                        <a:t>N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200" spc="-50" dirty="0">
                          <a:latin typeface="Lucida Sans Unicode"/>
                          <a:cs typeface="Lucida Sans Unicode"/>
                        </a:rPr>
                        <a:t>h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570"/>
                        </a:lnSpc>
                      </a:pPr>
                      <a:r>
                        <a:rPr sz="2200" dirty="0">
                          <a:latin typeface="Lucida Sans Unicode"/>
                          <a:cs typeface="Lucida Sans Unicode"/>
                        </a:rPr>
                        <a:t>Preliminary</a:t>
                      </a:r>
                      <a:r>
                        <a:rPr sz="22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2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10" dirty="0">
                          <a:latin typeface="Lucida Sans Unicode"/>
                          <a:cs typeface="Lucida Sans Unicode"/>
                        </a:rPr>
                        <a:t>force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130175" marR="2844800">
                        <a:lnSpc>
                          <a:spcPct val="106800"/>
                        </a:lnSpc>
                      </a:pPr>
                      <a:r>
                        <a:rPr sz="2200" dirty="0">
                          <a:latin typeface="Lucida Sans Unicode"/>
                          <a:cs typeface="Lucida Sans Unicode"/>
                        </a:rPr>
                        <a:t>Additional</a:t>
                      </a:r>
                      <a:r>
                        <a:rPr sz="22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2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force</a:t>
                      </a:r>
                      <a:r>
                        <a:rPr sz="22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70" dirty="0">
                          <a:latin typeface="Lucida Sans Unicode"/>
                          <a:cs typeface="Lucida Sans Unicode"/>
                        </a:rPr>
                        <a:t>(total</a:t>
                      </a:r>
                      <a:r>
                        <a:rPr sz="22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force</a:t>
                      </a:r>
                      <a:r>
                        <a:rPr sz="22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minus</a:t>
                      </a:r>
                      <a:r>
                        <a:rPr sz="22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preliminary</a:t>
                      </a:r>
                      <a:r>
                        <a:rPr sz="2200" spc="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70" dirty="0">
                          <a:latin typeface="Lucida Sans Unicode"/>
                          <a:cs typeface="Lucida Sans Unicode"/>
                        </a:rPr>
                        <a:t>force)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Total</a:t>
                      </a:r>
                      <a:r>
                        <a:rPr sz="2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10" dirty="0">
                          <a:latin typeface="Lucida Sans Unicode"/>
                          <a:cs typeface="Lucida Sans Unicode"/>
                        </a:rPr>
                        <a:t>force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130175" marR="5208270">
                        <a:lnSpc>
                          <a:spcPct val="106800"/>
                        </a:lnSpc>
                        <a:spcBef>
                          <a:spcPts val="10"/>
                        </a:spcBef>
                      </a:pPr>
                      <a:r>
                        <a:rPr sz="2200" spc="75" dirty="0">
                          <a:latin typeface="Lucida Sans Unicode"/>
                          <a:cs typeface="Lucida Sans Unicode"/>
                        </a:rPr>
                        <a:t>Scaling</a:t>
                      </a:r>
                      <a:r>
                        <a:rPr sz="22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constant,</a:t>
                      </a:r>
                      <a:r>
                        <a:rPr sz="22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specific</a:t>
                      </a:r>
                      <a:r>
                        <a:rPr sz="22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22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22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90" dirty="0">
                          <a:latin typeface="Lucida Sans Unicode"/>
                          <a:cs typeface="Lucida Sans Unicode"/>
                        </a:rPr>
                        <a:t>scale </a:t>
                      </a:r>
                      <a:r>
                        <a:rPr sz="2200" spc="-55" dirty="0">
                          <a:latin typeface="Lucida Sans Unicode"/>
                          <a:cs typeface="Lucida Sans Unicode"/>
                        </a:rPr>
                        <a:t>Full</a:t>
                      </a:r>
                      <a:r>
                        <a:rPr sz="22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85" dirty="0">
                          <a:latin typeface="Lucida Sans Unicode"/>
                          <a:cs typeface="Lucida Sans Unicode"/>
                        </a:rPr>
                        <a:t>range</a:t>
                      </a:r>
                      <a:r>
                        <a:rPr sz="22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constant,</a:t>
                      </a:r>
                      <a:r>
                        <a:rPr sz="22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specific</a:t>
                      </a:r>
                      <a:r>
                        <a:rPr sz="22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22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22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90" dirty="0">
                          <a:latin typeface="Lucida Sans Unicode"/>
                          <a:cs typeface="Lucida Sans Unicode"/>
                        </a:rPr>
                        <a:t>scale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130175" marR="403860">
                        <a:lnSpc>
                          <a:spcPct val="106800"/>
                        </a:lnSpc>
                        <a:spcBef>
                          <a:spcPts val="15"/>
                        </a:spcBef>
                      </a:pPr>
                      <a:r>
                        <a:rPr sz="2200" spc="80" dirty="0">
                          <a:latin typeface="Lucida Sans Unicode"/>
                          <a:cs typeface="Lucida Sans Unicode"/>
                        </a:rPr>
                        <a:t>Permanent</a:t>
                      </a:r>
                      <a:r>
                        <a:rPr sz="22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60" dirty="0">
                          <a:latin typeface="Lucida Sans Unicode"/>
                          <a:cs typeface="Lucida Sans Unicode"/>
                        </a:rPr>
                        <a:t>depth</a:t>
                      </a:r>
                      <a:r>
                        <a:rPr sz="22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22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22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22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preliminary</a:t>
                      </a:r>
                      <a:r>
                        <a:rPr sz="22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2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force</a:t>
                      </a:r>
                      <a:r>
                        <a:rPr sz="22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after</a:t>
                      </a:r>
                      <a:r>
                        <a:rPr sz="22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60" dirty="0">
                          <a:latin typeface="Lucida Sans Unicode"/>
                          <a:cs typeface="Lucida Sans Unicode"/>
                        </a:rPr>
                        <a:t>removal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additional</a:t>
                      </a:r>
                      <a:r>
                        <a:rPr sz="22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test</a:t>
                      </a:r>
                      <a:r>
                        <a:rPr sz="22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force</a:t>
                      </a:r>
                      <a:r>
                        <a:rPr sz="22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100" dirty="0">
                          <a:latin typeface="Lucida Sans Unicode"/>
                          <a:cs typeface="Lucida Sans Unicode"/>
                        </a:rPr>
                        <a:t>(permanent</a:t>
                      </a:r>
                      <a:r>
                        <a:rPr sz="2200" spc="1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indentation</a:t>
                      </a:r>
                      <a:r>
                        <a:rPr sz="2200" spc="1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90" dirty="0">
                          <a:latin typeface="Lucida Sans Unicode"/>
                          <a:cs typeface="Lucida Sans Unicode"/>
                        </a:rPr>
                        <a:t>depth)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0"/>
                        </a:lnSpc>
                      </a:pPr>
                      <a:r>
                        <a:rPr sz="2200" spc="-50" dirty="0">
                          <a:latin typeface="Lucida Sans Unicode"/>
                          <a:cs typeface="Lucida Sans Unicode"/>
                        </a:rPr>
                        <a:t>N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687705" marR="680085" algn="ctr">
                        <a:lnSpc>
                          <a:spcPct val="106800"/>
                        </a:lnSpc>
                      </a:pPr>
                      <a:r>
                        <a:rPr sz="2200" spc="-114" dirty="0">
                          <a:latin typeface="Lucida Sans Unicode"/>
                          <a:cs typeface="Lucida Sans Unicode"/>
                        </a:rPr>
                        <a:t>N N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200" spc="170" dirty="0">
                          <a:latin typeface="Lucida Sans Unicode"/>
                          <a:cs typeface="Lucida Sans Unicode"/>
                        </a:rPr>
                        <a:t>mm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50" dirty="0">
                          <a:latin typeface="Lucida Sans Unicode"/>
                          <a:cs typeface="Lucida Sans Unicode"/>
                        </a:rPr>
                        <a:t>-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200" spc="170" dirty="0">
                          <a:latin typeface="Lucida Sans Unicode"/>
                          <a:cs typeface="Lucida Sans Unicode"/>
                        </a:rPr>
                        <a:t>mm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3495">
                <a:tc>
                  <a:txBody>
                    <a:bodyPr/>
                    <a:lstStyle/>
                    <a:p>
                      <a:pPr marL="1270" algn="ctr">
                        <a:lnSpc>
                          <a:spcPts val="2570"/>
                        </a:lnSpc>
                      </a:pPr>
                      <a:r>
                        <a:rPr sz="2200" spc="-25" dirty="0">
                          <a:latin typeface="Lucida Sans Unicode"/>
                          <a:cs typeface="Lucida Sans Unicode"/>
                        </a:rPr>
                        <a:t>HRA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787400" marR="777875" algn="ctr">
                        <a:lnSpc>
                          <a:spcPct val="106800"/>
                        </a:lnSpc>
                      </a:pPr>
                      <a:r>
                        <a:rPr sz="2200" spc="-25" dirty="0">
                          <a:latin typeface="Lucida Sans Unicode"/>
                          <a:cs typeface="Lucida Sans Unicode"/>
                        </a:rPr>
                        <a:t>HRC </a:t>
                      </a:r>
                      <a:r>
                        <a:rPr sz="2200" spc="-45" dirty="0">
                          <a:latin typeface="Lucida Sans Unicode"/>
                          <a:cs typeface="Lucida Sans Unicode"/>
                        </a:rPr>
                        <a:t>HRD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ts val="2170"/>
                        </a:lnSpc>
                        <a:tabLst>
                          <a:tab pos="5194935" algn="l"/>
                          <a:tab pos="5515610" algn="l"/>
                        </a:tabLst>
                      </a:pPr>
                      <a:r>
                        <a:rPr sz="2200" dirty="0">
                          <a:latin typeface="Lucida Sans Unicode"/>
                          <a:cs typeface="Lucida Sans Unicode"/>
                        </a:rPr>
                        <a:t>Rockwell Regular </a:t>
                      </a:r>
                      <a:r>
                        <a:rPr sz="2200" spc="60" dirty="0">
                          <a:latin typeface="Lucida Sans Unicode"/>
                          <a:cs typeface="Lucida Sans Unicode"/>
                        </a:rPr>
                        <a:t>hardness</a:t>
                      </a:r>
                      <a:r>
                        <a:rPr sz="22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175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Cambria Math"/>
                          <a:cs typeface="Cambria Math"/>
                        </a:rPr>
                        <a:t>100</a:t>
                      </a:r>
                      <a:r>
                        <a:rPr sz="22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2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2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u="heavy" baseline="45138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u="heavy" spc="82" baseline="45138" dirty="0">
                          <a:uFill>
                            <a:solidFill>
                              <a:srgbClr val="000000"/>
                            </a:solidFill>
                          </a:uFill>
                          <a:latin typeface="Cambria Math"/>
                          <a:cs typeface="Cambria Math"/>
                        </a:rPr>
                        <a:t>ℎ</a:t>
                      </a:r>
                      <a:r>
                        <a:rPr sz="2400" u="heavy" baseline="45138" dirty="0">
                          <a:uFill>
                            <a:solidFill>
                              <a:srgbClr val="000000"/>
                            </a:solidFill>
                          </a:uFill>
                          <a:latin typeface="Cambria Math"/>
                          <a:cs typeface="Cambria Math"/>
                        </a:rPr>
                        <a:t>	</a:t>
                      </a:r>
                      <a:endParaRPr sz="2400" baseline="45138">
                        <a:latin typeface="Cambria Math"/>
                        <a:cs typeface="Cambria Math"/>
                      </a:endParaRPr>
                    </a:p>
                    <a:p>
                      <a:pPr marR="408305" algn="ctr">
                        <a:lnSpc>
                          <a:spcPts val="1450"/>
                        </a:lnSpc>
                      </a:pPr>
                      <a:r>
                        <a:rPr sz="1600" spc="-10" dirty="0">
                          <a:latin typeface="Cambria Math"/>
                          <a:cs typeface="Cambria Math"/>
                        </a:rPr>
                        <a:t>0.002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99335">
                <a:tc>
                  <a:txBody>
                    <a:bodyPr/>
                    <a:lstStyle/>
                    <a:p>
                      <a:pPr marL="673100">
                        <a:lnSpc>
                          <a:spcPts val="2570"/>
                        </a:lnSpc>
                      </a:pP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HRBW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6864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HREW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650240" indent="381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HRFW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marL="660400" marR="641350" indent="-10795" algn="just">
                        <a:lnSpc>
                          <a:spcPct val="107000"/>
                        </a:lnSpc>
                        <a:spcBef>
                          <a:spcPts val="10"/>
                        </a:spcBef>
                      </a:pP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HRGW HRHW HRKW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ts val="2170"/>
                        </a:lnSpc>
                        <a:spcBef>
                          <a:spcPts val="5"/>
                        </a:spcBef>
                        <a:tabLst>
                          <a:tab pos="5194935" algn="l"/>
                          <a:tab pos="5515610" algn="l"/>
                        </a:tabLst>
                      </a:pPr>
                      <a:r>
                        <a:rPr sz="2200" dirty="0">
                          <a:latin typeface="Lucida Sans Unicode"/>
                          <a:cs typeface="Lucida Sans Unicode"/>
                        </a:rPr>
                        <a:t>Rockwell Regular </a:t>
                      </a:r>
                      <a:r>
                        <a:rPr sz="2200" spc="60" dirty="0">
                          <a:latin typeface="Lucida Sans Unicode"/>
                          <a:cs typeface="Lucida Sans Unicode"/>
                        </a:rPr>
                        <a:t>hardness</a:t>
                      </a:r>
                      <a:r>
                        <a:rPr sz="22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175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Cambria Math"/>
                          <a:cs typeface="Cambria Math"/>
                        </a:rPr>
                        <a:t>130</a:t>
                      </a:r>
                      <a:r>
                        <a:rPr sz="22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2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2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u="heavy" baseline="45138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u="heavy" spc="82" baseline="45138" dirty="0">
                          <a:uFill>
                            <a:solidFill>
                              <a:srgbClr val="000000"/>
                            </a:solidFill>
                          </a:uFill>
                          <a:latin typeface="Cambria Math"/>
                          <a:cs typeface="Cambria Math"/>
                        </a:rPr>
                        <a:t>ℎ</a:t>
                      </a:r>
                      <a:r>
                        <a:rPr sz="2400" u="heavy" baseline="45138" dirty="0">
                          <a:uFill>
                            <a:solidFill>
                              <a:srgbClr val="000000"/>
                            </a:solidFill>
                          </a:uFill>
                          <a:latin typeface="Cambria Math"/>
                          <a:cs typeface="Cambria Math"/>
                        </a:rPr>
                        <a:t>	</a:t>
                      </a:r>
                      <a:endParaRPr sz="2400" baseline="45138">
                        <a:latin typeface="Cambria Math"/>
                        <a:cs typeface="Cambria Math"/>
                      </a:endParaRPr>
                    </a:p>
                    <a:p>
                      <a:pPr marR="408305" algn="ctr">
                        <a:lnSpc>
                          <a:spcPts val="1450"/>
                        </a:lnSpc>
                      </a:pPr>
                      <a:r>
                        <a:rPr sz="1600" spc="-10" dirty="0">
                          <a:latin typeface="Cambria Math"/>
                          <a:cs typeface="Cambria Math"/>
                        </a:rPr>
                        <a:t>0.002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66445"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</a:pPr>
                      <a:r>
                        <a:rPr sz="2200" spc="-25" dirty="0">
                          <a:latin typeface="Lucida Sans Unicode"/>
                          <a:cs typeface="Lucida Sans Unicode"/>
                        </a:rPr>
                        <a:t>HRN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HRTW</a:t>
                      </a:r>
                      <a:endParaRPr sz="2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170"/>
                        </a:lnSpc>
                        <a:spcBef>
                          <a:spcPts val="500"/>
                        </a:spcBef>
                        <a:tabLst>
                          <a:tab pos="5588000" algn="l"/>
                        </a:tabLst>
                      </a:pPr>
                      <a:r>
                        <a:rPr sz="2200" dirty="0">
                          <a:latin typeface="Lucida Sans Unicode"/>
                          <a:cs typeface="Lucida Sans Unicode"/>
                        </a:rPr>
                        <a:t>Rockwell</a:t>
                      </a: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Lucida Sans Unicode"/>
                          <a:cs typeface="Lucida Sans Unicode"/>
                        </a:rPr>
                        <a:t>Superficial</a:t>
                      </a:r>
                      <a:r>
                        <a:rPr sz="22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60" dirty="0">
                          <a:latin typeface="Lucida Sans Unicode"/>
                          <a:cs typeface="Lucida Sans Unicode"/>
                        </a:rPr>
                        <a:t>hardness</a:t>
                      </a:r>
                      <a:r>
                        <a:rPr sz="22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spc="-175" dirty="0">
                          <a:latin typeface="Lucida Sans Unicode"/>
                          <a:cs typeface="Lucida Sans Unicode"/>
                        </a:rPr>
                        <a:t>=</a:t>
                      </a:r>
                      <a:r>
                        <a:rPr sz="22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200" dirty="0">
                          <a:latin typeface="Cambria Math"/>
                          <a:cs typeface="Cambria Math"/>
                        </a:rPr>
                        <a:t>100</a:t>
                      </a:r>
                      <a:r>
                        <a:rPr sz="2200" spc="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200" spc="-5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200" dirty="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400" spc="82" baseline="45138" dirty="0">
                          <a:latin typeface="Cambria Math"/>
                          <a:cs typeface="Cambria Math"/>
                        </a:rPr>
                        <a:t>ℎ</a:t>
                      </a:r>
                      <a:endParaRPr sz="2400" baseline="45138">
                        <a:latin typeface="Cambria Math"/>
                        <a:cs typeface="Cambria Math"/>
                      </a:endParaRPr>
                    </a:p>
                    <a:p>
                      <a:pPr marL="367665" algn="ctr">
                        <a:lnSpc>
                          <a:spcPts val="1450"/>
                        </a:lnSpc>
                      </a:pPr>
                      <a:r>
                        <a:rPr sz="1600" spc="-10" dirty="0">
                          <a:latin typeface="Cambria Math"/>
                          <a:cs typeface="Cambria Math"/>
                        </a:rPr>
                        <a:t>0.002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382252" y="8829293"/>
            <a:ext cx="510540" cy="18415"/>
          </a:xfrm>
          <a:custGeom>
            <a:avLst/>
            <a:gdLst/>
            <a:ahLst/>
            <a:cxnLst/>
            <a:rect l="l" t="t" r="r" b="b"/>
            <a:pathLst>
              <a:path w="510540" h="18415">
                <a:moveTo>
                  <a:pt x="510540" y="0"/>
                </a:moveTo>
                <a:lnTo>
                  <a:pt x="0" y="0"/>
                </a:lnTo>
                <a:lnTo>
                  <a:pt x="0" y="18287"/>
                </a:lnTo>
                <a:lnTo>
                  <a:pt x="510540" y="18287"/>
                </a:lnTo>
                <a:lnTo>
                  <a:pt x="510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7175" y="1461516"/>
              <a:ext cx="16230600" cy="891540"/>
            </a:xfrm>
            <a:custGeom>
              <a:avLst/>
              <a:gdLst/>
              <a:ahLst/>
              <a:cxnLst/>
              <a:rect l="l" t="t" r="r" b="b"/>
              <a:pathLst>
                <a:path w="16230600" h="891539">
                  <a:moveTo>
                    <a:pt x="16230600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16230600" y="891540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1702" y="1634108"/>
            <a:ext cx="2379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5" dirty="0">
                <a:solidFill>
                  <a:srgbClr val="FFFFFF"/>
                </a:solidFill>
                <a:latin typeface="Arial Black"/>
                <a:cs typeface="Arial Black"/>
              </a:rPr>
              <a:t>Procedure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8966" y="2711458"/>
            <a:ext cx="15437485" cy="27203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91160" marR="55244" indent="-340360" algn="just">
              <a:lnSpc>
                <a:spcPct val="119800"/>
              </a:lnSpc>
              <a:spcBef>
                <a:spcPts val="185"/>
              </a:spcBef>
              <a:buFont typeface="Arial MT"/>
              <a:buChar char="•"/>
              <a:tabLst>
                <a:tab pos="393700" algn="l"/>
              </a:tabLst>
            </a:pPr>
            <a:r>
              <a:rPr sz="2400" spc="5" dirty="0">
                <a:latin typeface="Lucida Sans Unicode"/>
                <a:cs typeface="Lucida Sans Unicode"/>
              </a:rPr>
              <a:t>Bring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the</a:t>
            </a:r>
            <a:r>
              <a:rPr sz="2400" spc="755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indenter</a:t>
            </a:r>
            <a:r>
              <a:rPr sz="2400" spc="75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into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contact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76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the</a:t>
            </a:r>
            <a:r>
              <a:rPr sz="2400" spc="755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test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surface</a:t>
            </a:r>
            <a:r>
              <a:rPr sz="2400" dirty="0">
                <a:latin typeface="Lucida Sans Unicode"/>
                <a:cs typeface="Lucida Sans Unicode"/>
              </a:rPr>
              <a:t> 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exceed</a:t>
            </a:r>
            <a:r>
              <a:rPr sz="2400" spc="755" dirty="0">
                <a:latin typeface="Lucida Sans Unicode"/>
                <a:cs typeface="Lucida Sans Unicode"/>
              </a:rPr>
              <a:t> </a:t>
            </a:r>
            <a:r>
              <a:rPr sz="2400" spc="-140" dirty="0">
                <a:latin typeface="Lucida Sans Unicode"/>
                <a:cs typeface="Lucida Sans Unicode"/>
              </a:rPr>
              <a:t>2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spc="-120" dirty="0">
                <a:latin typeface="Lucida Sans Unicode"/>
                <a:cs typeface="Lucida Sans Unicode"/>
              </a:rPr>
              <a:t>s.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The</a:t>
            </a:r>
            <a:r>
              <a:rPr sz="2400" spc="750" dirty="0">
                <a:latin typeface="Lucida Sans Unicode"/>
                <a:cs typeface="Lucida Sans Unicode"/>
              </a:rPr>
              <a:t> </a:t>
            </a:r>
            <a:r>
              <a:rPr sz="2400" spc="35" dirty="0">
                <a:latin typeface="Lucida Sans Unicode"/>
                <a:cs typeface="Lucida Sans Unicode"/>
              </a:rPr>
              <a:t>duration</a:t>
            </a:r>
            <a:r>
              <a:rPr sz="2400" spc="75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of</a:t>
            </a:r>
            <a:r>
              <a:rPr sz="2400" spc="755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the</a:t>
            </a:r>
            <a:r>
              <a:rPr sz="2400" spc="30" dirty="0">
                <a:latin typeface="Lucida Sans Unicode"/>
                <a:cs typeface="Lucida Sans Unicode"/>
              </a:rPr>
              <a:t> 	preliminary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test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force,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459" dirty="0">
                <a:latin typeface="Cambria Math"/>
                <a:cs typeface="Cambria Math"/>
              </a:rPr>
              <a:t>𝐹</a:t>
            </a:r>
            <a:r>
              <a:rPr sz="2625" spc="-690" baseline="-15873" dirty="0">
                <a:latin typeface="Cambria Math"/>
                <a:cs typeface="Cambria Math"/>
              </a:rPr>
              <a:t>B,</a:t>
            </a:r>
            <a:r>
              <a:rPr sz="2625" spc="937" baseline="-15873" dirty="0">
                <a:latin typeface="Cambria Math"/>
                <a:cs typeface="Cambria Math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shall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130" dirty="0">
                <a:latin typeface="Lucida Sans Unicode"/>
                <a:cs typeface="Lucida Sans Unicode"/>
              </a:rPr>
              <a:t>be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110" dirty="0">
                <a:latin typeface="Lucida Sans Unicode"/>
                <a:cs typeface="Lucida Sans Unicode"/>
              </a:rPr>
              <a:t>3</a:t>
            </a:r>
            <a:r>
              <a:rPr sz="2400" spc="-229" dirty="0">
                <a:latin typeface="Lucida Sans Unicode"/>
                <a:cs typeface="Lucida Sans Unicode"/>
              </a:rPr>
              <a:t> </a:t>
            </a:r>
            <a:r>
              <a:rPr sz="3600" baseline="30092" dirty="0">
                <a:latin typeface="Cambria Math"/>
                <a:cs typeface="Cambria Math"/>
              </a:rPr>
              <a:t>+</a:t>
            </a:r>
            <a:r>
              <a:rPr sz="3600" spc="-15" baseline="30092" dirty="0">
                <a:latin typeface="Cambria Math"/>
                <a:cs typeface="Cambria Math"/>
              </a:rPr>
              <a:t> </a:t>
            </a:r>
            <a:r>
              <a:rPr sz="3600" spc="112" baseline="30092" dirty="0">
                <a:latin typeface="Cambria Math"/>
                <a:cs typeface="Cambria Math"/>
              </a:rPr>
              <a:t>1</a:t>
            </a:r>
            <a:r>
              <a:rPr sz="2400" spc="75" dirty="0">
                <a:latin typeface="Lucida Sans Unicode"/>
                <a:cs typeface="Lucida Sans Unicode"/>
              </a:rPr>
              <a:t>apply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the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30" dirty="0">
                <a:latin typeface="Lucida Sans Unicode"/>
                <a:cs typeface="Lucida Sans Unicode"/>
              </a:rPr>
              <a:t>preliminary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test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force,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85" dirty="0">
                <a:latin typeface="Cambria Math"/>
                <a:cs typeface="Cambria Math"/>
              </a:rPr>
              <a:t>𝐹</a:t>
            </a:r>
            <a:r>
              <a:rPr sz="2625" spc="-127" baseline="-15873" dirty="0">
                <a:latin typeface="Cambria Math"/>
                <a:cs typeface="Cambria Math"/>
              </a:rPr>
              <a:t>0,</a:t>
            </a:r>
            <a:r>
              <a:rPr sz="2625" spc="1192" baseline="-15873" dirty="0">
                <a:latin typeface="Cambria Math"/>
                <a:cs typeface="Cambria Math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without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shock,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vibration, 	oscillation,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or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overload.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The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prelimin</a:t>
            </a:r>
            <a:r>
              <a:rPr sz="2400" spc="-1250" dirty="0">
                <a:latin typeface="Lucida Sans Unicode"/>
                <a:cs typeface="Lucida Sans Unicode"/>
              </a:rPr>
              <a:t>a</a:t>
            </a:r>
            <a:r>
              <a:rPr sz="3600" spc="-390" baseline="41666" dirty="0">
                <a:latin typeface="Cambria Math"/>
                <a:cs typeface="Cambria Math"/>
              </a:rPr>
              <a:t>−</a:t>
            </a:r>
            <a:r>
              <a:rPr sz="2400" spc="-690" dirty="0">
                <a:latin typeface="Lucida Sans Unicode"/>
                <a:cs typeface="Lucida Sans Unicode"/>
              </a:rPr>
              <a:t>r</a:t>
            </a:r>
            <a:r>
              <a:rPr sz="3600" spc="-1035" baseline="41666" dirty="0">
                <a:latin typeface="Cambria Math"/>
                <a:cs typeface="Cambria Math"/>
              </a:rPr>
              <a:t>2</a:t>
            </a:r>
            <a:r>
              <a:rPr sz="2400" spc="10" dirty="0">
                <a:latin typeface="Lucida Sans Unicode"/>
                <a:cs typeface="Lucida Sans Unicode"/>
              </a:rPr>
              <a:t>y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40" dirty="0">
                <a:latin typeface="Lucida Sans Unicode"/>
                <a:cs typeface="Lucida Sans Unicode"/>
              </a:rPr>
              <a:t>force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application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time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should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not</a:t>
            </a:r>
            <a:endParaRPr sz="2400">
              <a:latin typeface="Lucida Sans Unicode"/>
              <a:cs typeface="Lucida Sans Unicode"/>
            </a:endParaRPr>
          </a:p>
          <a:p>
            <a:pPr marL="391160" indent="-340360" algn="just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391160" algn="l"/>
              </a:tabLst>
            </a:pPr>
            <a:r>
              <a:rPr sz="2400" spc="75" dirty="0">
                <a:latin typeface="Lucida Sans Unicode"/>
                <a:cs typeface="Lucida Sans Unicode"/>
              </a:rPr>
              <a:t>Measure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initial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depth.</a:t>
            </a:r>
            <a:endParaRPr sz="2400">
              <a:latin typeface="Lucida Sans Unicode"/>
              <a:cs typeface="Lucida Sans Unicode"/>
            </a:endParaRPr>
          </a:p>
          <a:p>
            <a:pPr marL="391160" marR="55880" indent="-340360" algn="just">
              <a:lnSpc>
                <a:spcPts val="2590"/>
              </a:lnSpc>
              <a:spcBef>
                <a:spcPts val="1540"/>
              </a:spcBef>
              <a:buFont typeface="Arial MT"/>
              <a:buChar char="•"/>
              <a:tabLst>
                <a:tab pos="393700" algn="l"/>
              </a:tabLst>
            </a:pPr>
            <a:r>
              <a:rPr sz="2400" dirty="0">
                <a:latin typeface="Lucida Sans Unicode"/>
                <a:cs typeface="Lucida Sans Unicode"/>
              </a:rPr>
              <a:t>Apply</a:t>
            </a:r>
            <a:r>
              <a:rPr sz="2400" spc="-1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additional</a:t>
            </a:r>
            <a:r>
              <a:rPr sz="2400" spc="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spc="-640" dirty="0">
                <a:latin typeface="Lucida Sans Unicode"/>
                <a:cs typeface="Lucida Sans Unicode"/>
              </a:rPr>
              <a:t>F1</a:t>
            </a:r>
            <a:r>
              <a:rPr sz="2400" spc="4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without</a:t>
            </a:r>
            <a:r>
              <a:rPr sz="2400" spc="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shock,</a:t>
            </a:r>
            <a:r>
              <a:rPr sz="2400" spc="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vibration,</a:t>
            </a:r>
            <a:r>
              <a:rPr sz="2400" spc="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oscillation,</a:t>
            </a:r>
            <a:r>
              <a:rPr sz="2400" spc="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9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overload</a:t>
            </a:r>
            <a:r>
              <a:rPr sz="2400" spc="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increase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7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force 	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630" dirty="0">
                <a:latin typeface="Cambria Math"/>
                <a:cs typeface="Cambria Math"/>
              </a:rPr>
              <a:t>𝐹</a:t>
            </a:r>
            <a:r>
              <a:rPr sz="2625" spc="-944" baseline="-15873" dirty="0">
                <a:latin typeface="Cambria Math"/>
                <a:cs typeface="Cambria Math"/>
              </a:rPr>
              <a:t>B</a:t>
            </a:r>
            <a:r>
              <a:rPr sz="2625" spc="644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total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force,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F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87278" y="5875782"/>
            <a:ext cx="421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mbria Math"/>
                <a:cs typeface="Cambria Math"/>
              </a:rPr>
              <a:t>−3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1666" y="5682234"/>
            <a:ext cx="1541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80365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total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force,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190" dirty="0">
                <a:latin typeface="Lucida Sans Unicode"/>
                <a:cs typeface="Lucida Sans Unicode"/>
              </a:rPr>
              <a:t>F,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maintained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for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duration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5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3600" spc="-44" baseline="30092" dirty="0">
                <a:latin typeface="Cambria Math"/>
                <a:cs typeface="Cambria Math"/>
              </a:rPr>
              <a:t>+1</a:t>
            </a:r>
            <a:r>
              <a:rPr sz="2400" spc="-30" dirty="0">
                <a:latin typeface="Lucida Sans Unicode"/>
                <a:cs typeface="Lucida Sans Unicode"/>
              </a:rPr>
              <a:t>S.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Remove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additional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force,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1866" y="6066282"/>
            <a:ext cx="1508379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13885" algn="r">
              <a:lnSpc>
                <a:spcPts val="2090"/>
              </a:lnSpc>
              <a:spcBef>
                <a:spcPts val="100"/>
              </a:spcBef>
            </a:pPr>
            <a:r>
              <a:rPr sz="2400" spc="-25" dirty="0">
                <a:latin typeface="Cambria Math"/>
                <a:cs typeface="Cambria Math"/>
              </a:rPr>
              <a:t>+1</a:t>
            </a:r>
            <a:endParaRPr sz="2400">
              <a:latin typeface="Cambria Math"/>
              <a:cs typeface="Cambria Math"/>
            </a:endParaRPr>
          </a:p>
          <a:p>
            <a:pPr marL="50800">
              <a:lnSpc>
                <a:spcPts val="2090"/>
              </a:lnSpc>
              <a:tabLst>
                <a:tab pos="6812915" algn="l"/>
              </a:tabLst>
            </a:pPr>
            <a:r>
              <a:rPr sz="2400" spc="-380" dirty="0">
                <a:latin typeface="Lucida Sans Unicode"/>
                <a:cs typeface="Lucida Sans Unicode"/>
              </a:rPr>
              <a:t>F1,</a:t>
            </a:r>
            <a:r>
              <a:rPr sz="2400" spc="250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while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preliminary</a:t>
            </a:r>
            <a:r>
              <a:rPr sz="2400" spc="2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force,</a:t>
            </a:r>
            <a:r>
              <a:rPr sz="2400" spc="26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𝐹</a:t>
            </a:r>
            <a:r>
              <a:rPr sz="2625" spc="-37" baseline="-15873" dirty="0">
                <a:latin typeface="Cambria Math"/>
                <a:cs typeface="Cambria Math"/>
              </a:rPr>
              <a:t>0</a:t>
            </a:r>
            <a:r>
              <a:rPr sz="2400" spc="-25" dirty="0">
                <a:latin typeface="Cambria Math"/>
                <a:cs typeface="Cambria Math"/>
              </a:rPr>
              <a:t>,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16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maintained,</a:t>
            </a:r>
            <a:r>
              <a:rPr sz="2400" spc="1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after</a:t>
            </a:r>
            <a:r>
              <a:rPr sz="2400" spc="1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4</a:t>
            </a:r>
            <a:r>
              <a:rPr sz="2400" spc="185" dirty="0">
                <a:latin typeface="Lucida Sans Unicode"/>
                <a:cs typeface="Lucida Sans Unicode"/>
              </a:rPr>
              <a:t> </a:t>
            </a:r>
            <a:r>
              <a:rPr sz="3600" baseline="-34722" dirty="0">
                <a:latin typeface="Cambria Math"/>
                <a:cs typeface="Cambria Math"/>
              </a:rPr>
              <a:t>−3</a:t>
            </a:r>
            <a:r>
              <a:rPr sz="3600" spc="585" baseline="-34722" dirty="0">
                <a:latin typeface="Cambria Math"/>
                <a:cs typeface="Cambria Math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s,</a:t>
            </a:r>
            <a:r>
              <a:rPr sz="2400" spc="1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1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final</a:t>
            </a:r>
            <a:r>
              <a:rPr sz="2400" spc="18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reading</a:t>
            </a:r>
            <a:r>
              <a:rPr sz="2400" spc="1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180" dirty="0">
                <a:latin typeface="Lucida Sans Unicode"/>
                <a:cs typeface="Lucida Sans Unicode"/>
              </a:rPr>
              <a:t> </a:t>
            </a:r>
            <a:r>
              <a:rPr sz="2400" spc="105" dirty="0">
                <a:latin typeface="Lucida Sans Unicode"/>
                <a:cs typeface="Lucida Sans Unicode"/>
              </a:rPr>
              <a:t>be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7066" y="6504128"/>
            <a:ext cx="15352394" cy="224282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305"/>
              </a:spcBef>
            </a:pPr>
            <a:r>
              <a:rPr sz="2400" spc="170" dirty="0">
                <a:latin typeface="Lucida Sans Unicode"/>
                <a:cs typeface="Lucida Sans Unicode"/>
              </a:rPr>
              <a:t>made</a:t>
            </a:r>
            <a:endParaRPr sz="2400">
              <a:latin typeface="Lucida Sans Unicode"/>
              <a:cs typeface="Lucida Sans Unicode"/>
            </a:endParaRPr>
          </a:p>
          <a:p>
            <a:pPr marL="354965" indent="-3422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70" dirty="0">
                <a:latin typeface="Lucida Sans Unicode"/>
                <a:cs typeface="Lucida Sans Unicode"/>
              </a:rPr>
              <a:t>Measure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final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depth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while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preliminary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 </a:t>
            </a:r>
            <a:r>
              <a:rPr sz="2400" spc="-35" dirty="0">
                <a:latin typeface="Lucida Sans Unicode"/>
                <a:cs typeface="Lucida Sans Unicode"/>
              </a:rPr>
              <a:t>is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applied</a:t>
            </a:r>
            <a:endParaRPr sz="2400">
              <a:latin typeface="Lucida Sans Unicode"/>
              <a:cs typeface="Lucida Sans Unicode"/>
            </a:endParaRPr>
          </a:p>
          <a:p>
            <a:pPr marL="353060" marR="5080" indent="-340360" algn="just">
              <a:lnSpc>
                <a:spcPts val="2590"/>
              </a:lnSpc>
              <a:spcBef>
                <a:spcPts val="154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190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distance</a:t>
            </a:r>
            <a:r>
              <a:rPr sz="2400" spc="195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between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centres</a:t>
            </a:r>
            <a:r>
              <a:rPr sz="2400" spc="1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two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adjacent</a:t>
            </a:r>
            <a:r>
              <a:rPr sz="2400" spc="20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indentations</a:t>
            </a:r>
            <a:r>
              <a:rPr sz="2400" spc="1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19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195" dirty="0">
                <a:latin typeface="Lucida Sans Unicode"/>
                <a:cs typeface="Lucida Sans Unicode"/>
              </a:rPr>
              <a:t> </a:t>
            </a:r>
            <a:r>
              <a:rPr sz="2400" spc="130" dirty="0">
                <a:latin typeface="Lucida Sans Unicode"/>
                <a:cs typeface="Lucida Sans Unicode"/>
              </a:rPr>
              <a:t>at</a:t>
            </a:r>
            <a:r>
              <a:rPr sz="2400" spc="19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least</a:t>
            </a:r>
            <a:r>
              <a:rPr sz="2400" spc="20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three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times</a:t>
            </a:r>
            <a:r>
              <a:rPr sz="2400" spc="19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the 	</a:t>
            </a:r>
            <a:r>
              <a:rPr sz="2400" spc="85" dirty="0">
                <a:latin typeface="Lucida Sans Unicode"/>
                <a:cs typeface="Lucida Sans Unicode"/>
              </a:rPr>
              <a:t>diameter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indentation.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distance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centre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145" dirty="0">
                <a:latin typeface="Lucida Sans Unicode"/>
                <a:cs typeface="Lucida Sans Unicode"/>
              </a:rPr>
              <a:t>any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indentation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165" dirty="0">
                <a:latin typeface="Lucida Sans Unicode"/>
                <a:cs typeface="Lucida Sans Unicode"/>
              </a:rPr>
              <a:t>an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edge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test 	</a:t>
            </a:r>
            <a:r>
              <a:rPr sz="2400" spc="100" dirty="0">
                <a:latin typeface="Lucida Sans Unicode"/>
                <a:cs typeface="Lucida Sans Unicode"/>
              </a:rPr>
              <a:t>piece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130" dirty="0">
                <a:latin typeface="Lucida Sans Unicode"/>
                <a:cs typeface="Lucida Sans Unicode"/>
              </a:rPr>
              <a:t>at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least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two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half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time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diameter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indentation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175" y="1461516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84785" rIns="0" bIns="0" rtlCol="0">
            <a:spAutoFit/>
          </a:bodyPr>
          <a:lstStyle/>
          <a:p>
            <a:pPr marR="852805" algn="ctr">
              <a:lnSpc>
                <a:spcPct val="100000"/>
              </a:lnSpc>
              <a:spcBef>
                <a:spcPts val="1455"/>
              </a:spcBef>
            </a:pPr>
            <a:r>
              <a:rPr sz="3600" spc="-45" dirty="0">
                <a:solidFill>
                  <a:srgbClr val="FFFFFF"/>
                </a:solidFill>
                <a:latin typeface="Arial Black"/>
                <a:cs typeface="Arial Black"/>
              </a:rPr>
              <a:t>Scale</a:t>
            </a:r>
            <a:endParaRPr sz="36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524" y="2793492"/>
            <a:ext cx="15233904" cy="684580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9790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295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0" dirty="0"/>
              <a:t> </a:t>
            </a:r>
            <a:r>
              <a:rPr sz="5000" spc="110" dirty="0"/>
              <a:t>Metallic</a:t>
            </a:r>
            <a:r>
              <a:rPr sz="5000" spc="-285" dirty="0"/>
              <a:t> </a:t>
            </a:r>
            <a:r>
              <a:rPr sz="5000" spc="65" dirty="0"/>
              <a:t>Materials</a:t>
            </a:r>
            <a:r>
              <a:rPr sz="5000" spc="-290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5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1702" y="1634108"/>
            <a:ext cx="2379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5" dirty="0">
                <a:solidFill>
                  <a:srgbClr val="FFFFFF"/>
                </a:solidFill>
                <a:latin typeface="Arial Black"/>
                <a:cs typeface="Arial Black"/>
              </a:rPr>
              <a:t>Procedure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4792" y="1837944"/>
            <a:ext cx="14572615" cy="7543800"/>
            <a:chOff x="1764792" y="1837944"/>
            <a:chExt cx="14572615" cy="7543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4792" y="1842516"/>
              <a:ext cx="5614415" cy="74874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0192" y="1837944"/>
              <a:ext cx="5657088" cy="7543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1702" y="1634108"/>
            <a:ext cx="2379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5" dirty="0">
                <a:solidFill>
                  <a:srgbClr val="FFFFFF"/>
                </a:solidFill>
                <a:latin typeface="Arial Black"/>
                <a:cs typeface="Arial Black"/>
              </a:rPr>
              <a:t>Procedure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42260" y="1636776"/>
            <a:ext cx="12392025" cy="8069580"/>
            <a:chOff x="2842260" y="1636776"/>
            <a:chExt cx="12392025" cy="80695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3907" y="1636776"/>
              <a:ext cx="4539996" cy="8069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260" y="1636776"/>
              <a:ext cx="4539995" cy="8069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3063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1439036" y="1206754"/>
            <a:ext cx="6945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000" dirty="0" smtClean="0">
                <a:latin typeface="Verdana"/>
                <a:cs typeface="Verdana"/>
              </a:rPr>
              <a:t>49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4402" y="1623949"/>
            <a:ext cx="2353945" cy="640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3600" spc="-200" dirty="0">
                <a:solidFill>
                  <a:srgbClr val="FFFFFF"/>
                </a:solidFill>
                <a:latin typeface="Arial Black"/>
                <a:cs typeface="Arial Black"/>
              </a:rPr>
              <a:t>Procedure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9575" y="1613916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84785" rIns="0" bIns="0" rtlCol="0">
            <a:spAutoFit/>
          </a:bodyPr>
          <a:lstStyle/>
          <a:p>
            <a:pPr marR="857250" algn="ctr">
              <a:lnSpc>
                <a:spcPct val="100000"/>
              </a:lnSpc>
              <a:spcBef>
                <a:spcPts val="1455"/>
              </a:spcBef>
            </a:pPr>
            <a:r>
              <a:rPr sz="3600" spc="-105" dirty="0">
                <a:solidFill>
                  <a:srgbClr val="FFFFFF"/>
                </a:solidFill>
                <a:latin typeface="Arial Black"/>
                <a:cs typeface="Arial Black"/>
              </a:rPr>
              <a:t>Indenters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20139" y="3387852"/>
            <a:ext cx="16290290" cy="4562475"/>
            <a:chOff x="1120139" y="3387852"/>
            <a:chExt cx="16290290" cy="45624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39" y="3387852"/>
              <a:ext cx="8748522" cy="45620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6396" y="3567684"/>
              <a:ext cx="3665219" cy="38907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8608" y="3567684"/>
              <a:ext cx="3401567" cy="38907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6853" y="574370"/>
            <a:ext cx="9195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85" dirty="0">
                <a:latin typeface="Tahoma"/>
                <a:cs typeface="Tahoma"/>
              </a:rPr>
              <a:t>Stages</a:t>
            </a:r>
            <a:r>
              <a:rPr b="1" spc="-235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204" dirty="0">
                <a:latin typeface="Tahoma"/>
                <a:cs typeface="Tahoma"/>
              </a:rPr>
              <a:t> </a:t>
            </a:r>
            <a:r>
              <a:rPr b="1" spc="-325" dirty="0">
                <a:latin typeface="Tahoma"/>
                <a:cs typeface="Tahoma"/>
              </a:rPr>
              <a:t>Formulation</a:t>
            </a:r>
            <a:r>
              <a:rPr b="1" spc="-250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190" dirty="0">
                <a:latin typeface="Tahoma"/>
                <a:cs typeface="Tahoma"/>
              </a:rPr>
              <a:t> </a:t>
            </a:r>
            <a:r>
              <a:rPr b="1" spc="-434" dirty="0">
                <a:latin typeface="Tahoma"/>
                <a:cs typeface="Tahoma"/>
              </a:rPr>
              <a:t>Indian</a:t>
            </a:r>
            <a:r>
              <a:rPr b="1" spc="-254" dirty="0">
                <a:latin typeface="Tahoma"/>
                <a:cs typeface="Tahoma"/>
              </a:rPr>
              <a:t> </a:t>
            </a:r>
            <a:r>
              <a:rPr b="1" spc="-375" dirty="0">
                <a:latin typeface="Tahoma"/>
                <a:cs typeface="Tahoma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6039" y="1382928"/>
            <a:ext cx="15617825" cy="19691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500" spc="-310" dirty="0">
                <a:solidFill>
                  <a:srgbClr val="404040"/>
                </a:solidFill>
                <a:latin typeface="Arial Black"/>
                <a:cs typeface="Arial Black"/>
              </a:rPr>
              <a:t>7.</a:t>
            </a:r>
            <a:r>
              <a:rPr sz="2500" spc="-1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5" dirty="0">
                <a:solidFill>
                  <a:srgbClr val="404040"/>
                </a:solidFill>
                <a:latin typeface="Arial Black"/>
                <a:cs typeface="Arial Black"/>
              </a:rPr>
              <a:t>Approval</a:t>
            </a:r>
            <a:r>
              <a:rPr sz="2500" spc="-1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 Black"/>
                <a:cs typeface="Arial Black"/>
              </a:rPr>
              <a:t>Stage: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55" dirty="0">
                <a:solidFill>
                  <a:srgbClr val="404040"/>
                </a:solidFill>
                <a:latin typeface="Arial Black"/>
                <a:cs typeface="Arial Black"/>
              </a:rPr>
              <a:t>Sectional</a:t>
            </a:r>
            <a:r>
              <a:rPr sz="2500" spc="-1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0" dirty="0">
                <a:solidFill>
                  <a:srgbClr val="404040"/>
                </a:solidFill>
                <a:latin typeface="Arial Black"/>
                <a:cs typeface="Arial Black"/>
              </a:rPr>
              <a:t>Committee</a:t>
            </a:r>
            <a:r>
              <a:rPr sz="2500" spc="-130" dirty="0">
                <a:solidFill>
                  <a:srgbClr val="404040"/>
                </a:solidFill>
                <a:latin typeface="Arial Black"/>
                <a:cs typeface="Arial Black"/>
              </a:rPr>
              <a:t> Approval:</a:t>
            </a:r>
            <a:r>
              <a:rPr sz="2500" spc="-17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sectional</a:t>
            </a:r>
            <a:r>
              <a:rPr sz="25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committee</a:t>
            </a:r>
            <a:r>
              <a:rPr sz="25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approves</a:t>
            </a:r>
            <a:r>
              <a:rPr sz="2500" spc="-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final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draft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standard.</a:t>
            </a:r>
            <a:endParaRPr sz="250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ts val="2700"/>
              </a:lnSpc>
              <a:spcBef>
                <a:spcPts val="154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375" dirty="0">
                <a:solidFill>
                  <a:srgbClr val="404040"/>
                </a:solidFill>
                <a:latin typeface="Arial Black"/>
                <a:cs typeface="Arial Black"/>
              </a:rPr>
              <a:t>BIS</a:t>
            </a:r>
            <a:r>
              <a:rPr sz="2500" spc="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5" dirty="0">
                <a:solidFill>
                  <a:srgbClr val="404040"/>
                </a:solidFill>
                <a:latin typeface="Arial Black"/>
                <a:cs typeface="Arial Black"/>
              </a:rPr>
              <a:t>Council</a:t>
            </a:r>
            <a:r>
              <a:rPr sz="2500" spc="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10" dirty="0">
                <a:solidFill>
                  <a:srgbClr val="404040"/>
                </a:solidFill>
                <a:latin typeface="Arial Black"/>
                <a:cs typeface="Arial Black"/>
              </a:rPr>
              <a:t>Approval:</a:t>
            </a:r>
            <a:r>
              <a:rPr sz="2500" spc="3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BIS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Council,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which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oversees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activities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BIS,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gives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final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approval 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500" spc="-1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039" y="3859809"/>
            <a:ext cx="15616555" cy="47885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64490" indent="-351790">
              <a:lnSpc>
                <a:spcPct val="100000"/>
              </a:lnSpc>
              <a:spcBef>
                <a:spcPts val="1300"/>
              </a:spcBef>
              <a:buAutoNum type="arabicPeriod" startAt="8"/>
              <a:tabLst>
                <a:tab pos="364490" algn="l"/>
              </a:tabLst>
            </a:pPr>
            <a:r>
              <a:rPr sz="2500" spc="-150" dirty="0">
                <a:solidFill>
                  <a:srgbClr val="404040"/>
                </a:solidFill>
                <a:latin typeface="Arial Black"/>
                <a:cs typeface="Arial Black"/>
              </a:rPr>
              <a:t>Publication</a:t>
            </a:r>
            <a:r>
              <a:rPr sz="2500" spc="-1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Arial Black"/>
                <a:cs typeface="Arial Black"/>
              </a:rPr>
              <a:t>Stage: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75" dirty="0">
                <a:solidFill>
                  <a:srgbClr val="404040"/>
                </a:solidFill>
                <a:latin typeface="Arial Black"/>
                <a:cs typeface="Arial Black"/>
              </a:rPr>
              <a:t>Notification:</a:t>
            </a:r>
            <a:r>
              <a:rPr sz="2500" spc="-17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approved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9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500" spc="-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notified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published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500" spc="-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BIS.</a:t>
            </a:r>
            <a:endParaRPr sz="2500">
              <a:latin typeface="Lucida Sans Unicode"/>
              <a:cs typeface="Lucida Sans Unicode"/>
            </a:endParaRPr>
          </a:p>
          <a:p>
            <a:pPr marL="527685" marR="5715" indent="-515620">
              <a:lnSpc>
                <a:spcPts val="2700"/>
              </a:lnSpc>
              <a:spcBef>
                <a:spcPts val="1540"/>
              </a:spcBef>
              <a:tabLst>
                <a:tab pos="527685" algn="l"/>
                <a:tab pos="3193415" algn="l"/>
                <a:tab pos="4005579" algn="l"/>
                <a:tab pos="4479925" algn="l"/>
                <a:tab pos="5779770" algn="l"/>
                <a:tab pos="7393940" algn="l"/>
                <a:tab pos="7788909" algn="l"/>
                <a:tab pos="8895080" algn="l"/>
                <a:tab pos="10511790" algn="l"/>
                <a:tab pos="10984865" algn="l"/>
                <a:tab pos="11652250" algn="l"/>
                <a:tab pos="12784455" algn="l"/>
                <a:tab pos="13568044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40" dirty="0">
                <a:solidFill>
                  <a:srgbClr val="404040"/>
                </a:solidFill>
                <a:latin typeface="Arial Black"/>
                <a:cs typeface="Arial Black"/>
              </a:rPr>
              <a:t>Availability:</a:t>
            </a:r>
            <a:r>
              <a:rPr sz="2500" spc="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new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or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revised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is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made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available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25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public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stakeholders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through</a:t>
            </a:r>
            <a:r>
              <a:rPr sz="25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BIS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publications</a:t>
            </a:r>
            <a:r>
              <a:rPr sz="2500" spc="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online</a:t>
            </a:r>
            <a:r>
              <a:rPr sz="25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portals.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364490" indent="-351790">
              <a:lnSpc>
                <a:spcPct val="100000"/>
              </a:lnSpc>
              <a:buAutoNum type="arabicPeriod" startAt="9"/>
              <a:tabLst>
                <a:tab pos="364490" algn="l"/>
              </a:tabLst>
            </a:pPr>
            <a:r>
              <a:rPr sz="2500" spc="-229" dirty="0">
                <a:solidFill>
                  <a:srgbClr val="404040"/>
                </a:solidFill>
                <a:latin typeface="Arial Black"/>
                <a:cs typeface="Arial Black"/>
              </a:rPr>
              <a:t>Review</a:t>
            </a:r>
            <a:r>
              <a:rPr sz="2500" spc="-18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500" spc="-1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85" dirty="0">
                <a:solidFill>
                  <a:srgbClr val="404040"/>
                </a:solidFill>
                <a:latin typeface="Arial Black"/>
                <a:cs typeface="Arial Black"/>
              </a:rPr>
              <a:t>Revision:</a:t>
            </a:r>
            <a:endParaRPr sz="2500">
              <a:latin typeface="Arial Black"/>
              <a:cs typeface="Arial Black"/>
            </a:endParaRPr>
          </a:p>
          <a:p>
            <a:pPr marL="527685" marR="7620" indent="-515620">
              <a:lnSpc>
                <a:spcPts val="2700"/>
              </a:lnSpc>
              <a:spcBef>
                <a:spcPts val="154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55" dirty="0">
                <a:solidFill>
                  <a:srgbClr val="404040"/>
                </a:solidFill>
                <a:latin typeface="Arial Black"/>
                <a:cs typeface="Arial Black"/>
              </a:rPr>
              <a:t>Periodic</a:t>
            </a:r>
            <a:r>
              <a:rPr sz="2500" spc="1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235" dirty="0">
                <a:solidFill>
                  <a:srgbClr val="404040"/>
                </a:solidFill>
                <a:latin typeface="Arial Black"/>
                <a:cs typeface="Arial Black"/>
              </a:rPr>
              <a:t>Review:</a:t>
            </a:r>
            <a:r>
              <a:rPr sz="2500" spc="1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9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are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periodically</a:t>
            </a:r>
            <a:r>
              <a:rPr sz="2500" spc="1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reviewed</a:t>
            </a:r>
            <a:r>
              <a:rPr sz="2500" spc="1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500" spc="1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ensure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they</a:t>
            </a:r>
            <a:r>
              <a:rPr sz="2500" spc="1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remain</a:t>
            </a:r>
            <a:r>
              <a:rPr sz="2500" spc="1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relevant</a:t>
            </a:r>
            <a:r>
              <a:rPr sz="2500" spc="1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up- 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to-</a:t>
            </a:r>
            <a:r>
              <a:rPr sz="25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date.</a:t>
            </a:r>
            <a:endParaRPr sz="250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ts val="2700"/>
              </a:lnSpc>
              <a:spcBef>
                <a:spcPts val="1505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70" dirty="0">
                <a:solidFill>
                  <a:srgbClr val="404040"/>
                </a:solidFill>
                <a:latin typeface="Arial Black"/>
                <a:cs typeface="Arial Black"/>
              </a:rPr>
              <a:t>Amendments</a:t>
            </a:r>
            <a:r>
              <a:rPr sz="2500" spc="13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500" spc="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90" dirty="0">
                <a:solidFill>
                  <a:srgbClr val="404040"/>
                </a:solidFill>
                <a:latin typeface="Arial Black"/>
                <a:cs typeface="Arial Black"/>
              </a:rPr>
              <a:t>Revisions:</a:t>
            </a:r>
            <a:r>
              <a:rPr sz="2500" spc="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Based</a:t>
            </a:r>
            <a:r>
              <a:rPr sz="2500" spc="1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on</a:t>
            </a:r>
            <a:r>
              <a:rPr sz="2500" spc="1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1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review,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5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200" dirty="0">
                <a:solidFill>
                  <a:srgbClr val="404040"/>
                </a:solidFill>
                <a:latin typeface="Lucida Sans Unicode"/>
                <a:cs typeface="Lucida Sans Unicode"/>
              </a:rPr>
              <a:t>may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be</a:t>
            </a:r>
            <a:r>
              <a:rPr sz="25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5" dirty="0">
                <a:solidFill>
                  <a:srgbClr val="404040"/>
                </a:solidFill>
                <a:latin typeface="Lucida Sans Unicode"/>
                <a:cs typeface="Lucida Sans Unicode"/>
              </a:rPr>
              <a:t>amended</a:t>
            </a:r>
            <a:r>
              <a:rPr sz="2500" spc="1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or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revised</a:t>
            </a:r>
            <a:r>
              <a:rPr sz="2500" spc="1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to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reflect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technological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advancements,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regulatory 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changes,</a:t>
            </a:r>
            <a:r>
              <a:rPr sz="25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industry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needs.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0873" y="1206754"/>
            <a:ext cx="2368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863037"/>
            <a:ext cx="1715135" cy="950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00" spc="1255" dirty="0">
                <a:latin typeface="Microsoft Sans Serif"/>
                <a:cs typeface="Microsoft Sans Serif"/>
              </a:rPr>
              <a:t>🠜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0" dirty="0">
                <a:solidFill>
                  <a:srgbClr val="404040"/>
                </a:solidFill>
                <a:latin typeface="Lucida Sans Unicode"/>
                <a:cs typeface="Lucida Sans Unicode"/>
              </a:rPr>
              <a:t>70 </a:t>
            </a:r>
            <a:r>
              <a:rPr sz="22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HRC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  <a:tabLst>
                <a:tab pos="469265" algn="l"/>
              </a:tabLst>
            </a:pPr>
            <a:r>
              <a:rPr sz="2200" spc="1255" dirty="0">
                <a:latin typeface="Microsoft Sans Serif"/>
                <a:cs typeface="Microsoft Sans Serif"/>
              </a:rPr>
              <a:t>🠜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dirty="0">
                <a:solidFill>
                  <a:srgbClr val="404040"/>
                </a:solidFill>
                <a:latin typeface="Lucida Sans Unicode"/>
                <a:cs typeface="Lucida Sans Unicode"/>
              </a:rPr>
              <a:t>80</a:t>
            </a:r>
            <a:r>
              <a:rPr sz="2200" spc="-1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HRBW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42179" y="9388246"/>
            <a:ext cx="290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75" dirty="0" smtClean="0">
                <a:solidFill>
                  <a:srgbClr val="FDFFFF"/>
                </a:solidFill>
                <a:latin typeface="Lucida Sans Unicode"/>
                <a:cs typeface="Lucida Sans Unicode"/>
              </a:rPr>
              <a:t>5</a:t>
            </a:r>
            <a:r>
              <a:rPr lang="en-IN" sz="2200" spc="-375" dirty="0" smtClean="0">
                <a:solidFill>
                  <a:srgbClr val="FDFFFF"/>
                </a:solidFill>
                <a:latin typeface="Lucida Sans Unicode"/>
                <a:cs typeface="Lucida Sans Unicode"/>
              </a:rPr>
              <a:t>0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872" y="5155691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2237232" y="0"/>
                </a:moveTo>
                <a:lnTo>
                  <a:pt x="140208" y="0"/>
                </a:lnTo>
                <a:lnTo>
                  <a:pt x="95892" y="7144"/>
                </a:lnTo>
                <a:lnTo>
                  <a:pt x="57404" y="27041"/>
                </a:lnTo>
                <a:lnTo>
                  <a:pt x="27052" y="57387"/>
                </a:lnTo>
                <a:lnTo>
                  <a:pt x="7148" y="95877"/>
                </a:lnTo>
                <a:lnTo>
                  <a:pt x="0" y="140208"/>
                </a:lnTo>
                <a:lnTo>
                  <a:pt x="0" y="841248"/>
                </a:lnTo>
                <a:lnTo>
                  <a:pt x="2377440" y="841248"/>
                </a:lnTo>
                <a:lnTo>
                  <a:pt x="2377440" y="140208"/>
                </a:lnTo>
                <a:lnTo>
                  <a:pt x="2370295" y="95877"/>
                </a:lnTo>
                <a:lnTo>
                  <a:pt x="2350398" y="57387"/>
                </a:lnTo>
                <a:lnTo>
                  <a:pt x="2320052" y="27041"/>
                </a:lnTo>
                <a:lnTo>
                  <a:pt x="2281562" y="7144"/>
                </a:lnTo>
                <a:lnTo>
                  <a:pt x="2237232" y="0"/>
                </a:lnTo>
                <a:close/>
              </a:path>
            </a:pathLst>
          </a:custGeom>
          <a:solidFill>
            <a:srgbClr val="92A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872" y="5155691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140208" y="0"/>
                </a:moveTo>
                <a:lnTo>
                  <a:pt x="2237232" y="0"/>
                </a:lnTo>
                <a:lnTo>
                  <a:pt x="2281562" y="7144"/>
                </a:lnTo>
                <a:lnTo>
                  <a:pt x="2320052" y="27041"/>
                </a:lnTo>
                <a:lnTo>
                  <a:pt x="2350398" y="57387"/>
                </a:lnTo>
                <a:lnTo>
                  <a:pt x="2370295" y="95877"/>
                </a:lnTo>
                <a:lnTo>
                  <a:pt x="2377440" y="140208"/>
                </a:lnTo>
                <a:lnTo>
                  <a:pt x="2377440" y="841248"/>
                </a:lnTo>
                <a:lnTo>
                  <a:pt x="0" y="841248"/>
                </a:lnTo>
                <a:lnTo>
                  <a:pt x="0" y="140208"/>
                </a:lnTo>
                <a:lnTo>
                  <a:pt x="7148" y="95877"/>
                </a:lnTo>
                <a:lnTo>
                  <a:pt x="27052" y="57387"/>
                </a:lnTo>
                <a:lnTo>
                  <a:pt x="57404" y="27041"/>
                </a:lnTo>
                <a:lnTo>
                  <a:pt x="95892" y="7144"/>
                </a:lnTo>
                <a:lnTo>
                  <a:pt x="140208" y="0"/>
                </a:lnTo>
                <a:close/>
              </a:path>
            </a:pathLst>
          </a:custGeom>
          <a:ln w="15875">
            <a:solidFill>
              <a:srgbClr val="92A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80997" y="5396229"/>
            <a:ext cx="375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80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4963" y="6109715"/>
            <a:ext cx="2429510" cy="904240"/>
          </a:xfrm>
          <a:custGeom>
            <a:avLst/>
            <a:gdLst/>
            <a:ahLst/>
            <a:cxnLst/>
            <a:rect l="l" t="t" r="r" b="b"/>
            <a:pathLst>
              <a:path w="2429510" h="904240">
                <a:moveTo>
                  <a:pt x="2278634" y="0"/>
                </a:moveTo>
                <a:lnTo>
                  <a:pt x="150622" y="0"/>
                </a:lnTo>
                <a:lnTo>
                  <a:pt x="103014" y="7678"/>
                </a:lnTo>
                <a:lnTo>
                  <a:pt x="61667" y="29061"/>
                </a:lnTo>
                <a:lnTo>
                  <a:pt x="29061" y="61667"/>
                </a:lnTo>
                <a:lnTo>
                  <a:pt x="7678" y="103014"/>
                </a:lnTo>
                <a:lnTo>
                  <a:pt x="0" y="150622"/>
                </a:lnTo>
                <a:lnTo>
                  <a:pt x="0" y="903732"/>
                </a:lnTo>
                <a:lnTo>
                  <a:pt x="2429256" y="903732"/>
                </a:lnTo>
                <a:lnTo>
                  <a:pt x="2429256" y="150622"/>
                </a:lnTo>
                <a:lnTo>
                  <a:pt x="2421577" y="103014"/>
                </a:lnTo>
                <a:lnTo>
                  <a:pt x="2400194" y="61667"/>
                </a:lnTo>
                <a:lnTo>
                  <a:pt x="2367588" y="29061"/>
                </a:lnTo>
                <a:lnTo>
                  <a:pt x="2326241" y="7678"/>
                </a:lnTo>
                <a:lnTo>
                  <a:pt x="22786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75535" y="6368034"/>
            <a:ext cx="3892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HR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055" y="7170419"/>
            <a:ext cx="2429510" cy="879475"/>
          </a:xfrm>
          <a:custGeom>
            <a:avLst/>
            <a:gdLst/>
            <a:ahLst/>
            <a:cxnLst/>
            <a:rect l="l" t="t" r="r" b="b"/>
            <a:pathLst>
              <a:path w="2429510" h="879475">
                <a:moveTo>
                  <a:pt x="2282698" y="0"/>
                </a:moveTo>
                <a:lnTo>
                  <a:pt x="146557" y="0"/>
                </a:lnTo>
                <a:lnTo>
                  <a:pt x="100236" y="7475"/>
                </a:lnTo>
                <a:lnTo>
                  <a:pt x="60004" y="28289"/>
                </a:lnTo>
                <a:lnTo>
                  <a:pt x="28278" y="60021"/>
                </a:lnTo>
                <a:lnTo>
                  <a:pt x="7472" y="100250"/>
                </a:lnTo>
                <a:lnTo>
                  <a:pt x="0" y="146557"/>
                </a:lnTo>
                <a:lnTo>
                  <a:pt x="0" y="879347"/>
                </a:lnTo>
                <a:lnTo>
                  <a:pt x="2429256" y="879347"/>
                </a:lnTo>
                <a:lnTo>
                  <a:pt x="2429256" y="146557"/>
                </a:lnTo>
                <a:lnTo>
                  <a:pt x="2421780" y="100250"/>
                </a:lnTo>
                <a:lnTo>
                  <a:pt x="2400966" y="60021"/>
                </a:lnTo>
                <a:lnTo>
                  <a:pt x="2369234" y="28289"/>
                </a:lnTo>
                <a:lnTo>
                  <a:pt x="2329005" y="7475"/>
                </a:lnTo>
                <a:lnTo>
                  <a:pt x="228269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5894" y="7416545"/>
            <a:ext cx="196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0287" y="8185404"/>
            <a:ext cx="2430780" cy="934719"/>
          </a:xfrm>
          <a:custGeom>
            <a:avLst/>
            <a:gdLst/>
            <a:ahLst/>
            <a:cxnLst/>
            <a:rect l="l" t="t" r="r" b="b"/>
            <a:pathLst>
              <a:path w="2430780" h="934720">
                <a:moveTo>
                  <a:pt x="2275078" y="0"/>
                </a:moveTo>
                <a:lnTo>
                  <a:pt x="155702" y="0"/>
                </a:lnTo>
                <a:lnTo>
                  <a:pt x="106488" y="7939"/>
                </a:lnTo>
                <a:lnTo>
                  <a:pt x="63746" y="30045"/>
                </a:lnTo>
                <a:lnTo>
                  <a:pt x="30041" y="63751"/>
                </a:lnTo>
                <a:lnTo>
                  <a:pt x="7937" y="106493"/>
                </a:lnTo>
                <a:lnTo>
                  <a:pt x="0" y="155702"/>
                </a:lnTo>
                <a:lnTo>
                  <a:pt x="0" y="934212"/>
                </a:lnTo>
                <a:lnTo>
                  <a:pt x="2430780" y="934212"/>
                </a:lnTo>
                <a:lnTo>
                  <a:pt x="2430780" y="155702"/>
                </a:lnTo>
                <a:lnTo>
                  <a:pt x="2422840" y="106493"/>
                </a:lnTo>
                <a:lnTo>
                  <a:pt x="2400734" y="63751"/>
                </a:lnTo>
                <a:lnTo>
                  <a:pt x="2367028" y="30045"/>
                </a:lnTo>
                <a:lnTo>
                  <a:pt x="2324286" y="7939"/>
                </a:lnTo>
                <a:lnTo>
                  <a:pt x="2275078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47469" y="8475344"/>
            <a:ext cx="2978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95" dirty="0">
                <a:solidFill>
                  <a:srgbClr val="FFFFFF"/>
                </a:solidFill>
                <a:latin typeface="Lucida Sans Unicode"/>
                <a:cs typeface="Lucida Sans Unicode"/>
              </a:rPr>
              <a:t>W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4265" y="5399659"/>
            <a:ext cx="34480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Rockwell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hardness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70" dirty="0">
                <a:latin typeface="Lucida Sans Unicode"/>
                <a:cs typeface="Lucida Sans Unicode"/>
              </a:rPr>
              <a:t>value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4265" y="6340550"/>
            <a:ext cx="37395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Rockwell</a:t>
            </a:r>
            <a:r>
              <a:rPr sz="2200" spc="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Hardness</a:t>
            </a:r>
            <a:r>
              <a:rPr sz="2200" spc="114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Symbol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8908" y="7626477"/>
            <a:ext cx="31476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Rockwell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105" dirty="0">
                <a:latin typeface="Lucida Sans Unicode"/>
                <a:cs typeface="Lucida Sans Unicode"/>
              </a:rPr>
              <a:t>scale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40" dirty="0">
                <a:latin typeface="Lucida Sans Unicode"/>
                <a:cs typeface="Lucida Sans Unicode"/>
              </a:rPr>
              <a:t>symbol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9542" y="8472881"/>
            <a:ext cx="476821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Indication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type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ball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40" dirty="0">
                <a:latin typeface="Lucida Sans Unicode"/>
                <a:cs typeface="Lucida Sans Unicode"/>
              </a:rPr>
              <a:t>used</a:t>
            </a:r>
            <a:endParaRPr sz="2200">
              <a:latin typeface="Lucida Sans Unicode"/>
              <a:cs typeface="Lucida Sans Unicode"/>
            </a:endParaRPr>
          </a:p>
          <a:p>
            <a:pPr marL="86995">
              <a:lnSpc>
                <a:spcPts val="2510"/>
              </a:lnSpc>
            </a:pPr>
            <a:r>
              <a:rPr sz="2200" dirty="0">
                <a:latin typeface="Lucida Sans Unicode"/>
                <a:cs typeface="Lucida Sans Unicode"/>
              </a:rPr>
              <a:t>W=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Tungstun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80" dirty="0">
                <a:latin typeface="Lucida Sans Unicode"/>
                <a:cs typeface="Lucida Sans Unicode"/>
              </a:rPr>
              <a:t>Carbide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45" dirty="0">
                <a:latin typeface="Lucida Sans Unicode"/>
                <a:cs typeface="Lucida Sans Unicode"/>
              </a:rPr>
              <a:t>Composite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5112" y="6054852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112" y="9139428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112" y="8049768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112" y="7011923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94791" y="342976"/>
            <a:ext cx="17299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</a:tabLst>
            </a:pPr>
            <a:r>
              <a:rPr sz="4800" spc="-295" dirty="0"/>
              <a:t>IS</a:t>
            </a:r>
            <a:r>
              <a:rPr sz="4800" dirty="0"/>
              <a:t>	</a:t>
            </a:r>
            <a:r>
              <a:rPr sz="4800" spc="155" dirty="0"/>
              <a:t>1586</a:t>
            </a:r>
            <a:r>
              <a:rPr sz="4800" spc="-250" dirty="0"/>
              <a:t> </a:t>
            </a:r>
            <a:r>
              <a:rPr sz="4800" spc="330" dirty="0"/>
              <a:t>/</a:t>
            </a:r>
            <a:r>
              <a:rPr sz="4800" spc="-245" dirty="0"/>
              <a:t> </a:t>
            </a:r>
            <a:r>
              <a:rPr sz="4800" dirty="0"/>
              <a:t>ISO</a:t>
            </a:r>
            <a:r>
              <a:rPr sz="4800" spc="-250" dirty="0"/>
              <a:t> </a:t>
            </a:r>
            <a:r>
              <a:rPr sz="4800" spc="155" dirty="0"/>
              <a:t>6508</a:t>
            </a:r>
            <a:r>
              <a:rPr sz="4800" spc="-250" dirty="0"/>
              <a:t> </a:t>
            </a:r>
            <a:r>
              <a:rPr sz="4800" spc="105" dirty="0"/>
              <a:t>Metallic</a:t>
            </a:r>
            <a:r>
              <a:rPr sz="4800" spc="-220" dirty="0"/>
              <a:t> </a:t>
            </a:r>
            <a:r>
              <a:rPr sz="4800" spc="60" dirty="0"/>
              <a:t>Materials</a:t>
            </a:r>
            <a:r>
              <a:rPr sz="4800" spc="-225" dirty="0"/>
              <a:t> </a:t>
            </a:r>
            <a:r>
              <a:rPr sz="4800" dirty="0"/>
              <a:t>-</a:t>
            </a:r>
            <a:r>
              <a:rPr sz="4800" spc="-245" dirty="0"/>
              <a:t> </a:t>
            </a:r>
            <a:r>
              <a:rPr sz="4800" spc="65" dirty="0"/>
              <a:t>Rockwell</a:t>
            </a:r>
            <a:r>
              <a:rPr sz="4800" spc="-245" dirty="0"/>
              <a:t> </a:t>
            </a:r>
            <a:r>
              <a:rPr sz="4800" dirty="0"/>
              <a:t>Hardness</a:t>
            </a:r>
            <a:r>
              <a:rPr sz="4800" spc="-250" dirty="0"/>
              <a:t> </a:t>
            </a:r>
            <a:r>
              <a:rPr sz="4800" spc="-20" dirty="0"/>
              <a:t>Test</a:t>
            </a:r>
            <a:endParaRPr sz="4800"/>
          </a:p>
        </p:txBody>
      </p:sp>
      <p:sp>
        <p:nvSpPr>
          <p:cNvPr id="22" name="object 22"/>
          <p:cNvSpPr txBox="1"/>
          <p:nvPr/>
        </p:nvSpPr>
        <p:spPr>
          <a:xfrm>
            <a:off x="1295400" y="1677923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82880" rIns="0" bIns="0" rtlCol="0">
            <a:spAutoFit/>
          </a:bodyPr>
          <a:lstStyle/>
          <a:p>
            <a:pPr marR="1187450" algn="ctr">
              <a:lnSpc>
                <a:spcPct val="100000"/>
              </a:lnSpc>
              <a:spcBef>
                <a:spcPts val="1440"/>
              </a:spcBef>
            </a:pPr>
            <a:r>
              <a:rPr sz="3600" spc="-20" dirty="0">
                <a:solidFill>
                  <a:srgbClr val="FFFFFF"/>
                </a:solidFill>
                <a:latin typeface="Arial Black"/>
                <a:cs typeface="Arial Black"/>
              </a:rPr>
              <a:t>Can</a:t>
            </a:r>
            <a:r>
              <a:rPr sz="3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00" dirty="0">
                <a:solidFill>
                  <a:srgbClr val="FFFFFF"/>
                </a:solidFill>
                <a:latin typeface="Arial Black"/>
                <a:cs typeface="Arial Black"/>
              </a:rPr>
              <a:t>anyone</a:t>
            </a:r>
            <a:r>
              <a:rPr sz="36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40" dirty="0">
                <a:solidFill>
                  <a:srgbClr val="FFFFFF"/>
                </a:solidFill>
                <a:latin typeface="Arial Black"/>
                <a:cs typeface="Arial Black"/>
              </a:rPr>
              <a:t>elaborate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9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3600" spc="-220" dirty="0">
                <a:solidFill>
                  <a:srgbClr val="FFFFFF"/>
                </a:solidFill>
                <a:latin typeface="Arial Black"/>
                <a:cs typeface="Arial Black"/>
              </a:rPr>
              <a:t> following</a:t>
            </a:r>
            <a:r>
              <a:rPr sz="3600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Arial Black"/>
                <a:cs typeface="Arial Black"/>
              </a:rPr>
              <a:t>designations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8"/>
            <a:ext cx="18288000" cy="102565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747" y="317068"/>
            <a:ext cx="180035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1694" algn="l"/>
              </a:tabLst>
            </a:pPr>
            <a:r>
              <a:rPr sz="5000" spc="-305" dirty="0"/>
              <a:t>IS</a:t>
            </a:r>
            <a:r>
              <a:rPr sz="5000" dirty="0"/>
              <a:t>	</a:t>
            </a:r>
            <a:r>
              <a:rPr sz="5000" spc="160" dirty="0"/>
              <a:t>1586</a:t>
            </a:r>
            <a:r>
              <a:rPr sz="5000" spc="-300" dirty="0"/>
              <a:t> </a:t>
            </a:r>
            <a:r>
              <a:rPr sz="5000" spc="340" dirty="0"/>
              <a:t>/</a:t>
            </a:r>
            <a:r>
              <a:rPr sz="5000" spc="-254" dirty="0"/>
              <a:t> </a:t>
            </a:r>
            <a:r>
              <a:rPr sz="5000" spc="-10" dirty="0"/>
              <a:t>ISO</a:t>
            </a:r>
            <a:r>
              <a:rPr sz="5000" spc="-285" dirty="0"/>
              <a:t> </a:t>
            </a:r>
            <a:r>
              <a:rPr sz="5000" spc="160" dirty="0"/>
              <a:t>6508</a:t>
            </a:r>
            <a:r>
              <a:rPr sz="5000" spc="-275" dirty="0"/>
              <a:t> </a:t>
            </a:r>
            <a:r>
              <a:rPr sz="5000" spc="110" dirty="0"/>
              <a:t>Metallic</a:t>
            </a:r>
            <a:r>
              <a:rPr sz="5000" spc="-270" dirty="0"/>
              <a:t> </a:t>
            </a:r>
            <a:r>
              <a:rPr sz="5000" spc="65" dirty="0"/>
              <a:t>Materials</a:t>
            </a:r>
            <a:r>
              <a:rPr sz="5000" spc="-285" dirty="0"/>
              <a:t> </a:t>
            </a:r>
            <a:r>
              <a:rPr sz="5000" dirty="0"/>
              <a:t>-</a:t>
            </a:r>
            <a:r>
              <a:rPr sz="5000" spc="-265" dirty="0"/>
              <a:t> </a:t>
            </a:r>
            <a:r>
              <a:rPr sz="5000" spc="70" dirty="0"/>
              <a:t>Rockwell</a:t>
            </a:r>
            <a:r>
              <a:rPr sz="5000" spc="-275" dirty="0"/>
              <a:t> </a:t>
            </a:r>
            <a:r>
              <a:rPr sz="5000" dirty="0"/>
              <a:t>Hardness</a:t>
            </a:r>
            <a:r>
              <a:rPr sz="5000" spc="-280" dirty="0"/>
              <a:t> </a:t>
            </a:r>
            <a:r>
              <a:rPr sz="5000" spc="-20" dirty="0"/>
              <a:t>Test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1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4402" y="1623949"/>
            <a:ext cx="2353945" cy="640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3600" spc="-200" dirty="0">
                <a:solidFill>
                  <a:srgbClr val="FFFFFF"/>
                </a:solidFill>
                <a:latin typeface="Arial Black"/>
                <a:cs typeface="Arial Black"/>
              </a:rPr>
              <a:t>Procedure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9575" y="1613916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84785" rIns="0" bIns="0" rtlCol="0">
            <a:spAutoFit/>
          </a:bodyPr>
          <a:lstStyle/>
          <a:p>
            <a:pPr marR="850900" algn="ctr">
              <a:lnSpc>
                <a:spcPct val="100000"/>
              </a:lnSpc>
              <a:spcBef>
                <a:spcPts val="1455"/>
              </a:spcBef>
            </a:pPr>
            <a:r>
              <a:rPr sz="3600" spc="-365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Arial Black"/>
                <a:cs typeface="Arial Black"/>
              </a:rPr>
              <a:t>Report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339" y="2964306"/>
            <a:ext cx="15504160" cy="560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SzPct val="88888"/>
              <a:buFont typeface="SimSun-ExtB"/>
              <a:buChar char="•"/>
              <a:tabLst>
                <a:tab pos="469900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laboratory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shall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record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at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least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following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information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that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information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shall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be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included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report,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unless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agreed by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 parties </a:t>
            </a:r>
            <a:r>
              <a:rPr sz="1800" spc="-10" dirty="0">
                <a:latin typeface="Lucida Sans Unicode"/>
                <a:cs typeface="Lucida Sans Unicode"/>
              </a:rPr>
              <a:t>concerned:</a:t>
            </a:r>
            <a:endParaRPr sz="1800" dirty="0">
              <a:latin typeface="Lucida Sans Unicode"/>
              <a:cs typeface="Lucida Sans Unicode"/>
            </a:endParaRPr>
          </a:p>
          <a:p>
            <a:pPr marL="329565" indent="-31686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329565" algn="l"/>
              </a:tabLst>
            </a:pP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reference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this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4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1586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/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6508,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i.e.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1586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570" dirty="0">
                <a:latin typeface="Lucida Sans Unicode"/>
                <a:cs typeface="Lucida Sans Unicode"/>
              </a:rPr>
              <a:t>1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/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6508-</a:t>
            </a:r>
            <a:r>
              <a:rPr sz="1800" spc="-365" dirty="0">
                <a:latin typeface="Lucida Sans Unicode"/>
                <a:cs typeface="Lucida Sans Unicode"/>
              </a:rPr>
              <a:t>1;</a:t>
            </a:r>
            <a:endParaRPr sz="1800" dirty="0">
              <a:latin typeface="Lucida Sans Unicode"/>
              <a:cs typeface="Lucida Sans Unicode"/>
            </a:endParaRPr>
          </a:p>
          <a:p>
            <a:pPr marL="329565" indent="-316865">
              <a:lnSpc>
                <a:spcPct val="100000"/>
              </a:lnSpc>
              <a:spcBef>
                <a:spcPts val="1989"/>
              </a:spcBef>
              <a:buAutoNum type="alphaLcParenR"/>
              <a:tabLst>
                <a:tab pos="329565" algn="l"/>
              </a:tabLst>
            </a:pPr>
            <a:r>
              <a:rPr sz="1800" dirty="0">
                <a:latin typeface="Lucida Sans Unicode"/>
                <a:cs typeface="Lucida Sans Unicode"/>
              </a:rPr>
              <a:t>all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details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necessary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for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complete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identification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piece,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including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curvature</a:t>
            </a:r>
            <a:r>
              <a:rPr sz="1800" spc="-10" dirty="0">
                <a:latin typeface="Lucida Sans Unicode"/>
                <a:cs typeface="Lucida Sans Unicode"/>
              </a:rPr>
              <a:t> of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surface;</a:t>
            </a:r>
            <a:endParaRPr sz="1800" dirty="0">
              <a:latin typeface="Lucida Sans Unicode"/>
              <a:cs typeface="Lucida Sans Unicode"/>
            </a:endParaRPr>
          </a:p>
          <a:p>
            <a:pPr marL="314325" indent="-30162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314325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temperature,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if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it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is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not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within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limits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of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10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470" dirty="0">
                <a:latin typeface="SimSun-ExtB"/>
                <a:cs typeface="SimSun-ExtB"/>
              </a:rPr>
              <a:t>°</a:t>
            </a:r>
            <a:r>
              <a:rPr sz="1800" spc="-470" dirty="0">
                <a:latin typeface="Lucida Sans Unicode"/>
                <a:cs typeface="Lucida Sans Unicode"/>
              </a:rPr>
              <a:t>C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35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375" dirty="0">
                <a:latin typeface="SimSun-ExtB"/>
                <a:cs typeface="SimSun-ExtB"/>
              </a:rPr>
              <a:t>°</a:t>
            </a:r>
            <a:r>
              <a:rPr sz="1800" spc="-375" dirty="0">
                <a:latin typeface="Lucida Sans Unicode"/>
                <a:cs typeface="Lucida Sans Unicode"/>
              </a:rPr>
              <a:t>C;</a:t>
            </a:r>
            <a:endParaRPr sz="1800" dirty="0">
              <a:latin typeface="Lucida Sans Unicode"/>
              <a:cs typeface="Lucida Sans Unicode"/>
            </a:endParaRPr>
          </a:p>
          <a:p>
            <a:pPr marL="329565" indent="-31686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329565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result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format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defined</a:t>
            </a:r>
            <a:r>
              <a:rPr sz="1800" spc="-20" dirty="0">
                <a:latin typeface="Lucida Sans Unicode"/>
                <a:cs typeface="Lucida Sans Unicode"/>
              </a:rPr>
              <a:t> 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4.2;</a:t>
            </a:r>
            <a:endParaRPr sz="18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1995"/>
              </a:spcBef>
              <a:buAutoNum type="alphaLcParenR"/>
              <a:tabLst>
                <a:tab pos="317500" algn="l"/>
              </a:tabLst>
            </a:pPr>
            <a:r>
              <a:rPr sz="1800" dirty="0">
                <a:latin typeface="Lucida Sans Unicode"/>
                <a:cs typeface="Lucida Sans Unicode"/>
              </a:rPr>
              <a:t>all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operations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not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specified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in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this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of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1586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/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6508,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regarded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as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optional;</a:t>
            </a:r>
            <a:endParaRPr sz="1800" dirty="0">
              <a:latin typeface="Lucida Sans Unicode"/>
              <a:cs typeface="Lucida Sans Unicode"/>
            </a:endParaRPr>
          </a:p>
          <a:p>
            <a:pPr marL="250190" indent="-237490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250190" algn="l"/>
              </a:tabLst>
            </a:pPr>
            <a:r>
              <a:rPr sz="1800" dirty="0">
                <a:latin typeface="Lucida Sans Unicode"/>
                <a:cs typeface="Lucida Sans Unicode"/>
              </a:rPr>
              <a:t>details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of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any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occurrence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which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might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have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affected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result;</a:t>
            </a:r>
            <a:endParaRPr sz="1800" dirty="0">
              <a:latin typeface="Lucida Sans Unicode"/>
              <a:cs typeface="Lucida Sans Unicode"/>
            </a:endParaRPr>
          </a:p>
          <a:p>
            <a:pPr marL="329565" indent="-31686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329565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actual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extended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total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force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duration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time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used,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if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greater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than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6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allowed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by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tolerances;</a:t>
            </a:r>
            <a:endParaRPr sz="1800" dirty="0">
              <a:latin typeface="Lucida Sans Unicode"/>
              <a:cs typeface="Lucida Sans Unicode"/>
            </a:endParaRPr>
          </a:p>
          <a:p>
            <a:pPr marL="321945" indent="-309245">
              <a:lnSpc>
                <a:spcPct val="100000"/>
              </a:lnSpc>
              <a:spcBef>
                <a:spcPts val="1989"/>
              </a:spcBef>
              <a:buAutoNum type="alphaLcParenR"/>
              <a:tabLst>
                <a:tab pos="321945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date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110" dirty="0">
                <a:latin typeface="Lucida Sans Unicode"/>
                <a:cs typeface="Lucida Sans Unicode"/>
              </a:rPr>
              <a:t>was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performed;</a:t>
            </a:r>
            <a:endParaRPr sz="1800" dirty="0">
              <a:latin typeface="Lucida Sans Unicode"/>
              <a:cs typeface="Lucida Sans Unicode"/>
            </a:endParaRPr>
          </a:p>
          <a:p>
            <a:pPr marL="584200" marR="8255" indent="-572135">
              <a:lnSpc>
                <a:spcPts val="2160"/>
              </a:lnSpc>
              <a:spcBef>
                <a:spcPts val="2080"/>
              </a:spcBef>
              <a:buSzPct val="88888"/>
              <a:buAutoNum type="alphaLcParenR"/>
              <a:tabLst>
                <a:tab pos="584200" algn="l"/>
              </a:tabLst>
            </a:pPr>
            <a:r>
              <a:rPr sz="1800" spc="-80" dirty="0">
                <a:latin typeface="Lucida Sans Unicode"/>
                <a:cs typeface="Lucida Sans Unicode"/>
              </a:rPr>
              <a:t>if</a:t>
            </a:r>
            <a:r>
              <a:rPr sz="1800" dirty="0">
                <a:latin typeface="Lucida Sans Unicode"/>
                <a:cs typeface="Lucida Sans Unicode"/>
              </a:rPr>
              <a:t> conversion to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another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hardness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scale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also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performed,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basis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method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conversion shall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be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specified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(</a:t>
            </a:r>
            <a:r>
              <a:rPr sz="1900" i="1" spc="70" dirty="0">
                <a:latin typeface="Arial"/>
                <a:cs typeface="Arial"/>
              </a:rPr>
              <a:t>see</a:t>
            </a:r>
            <a:r>
              <a:rPr sz="1900" i="1" spc="50" dirty="0">
                <a:latin typeface="Arial"/>
                <a:cs typeface="Arial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4258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/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18265[12]).</a:t>
            </a:r>
            <a:endParaRPr sz="1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6994" y="2440889"/>
            <a:ext cx="6062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9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2800" spc="-18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445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2800" spc="-20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170" dirty="0">
                <a:solidFill>
                  <a:srgbClr val="6F2F9F"/>
                </a:solidFill>
                <a:latin typeface="Verdana"/>
                <a:cs typeface="Verdana"/>
              </a:rPr>
              <a:t>1586)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780" y="3849370"/>
            <a:ext cx="6306185" cy="444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414655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Indenters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Scales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Specifies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indenters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(diamond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cone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steel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balls)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scales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(A,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B,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C,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etc.)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materials.</a:t>
            </a:r>
            <a:endParaRPr sz="2000" dirty="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Load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Standardized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major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loads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(60,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100,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150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kgf)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depending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scale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being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used.</a:t>
            </a:r>
            <a:endParaRPr sz="2000" dirty="0">
              <a:latin typeface="Arial MT"/>
              <a:cs typeface="Arial MT"/>
            </a:endParaRPr>
          </a:p>
          <a:p>
            <a:pPr marL="527685" marR="11112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Preload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(Minor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Load)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Consistently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minor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(typically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10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kgf)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set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baseline.</a:t>
            </a:r>
            <a:endParaRPr sz="2000" dirty="0">
              <a:latin typeface="Arial MT"/>
              <a:cs typeface="Arial MT"/>
            </a:endParaRPr>
          </a:p>
          <a:p>
            <a:pPr marL="527685" marR="64769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Dwell</a:t>
            </a:r>
            <a:r>
              <a:rPr sz="2000" b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duration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major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ensure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consistent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 dirty="0">
              <a:latin typeface="Arial MT"/>
              <a:cs typeface="Arial MT"/>
            </a:endParaRPr>
          </a:p>
          <a:p>
            <a:pPr marL="527685" marR="6985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Calculation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Hardness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formula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calculating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Rockwell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Hardness</a:t>
            </a:r>
            <a:r>
              <a:rPr sz="20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Number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(HR)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is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standardized.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3693" y="2472943"/>
            <a:ext cx="4816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55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0306" y="3844544"/>
            <a:ext cx="6334760" cy="414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0795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Indenter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sizes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types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indenters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guidelines.</a:t>
            </a:r>
            <a:endParaRPr sz="2000">
              <a:latin typeface="Arial MT"/>
              <a:cs typeface="Arial MT"/>
            </a:endParaRPr>
          </a:p>
          <a:p>
            <a:pPr marL="527685" marR="16446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Inconsistent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Loads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Loads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vary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2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standardized.</a:t>
            </a:r>
            <a:endParaRPr sz="2000">
              <a:latin typeface="Arial MT"/>
              <a:cs typeface="Arial MT"/>
            </a:endParaRPr>
          </a:p>
          <a:p>
            <a:pPr marL="527685" marR="13144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Preload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minor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not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consistent,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affecting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baseline.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Dwell</a:t>
            </a:r>
            <a:r>
              <a:rPr sz="20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duration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consistent.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Calculation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formula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method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calculating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hardness</a:t>
            </a:r>
            <a:r>
              <a:rPr sz="20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8452" y="422196"/>
            <a:ext cx="14425930" cy="126746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  <a:tabLst>
                <a:tab pos="692150" algn="l"/>
              </a:tabLst>
            </a:pPr>
            <a:r>
              <a:rPr spc="-25" dirty="0"/>
              <a:t>IS</a:t>
            </a:r>
            <a:r>
              <a:rPr dirty="0"/>
              <a:t>	</a:t>
            </a:r>
            <a:r>
              <a:rPr spc="105" dirty="0"/>
              <a:t>1586</a:t>
            </a:r>
            <a:r>
              <a:rPr spc="-140" dirty="0"/>
              <a:t> </a:t>
            </a:r>
            <a:r>
              <a:rPr spc="270" dirty="0"/>
              <a:t>/</a:t>
            </a:r>
            <a:r>
              <a:rPr spc="-160" dirty="0"/>
              <a:t> </a:t>
            </a:r>
            <a:r>
              <a:rPr dirty="0"/>
              <a:t>ISO</a:t>
            </a:r>
            <a:r>
              <a:rPr spc="-155" dirty="0"/>
              <a:t> </a:t>
            </a:r>
            <a:r>
              <a:rPr spc="105" dirty="0"/>
              <a:t>6508</a:t>
            </a:r>
            <a:r>
              <a:rPr spc="-135" dirty="0"/>
              <a:t> </a:t>
            </a:r>
            <a:r>
              <a:rPr spc="85" dirty="0"/>
              <a:t>Metallic</a:t>
            </a:r>
            <a:r>
              <a:rPr spc="-140" dirty="0"/>
              <a:t> </a:t>
            </a:r>
            <a:r>
              <a:rPr spc="55" dirty="0"/>
              <a:t>Materials</a:t>
            </a:r>
            <a:r>
              <a:rPr spc="-200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dirty="0"/>
              <a:t>Rockwell</a:t>
            </a:r>
            <a:r>
              <a:rPr spc="-160" dirty="0"/>
              <a:t> </a:t>
            </a:r>
            <a:r>
              <a:rPr dirty="0"/>
              <a:t>Hardness</a:t>
            </a:r>
            <a:r>
              <a:rPr spc="-155" dirty="0"/>
              <a:t> </a:t>
            </a:r>
            <a:r>
              <a:rPr spc="-20" dirty="0"/>
              <a:t>Test</a:t>
            </a:r>
          </a:p>
          <a:p>
            <a:pPr marL="113030">
              <a:lnSpc>
                <a:spcPct val="100000"/>
              </a:lnSpc>
              <a:spcBef>
                <a:spcPts val="59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499600" cy="10287000"/>
          </a:xfrm>
          <a:custGeom>
            <a:avLst/>
            <a:gdLst/>
            <a:ahLst/>
            <a:cxnLst/>
            <a:rect l="l" t="t" r="r" b="b"/>
            <a:pathLst>
              <a:path w="9499600" h="10287000">
                <a:moveTo>
                  <a:pt x="9499092" y="0"/>
                </a:moveTo>
                <a:lnTo>
                  <a:pt x="0" y="0"/>
                </a:lnTo>
                <a:lnTo>
                  <a:pt x="0" y="10287000"/>
                </a:lnTo>
                <a:lnTo>
                  <a:pt x="9499092" y="10287000"/>
                </a:lnTo>
                <a:lnTo>
                  <a:pt x="9499092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461" y="2244089"/>
            <a:ext cx="5762625" cy="18415"/>
          </a:xfrm>
          <a:custGeom>
            <a:avLst/>
            <a:gdLst/>
            <a:ahLst/>
            <a:cxnLst/>
            <a:rect l="l" t="t" r="r" b="b"/>
            <a:pathLst>
              <a:path w="5762625" h="18414">
                <a:moveTo>
                  <a:pt x="0" y="18287"/>
                </a:moveTo>
                <a:lnTo>
                  <a:pt x="576224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9600" y="4070815"/>
            <a:ext cx="6485890" cy="284353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5300" b="1" spc="-74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10" dirty="0">
                <a:solidFill>
                  <a:srgbClr val="FFFFFF"/>
                </a:solidFill>
                <a:latin typeface="Tahoma"/>
                <a:cs typeface="Tahoma"/>
              </a:rPr>
              <a:t>6885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6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434" dirty="0">
                <a:solidFill>
                  <a:srgbClr val="FFFFFF"/>
                </a:solidFill>
                <a:latin typeface="Tahoma"/>
                <a:cs typeface="Tahoma"/>
              </a:rPr>
              <a:t>ISO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25" dirty="0">
                <a:solidFill>
                  <a:srgbClr val="FFFFFF"/>
                </a:solidFill>
                <a:latin typeface="Tahoma"/>
                <a:cs typeface="Tahoma"/>
              </a:rPr>
              <a:t>4545</a:t>
            </a:r>
            <a:endParaRPr sz="5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5300" b="1" spc="-240" dirty="0">
                <a:solidFill>
                  <a:srgbClr val="FFFFFF"/>
                </a:solidFill>
                <a:latin typeface="Tahoma"/>
                <a:cs typeface="Tahoma"/>
              </a:rPr>
              <a:t>Metallic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90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1260" dirty="0">
                <a:solidFill>
                  <a:srgbClr val="FFFFFF"/>
                </a:solidFill>
                <a:latin typeface="Consolas"/>
                <a:cs typeface="Consolas"/>
              </a:rPr>
              <a:t>—</a:t>
            </a:r>
            <a:endParaRPr sz="5300">
              <a:latin typeface="Consolas"/>
              <a:cs typeface="Consolas"/>
            </a:endParaRPr>
          </a:p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5300" b="1" spc="-280" dirty="0">
                <a:solidFill>
                  <a:srgbClr val="FFFFFF"/>
                </a:solidFill>
                <a:latin typeface="Tahoma"/>
                <a:cs typeface="Tahoma"/>
              </a:rPr>
              <a:t>Knoop</a:t>
            </a:r>
            <a:r>
              <a:rPr sz="53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45" dirty="0">
                <a:solidFill>
                  <a:srgbClr val="FFFFFF"/>
                </a:solidFill>
                <a:latin typeface="Tahoma"/>
                <a:cs typeface="Tahoma"/>
              </a:rPr>
              <a:t>Hardness</a:t>
            </a:r>
            <a:r>
              <a:rPr sz="5300" b="1" spc="-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7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939" y="1206754"/>
            <a:ext cx="825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endParaRPr sz="43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85891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33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This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standard</a:t>
            </a:r>
            <a:r>
              <a:rPr sz="33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has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four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parts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5" y="1379346"/>
            <a:ext cx="5090160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77545" algn="l"/>
                <a:tab pos="5076825" algn="l"/>
              </a:tabLst>
            </a:pP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r>
              <a:rPr sz="4000" b="1" u="heavy" spc="-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PARTS</a:t>
            </a:r>
            <a:r>
              <a:rPr sz="4000" b="1" u="heavy" spc="-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2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&amp;</a:t>
            </a:r>
            <a:r>
              <a:rPr sz="4000" b="1" u="heavy" spc="-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SCOPE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783" y="3435096"/>
            <a:ext cx="4079875" cy="5568950"/>
          </a:xfrm>
          <a:custGeom>
            <a:avLst/>
            <a:gdLst/>
            <a:ahLst/>
            <a:cxnLst/>
            <a:rect l="l" t="t" r="r" b="b"/>
            <a:pathLst>
              <a:path w="4079875" h="5568950">
                <a:moveTo>
                  <a:pt x="3852926" y="0"/>
                </a:moveTo>
                <a:lnTo>
                  <a:pt x="226783" y="0"/>
                </a:lnTo>
                <a:lnTo>
                  <a:pt x="182333" y="5589"/>
                </a:lnTo>
                <a:lnTo>
                  <a:pt x="139996" y="21955"/>
                </a:lnTo>
                <a:lnTo>
                  <a:pt x="100962" y="48488"/>
                </a:lnTo>
                <a:lnTo>
                  <a:pt x="66420" y="84581"/>
                </a:lnTo>
                <a:lnTo>
                  <a:pt x="38099" y="128525"/>
                </a:lnTo>
                <a:lnTo>
                  <a:pt x="17260" y="178196"/>
                </a:lnTo>
                <a:lnTo>
                  <a:pt x="4397" y="232082"/>
                </a:lnTo>
                <a:lnTo>
                  <a:pt x="0" y="288671"/>
                </a:lnTo>
                <a:lnTo>
                  <a:pt x="0" y="5280025"/>
                </a:lnTo>
                <a:lnTo>
                  <a:pt x="4397" y="5336613"/>
                </a:lnTo>
                <a:lnTo>
                  <a:pt x="17260" y="5390499"/>
                </a:lnTo>
                <a:lnTo>
                  <a:pt x="38099" y="5440170"/>
                </a:lnTo>
                <a:lnTo>
                  <a:pt x="66420" y="5484114"/>
                </a:lnTo>
                <a:lnTo>
                  <a:pt x="100962" y="5520154"/>
                </a:lnTo>
                <a:lnTo>
                  <a:pt x="139996" y="5546693"/>
                </a:lnTo>
                <a:lnTo>
                  <a:pt x="182333" y="5563088"/>
                </a:lnTo>
                <a:lnTo>
                  <a:pt x="226783" y="5568695"/>
                </a:lnTo>
                <a:lnTo>
                  <a:pt x="3852926" y="5568695"/>
                </a:lnTo>
                <a:lnTo>
                  <a:pt x="3897401" y="5563088"/>
                </a:lnTo>
                <a:lnTo>
                  <a:pt x="3939746" y="5546693"/>
                </a:lnTo>
                <a:lnTo>
                  <a:pt x="3978781" y="5520154"/>
                </a:lnTo>
                <a:lnTo>
                  <a:pt x="4013327" y="5484114"/>
                </a:lnTo>
                <a:lnTo>
                  <a:pt x="4041653" y="5440170"/>
                </a:lnTo>
                <a:lnTo>
                  <a:pt x="4062491" y="5390499"/>
                </a:lnTo>
                <a:lnTo>
                  <a:pt x="4075352" y="5336613"/>
                </a:lnTo>
                <a:lnTo>
                  <a:pt x="4079748" y="5280025"/>
                </a:lnTo>
                <a:lnTo>
                  <a:pt x="4079748" y="288671"/>
                </a:lnTo>
                <a:lnTo>
                  <a:pt x="4075352" y="232082"/>
                </a:lnTo>
                <a:lnTo>
                  <a:pt x="4062491" y="178196"/>
                </a:lnTo>
                <a:lnTo>
                  <a:pt x="4041653" y="128525"/>
                </a:lnTo>
                <a:lnTo>
                  <a:pt x="4013327" y="84581"/>
                </a:lnTo>
                <a:lnTo>
                  <a:pt x="3978781" y="48488"/>
                </a:lnTo>
                <a:lnTo>
                  <a:pt x="3939746" y="21955"/>
                </a:lnTo>
                <a:lnTo>
                  <a:pt x="3897401" y="5589"/>
                </a:lnTo>
                <a:lnTo>
                  <a:pt x="3852926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29" dirty="0"/>
              <a:t> </a:t>
            </a:r>
            <a:r>
              <a:rPr sz="4500" spc="90" dirty="0"/>
              <a:t>6885/ISO</a:t>
            </a:r>
            <a:r>
              <a:rPr sz="4500" spc="-235" dirty="0"/>
              <a:t> </a:t>
            </a:r>
            <a:r>
              <a:rPr sz="4500" spc="125" dirty="0"/>
              <a:t>4545</a:t>
            </a:r>
            <a:r>
              <a:rPr sz="4500" spc="-235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5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spc="100" dirty="0"/>
              <a:t>Knoop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734974" y="3610178"/>
            <a:ext cx="23526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latin typeface="Arial Black"/>
                <a:cs typeface="Arial Black"/>
              </a:rPr>
              <a:t>Part </a:t>
            </a:r>
            <a:r>
              <a:rPr sz="2000" spc="-700" dirty="0">
                <a:latin typeface="Arial Black"/>
                <a:cs typeface="Arial Black"/>
              </a:rPr>
              <a:t>1</a:t>
            </a:r>
            <a:r>
              <a:rPr sz="2000" spc="-120" dirty="0">
                <a:latin typeface="Arial Black"/>
                <a:cs typeface="Arial Black"/>
              </a:rPr>
              <a:t> </a:t>
            </a:r>
            <a:r>
              <a:rPr sz="2000" spc="-204" dirty="0">
                <a:latin typeface="Arial Black"/>
                <a:cs typeface="Arial Black"/>
              </a:rPr>
              <a:t>Test</a:t>
            </a:r>
            <a:r>
              <a:rPr sz="2000" spc="-155" dirty="0">
                <a:latin typeface="Arial Black"/>
                <a:cs typeface="Arial Black"/>
              </a:rPr>
              <a:t> </a:t>
            </a:r>
            <a:r>
              <a:rPr sz="2000" spc="-30" dirty="0">
                <a:latin typeface="Arial Black"/>
                <a:cs typeface="Arial Black"/>
              </a:rPr>
              <a:t>method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974" y="4156280"/>
            <a:ext cx="372554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15390" algn="l"/>
                <a:tab pos="1670685" algn="l"/>
                <a:tab pos="2522855" algn="l"/>
              </a:tabLst>
            </a:pPr>
            <a:r>
              <a:rPr sz="2100" b="1" i="1" spc="-10" dirty="0">
                <a:latin typeface="Arial"/>
                <a:cs typeface="Arial"/>
              </a:rPr>
              <a:t>Scope</a:t>
            </a:r>
            <a:r>
              <a:rPr sz="2100" b="1" i="1" dirty="0">
                <a:latin typeface="Arial"/>
                <a:cs typeface="Arial"/>
              </a:rPr>
              <a:t>	</a:t>
            </a:r>
            <a:r>
              <a:rPr sz="1800" spc="-50" dirty="0">
                <a:latin typeface="Arial Black"/>
                <a:cs typeface="Arial Black"/>
              </a:rPr>
              <a:t>: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20" dirty="0">
                <a:latin typeface="Lucida Sans Unicode"/>
                <a:cs typeface="Lucida Sans Unicode"/>
              </a:rPr>
              <a:t>This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60" dirty="0">
                <a:latin typeface="Lucida Sans Unicode"/>
                <a:cs typeface="Lucida Sans Unicode"/>
              </a:rPr>
              <a:t>document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974" y="4477892"/>
            <a:ext cx="3724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0625" algn="l"/>
                <a:tab pos="1739264" algn="l"/>
                <a:tab pos="2647950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specifies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the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0" dirty="0">
                <a:latin typeface="Lucida Sans Unicode"/>
                <a:cs typeface="Lucida Sans Unicode"/>
              </a:rPr>
              <a:t>Knoop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40" dirty="0">
                <a:latin typeface="Lucida Sans Unicode"/>
                <a:cs typeface="Lucida Sans Unicode"/>
              </a:rPr>
              <a:t>hardness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4974" y="4752213"/>
            <a:ext cx="3726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1690" algn="l"/>
                <a:tab pos="1256030" algn="l"/>
                <a:tab pos="1720850" algn="l"/>
                <a:tab pos="2106930" algn="l"/>
                <a:tab pos="2306320" algn="l"/>
                <a:tab pos="2795270" algn="l"/>
                <a:tab pos="3170555" algn="l"/>
              </a:tabLst>
            </a:pPr>
            <a:r>
              <a:rPr sz="1800" spc="-20" dirty="0">
                <a:latin typeface="Lucida Sans Unicode"/>
                <a:cs typeface="Lucida Sans Unicode"/>
              </a:rPr>
              <a:t>test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50" dirty="0">
                <a:latin typeface="Lucida Sans Unicode"/>
                <a:cs typeface="Lucida Sans Unicode"/>
              </a:rPr>
              <a:t>method</a:t>
            </a:r>
            <a:r>
              <a:rPr sz="1800" dirty="0">
                <a:latin typeface="Lucida Sans Unicode"/>
                <a:cs typeface="Lucida Sans Unicode"/>
              </a:rPr>
              <a:t>		</a:t>
            </a:r>
            <a:r>
              <a:rPr sz="1800" spc="-25" dirty="0">
                <a:latin typeface="Lucida Sans Unicode"/>
                <a:cs typeface="Lucida Sans Unicode"/>
              </a:rPr>
              <a:t>for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metallic </a:t>
            </a:r>
            <a:r>
              <a:rPr sz="1800" spc="35" dirty="0">
                <a:latin typeface="Lucida Sans Unicode"/>
                <a:cs typeface="Lucida Sans Unicode"/>
              </a:rPr>
              <a:t>materials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for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0" dirty="0">
                <a:latin typeface="Lucida Sans Unicode"/>
                <a:cs typeface="Lucida Sans Unicode"/>
              </a:rPr>
              <a:t>test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forces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0" dirty="0">
                <a:latin typeface="Lucida Sans Unicode"/>
                <a:cs typeface="Lucida Sans Unicode"/>
              </a:rPr>
              <a:t>from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974" y="5300853"/>
            <a:ext cx="37274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0.009</a:t>
            </a:r>
            <a:r>
              <a:rPr sz="1800" spc="1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807</a:t>
            </a:r>
            <a:r>
              <a:rPr sz="1800" spc="1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N</a:t>
            </a:r>
            <a:r>
              <a:rPr sz="1800" spc="1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10" dirty="0">
                <a:latin typeface="Lucida Sans Unicode"/>
                <a:cs typeface="Lucida Sans Unicode"/>
              </a:rPr>
              <a:t>  </a:t>
            </a:r>
            <a:r>
              <a:rPr sz="1800" spc="-165" dirty="0">
                <a:latin typeface="Lucida Sans Unicode"/>
                <a:cs typeface="Lucida Sans Unicode"/>
              </a:rPr>
              <a:t>19.613</a:t>
            </a:r>
            <a:r>
              <a:rPr sz="1800" spc="1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N.</a:t>
            </a:r>
            <a:r>
              <a:rPr sz="1800" spc="10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The</a:t>
            </a:r>
            <a:endParaRPr sz="18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Knoop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test is</a:t>
            </a:r>
            <a:r>
              <a:rPr sz="1800" spc="-10" dirty="0">
                <a:latin typeface="Lucida Sans Unicode"/>
                <a:cs typeface="Lucida Sans Unicode"/>
              </a:rPr>
              <a:t> specified</a:t>
            </a:r>
            <a:endParaRPr sz="180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2170"/>
              </a:lnSpc>
              <a:spcBef>
                <a:spcPts val="65"/>
              </a:spcBef>
            </a:pP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2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270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document</a:t>
            </a:r>
            <a:r>
              <a:rPr sz="1800" spc="2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2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lengths</a:t>
            </a:r>
            <a:r>
              <a:rPr sz="1800" spc="26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of </a:t>
            </a:r>
            <a:r>
              <a:rPr sz="1800" dirty="0">
                <a:latin typeface="Lucida Sans Unicode"/>
                <a:cs typeface="Lucida Sans Unicode"/>
              </a:rPr>
              <a:t>indentation</a:t>
            </a:r>
            <a:r>
              <a:rPr sz="1800" spc="155" dirty="0">
                <a:latin typeface="Lucida Sans Unicode"/>
                <a:cs typeface="Lucida Sans Unicode"/>
              </a:rPr>
              <a:t>   </a:t>
            </a:r>
            <a:r>
              <a:rPr sz="1800" spc="55" dirty="0">
                <a:latin typeface="Lucida Sans Unicode"/>
                <a:cs typeface="Lucida Sans Unicode"/>
              </a:rPr>
              <a:t>diagonals</a:t>
            </a:r>
            <a:r>
              <a:rPr sz="1800" spc="155" dirty="0">
                <a:latin typeface="Lucida Sans Unicode"/>
                <a:cs typeface="Lucida Sans Unicode"/>
              </a:rPr>
              <a:t>   </a:t>
            </a:r>
            <a:r>
              <a:rPr sz="1800" spc="-60" dirty="0">
                <a:latin typeface="Times New Roman"/>
                <a:cs typeface="Times New Roman"/>
              </a:rPr>
              <a:t>≥</a:t>
            </a:r>
            <a:r>
              <a:rPr sz="1800" spc="-60" dirty="0">
                <a:latin typeface="Lucida Sans Unicode"/>
                <a:cs typeface="Lucida Sans Unicode"/>
              </a:rPr>
              <a:t>0,020</a:t>
            </a:r>
            <a:endParaRPr sz="1800">
              <a:latin typeface="Lucida Sans Unicode"/>
              <a:cs typeface="Lucida Sans Unicode"/>
            </a:endParaRPr>
          </a:p>
          <a:p>
            <a:pPr marL="12700" algn="just">
              <a:lnSpc>
                <a:spcPts val="2075"/>
              </a:lnSpc>
            </a:pPr>
            <a:r>
              <a:rPr sz="1800" dirty="0">
                <a:latin typeface="Lucida Sans Unicode"/>
                <a:cs typeface="Lucida Sans Unicode"/>
              </a:rPr>
              <a:t>mm.</a:t>
            </a:r>
            <a:r>
              <a:rPr sz="1800" spc="44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Using</a:t>
            </a:r>
            <a:r>
              <a:rPr sz="1800" spc="44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445" dirty="0">
                <a:latin typeface="Lucida Sans Unicode"/>
                <a:cs typeface="Lucida Sans Unicode"/>
              </a:rPr>
              <a:t>  </a:t>
            </a:r>
            <a:r>
              <a:rPr sz="1800" spc="60" dirty="0">
                <a:latin typeface="Lucida Sans Unicode"/>
                <a:cs typeface="Lucida Sans Unicode"/>
              </a:rPr>
              <a:t>method</a:t>
            </a:r>
            <a:r>
              <a:rPr sz="1800" spc="445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to</a:t>
            </a:r>
            <a:endParaRPr sz="1800">
              <a:latin typeface="Lucida Sans Unicode"/>
              <a:cs typeface="Lucida Sans Unicode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45" dirty="0">
                <a:latin typeface="Lucida Sans Unicode"/>
                <a:cs typeface="Lucida Sans Unicode"/>
              </a:rPr>
              <a:t>determine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Knoop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from </a:t>
            </a:r>
            <a:r>
              <a:rPr sz="1800" dirty="0">
                <a:latin typeface="Lucida Sans Unicode"/>
                <a:cs typeface="Lucida Sans Unicode"/>
              </a:rPr>
              <a:t>smaller</a:t>
            </a:r>
            <a:r>
              <a:rPr sz="1800" spc="4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indentations</a:t>
            </a:r>
            <a:r>
              <a:rPr sz="1800" spc="3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50" dirty="0">
                <a:latin typeface="Lucida Sans Unicode"/>
                <a:cs typeface="Lucida Sans Unicode"/>
              </a:rPr>
              <a:t>  </a:t>
            </a:r>
            <a:r>
              <a:rPr sz="1800" spc="-10" dirty="0">
                <a:latin typeface="Lucida Sans Unicode"/>
                <a:cs typeface="Lucida Sans Unicode"/>
              </a:rPr>
              <a:t>outside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300" dirty="0">
                <a:latin typeface="Lucida Sans Unicode"/>
                <a:cs typeface="Lucida Sans Unicode"/>
              </a:rPr>
              <a:t> </a:t>
            </a:r>
            <a:r>
              <a:rPr sz="1800" spc="80" dirty="0">
                <a:latin typeface="Lucida Sans Unicode"/>
                <a:cs typeface="Lucida Sans Unicode"/>
              </a:rPr>
              <a:t>scope</a:t>
            </a:r>
            <a:r>
              <a:rPr sz="1800" spc="3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2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290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document</a:t>
            </a:r>
            <a:r>
              <a:rPr sz="1800" spc="29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as </a:t>
            </a:r>
            <a:r>
              <a:rPr sz="1800" dirty="0">
                <a:latin typeface="Lucida Sans Unicode"/>
                <a:cs typeface="Lucida Sans Unicode"/>
              </a:rPr>
              <a:t>results</a:t>
            </a:r>
            <a:r>
              <a:rPr sz="1800" spc="4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would</a:t>
            </a:r>
            <a:r>
              <a:rPr sz="1800" spc="4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suffer</a:t>
            </a:r>
            <a:r>
              <a:rPr sz="1800" spc="4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from</a:t>
            </a:r>
            <a:r>
              <a:rPr sz="1800" spc="4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large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974" y="7769809"/>
            <a:ext cx="1521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uncertainties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Lucida Sans Unicode"/>
                <a:cs typeface="Lucida Sans Unicode"/>
              </a:rPr>
              <a:t>limitations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7470" y="7769809"/>
            <a:ext cx="18440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1375" algn="l"/>
                <a:tab pos="1458595" algn="l"/>
              </a:tabLst>
            </a:pPr>
            <a:r>
              <a:rPr sz="1800" spc="45" dirty="0">
                <a:latin typeface="Lucida Sans Unicode"/>
                <a:cs typeface="Lucida Sans Unicode"/>
              </a:rPr>
              <a:t>due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to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the</a:t>
            </a:r>
            <a:endParaRPr sz="1800">
              <a:latin typeface="Lucida Sans Unicode"/>
              <a:cs typeface="Lucida Sans Unicode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  <a:tabLst>
                <a:tab pos="1043940" algn="l"/>
              </a:tabLst>
            </a:pPr>
            <a:r>
              <a:rPr sz="1800" spc="-25" dirty="0">
                <a:latin typeface="Lucida Sans Unicode"/>
                <a:cs typeface="Lucida Sans Unicode"/>
              </a:rPr>
              <a:t>of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optical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974" y="8319007"/>
            <a:ext cx="37261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7550" algn="l"/>
              </a:tabLst>
            </a:pPr>
            <a:r>
              <a:rPr sz="1800" spc="65" dirty="0">
                <a:latin typeface="Lucida Sans Unicode"/>
                <a:cs typeface="Lucida Sans Unicode"/>
              </a:rPr>
              <a:t>measurement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80" dirty="0">
                <a:latin typeface="Lucida Sans Unicode"/>
                <a:cs typeface="Lucida Sans Unicode"/>
              </a:rPr>
              <a:t>and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4974" y="8593328"/>
            <a:ext cx="3439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imperfections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in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tip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geometry.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60620" y="3343655"/>
            <a:ext cx="12919075" cy="5660390"/>
          </a:xfrm>
          <a:custGeom>
            <a:avLst/>
            <a:gdLst/>
            <a:ahLst/>
            <a:cxnLst/>
            <a:rect l="l" t="t" r="r" b="b"/>
            <a:pathLst>
              <a:path w="12919075" h="5660390">
                <a:moveTo>
                  <a:pt x="4081272" y="380123"/>
                </a:moveTo>
                <a:lnTo>
                  <a:pt x="4076865" y="323532"/>
                </a:lnTo>
                <a:lnTo>
                  <a:pt x="4064012" y="269646"/>
                </a:lnTo>
                <a:lnTo>
                  <a:pt x="4043172" y="219976"/>
                </a:lnTo>
                <a:lnTo>
                  <a:pt x="4014851" y="176022"/>
                </a:lnTo>
                <a:lnTo>
                  <a:pt x="3980281" y="139928"/>
                </a:lnTo>
                <a:lnTo>
                  <a:pt x="3941216" y="113398"/>
                </a:lnTo>
                <a:lnTo>
                  <a:pt x="3898862" y="97040"/>
                </a:lnTo>
                <a:lnTo>
                  <a:pt x="3854450" y="91440"/>
                </a:lnTo>
                <a:lnTo>
                  <a:pt x="226822" y="91440"/>
                </a:lnTo>
                <a:lnTo>
                  <a:pt x="182397" y="97040"/>
                </a:lnTo>
                <a:lnTo>
                  <a:pt x="140042" y="113398"/>
                </a:lnTo>
                <a:lnTo>
                  <a:pt x="100977" y="139928"/>
                </a:lnTo>
                <a:lnTo>
                  <a:pt x="66421" y="176022"/>
                </a:lnTo>
                <a:lnTo>
                  <a:pt x="38087" y="219976"/>
                </a:lnTo>
                <a:lnTo>
                  <a:pt x="17246" y="269646"/>
                </a:lnTo>
                <a:lnTo>
                  <a:pt x="4394" y="323532"/>
                </a:lnTo>
                <a:lnTo>
                  <a:pt x="0" y="380123"/>
                </a:lnTo>
                <a:lnTo>
                  <a:pt x="0" y="5371465"/>
                </a:lnTo>
                <a:lnTo>
                  <a:pt x="4394" y="5428056"/>
                </a:lnTo>
                <a:lnTo>
                  <a:pt x="17246" y="5481942"/>
                </a:lnTo>
                <a:lnTo>
                  <a:pt x="38087" y="5531612"/>
                </a:lnTo>
                <a:lnTo>
                  <a:pt x="66421" y="5575554"/>
                </a:lnTo>
                <a:lnTo>
                  <a:pt x="100977" y="5611596"/>
                </a:lnTo>
                <a:lnTo>
                  <a:pt x="140042" y="5638139"/>
                </a:lnTo>
                <a:lnTo>
                  <a:pt x="182397" y="5654535"/>
                </a:lnTo>
                <a:lnTo>
                  <a:pt x="226822" y="5660136"/>
                </a:lnTo>
                <a:lnTo>
                  <a:pt x="3854450" y="5660136"/>
                </a:lnTo>
                <a:lnTo>
                  <a:pt x="3898862" y="5654535"/>
                </a:lnTo>
                <a:lnTo>
                  <a:pt x="3941216" y="5638139"/>
                </a:lnTo>
                <a:lnTo>
                  <a:pt x="3980281" y="5611596"/>
                </a:lnTo>
                <a:lnTo>
                  <a:pt x="4014851" y="5575554"/>
                </a:lnTo>
                <a:lnTo>
                  <a:pt x="4043172" y="5531612"/>
                </a:lnTo>
                <a:lnTo>
                  <a:pt x="4064012" y="5481942"/>
                </a:lnTo>
                <a:lnTo>
                  <a:pt x="4076865" y="5428056"/>
                </a:lnTo>
                <a:lnTo>
                  <a:pt x="4081272" y="5371465"/>
                </a:lnTo>
                <a:lnTo>
                  <a:pt x="4081272" y="380123"/>
                </a:lnTo>
                <a:close/>
              </a:path>
              <a:path w="12919075" h="5660390">
                <a:moveTo>
                  <a:pt x="8516112" y="346595"/>
                </a:moveTo>
                <a:lnTo>
                  <a:pt x="8511705" y="290004"/>
                </a:lnTo>
                <a:lnTo>
                  <a:pt x="8498853" y="236118"/>
                </a:lnTo>
                <a:lnTo>
                  <a:pt x="8478012" y="186448"/>
                </a:lnTo>
                <a:lnTo>
                  <a:pt x="8449691" y="142494"/>
                </a:lnTo>
                <a:lnTo>
                  <a:pt x="8415134" y="106400"/>
                </a:lnTo>
                <a:lnTo>
                  <a:pt x="8376107" y="79870"/>
                </a:lnTo>
                <a:lnTo>
                  <a:pt x="8333765" y="63512"/>
                </a:lnTo>
                <a:lnTo>
                  <a:pt x="8289290" y="57912"/>
                </a:lnTo>
                <a:lnTo>
                  <a:pt x="4663186" y="57912"/>
                </a:lnTo>
                <a:lnTo>
                  <a:pt x="4618698" y="63512"/>
                </a:lnTo>
                <a:lnTo>
                  <a:pt x="4576356" y="79870"/>
                </a:lnTo>
                <a:lnTo>
                  <a:pt x="4537329" y="106400"/>
                </a:lnTo>
                <a:lnTo>
                  <a:pt x="4502785" y="142494"/>
                </a:lnTo>
                <a:lnTo>
                  <a:pt x="4474451" y="186448"/>
                </a:lnTo>
                <a:lnTo>
                  <a:pt x="4453610" y="236118"/>
                </a:lnTo>
                <a:lnTo>
                  <a:pt x="4440758" y="290004"/>
                </a:lnTo>
                <a:lnTo>
                  <a:pt x="4436364" y="346595"/>
                </a:lnTo>
                <a:lnTo>
                  <a:pt x="4436364" y="5337937"/>
                </a:lnTo>
                <a:lnTo>
                  <a:pt x="4440758" y="5394528"/>
                </a:lnTo>
                <a:lnTo>
                  <a:pt x="4453610" y="5448414"/>
                </a:lnTo>
                <a:lnTo>
                  <a:pt x="4474451" y="5498084"/>
                </a:lnTo>
                <a:lnTo>
                  <a:pt x="4502785" y="5542026"/>
                </a:lnTo>
                <a:lnTo>
                  <a:pt x="4537329" y="5578068"/>
                </a:lnTo>
                <a:lnTo>
                  <a:pt x="4576356" y="5604611"/>
                </a:lnTo>
                <a:lnTo>
                  <a:pt x="4618698" y="5621007"/>
                </a:lnTo>
                <a:lnTo>
                  <a:pt x="4663186" y="5626608"/>
                </a:lnTo>
                <a:lnTo>
                  <a:pt x="8289290" y="5626608"/>
                </a:lnTo>
                <a:lnTo>
                  <a:pt x="8333765" y="5621007"/>
                </a:lnTo>
                <a:lnTo>
                  <a:pt x="8376107" y="5604611"/>
                </a:lnTo>
                <a:lnTo>
                  <a:pt x="8415134" y="5578068"/>
                </a:lnTo>
                <a:lnTo>
                  <a:pt x="8449691" y="5542026"/>
                </a:lnTo>
                <a:lnTo>
                  <a:pt x="8478012" y="5498084"/>
                </a:lnTo>
                <a:lnTo>
                  <a:pt x="8498853" y="5448414"/>
                </a:lnTo>
                <a:lnTo>
                  <a:pt x="8511705" y="5394528"/>
                </a:lnTo>
                <a:lnTo>
                  <a:pt x="8516112" y="5337937"/>
                </a:lnTo>
                <a:lnTo>
                  <a:pt x="8516112" y="346595"/>
                </a:lnTo>
                <a:close/>
              </a:path>
              <a:path w="12919075" h="5660390">
                <a:moveTo>
                  <a:pt x="12918948" y="288671"/>
                </a:moveTo>
                <a:lnTo>
                  <a:pt x="12914541" y="232092"/>
                </a:lnTo>
                <a:lnTo>
                  <a:pt x="12901689" y="178206"/>
                </a:lnTo>
                <a:lnTo>
                  <a:pt x="12880848" y="128536"/>
                </a:lnTo>
                <a:lnTo>
                  <a:pt x="12852527" y="84582"/>
                </a:lnTo>
                <a:lnTo>
                  <a:pt x="12817970" y="48488"/>
                </a:lnTo>
                <a:lnTo>
                  <a:pt x="12778943" y="21958"/>
                </a:lnTo>
                <a:lnTo>
                  <a:pt x="12736602" y="5600"/>
                </a:lnTo>
                <a:lnTo>
                  <a:pt x="12692126" y="0"/>
                </a:lnTo>
                <a:lnTo>
                  <a:pt x="9066022" y="0"/>
                </a:lnTo>
                <a:lnTo>
                  <a:pt x="9021534" y="5600"/>
                </a:lnTo>
                <a:lnTo>
                  <a:pt x="8979192" y="21958"/>
                </a:lnTo>
                <a:lnTo>
                  <a:pt x="8940165" y="48488"/>
                </a:lnTo>
                <a:lnTo>
                  <a:pt x="8905621" y="84582"/>
                </a:lnTo>
                <a:lnTo>
                  <a:pt x="8877287" y="128536"/>
                </a:lnTo>
                <a:lnTo>
                  <a:pt x="8856447" y="178206"/>
                </a:lnTo>
                <a:lnTo>
                  <a:pt x="8843594" y="232092"/>
                </a:lnTo>
                <a:lnTo>
                  <a:pt x="8839200" y="288671"/>
                </a:lnTo>
                <a:lnTo>
                  <a:pt x="8839200" y="5280025"/>
                </a:lnTo>
                <a:lnTo>
                  <a:pt x="8843594" y="5336616"/>
                </a:lnTo>
                <a:lnTo>
                  <a:pt x="8856447" y="5390502"/>
                </a:lnTo>
                <a:lnTo>
                  <a:pt x="8877287" y="5440172"/>
                </a:lnTo>
                <a:lnTo>
                  <a:pt x="8905621" y="5484114"/>
                </a:lnTo>
                <a:lnTo>
                  <a:pt x="8940165" y="5520156"/>
                </a:lnTo>
                <a:lnTo>
                  <a:pt x="8979192" y="5546699"/>
                </a:lnTo>
                <a:lnTo>
                  <a:pt x="9021534" y="5563095"/>
                </a:lnTo>
                <a:lnTo>
                  <a:pt x="9066022" y="5568696"/>
                </a:lnTo>
                <a:lnTo>
                  <a:pt x="12692126" y="5568696"/>
                </a:lnTo>
                <a:lnTo>
                  <a:pt x="12736602" y="5563095"/>
                </a:lnTo>
                <a:lnTo>
                  <a:pt x="12778943" y="5546699"/>
                </a:lnTo>
                <a:lnTo>
                  <a:pt x="12817970" y="5520156"/>
                </a:lnTo>
                <a:lnTo>
                  <a:pt x="12852527" y="5484114"/>
                </a:lnTo>
                <a:lnTo>
                  <a:pt x="12880848" y="5440172"/>
                </a:lnTo>
                <a:lnTo>
                  <a:pt x="12901689" y="5390502"/>
                </a:lnTo>
                <a:lnTo>
                  <a:pt x="12914541" y="5336616"/>
                </a:lnTo>
                <a:lnTo>
                  <a:pt x="12918948" y="5280025"/>
                </a:lnTo>
                <a:lnTo>
                  <a:pt x="12918948" y="28867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40833" y="3483305"/>
            <a:ext cx="37217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3919" algn="l"/>
                <a:tab pos="1394460" algn="l"/>
                <a:tab pos="3201035" algn="l"/>
              </a:tabLst>
            </a:pPr>
            <a:r>
              <a:rPr sz="2000" spc="-20" dirty="0">
                <a:latin typeface="Arial Black"/>
                <a:cs typeface="Arial Black"/>
              </a:rPr>
              <a:t>Part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50" dirty="0">
                <a:latin typeface="Arial Black"/>
                <a:cs typeface="Arial Black"/>
              </a:rPr>
              <a:t>2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0" dirty="0">
                <a:latin typeface="Arial Black"/>
                <a:cs typeface="Arial Black"/>
              </a:rPr>
              <a:t>Verification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25" dirty="0">
                <a:latin typeface="Arial Black"/>
                <a:cs typeface="Arial Black"/>
              </a:rPr>
              <a:t>and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12889" y="3788790"/>
            <a:ext cx="275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latin typeface="Arial Black"/>
                <a:cs typeface="Arial Black"/>
              </a:rPr>
              <a:t>of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17560" y="3788790"/>
            <a:ext cx="9442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latin typeface="Arial Black"/>
                <a:cs typeface="Arial Black"/>
              </a:rPr>
              <a:t>Testing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0833" y="3788790"/>
            <a:ext cx="14408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90" dirty="0">
                <a:latin typeface="Arial Black"/>
                <a:cs typeface="Arial Black"/>
              </a:rPr>
              <a:t>Calibration </a:t>
            </a:r>
            <a:r>
              <a:rPr sz="2000" spc="-10" dirty="0">
                <a:latin typeface="Arial Black"/>
                <a:cs typeface="Arial Black"/>
              </a:rPr>
              <a:t>Machines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0833" y="4512642"/>
            <a:ext cx="3723640" cy="894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20"/>
              </a:spcBef>
            </a:pPr>
            <a:r>
              <a:rPr sz="2100" b="1" i="1" dirty="0">
                <a:latin typeface="Arial"/>
                <a:cs typeface="Arial"/>
              </a:rPr>
              <a:t>Scope</a:t>
            </a:r>
            <a:r>
              <a:rPr sz="2100" b="1" i="1" spc="440" dirty="0">
                <a:latin typeface="Arial"/>
                <a:cs typeface="Arial"/>
              </a:rPr>
              <a:t>   </a:t>
            </a:r>
            <a:r>
              <a:rPr sz="2100" i="1" dirty="0">
                <a:latin typeface="Arial"/>
                <a:cs typeface="Arial"/>
              </a:rPr>
              <a:t>:</a:t>
            </a:r>
            <a:r>
              <a:rPr sz="2100" i="1" spc="440" dirty="0">
                <a:latin typeface="Arial"/>
                <a:cs typeface="Arial"/>
              </a:rPr>
              <a:t>   </a:t>
            </a:r>
            <a:r>
              <a:rPr sz="1800" dirty="0">
                <a:latin typeface="Lucida Sans Unicode"/>
                <a:cs typeface="Lucida Sans Unicode"/>
              </a:rPr>
              <a:t>This</a:t>
            </a:r>
            <a:r>
              <a:rPr sz="1800" spc="430" dirty="0">
                <a:latin typeface="Lucida Sans Unicode"/>
                <a:cs typeface="Lucida Sans Unicode"/>
              </a:rPr>
              <a:t>   </a:t>
            </a:r>
            <a:r>
              <a:rPr sz="1800" spc="50" dirty="0">
                <a:latin typeface="Lucida Sans Unicode"/>
                <a:cs typeface="Lucida Sans Unicode"/>
              </a:rPr>
              <a:t>document </a:t>
            </a:r>
            <a:r>
              <a:rPr sz="1800" dirty="0">
                <a:latin typeface="Lucida Sans Unicode"/>
                <a:cs typeface="Lucida Sans Unicode"/>
              </a:rPr>
              <a:t>specifies</a:t>
            </a:r>
            <a:r>
              <a:rPr sz="1800" spc="245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254" dirty="0">
                <a:latin typeface="Lucida Sans Unicode"/>
                <a:cs typeface="Lucida Sans Unicode"/>
              </a:rPr>
              <a:t>    </a:t>
            </a:r>
            <a:r>
              <a:rPr sz="1800" spc="60" dirty="0">
                <a:latin typeface="Lucida Sans Unicode"/>
                <a:cs typeface="Lucida Sans Unicode"/>
              </a:rPr>
              <a:t>method</a:t>
            </a:r>
            <a:r>
              <a:rPr sz="1800" spc="250" dirty="0">
                <a:latin typeface="Lucida Sans Unicode"/>
                <a:cs typeface="Lucida Sans Unicode"/>
              </a:rPr>
              <a:t>    </a:t>
            </a:r>
            <a:r>
              <a:rPr sz="1800" spc="-35" dirty="0">
                <a:latin typeface="Lucida Sans Unicode"/>
                <a:cs typeface="Lucida Sans Unicode"/>
              </a:rPr>
              <a:t>of </a:t>
            </a:r>
            <a:r>
              <a:rPr sz="1800" dirty="0">
                <a:latin typeface="Lucida Sans Unicode"/>
                <a:cs typeface="Lucida Sans Unicode"/>
              </a:rPr>
              <a:t>verification</a:t>
            </a:r>
            <a:r>
              <a:rPr sz="1800" spc="210" dirty="0">
                <a:latin typeface="Lucida Sans Unicode"/>
                <a:cs typeface="Lucida Sans Unicode"/>
              </a:rPr>
              <a:t>  </a:t>
            </a:r>
            <a:r>
              <a:rPr sz="1800" spc="105" dirty="0">
                <a:latin typeface="Lucida Sans Unicode"/>
                <a:cs typeface="Lucida Sans Unicode"/>
              </a:rPr>
              <a:t>and</a:t>
            </a:r>
            <a:r>
              <a:rPr sz="1800" spc="21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calibration</a:t>
            </a:r>
            <a:r>
              <a:rPr sz="1800" spc="220" dirty="0">
                <a:latin typeface="Lucida Sans Unicode"/>
                <a:cs typeface="Lucida Sans Unicode"/>
              </a:rPr>
              <a:t>  </a:t>
            </a:r>
            <a:r>
              <a:rPr sz="1800" spc="-25" dirty="0">
                <a:latin typeface="Lucida Sans Unicode"/>
                <a:cs typeface="Lucida Sans Unicode"/>
              </a:rPr>
              <a:t>of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40833" y="5381371"/>
            <a:ext cx="372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350" algn="l"/>
                <a:tab pos="3403600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testing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70" dirty="0">
                <a:latin typeface="Lucida Sans Unicode"/>
                <a:cs typeface="Lucida Sans Unicode"/>
              </a:rPr>
              <a:t>machines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for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0833" y="5655386"/>
            <a:ext cx="37230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determining</a:t>
            </a:r>
            <a:r>
              <a:rPr sz="1800" spc="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Knoop</a:t>
            </a:r>
            <a:r>
              <a:rPr sz="1800" spc="10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12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for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0833" y="5930265"/>
            <a:ext cx="372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78305" algn="l"/>
                <a:tab pos="3507104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metallic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35" dirty="0">
                <a:latin typeface="Lucida Sans Unicode"/>
                <a:cs typeface="Lucida Sans Unicode"/>
              </a:rPr>
              <a:t>materials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45" dirty="0">
                <a:latin typeface="Lucida Sans Unicode"/>
                <a:cs typeface="Lucida Sans Unicode"/>
              </a:rPr>
              <a:t>in </a:t>
            </a:r>
            <a:r>
              <a:rPr sz="1800" spc="105" dirty="0">
                <a:latin typeface="Lucida Sans Unicode"/>
                <a:cs typeface="Lucida Sans Unicode"/>
              </a:rPr>
              <a:t>accordance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6885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70" dirty="0">
                <a:latin typeface="Lucida Sans Unicode"/>
                <a:cs typeface="Lucida Sans Unicode"/>
              </a:rPr>
              <a:t>1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/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0833" y="6478904"/>
            <a:ext cx="372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7485" algn="l"/>
                <a:tab pos="2113915" algn="l"/>
                <a:tab pos="3534410" algn="l"/>
              </a:tabLst>
            </a:pP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36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4545-</a:t>
            </a:r>
            <a:r>
              <a:rPr sz="1800" spc="-385" dirty="0">
                <a:latin typeface="Lucida Sans Unicode"/>
                <a:cs typeface="Lucida Sans Unicode"/>
              </a:rPr>
              <a:t>1.</a:t>
            </a:r>
            <a:r>
              <a:rPr sz="1800" spc="3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3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direct</a:t>
            </a:r>
            <a:r>
              <a:rPr sz="1800" spc="35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method</a:t>
            </a:r>
            <a:r>
              <a:rPr sz="1800" spc="36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of </a:t>
            </a:r>
            <a:r>
              <a:rPr sz="1800" spc="-10" dirty="0">
                <a:latin typeface="Lucida Sans Unicode"/>
                <a:cs typeface="Lucida Sans Unicode"/>
              </a:rPr>
              <a:t>verification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80" dirty="0">
                <a:latin typeface="Lucida Sans Unicode"/>
                <a:cs typeface="Lucida Sans Unicode"/>
              </a:rPr>
              <a:t>and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calibration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50" dirty="0">
                <a:latin typeface="Lucida Sans Unicode"/>
                <a:cs typeface="Lucida Sans Unicode"/>
              </a:rPr>
              <a:t>is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40833" y="7027544"/>
            <a:ext cx="372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9705" algn="l"/>
                <a:tab pos="2156460" algn="l"/>
                <a:tab pos="292798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specified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for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the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testing machine,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74333" y="7301865"/>
            <a:ext cx="238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2065" algn="l"/>
                <a:tab pos="2005964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indenter,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80" dirty="0">
                <a:latin typeface="Lucida Sans Unicode"/>
                <a:cs typeface="Lucida Sans Unicode"/>
              </a:rPr>
              <a:t>and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the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40833" y="7575880"/>
            <a:ext cx="3723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0015" algn="l"/>
                <a:tab pos="2473325" algn="l"/>
              </a:tabLst>
            </a:pPr>
            <a:r>
              <a:rPr sz="1800" spc="45" dirty="0">
                <a:latin typeface="Lucida Sans Unicode"/>
                <a:cs typeface="Lucida Sans Unicode"/>
              </a:rPr>
              <a:t>diagonal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length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40" dirty="0">
                <a:latin typeface="Lucida Sans Unicode"/>
                <a:cs typeface="Lucida Sans Unicode"/>
              </a:rPr>
              <a:t>measuring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40833" y="7850885"/>
            <a:ext cx="37230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system.</a:t>
            </a:r>
            <a:r>
              <a:rPr sz="1800" spc="-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An</a:t>
            </a:r>
            <a:r>
              <a:rPr sz="1800" spc="-1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indirect  </a:t>
            </a:r>
            <a:r>
              <a:rPr sz="1800" spc="-10" dirty="0">
                <a:latin typeface="Lucida Sans Unicode"/>
                <a:cs typeface="Lucida Sans Unicode"/>
              </a:rPr>
              <a:t>verification </a:t>
            </a:r>
            <a:r>
              <a:rPr sz="1800" spc="65" dirty="0">
                <a:latin typeface="Lucida Sans Unicode"/>
                <a:cs typeface="Lucida Sans Unicode"/>
              </a:rPr>
              <a:t>method</a:t>
            </a:r>
            <a:r>
              <a:rPr sz="1800" spc="4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using</a:t>
            </a:r>
            <a:r>
              <a:rPr sz="1800" spc="4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reference</a:t>
            </a:r>
            <a:r>
              <a:rPr sz="1800" spc="47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blocks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49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specified</a:t>
            </a:r>
            <a:r>
              <a:rPr sz="1800" spc="49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49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490" dirty="0">
                <a:latin typeface="Lucida Sans Unicode"/>
                <a:cs typeface="Lucida Sans Unicode"/>
              </a:rPr>
              <a:t>  </a:t>
            </a:r>
            <a:r>
              <a:rPr sz="1800" spc="-10" dirty="0">
                <a:latin typeface="Lucida Sans Unicode"/>
                <a:cs typeface="Lucida Sans Unicode"/>
              </a:rPr>
              <a:t>overall </a:t>
            </a:r>
            <a:r>
              <a:rPr sz="1800" dirty="0">
                <a:latin typeface="Lucida Sans Unicode"/>
                <a:cs typeface="Lucida Sans Unicode"/>
              </a:rPr>
              <a:t>checking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of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40" dirty="0">
                <a:latin typeface="Lucida Sans Unicode"/>
                <a:cs typeface="Lucida Sans Unicode"/>
              </a:rPr>
              <a:t>machine.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31222" y="3655313"/>
            <a:ext cx="38119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09015" algn="l"/>
                <a:tab pos="1645920" algn="l"/>
                <a:tab pos="3551554" algn="l"/>
              </a:tabLst>
            </a:pPr>
            <a:r>
              <a:rPr sz="2000" spc="-20" dirty="0">
                <a:latin typeface="Arial Black"/>
                <a:cs typeface="Arial Black"/>
              </a:rPr>
              <a:t>Part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50" dirty="0">
                <a:latin typeface="Arial Black"/>
                <a:cs typeface="Arial Black"/>
              </a:rPr>
              <a:t>3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0" dirty="0">
                <a:latin typeface="Arial Black"/>
                <a:cs typeface="Arial Black"/>
              </a:rPr>
              <a:t>Calibration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10" dirty="0">
                <a:latin typeface="Arial Black"/>
                <a:cs typeface="Arial Black"/>
              </a:rPr>
              <a:t>of </a:t>
            </a:r>
            <a:r>
              <a:rPr sz="2000" spc="-120" dirty="0">
                <a:latin typeface="Arial Black"/>
                <a:cs typeface="Arial Black"/>
              </a:rPr>
              <a:t>reference</a:t>
            </a:r>
            <a:r>
              <a:rPr sz="2000" spc="-90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blocks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31222" y="4810136"/>
            <a:ext cx="3813810" cy="25438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110"/>
              </a:spcBef>
            </a:pPr>
            <a:r>
              <a:rPr sz="2100" b="1" i="1" spc="-20" dirty="0">
                <a:latin typeface="Arial"/>
                <a:cs typeface="Arial"/>
              </a:rPr>
              <a:t>Scope</a:t>
            </a:r>
            <a:r>
              <a:rPr sz="2100" b="1" i="1" spc="30" dirty="0">
                <a:latin typeface="Arial"/>
                <a:cs typeface="Arial"/>
              </a:rPr>
              <a:t> </a:t>
            </a:r>
            <a:r>
              <a:rPr sz="1800" spc="-200" dirty="0">
                <a:latin typeface="Lucida Sans Unicode"/>
                <a:cs typeface="Lucida Sans Unicode"/>
              </a:rPr>
              <a:t>: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This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document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25" dirty="0">
                <a:latin typeface="Lucida Sans Unicode"/>
                <a:cs typeface="Lucida Sans Unicode"/>
              </a:rPr>
              <a:t>specifies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the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method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for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the </a:t>
            </a:r>
            <a:r>
              <a:rPr sz="1800" spc="30" dirty="0">
                <a:latin typeface="Lucida Sans Unicode"/>
                <a:cs typeface="Lucida Sans Unicode"/>
              </a:rPr>
              <a:t>calibration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of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reference</a:t>
            </a:r>
            <a:r>
              <a:rPr sz="1800" spc="33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blocks</a:t>
            </a:r>
            <a:r>
              <a:rPr sz="1800" spc="3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33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be</a:t>
            </a:r>
            <a:r>
              <a:rPr sz="1800" spc="33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used</a:t>
            </a:r>
            <a:r>
              <a:rPr sz="1800" spc="330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for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the</a:t>
            </a:r>
            <a:r>
              <a:rPr sz="1800" spc="105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indirect</a:t>
            </a:r>
            <a:r>
              <a:rPr sz="1800" spc="10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verification</a:t>
            </a:r>
            <a:r>
              <a:rPr sz="1800" spc="10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of</a:t>
            </a:r>
            <a:r>
              <a:rPr sz="1800" spc="95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Knoop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819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testing</a:t>
            </a:r>
            <a:r>
              <a:rPr sz="1800" spc="82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machines</a:t>
            </a:r>
            <a:r>
              <a:rPr sz="1800" spc="835" dirty="0">
                <a:latin typeface="Lucida Sans Unicode"/>
                <a:cs typeface="Lucida Sans Unicode"/>
              </a:rPr>
              <a:t> </a:t>
            </a:r>
            <a:r>
              <a:rPr sz="1800" spc="105" dirty="0">
                <a:latin typeface="Lucida Sans Unicode"/>
                <a:cs typeface="Lucida Sans Unicode"/>
              </a:rPr>
              <a:t>as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30" dirty="0">
                <a:latin typeface="Lucida Sans Unicode"/>
                <a:cs typeface="Lucida Sans Unicode"/>
              </a:rPr>
              <a:t>specified</a:t>
            </a:r>
            <a:r>
              <a:rPr sz="1800" spc="229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in</a:t>
            </a:r>
            <a:r>
              <a:rPr sz="1800" spc="229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I</a:t>
            </a:r>
            <a:r>
              <a:rPr sz="1800" dirty="0">
                <a:latin typeface="Lucida Sans Unicode"/>
                <a:cs typeface="Lucida Sans Unicode"/>
              </a:rPr>
              <a:t>S</a:t>
            </a:r>
            <a:r>
              <a:rPr sz="1800" spc="24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6885</a:t>
            </a:r>
            <a:r>
              <a:rPr sz="1800" spc="235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Part</a:t>
            </a:r>
            <a:r>
              <a:rPr sz="1800" spc="23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2</a:t>
            </a:r>
            <a:r>
              <a:rPr sz="1800" spc="240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/</a:t>
            </a:r>
            <a:r>
              <a:rPr sz="1800" spc="2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 </a:t>
            </a:r>
            <a:r>
              <a:rPr sz="1800" spc="-25" dirty="0">
                <a:latin typeface="Lucida Sans Unicode"/>
                <a:cs typeface="Lucida Sans Unicode"/>
              </a:rPr>
              <a:t>4545-</a:t>
            </a:r>
            <a:r>
              <a:rPr sz="1800" spc="-160" dirty="0">
                <a:latin typeface="Lucida Sans Unicode"/>
                <a:cs typeface="Lucida Sans Unicode"/>
              </a:rPr>
              <a:t>2.</a:t>
            </a:r>
            <a:r>
              <a:rPr sz="1800" spc="317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The</a:t>
            </a:r>
            <a:r>
              <a:rPr sz="1800" spc="3180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method</a:t>
            </a:r>
            <a:r>
              <a:rPr sz="1800" spc="318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applicable</a:t>
            </a:r>
            <a:r>
              <a:rPr sz="1800" spc="37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only</a:t>
            </a:r>
            <a:r>
              <a:rPr sz="1800" spc="38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for</a:t>
            </a:r>
            <a:r>
              <a:rPr sz="1800" spc="365" dirty="0">
                <a:latin typeface="Lucida Sans Unicode"/>
                <a:cs typeface="Lucida Sans Unicode"/>
              </a:rPr>
              <a:t> </a:t>
            </a:r>
            <a:r>
              <a:rPr sz="1800" spc="25" dirty="0">
                <a:latin typeface="Lucida Sans Unicode"/>
                <a:cs typeface="Lucida Sans Unicode"/>
              </a:rPr>
              <a:t>indentations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long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diagonals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≥</a:t>
            </a:r>
            <a:r>
              <a:rPr sz="1800" spc="-70" dirty="0">
                <a:latin typeface="Lucida Sans Unicode"/>
                <a:cs typeface="Lucida Sans Unicode"/>
              </a:rPr>
              <a:t>0,020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155" dirty="0">
                <a:latin typeface="Lucida Sans Unicode"/>
                <a:cs typeface="Lucida Sans Unicode"/>
              </a:rPr>
              <a:t>mm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114526" y="3718940"/>
            <a:ext cx="3565525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  <a:tabLst>
                <a:tab pos="1344295" algn="l"/>
                <a:tab pos="1986280" algn="l"/>
                <a:tab pos="3301365" algn="l"/>
              </a:tabLst>
            </a:pPr>
            <a:r>
              <a:rPr sz="2000" spc="-20" dirty="0">
                <a:latin typeface="Arial Black"/>
                <a:cs typeface="Arial Black"/>
              </a:rPr>
              <a:t>Part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50" dirty="0">
                <a:latin typeface="Arial Black"/>
                <a:cs typeface="Arial Black"/>
              </a:rPr>
              <a:t>4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0" dirty="0">
                <a:latin typeface="Arial Black"/>
                <a:cs typeface="Arial Black"/>
              </a:rPr>
              <a:t>Tables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50" dirty="0">
                <a:latin typeface="Arial Black"/>
                <a:cs typeface="Arial Black"/>
              </a:rPr>
              <a:t>of</a:t>
            </a:r>
            <a:endParaRPr sz="2000">
              <a:latin typeface="Arial Black"/>
              <a:cs typeface="Arial Black"/>
            </a:endParaRPr>
          </a:p>
          <a:p>
            <a:pPr marL="355600">
              <a:lnSpc>
                <a:spcPct val="100000"/>
              </a:lnSpc>
            </a:pPr>
            <a:r>
              <a:rPr sz="2000" spc="-120" dirty="0">
                <a:latin typeface="Arial Black"/>
                <a:cs typeface="Arial Black"/>
              </a:rPr>
              <a:t>Hardness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Values</a:t>
            </a:r>
            <a:endParaRPr sz="2000">
              <a:latin typeface="Arial Black"/>
              <a:cs typeface="Arial Black"/>
            </a:endParaRPr>
          </a:p>
          <a:p>
            <a:pPr marL="12700" marR="5080" algn="just">
              <a:lnSpc>
                <a:spcPct val="99700"/>
              </a:lnSpc>
              <a:spcBef>
                <a:spcPts val="919"/>
              </a:spcBef>
            </a:pPr>
            <a:r>
              <a:rPr sz="2100" b="1" i="1" spc="-15" dirty="0">
                <a:latin typeface="Arial"/>
                <a:cs typeface="Arial"/>
              </a:rPr>
              <a:t>Scope</a:t>
            </a:r>
            <a:r>
              <a:rPr sz="2100" b="1" i="1" spc="-100" dirty="0">
                <a:latin typeface="Arial"/>
                <a:cs typeface="Arial"/>
              </a:rPr>
              <a:t> </a:t>
            </a:r>
            <a:r>
              <a:rPr sz="1800" spc="-200" dirty="0">
                <a:latin typeface="Lucida Sans Unicode"/>
                <a:cs typeface="Lucida Sans Unicode"/>
              </a:rPr>
              <a:t>: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This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document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gives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a</a:t>
            </a:r>
            <a:r>
              <a:rPr sz="1800" spc="12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table</a:t>
            </a:r>
            <a:r>
              <a:rPr sz="1800" spc="98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for</a:t>
            </a:r>
            <a:r>
              <a:rPr sz="1800" spc="969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the</a:t>
            </a:r>
            <a:r>
              <a:rPr sz="1800" spc="975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calculation</a:t>
            </a:r>
            <a:r>
              <a:rPr sz="1800" spc="98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of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20" dirty="0">
                <a:latin typeface="Lucida Sans Unicode"/>
                <a:cs typeface="Lucida Sans Unicode"/>
              </a:rPr>
              <a:t>Knoop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hardness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values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for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use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114526" y="5311902"/>
            <a:ext cx="35648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4515" algn="l"/>
                <a:tab pos="1458595" algn="l"/>
                <a:tab pos="2624455" algn="l"/>
                <a:tab pos="3348354" algn="l"/>
              </a:tabLst>
            </a:pPr>
            <a:r>
              <a:rPr sz="1800" spc="-25" dirty="0">
                <a:latin typeface="Lucida Sans Unicode"/>
                <a:cs typeface="Lucida Sans Unicode"/>
              </a:rPr>
              <a:t>in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tests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carried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out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45" dirty="0">
                <a:latin typeface="Lucida Sans Unicode"/>
                <a:cs typeface="Lucida Sans Unicode"/>
              </a:rPr>
              <a:t>in </a:t>
            </a:r>
            <a:r>
              <a:rPr sz="1800" spc="105" dirty="0">
                <a:latin typeface="Lucida Sans Unicode"/>
                <a:cs typeface="Lucida Sans Unicode"/>
              </a:rPr>
              <a:t>accordance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1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6885</a:t>
            </a:r>
            <a:r>
              <a:rPr sz="1800" spc="155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Part1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100" dirty="0">
                <a:latin typeface="Lucida Sans Unicode"/>
                <a:cs typeface="Lucida Sans Unicode"/>
              </a:rPr>
              <a:t>/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4545-</a:t>
            </a:r>
            <a:r>
              <a:rPr sz="1800" spc="-409" dirty="0">
                <a:latin typeface="Lucida Sans Unicode"/>
                <a:cs typeface="Lucida Sans Unicode"/>
              </a:rPr>
              <a:t>1.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85891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20"/>
              </a:spcBef>
            </a:pP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Principle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29" dirty="0"/>
              <a:t> </a:t>
            </a:r>
            <a:r>
              <a:rPr sz="4500" spc="90" dirty="0"/>
              <a:t>6885/ISO</a:t>
            </a:r>
            <a:r>
              <a:rPr sz="4500" spc="-235" dirty="0"/>
              <a:t> </a:t>
            </a:r>
            <a:r>
              <a:rPr sz="4500" spc="125" dirty="0"/>
              <a:t>4545</a:t>
            </a:r>
            <a:r>
              <a:rPr sz="4500" spc="-235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5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spc="100" dirty="0"/>
              <a:t>Knoop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963574" y="3613226"/>
            <a:ext cx="16081375" cy="9385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4"/>
              </a:spcBef>
            </a:pP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diamond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indenter,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form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250" dirty="0">
                <a:latin typeface="Lucida Sans Unicode"/>
                <a:cs typeface="Lucida Sans Unicode"/>
              </a:rPr>
              <a:t>a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rhombic-</a:t>
            </a:r>
            <a:r>
              <a:rPr sz="2000" spc="110" dirty="0">
                <a:latin typeface="Lucida Sans Unicode"/>
                <a:cs typeface="Lucida Sans Unicode"/>
              </a:rPr>
              <a:t>based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pyramid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with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angles,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Cambria Math"/>
                <a:cs typeface="Cambria Math"/>
              </a:rPr>
              <a:t>α</a:t>
            </a:r>
            <a:r>
              <a:rPr sz="2000" spc="190" dirty="0">
                <a:latin typeface="Cambria Math"/>
                <a:cs typeface="Cambria Math"/>
              </a:rPr>
              <a:t> </a:t>
            </a:r>
            <a:r>
              <a:rPr sz="2000" spc="114" dirty="0">
                <a:latin typeface="Lucida Sans Unicode"/>
                <a:cs typeface="Lucida Sans Unicode"/>
              </a:rPr>
              <a:t>and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80" dirty="0">
                <a:latin typeface="Cambria Math"/>
                <a:cs typeface="Cambria Math"/>
              </a:rPr>
              <a:t>β</a:t>
            </a:r>
            <a:r>
              <a:rPr sz="2000" spc="-180" dirty="0">
                <a:latin typeface="Lucida Sans Unicode"/>
                <a:cs typeface="Lucida Sans Unicode"/>
              </a:rPr>
              <a:t>,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between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opposite </a:t>
            </a:r>
            <a:r>
              <a:rPr sz="2000" spc="80" dirty="0">
                <a:latin typeface="Lucida Sans Unicode"/>
                <a:cs typeface="Lucida Sans Unicode"/>
              </a:rPr>
              <a:t>edges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respectively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equal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spc="-490" dirty="0">
                <a:latin typeface="Lucida Sans Unicode"/>
                <a:cs typeface="Lucida Sans Unicode"/>
              </a:rPr>
              <a:t>172.5</a:t>
            </a:r>
            <a:r>
              <a:rPr sz="2000" spc="-490" dirty="0">
                <a:latin typeface="SimSun-ExtB"/>
                <a:cs typeface="SimSun-ExtB"/>
              </a:rPr>
              <a:t>°</a:t>
            </a:r>
            <a:r>
              <a:rPr sz="2000" spc="240" dirty="0">
                <a:latin typeface="SimSun-ExtB"/>
                <a:cs typeface="SimSun-ExtB"/>
              </a:rPr>
              <a:t> </a:t>
            </a:r>
            <a:r>
              <a:rPr sz="2000" spc="110" dirty="0">
                <a:latin typeface="Lucida Sans Unicode"/>
                <a:cs typeface="Lucida Sans Unicode"/>
              </a:rPr>
              <a:t>and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spc="-670" dirty="0">
                <a:latin typeface="Lucida Sans Unicode"/>
                <a:cs typeface="Lucida Sans Unicode"/>
              </a:rPr>
              <a:t>130</a:t>
            </a:r>
            <a:r>
              <a:rPr sz="2000" spc="-670" dirty="0">
                <a:latin typeface="SimSun-ExtB"/>
                <a:cs typeface="SimSun-ExtB"/>
              </a:rPr>
              <a:t>°</a:t>
            </a:r>
            <a:r>
              <a:rPr sz="2000" spc="420" dirty="0">
                <a:latin typeface="SimSun-ExtB"/>
                <a:cs typeface="SimSun-ExtB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at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vertex,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forced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into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55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surface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spc="250" dirty="0">
                <a:latin typeface="Lucida Sans Unicode"/>
                <a:cs typeface="Lucida Sans Unicode"/>
              </a:rPr>
              <a:t>a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155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piece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followed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by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spc="85" dirty="0">
                <a:latin typeface="Lucida Sans Unicode"/>
                <a:cs typeface="Lucida Sans Unicode"/>
              </a:rPr>
              <a:t>measurement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long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diagonal,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d,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of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indentation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remaining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in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surface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after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removal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force,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0" dirty="0">
                <a:latin typeface="Lucida Sans Unicode"/>
                <a:cs typeface="Lucida Sans Unicode"/>
              </a:rPr>
              <a:t>F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30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4191" y="5065776"/>
            <a:ext cx="15201900" cy="4654550"/>
            <a:chOff x="774191" y="5065776"/>
            <a:chExt cx="15201900" cy="46545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5065776"/>
              <a:ext cx="9265920" cy="46542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06327" y="5899404"/>
              <a:ext cx="4969764" cy="23454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2"/>
            <a:ext cx="18281904" cy="10270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20"/>
              </a:spcBef>
            </a:pP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Test</a:t>
            </a:r>
            <a:r>
              <a:rPr sz="33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Piece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574" y="3610178"/>
            <a:ext cx="160807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thickness</a:t>
            </a:r>
            <a:r>
              <a:rPr sz="2000" spc="1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1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piece,</a:t>
            </a:r>
            <a:r>
              <a:rPr sz="2000" spc="1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1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layer</a:t>
            </a:r>
            <a:r>
              <a:rPr sz="2000" spc="1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under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test,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165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be</a:t>
            </a:r>
            <a:r>
              <a:rPr sz="2000" spc="175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at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least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spc="-285" dirty="0">
                <a:latin typeface="Lucida Sans Unicode"/>
                <a:cs typeface="Lucida Sans Unicode"/>
              </a:rPr>
              <a:t>1/3</a:t>
            </a:r>
            <a:r>
              <a:rPr sz="2000" spc="1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times</a:t>
            </a:r>
            <a:r>
              <a:rPr sz="2000" spc="1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length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diagonal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length</a:t>
            </a:r>
            <a:r>
              <a:rPr sz="2000" spc="1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5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Lucida Sans Unicode"/>
                <a:cs typeface="Lucida Sans Unicode"/>
              </a:rPr>
              <a:t>indentation.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deformation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be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visible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110" dirty="0">
                <a:latin typeface="Lucida Sans Unicode"/>
                <a:cs typeface="Lucida Sans Unicode"/>
              </a:rPr>
              <a:t>at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back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piece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after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test.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9036" y="563701"/>
            <a:ext cx="1549717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ts val="523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0" dirty="0"/>
              <a:t> </a:t>
            </a:r>
            <a:r>
              <a:rPr sz="4500" spc="95" dirty="0"/>
              <a:t>6885/ISO</a:t>
            </a:r>
            <a:r>
              <a:rPr sz="4500" spc="-245" dirty="0"/>
              <a:t> </a:t>
            </a:r>
            <a:r>
              <a:rPr sz="4500" spc="145" dirty="0"/>
              <a:t>4545</a:t>
            </a:r>
            <a:r>
              <a:rPr sz="4500" spc="-240" dirty="0"/>
              <a:t> </a:t>
            </a:r>
            <a:r>
              <a:rPr sz="4500" spc="105" dirty="0"/>
              <a:t>Metallic</a:t>
            </a:r>
            <a:r>
              <a:rPr sz="4500" spc="-225" dirty="0"/>
              <a:t> </a:t>
            </a:r>
            <a:r>
              <a:rPr sz="4500" spc="55" dirty="0"/>
              <a:t>Materials</a:t>
            </a:r>
            <a:r>
              <a:rPr sz="4500" spc="-245" dirty="0"/>
              <a:t> </a:t>
            </a:r>
            <a:r>
              <a:rPr sz="4500" spc="-535" dirty="0"/>
              <a:t>—</a:t>
            </a:r>
            <a:r>
              <a:rPr sz="4500" spc="-220" dirty="0"/>
              <a:t> </a:t>
            </a:r>
            <a:r>
              <a:rPr sz="4500" spc="100" dirty="0"/>
              <a:t>Knoop</a:t>
            </a:r>
            <a:r>
              <a:rPr sz="4500" spc="-245" dirty="0"/>
              <a:t> </a:t>
            </a:r>
            <a:r>
              <a:rPr sz="4500" dirty="0"/>
              <a:t>Hardness</a:t>
            </a:r>
            <a:r>
              <a:rPr sz="4500" spc="-229" dirty="0"/>
              <a:t> </a:t>
            </a:r>
            <a:r>
              <a:rPr sz="4500" spc="-20" dirty="0"/>
              <a:t>Test</a:t>
            </a:r>
            <a:endParaRPr sz="4500" dirty="0"/>
          </a:p>
          <a:p>
            <a:pPr marL="12700">
              <a:lnSpc>
                <a:spcPts val="3429"/>
              </a:lnSpc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85891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69326" y="2250694"/>
            <a:ext cx="2149475" cy="586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574" y="3610178"/>
            <a:ext cx="160801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715" indent="-342900" algn="r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900" algn="l"/>
                <a:tab pos="951230" algn="l"/>
                <a:tab pos="2157730" algn="l"/>
                <a:tab pos="2896870" algn="l"/>
                <a:tab pos="3375660" algn="l"/>
                <a:tab pos="4541520" algn="l"/>
                <a:tab pos="5169535" algn="l"/>
                <a:tab pos="6303645" algn="l"/>
                <a:tab pos="6977380" algn="l"/>
                <a:tab pos="7538084" algn="l"/>
                <a:tab pos="8161655" algn="l"/>
                <a:tab pos="9267825" algn="l"/>
                <a:tab pos="9923145" algn="l"/>
                <a:tab pos="10483215" algn="l"/>
                <a:tab pos="11106150" algn="l"/>
                <a:tab pos="11909425" algn="l"/>
                <a:tab pos="12648565" algn="l"/>
                <a:tab pos="13127355" algn="l"/>
                <a:tab pos="14243050" algn="l"/>
                <a:tab pos="14614525" algn="l"/>
                <a:tab pos="14936469" algn="l"/>
              </a:tabLst>
            </a:pPr>
            <a:r>
              <a:rPr sz="2000" spc="-2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indenter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Lucida Sans Unicode"/>
                <a:cs typeface="Lucida Sans Unicode"/>
              </a:rPr>
              <a:t>shall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75" dirty="0">
                <a:latin typeface="Lucida Sans Unicode"/>
                <a:cs typeface="Lucida Sans Unicode"/>
              </a:rPr>
              <a:t>be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brought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Lucida Sans Unicode"/>
                <a:cs typeface="Lucida Sans Unicode"/>
              </a:rPr>
              <a:t>into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75" dirty="0">
                <a:latin typeface="Lucida Sans Unicode"/>
                <a:cs typeface="Lucida Sans Unicode"/>
              </a:rPr>
              <a:t>contact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Lucida Sans Unicode"/>
                <a:cs typeface="Lucida Sans Unicode"/>
              </a:rPr>
              <a:t>with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Lucida Sans Unicode"/>
                <a:cs typeface="Lucida Sans Unicode"/>
              </a:rPr>
              <a:t>test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50" dirty="0">
                <a:latin typeface="Lucida Sans Unicode"/>
                <a:cs typeface="Lucida Sans Unicode"/>
              </a:rPr>
              <a:t>surface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90" dirty="0">
                <a:latin typeface="Lucida Sans Unicode"/>
                <a:cs typeface="Lucida Sans Unicode"/>
              </a:rPr>
              <a:t>and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0" dirty="0">
                <a:latin typeface="Lucida Sans Unicode"/>
                <a:cs typeface="Lucida Sans Unicode"/>
              </a:rPr>
              <a:t>test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force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shall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70" dirty="0">
                <a:latin typeface="Lucida Sans Unicode"/>
                <a:cs typeface="Lucida Sans Unicode"/>
              </a:rPr>
              <a:t>be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45" dirty="0">
                <a:latin typeface="Lucida Sans Unicode"/>
                <a:cs typeface="Lucida Sans Unicode"/>
              </a:rPr>
              <a:t>applied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in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200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direction</a:t>
            </a:r>
            <a:endParaRPr sz="20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</a:pPr>
            <a:r>
              <a:rPr sz="2000" spc="45" dirty="0">
                <a:latin typeface="Lucida Sans Unicode"/>
                <a:cs typeface="Lucida Sans Unicode"/>
              </a:rPr>
              <a:t>perpendicular</a:t>
            </a:r>
            <a:r>
              <a:rPr sz="2000" spc="2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2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surface,</a:t>
            </a:r>
            <a:r>
              <a:rPr sz="2000" spc="2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without</a:t>
            </a:r>
            <a:r>
              <a:rPr sz="2000" spc="229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shock,</a:t>
            </a:r>
            <a:r>
              <a:rPr sz="2000" spc="2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vibration,</a:t>
            </a:r>
            <a:r>
              <a:rPr sz="2000" spc="229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20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overload,</a:t>
            </a:r>
            <a:r>
              <a:rPr sz="2000" spc="2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until</a:t>
            </a:r>
            <a:r>
              <a:rPr sz="2000" spc="20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2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applied</a:t>
            </a:r>
            <a:r>
              <a:rPr sz="2000" spc="2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force</a:t>
            </a:r>
            <a:r>
              <a:rPr sz="2000" spc="225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attains</a:t>
            </a:r>
            <a:r>
              <a:rPr sz="2000" spc="2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29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2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value.</a:t>
            </a:r>
            <a:r>
              <a:rPr sz="2000" spc="22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51563" y="4362068"/>
            <a:ext cx="26924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" dirty="0">
                <a:latin typeface="Cambria Math"/>
                <a:cs typeface="Cambria Math"/>
              </a:rPr>
              <a:t>−5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1430" y="4234052"/>
            <a:ext cx="11530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50" dirty="0">
                <a:latin typeface="Lucida Sans Unicode"/>
                <a:cs typeface="Lucida Sans Unicode"/>
              </a:rPr>
              <a:t>time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from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initial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application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force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30" dirty="0">
                <a:latin typeface="Lucida Sans Unicode"/>
                <a:cs typeface="Lucida Sans Unicode"/>
              </a:rPr>
              <a:t>until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60" dirty="0">
                <a:latin typeface="Lucida Sans Unicode"/>
                <a:cs typeface="Lucida Sans Unicode"/>
              </a:rPr>
              <a:t> full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force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reached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be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Cambria Math"/>
                <a:cs typeface="Cambria Math"/>
              </a:rPr>
              <a:t>7</a:t>
            </a:r>
            <a:r>
              <a:rPr sz="2175" baseline="30651" dirty="0">
                <a:latin typeface="Cambria Math"/>
                <a:cs typeface="Cambria Math"/>
              </a:rPr>
              <a:t>+1</a:t>
            </a:r>
            <a:r>
              <a:rPr sz="2175" spc="585" baseline="30651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s.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3574" y="4843652"/>
            <a:ext cx="9248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24180" algn="l"/>
              </a:tabLst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indenter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contact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piece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110" dirty="0">
                <a:latin typeface="Lucida Sans Unicode"/>
                <a:cs typeface="Lucida Sans Unicode"/>
              </a:rPr>
              <a:t>at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250" dirty="0">
                <a:latin typeface="Lucida Sans Unicode"/>
                <a:cs typeface="Lucida Sans Unicode"/>
              </a:rPr>
              <a:t>a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velocity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≤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Lucida Sans Unicode"/>
                <a:cs typeface="Lucida Sans Unicode"/>
              </a:rPr>
              <a:t>0.070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mm/s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7264" y="5582792"/>
            <a:ext cx="26924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5" dirty="0">
                <a:latin typeface="Cambria Math"/>
                <a:cs typeface="Cambria Math"/>
              </a:rPr>
              <a:t>−4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174" y="5457825"/>
            <a:ext cx="16131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81000" algn="l"/>
              </a:tabLst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duration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1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force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be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Cambria Math"/>
                <a:cs typeface="Cambria Math"/>
              </a:rPr>
              <a:t>14</a:t>
            </a:r>
            <a:r>
              <a:rPr sz="2175" baseline="28735" dirty="0">
                <a:latin typeface="Cambria Math"/>
                <a:cs typeface="Cambria Math"/>
              </a:rPr>
              <a:t>+1</a:t>
            </a:r>
            <a:r>
              <a:rPr sz="2175" spc="375" baseline="28735" dirty="0">
                <a:latin typeface="Cambria Math"/>
                <a:cs typeface="Cambria Math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s,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except</a:t>
            </a:r>
            <a:r>
              <a:rPr sz="2000" spc="1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tests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materials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whose</a:t>
            </a:r>
            <a:r>
              <a:rPr sz="2000" spc="1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time-</a:t>
            </a:r>
            <a:r>
              <a:rPr sz="2000" spc="70" dirty="0">
                <a:latin typeface="Lucida Sans Unicode"/>
                <a:cs typeface="Lucida Sans Unicode"/>
              </a:rPr>
              <a:t>dependent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properties</a:t>
            </a:r>
            <a:r>
              <a:rPr sz="2000" spc="1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would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make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3574" y="5759272"/>
            <a:ext cx="1608010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135" dirty="0">
                <a:latin typeface="Lucida Sans Unicode"/>
                <a:cs typeface="Lucida Sans Unicode"/>
              </a:rPr>
              <a:t>an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unsuitable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range.</a:t>
            </a:r>
            <a:endParaRPr sz="2000">
              <a:latin typeface="Lucida Sans Unicode"/>
              <a:cs typeface="Lucida Sans Unicode"/>
            </a:endParaRPr>
          </a:p>
          <a:p>
            <a:pPr marL="351790" marR="5080" indent="-339725" algn="just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length</a:t>
            </a:r>
            <a:r>
              <a:rPr sz="2000" spc="2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long</a:t>
            </a:r>
            <a:r>
              <a:rPr sz="2000" spc="235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diagonal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245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be</a:t>
            </a:r>
            <a:r>
              <a:rPr sz="2000" spc="270" dirty="0">
                <a:latin typeface="Lucida Sans Unicode"/>
                <a:cs typeface="Lucida Sans Unicode"/>
              </a:rPr>
              <a:t> </a:t>
            </a:r>
            <a:r>
              <a:rPr sz="2000" spc="90" dirty="0">
                <a:latin typeface="Lucida Sans Unicode"/>
                <a:cs typeface="Lucida Sans Unicode"/>
              </a:rPr>
              <a:t>measured</a:t>
            </a:r>
            <a:r>
              <a:rPr sz="2000" spc="254" dirty="0">
                <a:latin typeface="Lucida Sans Unicode"/>
                <a:cs typeface="Lucida Sans Unicode"/>
              </a:rPr>
              <a:t> </a:t>
            </a:r>
            <a:r>
              <a:rPr sz="2000" spc="120" dirty="0">
                <a:latin typeface="Lucida Sans Unicode"/>
                <a:cs typeface="Lucida Sans Unicode"/>
              </a:rPr>
              <a:t>and</a:t>
            </a:r>
            <a:r>
              <a:rPr sz="2000" spc="25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used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2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7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calculation</a:t>
            </a:r>
            <a:r>
              <a:rPr sz="2000" spc="2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knop</a:t>
            </a:r>
            <a:r>
              <a:rPr sz="2000" spc="2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hardness.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25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all</a:t>
            </a:r>
            <a:r>
              <a:rPr sz="2000" spc="2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tests,</a:t>
            </a:r>
            <a:r>
              <a:rPr sz="2000" spc="254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 	</a:t>
            </a:r>
            <a:r>
              <a:rPr sz="2000" dirty="0">
                <a:latin typeface="Lucida Sans Unicode"/>
                <a:cs typeface="Lucida Sans Unicode"/>
              </a:rPr>
              <a:t>perimeter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4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indentation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shall</a:t>
            </a:r>
            <a:r>
              <a:rPr sz="2000" spc="415" dirty="0">
                <a:latin typeface="Lucida Sans Unicode"/>
                <a:cs typeface="Lucida Sans Unicode"/>
              </a:rPr>
              <a:t> </a:t>
            </a:r>
            <a:r>
              <a:rPr sz="2000" spc="105" dirty="0">
                <a:latin typeface="Lucida Sans Unicode"/>
                <a:cs typeface="Lucida Sans Unicode"/>
              </a:rPr>
              <a:t>be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clearly</a:t>
            </a:r>
            <a:r>
              <a:rPr sz="2000" spc="4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defined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4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4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field</a:t>
            </a:r>
            <a:r>
              <a:rPr sz="2000" spc="4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42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view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spc="45" dirty="0">
                <a:latin typeface="Lucida Sans Unicode"/>
                <a:cs typeface="Lucida Sans Unicode"/>
              </a:rPr>
              <a:t>microscope.</a:t>
            </a:r>
            <a:r>
              <a:rPr sz="2000" spc="44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Magnifications</a:t>
            </a:r>
            <a:r>
              <a:rPr sz="2000" spc="4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should</a:t>
            </a:r>
            <a:r>
              <a:rPr sz="2000" spc="434" dirty="0">
                <a:latin typeface="Lucida Sans Unicode"/>
                <a:cs typeface="Lucida Sans Unicode"/>
              </a:rPr>
              <a:t> </a:t>
            </a:r>
            <a:r>
              <a:rPr sz="2000" spc="30" dirty="0">
                <a:latin typeface="Lucida Sans Unicode"/>
                <a:cs typeface="Lucida Sans Unicode"/>
              </a:rPr>
              <a:t>be 	</a:t>
            </a:r>
            <a:r>
              <a:rPr sz="2000" spc="65" dirty="0">
                <a:latin typeface="Lucida Sans Unicode"/>
                <a:cs typeface="Lucida Sans Unicode"/>
              </a:rPr>
              <a:t>selected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so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that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diagonal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spc="145" dirty="0">
                <a:latin typeface="Lucida Sans Unicode"/>
                <a:cs typeface="Lucida Sans Unicode"/>
              </a:rPr>
              <a:t>can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spc="95" dirty="0">
                <a:latin typeface="Lucida Sans Unicode"/>
                <a:cs typeface="Lucida Sans Unicode"/>
              </a:rPr>
              <a:t>be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enlarged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greater</a:t>
            </a:r>
            <a:r>
              <a:rPr sz="2000" spc="114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than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25</a:t>
            </a:r>
            <a:r>
              <a:rPr sz="2000" spc="114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%,</a:t>
            </a:r>
            <a:r>
              <a:rPr sz="2000" spc="1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but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less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than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75</a:t>
            </a:r>
            <a:r>
              <a:rPr sz="2000" spc="114" dirty="0">
                <a:latin typeface="Lucida Sans Unicode"/>
                <a:cs typeface="Lucida Sans Unicode"/>
              </a:rPr>
              <a:t> </a:t>
            </a:r>
            <a:r>
              <a:rPr sz="2000" spc="170" dirty="0">
                <a:latin typeface="Lucida Sans Unicode"/>
                <a:cs typeface="Lucida Sans Unicode"/>
              </a:rPr>
              <a:t>%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14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maximum</a:t>
            </a:r>
            <a:r>
              <a:rPr sz="2000" spc="1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possible</a:t>
            </a:r>
            <a:r>
              <a:rPr sz="2000" spc="135" dirty="0">
                <a:latin typeface="Lucida Sans Unicode"/>
                <a:cs typeface="Lucida Sans Unicode"/>
              </a:rPr>
              <a:t> </a:t>
            </a:r>
            <a:r>
              <a:rPr sz="2000" spc="40" dirty="0">
                <a:latin typeface="Lucida Sans Unicode"/>
                <a:cs typeface="Lucida Sans Unicode"/>
              </a:rPr>
              <a:t>optical 	</a:t>
            </a:r>
            <a:r>
              <a:rPr sz="2000" dirty="0">
                <a:latin typeface="Lucida Sans Unicode"/>
                <a:cs typeface="Lucida Sans Unicode"/>
              </a:rPr>
              <a:t>field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4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view.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38147" y="276478"/>
            <a:ext cx="15415260" cy="141287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4500" spc="-254" dirty="0"/>
              <a:t>IS</a:t>
            </a:r>
            <a:r>
              <a:rPr sz="4500" spc="-229" dirty="0"/>
              <a:t> </a:t>
            </a:r>
            <a:r>
              <a:rPr sz="4500" spc="90" dirty="0"/>
              <a:t>6885/ISO</a:t>
            </a:r>
            <a:r>
              <a:rPr sz="4500" spc="-235" dirty="0"/>
              <a:t> </a:t>
            </a:r>
            <a:r>
              <a:rPr sz="4500" spc="125" dirty="0"/>
              <a:t>4545</a:t>
            </a:r>
            <a:r>
              <a:rPr sz="4500" spc="-235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5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spc="100" dirty="0"/>
              <a:t>Knoop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0" dirty="0"/>
              <a:t> </a:t>
            </a:r>
            <a:r>
              <a:rPr sz="4500" spc="-20" dirty="0"/>
              <a:t>Test</a:t>
            </a:r>
            <a:endParaRPr sz="4500" dirty="0"/>
          </a:p>
          <a:p>
            <a:pPr marL="13335">
              <a:lnSpc>
                <a:spcPct val="100000"/>
              </a:lnSpc>
              <a:spcBef>
                <a:spcPts val="77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2214" y="2260219"/>
            <a:ext cx="2149475" cy="586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1080" y="2129027"/>
            <a:ext cx="16238219" cy="923925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7335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365"/>
              </a:spcBef>
            </a:pPr>
            <a:r>
              <a:rPr sz="33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8147" y="627710"/>
            <a:ext cx="154152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0" dirty="0"/>
              <a:t> </a:t>
            </a:r>
            <a:r>
              <a:rPr sz="4500" spc="95" dirty="0"/>
              <a:t>6885/ISO</a:t>
            </a:r>
            <a:r>
              <a:rPr sz="4500" spc="-250" dirty="0"/>
              <a:t> </a:t>
            </a:r>
            <a:r>
              <a:rPr sz="4500" spc="150" dirty="0"/>
              <a:t>4545</a:t>
            </a:r>
            <a:r>
              <a:rPr sz="4500" spc="-240" dirty="0"/>
              <a:t> </a:t>
            </a:r>
            <a:r>
              <a:rPr sz="4500" spc="105" dirty="0"/>
              <a:t>Metallic</a:t>
            </a:r>
            <a:r>
              <a:rPr sz="4500" spc="-229" dirty="0"/>
              <a:t> </a:t>
            </a:r>
            <a:r>
              <a:rPr sz="4500" spc="55" dirty="0"/>
              <a:t>Materials</a:t>
            </a:r>
            <a:r>
              <a:rPr sz="4500" spc="-240" dirty="0"/>
              <a:t> </a:t>
            </a:r>
            <a:r>
              <a:rPr sz="4500" spc="-535" dirty="0"/>
              <a:t>—</a:t>
            </a:r>
            <a:r>
              <a:rPr sz="4500" spc="-229" dirty="0"/>
              <a:t> </a:t>
            </a:r>
            <a:r>
              <a:rPr sz="4500" spc="100" dirty="0"/>
              <a:t>Knoop</a:t>
            </a:r>
            <a:r>
              <a:rPr sz="4500" spc="-240" dirty="0"/>
              <a:t> </a:t>
            </a:r>
            <a:r>
              <a:rPr sz="4500" dirty="0"/>
              <a:t>Hardness</a:t>
            </a:r>
            <a:r>
              <a:rPr sz="4500" spc="-229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16502887" y="9530892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40395" y="3658107"/>
            <a:ext cx="2168525" cy="673100"/>
          </a:xfrm>
          <a:custGeom>
            <a:avLst/>
            <a:gdLst/>
            <a:ahLst/>
            <a:cxnLst/>
            <a:rect l="l" t="t" r="r" b="b"/>
            <a:pathLst>
              <a:path w="2168525" h="673100">
                <a:moveTo>
                  <a:pt x="86106" y="10414"/>
                </a:moveTo>
                <a:lnTo>
                  <a:pt x="82423" y="0"/>
                </a:lnTo>
                <a:lnTo>
                  <a:pt x="63677" y="6743"/>
                </a:lnTo>
                <a:lnTo>
                  <a:pt x="47256" y="16522"/>
                </a:lnTo>
                <a:lnTo>
                  <a:pt x="21336" y="45212"/>
                </a:lnTo>
                <a:lnTo>
                  <a:pt x="5334" y="83616"/>
                </a:lnTo>
                <a:lnTo>
                  <a:pt x="0" y="129159"/>
                </a:lnTo>
                <a:lnTo>
                  <a:pt x="1320" y="152908"/>
                </a:lnTo>
                <a:lnTo>
                  <a:pt x="11938" y="194868"/>
                </a:lnTo>
                <a:lnTo>
                  <a:pt x="33020" y="228942"/>
                </a:lnTo>
                <a:lnTo>
                  <a:pt x="82423" y="258318"/>
                </a:lnTo>
                <a:lnTo>
                  <a:pt x="85598" y="247777"/>
                </a:lnTo>
                <a:lnTo>
                  <a:pt x="70891" y="241261"/>
                </a:lnTo>
                <a:lnTo>
                  <a:pt x="58229" y="232181"/>
                </a:lnTo>
                <a:lnTo>
                  <a:pt x="32194" y="189903"/>
                </a:lnTo>
                <a:lnTo>
                  <a:pt x="24574" y="150609"/>
                </a:lnTo>
                <a:lnTo>
                  <a:pt x="23622" y="127762"/>
                </a:lnTo>
                <a:lnTo>
                  <a:pt x="24574" y="105765"/>
                </a:lnTo>
                <a:lnTo>
                  <a:pt x="32194" y="67525"/>
                </a:lnTo>
                <a:lnTo>
                  <a:pt x="58331" y="25920"/>
                </a:lnTo>
                <a:lnTo>
                  <a:pt x="71158" y="16916"/>
                </a:lnTo>
                <a:lnTo>
                  <a:pt x="86106" y="10414"/>
                </a:lnTo>
                <a:close/>
              </a:path>
              <a:path w="2168525" h="673100">
                <a:moveTo>
                  <a:pt x="711327" y="129159"/>
                </a:moveTo>
                <a:lnTo>
                  <a:pt x="706005" y="83616"/>
                </a:lnTo>
                <a:lnTo>
                  <a:pt x="690118" y="45212"/>
                </a:lnTo>
                <a:lnTo>
                  <a:pt x="664146" y="16522"/>
                </a:lnTo>
                <a:lnTo>
                  <a:pt x="629031" y="0"/>
                </a:lnTo>
                <a:lnTo>
                  <a:pt x="625348" y="10414"/>
                </a:lnTo>
                <a:lnTo>
                  <a:pt x="640295" y="16916"/>
                </a:lnTo>
                <a:lnTo>
                  <a:pt x="653161" y="25920"/>
                </a:lnTo>
                <a:lnTo>
                  <a:pt x="679246" y="67525"/>
                </a:lnTo>
                <a:lnTo>
                  <a:pt x="686879" y="105765"/>
                </a:lnTo>
                <a:lnTo>
                  <a:pt x="687832" y="127762"/>
                </a:lnTo>
                <a:lnTo>
                  <a:pt x="686866" y="150609"/>
                </a:lnTo>
                <a:lnTo>
                  <a:pt x="679196" y="189903"/>
                </a:lnTo>
                <a:lnTo>
                  <a:pt x="653135" y="232181"/>
                </a:lnTo>
                <a:lnTo>
                  <a:pt x="625729" y="247777"/>
                </a:lnTo>
                <a:lnTo>
                  <a:pt x="629031" y="258318"/>
                </a:lnTo>
                <a:lnTo>
                  <a:pt x="664235" y="241769"/>
                </a:lnTo>
                <a:lnTo>
                  <a:pt x="690118" y="213106"/>
                </a:lnTo>
                <a:lnTo>
                  <a:pt x="706043" y="174802"/>
                </a:lnTo>
                <a:lnTo>
                  <a:pt x="710006" y="152908"/>
                </a:lnTo>
                <a:lnTo>
                  <a:pt x="711327" y="129159"/>
                </a:lnTo>
                <a:close/>
              </a:path>
              <a:path w="2168525" h="673100">
                <a:moveTo>
                  <a:pt x="1337310" y="424942"/>
                </a:moveTo>
                <a:lnTo>
                  <a:pt x="1333627" y="414528"/>
                </a:lnTo>
                <a:lnTo>
                  <a:pt x="1314881" y="421271"/>
                </a:lnTo>
                <a:lnTo>
                  <a:pt x="1298460" y="431038"/>
                </a:lnTo>
                <a:lnTo>
                  <a:pt x="1272540" y="459740"/>
                </a:lnTo>
                <a:lnTo>
                  <a:pt x="1256538" y="498144"/>
                </a:lnTo>
                <a:lnTo>
                  <a:pt x="1251204" y="543687"/>
                </a:lnTo>
                <a:lnTo>
                  <a:pt x="1252524" y="567436"/>
                </a:lnTo>
                <a:lnTo>
                  <a:pt x="1263142" y="609396"/>
                </a:lnTo>
                <a:lnTo>
                  <a:pt x="1284224" y="643470"/>
                </a:lnTo>
                <a:lnTo>
                  <a:pt x="1333627" y="672846"/>
                </a:lnTo>
                <a:lnTo>
                  <a:pt x="1336802" y="662305"/>
                </a:lnTo>
                <a:lnTo>
                  <a:pt x="1322095" y="655789"/>
                </a:lnTo>
                <a:lnTo>
                  <a:pt x="1309420" y="646709"/>
                </a:lnTo>
                <a:lnTo>
                  <a:pt x="1283398" y="604431"/>
                </a:lnTo>
                <a:lnTo>
                  <a:pt x="1275778" y="565137"/>
                </a:lnTo>
                <a:lnTo>
                  <a:pt x="1274826" y="542290"/>
                </a:lnTo>
                <a:lnTo>
                  <a:pt x="1275778" y="520293"/>
                </a:lnTo>
                <a:lnTo>
                  <a:pt x="1283398" y="482053"/>
                </a:lnTo>
                <a:lnTo>
                  <a:pt x="1309535" y="440436"/>
                </a:lnTo>
                <a:lnTo>
                  <a:pt x="1322362" y="431444"/>
                </a:lnTo>
                <a:lnTo>
                  <a:pt x="1337310" y="424942"/>
                </a:lnTo>
                <a:close/>
              </a:path>
              <a:path w="2168525" h="673100">
                <a:moveTo>
                  <a:pt x="2168271" y="543687"/>
                </a:moveTo>
                <a:lnTo>
                  <a:pt x="2162949" y="498144"/>
                </a:lnTo>
                <a:lnTo>
                  <a:pt x="2147062" y="459740"/>
                </a:lnTo>
                <a:lnTo>
                  <a:pt x="2121090" y="431038"/>
                </a:lnTo>
                <a:lnTo>
                  <a:pt x="2085975" y="414528"/>
                </a:lnTo>
                <a:lnTo>
                  <a:pt x="2082292" y="424942"/>
                </a:lnTo>
                <a:lnTo>
                  <a:pt x="2097239" y="431444"/>
                </a:lnTo>
                <a:lnTo>
                  <a:pt x="2110105" y="440436"/>
                </a:lnTo>
                <a:lnTo>
                  <a:pt x="2136203" y="482053"/>
                </a:lnTo>
                <a:lnTo>
                  <a:pt x="2143823" y="520293"/>
                </a:lnTo>
                <a:lnTo>
                  <a:pt x="2144776" y="542290"/>
                </a:lnTo>
                <a:lnTo>
                  <a:pt x="2143810" y="565137"/>
                </a:lnTo>
                <a:lnTo>
                  <a:pt x="2136140" y="604431"/>
                </a:lnTo>
                <a:lnTo>
                  <a:pt x="2110079" y="646709"/>
                </a:lnTo>
                <a:lnTo>
                  <a:pt x="2082673" y="662305"/>
                </a:lnTo>
                <a:lnTo>
                  <a:pt x="2085975" y="672846"/>
                </a:lnTo>
                <a:lnTo>
                  <a:pt x="2121179" y="656297"/>
                </a:lnTo>
                <a:lnTo>
                  <a:pt x="2147062" y="627634"/>
                </a:lnTo>
                <a:lnTo>
                  <a:pt x="2163000" y="589330"/>
                </a:lnTo>
                <a:lnTo>
                  <a:pt x="2166950" y="567436"/>
                </a:lnTo>
                <a:lnTo>
                  <a:pt x="2168271" y="543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0042" y="3989070"/>
            <a:ext cx="5113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413250" algn="l"/>
              </a:tabLst>
            </a:pPr>
            <a:r>
              <a:rPr sz="2200" spc="-254" dirty="0">
                <a:latin typeface="Cambria Math"/>
                <a:cs typeface="Cambria Math"/>
              </a:rPr>
              <a:t>𝑃𝑟𝑜W𝑒𝑐𝑡𝑒𝑑</a:t>
            </a:r>
            <a:r>
              <a:rPr sz="2200" spc="75" dirty="0">
                <a:latin typeface="Cambria Math"/>
                <a:cs typeface="Cambria Math"/>
              </a:rPr>
              <a:t> </a:t>
            </a:r>
            <a:r>
              <a:rPr sz="2200" spc="114" dirty="0">
                <a:latin typeface="Cambria Math"/>
                <a:cs typeface="Cambria Math"/>
              </a:rPr>
              <a:t>𝑎𝑟𝑒𝑎</a:t>
            </a:r>
            <a:r>
              <a:rPr sz="2200" spc="60" dirty="0">
                <a:latin typeface="Cambria Math"/>
                <a:cs typeface="Cambria Math"/>
              </a:rPr>
              <a:t> </a:t>
            </a:r>
            <a:r>
              <a:rPr sz="2200" spc="105" dirty="0">
                <a:latin typeface="Cambria Math"/>
                <a:cs typeface="Cambria Math"/>
              </a:rPr>
              <a:t>𝑜𝑓</a:t>
            </a:r>
            <a:r>
              <a:rPr sz="2200" spc="85" dirty="0">
                <a:latin typeface="Cambria Math"/>
                <a:cs typeface="Cambria Math"/>
              </a:rPr>
              <a:t> </a:t>
            </a:r>
            <a:r>
              <a:rPr sz="2200" spc="100" dirty="0">
                <a:latin typeface="Cambria Math"/>
                <a:cs typeface="Cambria Math"/>
              </a:rPr>
              <a:t>𝑖𝑛𝑑𝑒𝑛𝑡𝑎𝑡𝑖𝑜𝑛</a:t>
            </a:r>
            <a:r>
              <a:rPr sz="2200" dirty="0">
                <a:latin typeface="Cambria Math"/>
                <a:cs typeface="Cambria Math"/>
              </a:rPr>
              <a:t>	</a:t>
            </a:r>
            <a:r>
              <a:rPr sz="2200" spc="130" dirty="0">
                <a:latin typeface="Cambria Math"/>
                <a:cs typeface="Cambria Math"/>
              </a:rPr>
              <a:t>𝑚𝑚</a:t>
            </a:r>
            <a:r>
              <a:rPr sz="2700" spc="195" baseline="20061" dirty="0">
                <a:latin typeface="Cambria Math"/>
                <a:cs typeface="Cambria Math"/>
              </a:rPr>
              <a:t>2</a:t>
            </a:r>
            <a:endParaRPr sz="2700" baseline="20061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8739" y="3694938"/>
            <a:ext cx="9460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81000" algn="l"/>
                <a:tab pos="5379720" algn="l"/>
                <a:tab pos="6983095" algn="l"/>
                <a:tab pos="9144635" algn="l"/>
              </a:tabLst>
            </a:pPr>
            <a:r>
              <a:rPr sz="3000" dirty="0">
                <a:latin typeface="Lucida Sans Unicode"/>
                <a:cs typeface="Lucida Sans Unicode"/>
              </a:rPr>
              <a:t>Knoop</a:t>
            </a:r>
            <a:r>
              <a:rPr sz="3000" spc="-30" dirty="0">
                <a:latin typeface="Lucida Sans Unicode"/>
                <a:cs typeface="Lucida Sans Unicode"/>
              </a:rPr>
              <a:t> </a:t>
            </a:r>
            <a:r>
              <a:rPr sz="3000" spc="80" dirty="0">
                <a:latin typeface="Lucida Sans Unicode"/>
                <a:cs typeface="Lucida Sans Unicode"/>
              </a:rPr>
              <a:t>hardness</a:t>
            </a:r>
            <a:r>
              <a:rPr sz="3000" spc="-45" dirty="0">
                <a:latin typeface="Lucida Sans Unicode"/>
                <a:cs typeface="Lucida Sans Unicode"/>
              </a:rPr>
              <a:t> </a:t>
            </a:r>
            <a:r>
              <a:rPr sz="3000" spc="-50" dirty="0">
                <a:latin typeface="Lucida Sans Unicode"/>
                <a:cs typeface="Lucida Sans Unicode"/>
              </a:rPr>
              <a:t>=</a:t>
            </a:r>
            <a:r>
              <a:rPr sz="3300" u="heavy" baseline="4419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300" u="heavy" spc="89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𝑇𝑒𝑠𝑡</a:t>
            </a:r>
            <a:r>
              <a:rPr sz="3300" u="heavy" spc="112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3300" u="heavy" spc="104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𝑓𝑜𝑟𝑐𝑒</a:t>
            </a:r>
            <a:r>
              <a:rPr sz="3300" u="heavy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r>
              <a:rPr sz="3300" u="heavy" spc="-727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𝑘T𝑓</a:t>
            </a:r>
            <a:r>
              <a:rPr sz="3300" u="heavy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	</a:t>
            </a:r>
            <a:r>
              <a:rPr sz="3000" spc="-50" dirty="0">
                <a:latin typeface="Lucida Sans Unicode"/>
                <a:cs typeface="Lucida Sans Unicode"/>
              </a:rPr>
              <a:t>=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9740" y="4439919"/>
            <a:ext cx="5789930" cy="334010"/>
          </a:xfrm>
          <a:custGeom>
            <a:avLst/>
            <a:gdLst/>
            <a:ahLst/>
            <a:cxnLst/>
            <a:rect l="l" t="t" r="r" b="b"/>
            <a:pathLst>
              <a:path w="5789930" h="334010">
                <a:moveTo>
                  <a:pt x="350507" y="309499"/>
                </a:moveTo>
                <a:lnTo>
                  <a:pt x="0" y="309499"/>
                </a:lnTo>
                <a:lnTo>
                  <a:pt x="0" y="333883"/>
                </a:lnTo>
                <a:lnTo>
                  <a:pt x="350507" y="333883"/>
                </a:lnTo>
                <a:lnTo>
                  <a:pt x="350507" y="309499"/>
                </a:lnTo>
                <a:close/>
              </a:path>
              <a:path w="5789930" h="334010">
                <a:moveTo>
                  <a:pt x="3807841" y="10414"/>
                </a:moveTo>
                <a:lnTo>
                  <a:pt x="3804158" y="0"/>
                </a:lnTo>
                <a:lnTo>
                  <a:pt x="3785412" y="6743"/>
                </a:lnTo>
                <a:lnTo>
                  <a:pt x="3768991" y="16510"/>
                </a:lnTo>
                <a:lnTo>
                  <a:pt x="3743071" y="45212"/>
                </a:lnTo>
                <a:lnTo>
                  <a:pt x="3727069" y="83616"/>
                </a:lnTo>
                <a:lnTo>
                  <a:pt x="3721735" y="129159"/>
                </a:lnTo>
                <a:lnTo>
                  <a:pt x="3723055" y="152908"/>
                </a:lnTo>
                <a:lnTo>
                  <a:pt x="3733673" y="194868"/>
                </a:lnTo>
                <a:lnTo>
                  <a:pt x="3754755" y="228942"/>
                </a:lnTo>
                <a:lnTo>
                  <a:pt x="3804158" y="258318"/>
                </a:lnTo>
                <a:lnTo>
                  <a:pt x="3807333" y="247777"/>
                </a:lnTo>
                <a:lnTo>
                  <a:pt x="3792626" y="241261"/>
                </a:lnTo>
                <a:lnTo>
                  <a:pt x="3779964" y="232181"/>
                </a:lnTo>
                <a:lnTo>
                  <a:pt x="3753916" y="189903"/>
                </a:lnTo>
                <a:lnTo>
                  <a:pt x="3746309" y="150609"/>
                </a:lnTo>
                <a:lnTo>
                  <a:pt x="3745357" y="127762"/>
                </a:lnTo>
                <a:lnTo>
                  <a:pt x="3746309" y="105765"/>
                </a:lnTo>
                <a:lnTo>
                  <a:pt x="3753929" y="67525"/>
                </a:lnTo>
                <a:lnTo>
                  <a:pt x="3780066" y="25920"/>
                </a:lnTo>
                <a:lnTo>
                  <a:pt x="3792893" y="16916"/>
                </a:lnTo>
                <a:lnTo>
                  <a:pt x="3807841" y="10414"/>
                </a:lnTo>
                <a:close/>
              </a:path>
              <a:path w="5789930" h="334010">
                <a:moveTo>
                  <a:pt x="4120642" y="129159"/>
                </a:moveTo>
                <a:lnTo>
                  <a:pt x="4115320" y="83616"/>
                </a:lnTo>
                <a:lnTo>
                  <a:pt x="4099433" y="45212"/>
                </a:lnTo>
                <a:lnTo>
                  <a:pt x="4073461" y="16522"/>
                </a:lnTo>
                <a:lnTo>
                  <a:pt x="4038346" y="0"/>
                </a:lnTo>
                <a:lnTo>
                  <a:pt x="4034663" y="10414"/>
                </a:lnTo>
                <a:lnTo>
                  <a:pt x="4049611" y="16916"/>
                </a:lnTo>
                <a:lnTo>
                  <a:pt x="4062476" y="25908"/>
                </a:lnTo>
                <a:lnTo>
                  <a:pt x="4088574" y="67525"/>
                </a:lnTo>
                <a:lnTo>
                  <a:pt x="4096194" y="105765"/>
                </a:lnTo>
                <a:lnTo>
                  <a:pt x="4097147" y="127762"/>
                </a:lnTo>
                <a:lnTo>
                  <a:pt x="4096181" y="150609"/>
                </a:lnTo>
                <a:lnTo>
                  <a:pt x="4088511" y="189903"/>
                </a:lnTo>
                <a:lnTo>
                  <a:pt x="4062450" y="232181"/>
                </a:lnTo>
                <a:lnTo>
                  <a:pt x="4035044" y="247777"/>
                </a:lnTo>
                <a:lnTo>
                  <a:pt x="4038346" y="258318"/>
                </a:lnTo>
                <a:lnTo>
                  <a:pt x="4073550" y="241769"/>
                </a:lnTo>
                <a:lnTo>
                  <a:pt x="4099433" y="213106"/>
                </a:lnTo>
                <a:lnTo>
                  <a:pt x="4115371" y="174802"/>
                </a:lnTo>
                <a:lnTo>
                  <a:pt x="4119321" y="152908"/>
                </a:lnTo>
                <a:lnTo>
                  <a:pt x="4120642" y="129159"/>
                </a:lnTo>
                <a:close/>
              </a:path>
              <a:path w="5789930" h="334010">
                <a:moveTo>
                  <a:pt x="5789676" y="309499"/>
                </a:moveTo>
                <a:lnTo>
                  <a:pt x="565404" y="309499"/>
                </a:lnTo>
                <a:lnTo>
                  <a:pt x="565404" y="333883"/>
                </a:lnTo>
                <a:lnTo>
                  <a:pt x="5789676" y="333883"/>
                </a:lnTo>
                <a:lnTo>
                  <a:pt x="5789676" y="309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27094" y="4356354"/>
            <a:ext cx="1840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6075" algn="l"/>
              </a:tabLst>
            </a:pPr>
            <a:r>
              <a:rPr sz="2200" spc="60" dirty="0">
                <a:latin typeface="Cambria Math"/>
                <a:cs typeface="Cambria Math"/>
              </a:rPr>
              <a:t>𝑇𝑒𝑠𝑡 </a:t>
            </a:r>
            <a:r>
              <a:rPr sz="2200" spc="80" dirty="0">
                <a:latin typeface="Cambria Math"/>
                <a:cs typeface="Cambria Math"/>
              </a:rPr>
              <a:t>𝑓𝑜𝑟𝑐𝑒</a:t>
            </a:r>
            <a:r>
              <a:rPr sz="2200" dirty="0">
                <a:latin typeface="Cambria Math"/>
                <a:cs typeface="Cambria Math"/>
              </a:rPr>
              <a:t>	</a:t>
            </a:r>
            <a:r>
              <a:rPr sz="2200" spc="-50" dirty="0">
                <a:latin typeface="Cambria Math"/>
                <a:cs typeface="Cambria Math"/>
              </a:rPr>
              <a:t>𝑁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77698" y="4749418"/>
            <a:ext cx="2342515" cy="363855"/>
          </a:xfrm>
          <a:custGeom>
            <a:avLst/>
            <a:gdLst/>
            <a:ahLst/>
            <a:cxnLst/>
            <a:rect l="l" t="t" r="r" b="b"/>
            <a:pathLst>
              <a:path w="2342515" h="363854">
                <a:moveTo>
                  <a:pt x="86118" y="115443"/>
                </a:moveTo>
                <a:lnTo>
                  <a:pt x="82435" y="105029"/>
                </a:lnTo>
                <a:lnTo>
                  <a:pt x="63690" y="111772"/>
                </a:lnTo>
                <a:lnTo>
                  <a:pt x="47269" y="121539"/>
                </a:lnTo>
                <a:lnTo>
                  <a:pt x="21348" y="150241"/>
                </a:lnTo>
                <a:lnTo>
                  <a:pt x="5346" y="188645"/>
                </a:lnTo>
                <a:lnTo>
                  <a:pt x="0" y="234188"/>
                </a:lnTo>
                <a:lnTo>
                  <a:pt x="1333" y="257937"/>
                </a:lnTo>
                <a:lnTo>
                  <a:pt x="11950" y="299897"/>
                </a:lnTo>
                <a:lnTo>
                  <a:pt x="33032" y="333971"/>
                </a:lnTo>
                <a:lnTo>
                  <a:pt x="82435" y="363347"/>
                </a:lnTo>
                <a:lnTo>
                  <a:pt x="85610" y="352806"/>
                </a:lnTo>
                <a:lnTo>
                  <a:pt x="70904" y="346290"/>
                </a:lnTo>
                <a:lnTo>
                  <a:pt x="58242" y="337210"/>
                </a:lnTo>
                <a:lnTo>
                  <a:pt x="32207" y="294932"/>
                </a:lnTo>
                <a:lnTo>
                  <a:pt x="24587" y="255638"/>
                </a:lnTo>
                <a:lnTo>
                  <a:pt x="23622" y="232791"/>
                </a:lnTo>
                <a:lnTo>
                  <a:pt x="24587" y="210794"/>
                </a:lnTo>
                <a:lnTo>
                  <a:pt x="32207" y="172554"/>
                </a:lnTo>
                <a:lnTo>
                  <a:pt x="58343" y="130949"/>
                </a:lnTo>
                <a:lnTo>
                  <a:pt x="71170" y="121945"/>
                </a:lnTo>
                <a:lnTo>
                  <a:pt x="86118" y="115443"/>
                </a:lnTo>
                <a:close/>
              </a:path>
              <a:path w="2342515" h="363854">
                <a:moveTo>
                  <a:pt x="918603" y="234188"/>
                </a:moveTo>
                <a:lnTo>
                  <a:pt x="913282" y="188645"/>
                </a:lnTo>
                <a:lnTo>
                  <a:pt x="897394" y="150241"/>
                </a:lnTo>
                <a:lnTo>
                  <a:pt x="871423" y="121539"/>
                </a:lnTo>
                <a:lnTo>
                  <a:pt x="836307" y="105029"/>
                </a:lnTo>
                <a:lnTo>
                  <a:pt x="832624" y="115443"/>
                </a:lnTo>
                <a:lnTo>
                  <a:pt x="847572" y="121945"/>
                </a:lnTo>
                <a:lnTo>
                  <a:pt x="860437" y="130937"/>
                </a:lnTo>
                <a:lnTo>
                  <a:pt x="886523" y="172554"/>
                </a:lnTo>
                <a:lnTo>
                  <a:pt x="894143" y="210794"/>
                </a:lnTo>
                <a:lnTo>
                  <a:pt x="895108" y="232791"/>
                </a:lnTo>
                <a:lnTo>
                  <a:pt x="894143" y="255638"/>
                </a:lnTo>
                <a:lnTo>
                  <a:pt x="886472" y="294932"/>
                </a:lnTo>
                <a:lnTo>
                  <a:pt x="860412" y="337210"/>
                </a:lnTo>
                <a:lnTo>
                  <a:pt x="833005" y="352806"/>
                </a:lnTo>
                <a:lnTo>
                  <a:pt x="836307" y="363347"/>
                </a:lnTo>
                <a:lnTo>
                  <a:pt x="871512" y="346798"/>
                </a:lnTo>
                <a:lnTo>
                  <a:pt x="897394" y="318135"/>
                </a:lnTo>
                <a:lnTo>
                  <a:pt x="913320" y="279831"/>
                </a:lnTo>
                <a:lnTo>
                  <a:pt x="917282" y="257937"/>
                </a:lnTo>
                <a:lnTo>
                  <a:pt x="918603" y="234188"/>
                </a:lnTo>
                <a:close/>
              </a:path>
              <a:path w="2342515" h="363854">
                <a:moveTo>
                  <a:pt x="1653425" y="0"/>
                </a:moveTo>
                <a:lnTo>
                  <a:pt x="1302905" y="0"/>
                </a:lnTo>
                <a:lnTo>
                  <a:pt x="1302905" y="24384"/>
                </a:lnTo>
                <a:lnTo>
                  <a:pt x="1653425" y="24384"/>
                </a:lnTo>
                <a:lnTo>
                  <a:pt x="1653425" y="0"/>
                </a:lnTo>
                <a:close/>
              </a:path>
              <a:path w="2342515" h="363854">
                <a:moveTo>
                  <a:pt x="2342273" y="0"/>
                </a:moveTo>
                <a:lnTo>
                  <a:pt x="1868309" y="0"/>
                </a:lnTo>
                <a:lnTo>
                  <a:pt x="1868309" y="24384"/>
                </a:lnTo>
                <a:lnTo>
                  <a:pt x="2342273" y="24384"/>
                </a:lnTo>
                <a:lnTo>
                  <a:pt x="23422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3682" y="4253941"/>
            <a:ext cx="70434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831205" algn="l"/>
                <a:tab pos="6817359" algn="l"/>
              </a:tabLst>
            </a:pPr>
            <a:r>
              <a:rPr sz="2200" dirty="0">
                <a:latin typeface="Cambria Math"/>
                <a:cs typeface="Cambria Math"/>
              </a:rPr>
              <a:t>1</a:t>
            </a:r>
            <a:r>
              <a:rPr sz="2200" spc="305" dirty="0">
                <a:latin typeface="Cambria Math"/>
                <a:cs typeface="Cambria Math"/>
              </a:rPr>
              <a:t> </a:t>
            </a:r>
            <a:r>
              <a:rPr sz="4500" spc="-75" baseline="-32407" dirty="0">
                <a:latin typeface="Times New Roman"/>
                <a:cs typeface="Times New Roman"/>
              </a:rPr>
              <a:t>×</a:t>
            </a:r>
            <a:r>
              <a:rPr sz="4500" baseline="-32407" dirty="0">
                <a:latin typeface="Times New Roman"/>
                <a:cs typeface="Times New Roman"/>
              </a:rPr>
              <a:t>	</a:t>
            </a:r>
            <a:r>
              <a:rPr sz="4500" spc="-367" baseline="-32407" dirty="0">
                <a:latin typeface="Lucida Sans Unicode"/>
                <a:cs typeface="Lucida Sans Unicode"/>
              </a:rPr>
              <a:t>=</a:t>
            </a:r>
            <a:r>
              <a:rPr sz="4500" spc="-270" baseline="-32407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Cambria Math"/>
                <a:cs typeface="Cambria Math"/>
              </a:rPr>
              <a:t>1</a:t>
            </a:r>
            <a:r>
              <a:rPr sz="2200" spc="285" dirty="0">
                <a:latin typeface="Cambria Math"/>
                <a:cs typeface="Cambria Math"/>
              </a:rPr>
              <a:t> </a:t>
            </a:r>
            <a:r>
              <a:rPr sz="4500" spc="-89" baseline="-32407" dirty="0">
                <a:latin typeface="Times New Roman"/>
                <a:cs typeface="Times New Roman"/>
              </a:rPr>
              <a:t>×</a:t>
            </a:r>
            <a:r>
              <a:rPr sz="4500" baseline="-32407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Cambria Math"/>
                <a:cs typeface="Cambria Math"/>
              </a:rPr>
              <a:t>𝐹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8739" y="4771136"/>
            <a:ext cx="9098280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95"/>
              </a:spcBef>
              <a:tabLst>
                <a:tab pos="946150" algn="l"/>
                <a:tab pos="5320665" algn="l"/>
                <a:tab pos="6532245" algn="l"/>
                <a:tab pos="7098030" algn="l"/>
              </a:tabLst>
            </a:pPr>
            <a:r>
              <a:rPr sz="2200" spc="-655" dirty="0">
                <a:latin typeface="Cambria Math"/>
                <a:cs typeface="Cambria Math"/>
              </a:rPr>
              <a:t>T</a:t>
            </a:r>
            <a:r>
              <a:rPr sz="2700" spc="-982" baseline="-13888" dirty="0">
                <a:latin typeface="Cambria Math"/>
                <a:cs typeface="Cambria Math"/>
              </a:rPr>
              <a:t>𝑛</a:t>
            </a:r>
            <a:r>
              <a:rPr sz="2700" baseline="-13888" dirty="0">
                <a:latin typeface="Cambria Math"/>
                <a:cs typeface="Cambria Math"/>
              </a:rPr>
              <a:t>	</a:t>
            </a:r>
            <a:r>
              <a:rPr sz="2200" spc="-254" dirty="0">
                <a:latin typeface="Cambria Math"/>
                <a:cs typeface="Cambria Math"/>
              </a:rPr>
              <a:t>𝑃𝑟𝑜W𝑒𝑐𝑡𝑒𝑑</a:t>
            </a:r>
            <a:r>
              <a:rPr sz="2200" spc="70" dirty="0">
                <a:latin typeface="Cambria Math"/>
                <a:cs typeface="Cambria Math"/>
              </a:rPr>
              <a:t> </a:t>
            </a:r>
            <a:r>
              <a:rPr sz="2200" spc="114" dirty="0">
                <a:latin typeface="Cambria Math"/>
                <a:cs typeface="Cambria Math"/>
              </a:rPr>
              <a:t>𝑎𝑟𝑒𝑎</a:t>
            </a:r>
            <a:r>
              <a:rPr sz="2200" spc="50" dirty="0">
                <a:latin typeface="Cambria Math"/>
                <a:cs typeface="Cambria Math"/>
              </a:rPr>
              <a:t> </a:t>
            </a:r>
            <a:r>
              <a:rPr sz="2200" spc="105" dirty="0">
                <a:latin typeface="Cambria Math"/>
                <a:cs typeface="Cambria Math"/>
              </a:rPr>
              <a:t>𝑜𝑓</a:t>
            </a:r>
            <a:r>
              <a:rPr sz="2200" spc="65" dirty="0">
                <a:latin typeface="Cambria Math"/>
                <a:cs typeface="Cambria Math"/>
              </a:rPr>
              <a:t> </a:t>
            </a:r>
            <a:r>
              <a:rPr sz="2200" spc="100" dirty="0">
                <a:latin typeface="Cambria Math"/>
                <a:cs typeface="Cambria Math"/>
              </a:rPr>
              <a:t>𝑖𝑛𝑑𝑒𝑛𝑡𝑎𝑡𝑖𝑜𝑛</a:t>
            </a:r>
            <a:r>
              <a:rPr sz="2200" dirty="0">
                <a:latin typeface="Cambria Math"/>
                <a:cs typeface="Cambria Math"/>
              </a:rPr>
              <a:t>	</a:t>
            </a:r>
            <a:r>
              <a:rPr sz="2200" spc="130" dirty="0">
                <a:latin typeface="Cambria Math"/>
                <a:cs typeface="Cambria Math"/>
              </a:rPr>
              <a:t>𝑚𝑚</a:t>
            </a:r>
            <a:r>
              <a:rPr sz="2700" spc="195" baseline="20061" dirty="0">
                <a:latin typeface="Cambria Math"/>
                <a:cs typeface="Cambria Math"/>
              </a:rPr>
              <a:t>2</a:t>
            </a:r>
            <a:r>
              <a:rPr sz="2700" baseline="20061" dirty="0">
                <a:latin typeface="Cambria Math"/>
                <a:cs typeface="Cambria Math"/>
              </a:rPr>
              <a:t>	</a:t>
            </a:r>
            <a:r>
              <a:rPr sz="2200" spc="-655" dirty="0">
                <a:latin typeface="Cambria Math"/>
                <a:cs typeface="Cambria Math"/>
              </a:rPr>
              <a:t>T</a:t>
            </a:r>
            <a:r>
              <a:rPr sz="2700" spc="-982" baseline="-13888" dirty="0">
                <a:latin typeface="Cambria Math"/>
                <a:cs typeface="Cambria Math"/>
              </a:rPr>
              <a:t>𝑛</a:t>
            </a:r>
            <a:r>
              <a:rPr sz="2700" baseline="-13888" dirty="0">
                <a:latin typeface="Cambria Math"/>
                <a:cs typeface="Cambria Math"/>
              </a:rPr>
              <a:t>	</a:t>
            </a:r>
            <a:r>
              <a:rPr sz="2200" spc="90" dirty="0">
                <a:latin typeface="Cambria Math"/>
                <a:cs typeface="Cambria Math"/>
              </a:rPr>
              <a:t>𝑐𝑑</a:t>
            </a:r>
            <a:r>
              <a:rPr sz="2700" spc="135" baseline="20061" dirty="0">
                <a:latin typeface="Cambria Math"/>
                <a:cs typeface="Cambria Math"/>
              </a:rPr>
              <a:t>2</a:t>
            </a:r>
            <a:endParaRPr sz="2700" baseline="20061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200">
              <a:latin typeface="Cambria Math"/>
              <a:cs typeface="Cambria Math"/>
            </a:endParaRPr>
          </a:p>
          <a:p>
            <a:pPr marL="381000" indent="-342900">
              <a:lnSpc>
                <a:spcPct val="100000"/>
              </a:lnSpc>
              <a:buFont typeface="Arial MT"/>
              <a:buChar char="•"/>
              <a:tabLst>
                <a:tab pos="381000" algn="l"/>
              </a:tabLst>
            </a:pPr>
            <a:r>
              <a:rPr sz="3000" spc="-30" dirty="0">
                <a:latin typeface="Lucida Sans Unicode"/>
                <a:cs typeface="Lucida Sans Unicode"/>
              </a:rPr>
              <a:t>For</a:t>
            </a:r>
            <a:r>
              <a:rPr sz="3000" spc="-105" dirty="0">
                <a:latin typeface="Lucida Sans Unicode"/>
                <a:cs typeface="Lucida Sans Unicode"/>
              </a:rPr>
              <a:t> </a:t>
            </a:r>
            <a:r>
              <a:rPr sz="3000" spc="60" dirty="0">
                <a:latin typeface="Lucida Sans Unicode"/>
                <a:cs typeface="Lucida Sans Unicode"/>
              </a:rPr>
              <a:t>the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75" dirty="0">
                <a:latin typeface="Lucida Sans Unicode"/>
                <a:cs typeface="Lucida Sans Unicode"/>
              </a:rPr>
              <a:t>nominal</a:t>
            </a:r>
            <a:r>
              <a:rPr sz="3000" spc="-10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indenter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90" dirty="0">
                <a:latin typeface="Lucida Sans Unicode"/>
                <a:cs typeface="Lucida Sans Unicode"/>
              </a:rPr>
              <a:t>constant</a:t>
            </a:r>
            <a:r>
              <a:rPr sz="3000" spc="-114" dirty="0">
                <a:latin typeface="Lucida Sans Unicode"/>
                <a:cs typeface="Lucida Sans Unicode"/>
              </a:rPr>
              <a:t> </a:t>
            </a:r>
            <a:r>
              <a:rPr sz="3000" spc="275" dirty="0">
                <a:latin typeface="Lucida Sans Unicode"/>
                <a:cs typeface="Lucida Sans Unicode"/>
              </a:rPr>
              <a:t>c</a:t>
            </a:r>
            <a:r>
              <a:rPr sz="3000" spc="-9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≈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Lucida Sans Unicode"/>
                <a:cs typeface="Lucida Sans Unicode"/>
              </a:rPr>
              <a:t>0.07028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8739" y="6409131"/>
            <a:ext cx="54546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indent="-445134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83234" algn="l"/>
              </a:tabLst>
            </a:pPr>
            <a:r>
              <a:rPr sz="3000" dirty="0">
                <a:latin typeface="Lucida Sans Unicode"/>
                <a:cs typeface="Lucida Sans Unicode"/>
              </a:rPr>
              <a:t>Knoop</a:t>
            </a:r>
            <a:r>
              <a:rPr sz="3000" spc="-90" dirty="0">
                <a:latin typeface="Lucida Sans Unicode"/>
                <a:cs typeface="Lucida Sans Unicode"/>
              </a:rPr>
              <a:t> </a:t>
            </a:r>
            <a:r>
              <a:rPr sz="3000" spc="90" dirty="0">
                <a:latin typeface="Lucida Sans Unicode"/>
                <a:cs typeface="Lucida Sans Unicode"/>
              </a:rPr>
              <a:t>hardness</a:t>
            </a:r>
            <a:r>
              <a:rPr sz="3000" spc="-75" dirty="0">
                <a:latin typeface="Lucida Sans Unicode"/>
                <a:cs typeface="Lucida Sans Unicode"/>
              </a:rPr>
              <a:t> </a:t>
            </a:r>
            <a:r>
              <a:rPr sz="3000" spc="-245" dirty="0">
                <a:latin typeface="Lucida Sans Unicode"/>
                <a:cs typeface="Lucida Sans Unicode"/>
              </a:rPr>
              <a:t>=</a:t>
            </a:r>
            <a:r>
              <a:rPr sz="3000" spc="-85" dirty="0">
                <a:latin typeface="Lucida Sans Unicode"/>
                <a:cs typeface="Lucida Sans Unicode"/>
              </a:rPr>
              <a:t> </a:t>
            </a:r>
            <a:r>
              <a:rPr sz="3000" spc="-390" dirty="0">
                <a:latin typeface="Lucida Sans Unicode"/>
                <a:cs typeface="Lucida Sans Unicode"/>
              </a:rPr>
              <a:t>1.451</a:t>
            </a:r>
            <a:r>
              <a:rPr sz="3000" spc="-390" dirty="0">
                <a:latin typeface="Times New Roman"/>
                <a:cs typeface="Times New Roman"/>
              </a:rPr>
              <a:t>×</a:t>
            </a:r>
            <a:r>
              <a:rPr sz="3300" u="heavy" spc="112" baseline="4419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heavy" spc="-75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𝐹</a:t>
            </a:r>
            <a:r>
              <a:rPr sz="3300" u="heavy" spc="825" baseline="4419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sz="3300" baseline="44191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2290" y="6619443"/>
            <a:ext cx="4000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300" spc="157" baseline="-16414" dirty="0">
                <a:latin typeface="Cambria Math"/>
                <a:cs typeface="Cambria Math"/>
              </a:rPr>
              <a:t>𝑑</a:t>
            </a:r>
            <a:r>
              <a:rPr sz="1800" spc="105" dirty="0">
                <a:latin typeface="Cambria Math"/>
                <a:cs typeface="Cambria Math"/>
              </a:rPr>
              <a:t>2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4071" y="2087879"/>
            <a:ext cx="5251704" cy="667207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3063"/>
            <a:ext cx="18185891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69326" y="2250694"/>
            <a:ext cx="2149475" cy="586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29" dirty="0"/>
              <a:t> </a:t>
            </a:r>
            <a:r>
              <a:rPr sz="4500" spc="90" dirty="0"/>
              <a:t>6885/ISO</a:t>
            </a:r>
            <a:r>
              <a:rPr sz="4500" spc="-235" dirty="0"/>
              <a:t> </a:t>
            </a:r>
            <a:r>
              <a:rPr sz="4500" spc="125" dirty="0"/>
              <a:t>4545</a:t>
            </a:r>
            <a:r>
              <a:rPr sz="4500" spc="-235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5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spc="100" dirty="0"/>
              <a:t>Knoop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734974" y="3610178"/>
            <a:ext cx="57721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SzPct val="80000"/>
              <a:buFont typeface="SimSun-ExtB"/>
              <a:buChar char="•"/>
              <a:tabLst>
                <a:tab pos="469900" algn="l"/>
              </a:tabLst>
            </a:pPr>
            <a:r>
              <a:rPr sz="2000" dirty="0">
                <a:latin typeface="Lucida Sans Unicode"/>
                <a:cs typeface="Lucida Sans Unicode"/>
              </a:rPr>
              <a:t>Minimum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distance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for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knoop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indentations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6183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000" dirty="0" smtClean="0">
                <a:latin typeface="Verdana"/>
                <a:cs typeface="Verdana"/>
              </a:rPr>
              <a:t>59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2214" y="2260219"/>
            <a:ext cx="2149475" cy="586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1080" y="2129027"/>
            <a:ext cx="16238219" cy="923925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7335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365"/>
              </a:spcBef>
            </a:pPr>
            <a:r>
              <a:rPr sz="33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0464" y="4034028"/>
            <a:ext cx="12181332" cy="4654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2976" y="574370"/>
            <a:ext cx="1331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4" dirty="0">
                <a:latin typeface="Tahoma"/>
                <a:cs typeface="Tahoma"/>
              </a:rPr>
              <a:t>Need</a:t>
            </a:r>
            <a:r>
              <a:rPr b="1" spc="-245" dirty="0">
                <a:latin typeface="Tahoma"/>
                <a:cs typeface="Tahoma"/>
              </a:rPr>
              <a:t> for</a:t>
            </a:r>
            <a:r>
              <a:rPr b="1" spc="-200" dirty="0">
                <a:latin typeface="Tahoma"/>
                <a:cs typeface="Tahoma"/>
              </a:rPr>
              <a:t> </a:t>
            </a:r>
            <a:r>
              <a:rPr b="1" spc="-370" dirty="0">
                <a:latin typeface="Tahoma"/>
                <a:cs typeface="Tahoma"/>
              </a:rPr>
              <a:t>Standards</a:t>
            </a:r>
            <a:r>
              <a:rPr b="1" spc="-229" dirty="0">
                <a:latin typeface="Tahoma"/>
                <a:cs typeface="Tahoma"/>
              </a:rPr>
              <a:t> </a:t>
            </a:r>
            <a:r>
              <a:rPr b="1" spc="-300" dirty="0">
                <a:latin typeface="Tahoma"/>
                <a:cs typeface="Tahoma"/>
              </a:rPr>
              <a:t>on</a:t>
            </a:r>
            <a:r>
              <a:rPr b="1" spc="-204" dirty="0">
                <a:latin typeface="Tahoma"/>
                <a:cs typeface="Tahoma"/>
              </a:rPr>
              <a:t> </a:t>
            </a:r>
            <a:r>
              <a:rPr b="1" spc="-305" dirty="0">
                <a:latin typeface="Tahoma"/>
                <a:cs typeface="Tahoma"/>
              </a:rPr>
              <a:t>Various</a:t>
            </a:r>
            <a:r>
              <a:rPr b="1" spc="-229" dirty="0">
                <a:latin typeface="Tahoma"/>
                <a:cs typeface="Tahoma"/>
              </a:rPr>
              <a:t> </a:t>
            </a:r>
            <a:r>
              <a:rPr b="1" spc="-300" dirty="0">
                <a:latin typeface="Tahoma"/>
                <a:cs typeface="Tahoma"/>
              </a:rPr>
              <a:t>Mechanical</a:t>
            </a:r>
            <a:r>
              <a:rPr b="1" spc="-204" dirty="0">
                <a:latin typeface="Tahoma"/>
                <a:cs typeface="Tahoma"/>
              </a:rPr>
              <a:t> </a:t>
            </a:r>
            <a:r>
              <a:rPr b="1" spc="-315" dirty="0">
                <a:latin typeface="Tahoma"/>
                <a:cs typeface="Tahoma"/>
              </a:rPr>
              <a:t>Testing</a:t>
            </a:r>
            <a:r>
              <a:rPr b="1" spc="-235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185" dirty="0">
                <a:latin typeface="Tahoma"/>
                <a:cs typeface="Tahoma"/>
              </a:rPr>
              <a:t> </a:t>
            </a:r>
            <a:r>
              <a:rPr b="1" spc="-285" dirty="0">
                <a:latin typeface="Tahoma"/>
                <a:cs typeface="Tahoma"/>
              </a:rPr>
              <a:t>Metals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6039" y="1029076"/>
            <a:ext cx="15618460" cy="797179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50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endParaRPr sz="3000">
              <a:latin typeface="Verdana"/>
              <a:cs typeface="Verdana"/>
            </a:endParaRPr>
          </a:p>
          <a:p>
            <a:pPr marL="267335" indent="-266700">
              <a:lnSpc>
                <a:spcPct val="100000"/>
              </a:lnSpc>
              <a:spcBef>
                <a:spcPts val="1160"/>
              </a:spcBef>
              <a:buSzPct val="80000"/>
              <a:buAutoNum type="arabicPeriod"/>
              <a:tabLst>
                <a:tab pos="267335" algn="l"/>
              </a:tabLst>
            </a:pPr>
            <a:r>
              <a:rPr sz="2500" spc="-135" dirty="0">
                <a:solidFill>
                  <a:srgbClr val="404040"/>
                </a:solidFill>
                <a:latin typeface="Arial Black"/>
                <a:cs typeface="Arial Black"/>
              </a:rPr>
              <a:t>Consistency</a:t>
            </a:r>
            <a:r>
              <a:rPr sz="2500" spc="-17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500" spc="-1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80" dirty="0">
                <a:solidFill>
                  <a:srgbClr val="404040"/>
                </a:solidFill>
                <a:latin typeface="Arial Black"/>
                <a:cs typeface="Arial Black"/>
              </a:rPr>
              <a:t>Uniformity:</a:t>
            </a:r>
            <a:endParaRPr sz="2500">
              <a:latin typeface="Arial Black"/>
              <a:cs typeface="Arial Black"/>
            </a:endParaRPr>
          </a:p>
          <a:p>
            <a:pPr marL="527685" marR="5080" indent="-515620">
              <a:lnSpc>
                <a:spcPts val="2400"/>
              </a:lnSpc>
              <a:spcBef>
                <a:spcPts val="148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70" dirty="0">
                <a:solidFill>
                  <a:srgbClr val="404040"/>
                </a:solidFill>
                <a:latin typeface="Arial Black"/>
                <a:cs typeface="Arial Black"/>
              </a:rPr>
              <a:t>Standard</a:t>
            </a:r>
            <a:r>
              <a:rPr sz="2500" spc="11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55" dirty="0">
                <a:solidFill>
                  <a:srgbClr val="404040"/>
                </a:solidFill>
                <a:latin typeface="Arial Black"/>
                <a:cs typeface="Arial Black"/>
              </a:rPr>
              <a:t>Procedures:</a:t>
            </a:r>
            <a:r>
              <a:rPr sz="2500" spc="11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5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ensure</a:t>
            </a:r>
            <a:r>
              <a:rPr sz="25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that</a:t>
            </a:r>
            <a:r>
              <a:rPr sz="2500" spc="1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mechanical</a:t>
            </a:r>
            <a:r>
              <a:rPr sz="25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tests</a:t>
            </a:r>
            <a:r>
              <a:rPr sz="2500" spc="1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are</a:t>
            </a:r>
            <a:r>
              <a:rPr sz="25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95" dirty="0">
                <a:solidFill>
                  <a:srgbClr val="404040"/>
                </a:solidFill>
                <a:latin typeface="Lucida Sans Unicode"/>
                <a:cs typeface="Lucida Sans Unicode"/>
              </a:rPr>
              <a:t>conducted</a:t>
            </a:r>
            <a:r>
              <a:rPr sz="2500" spc="1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in</a:t>
            </a:r>
            <a:r>
              <a:rPr sz="2500" spc="1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300" dirty="0">
                <a:solidFill>
                  <a:srgbClr val="404040"/>
                </a:solidFill>
                <a:latin typeface="Lucida Sans Unicode"/>
                <a:cs typeface="Lucida Sans Unicode"/>
              </a:rPr>
              <a:t>a</a:t>
            </a:r>
            <a:r>
              <a:rPr sz="25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consistent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uniform</a:t>
            </a:r>
            <a:r>
              <a:rPr sz="25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manner</a:t>
            </a:r>
            <a:r>
              <a:rPr sz="25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across</a:t>
            </a:r>
            <a:r>
              <a:rPr sz="25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different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laboratories</a:t>
            </a:r>
            <a:r>
              <a:rPr sz="25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locations.</a:t>
            </a:r>
            <a:endParaRPr sz="2500">
              <a:latin typeface="Lucida Sans Unicode"/>
              <a:cs typeface="Lucida Sans Unicode"/>
            </a:endParaRPr>
          </a:p>
          <a:p>
            <a:pPr marL="527685" marR="5080" indent="-515620">
              <a:lnSpc>
                <a:spcPts val="2400"/>
              </a:lnSpc>
              <a:spcBef>
                <a:spcPts val="1500"/>
              </a:spcBef>
              <a:tabLst>
                <a:tab pos="527685" algn="l"/>
                <a:tab pos="4589780" algn="l"/>
                <a:tab pos="6171565" algn="l"/>
                <a:tab pos="8423910" algn="l"/>
                <a:tab pos="10069830" algn="l"/>
                <a:tab pos="11271250" algn="l"/>
                <a:tab pos="12181205" algn="l"/>
                <a:tab pos="13671550" algn="l"/>
                <a:tab pos="1507426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Arial Black"/>
                <a:cs typeface="Arial Black"/>
              </a:rPr>
              <a:t>Comparable</a:t>
            </a:r>
            <a:r>
              <a:rPr sz="2500" spc="3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75" dirty="0">
                <a:solidFill>
                  <a:srgbClr val="404040"/>
                </a:solidFill>
                <a:latin typeface="Arial Black"/>
                <a:cs typeface="Arial Black"/>
              </a:rPr>
              <a:t>Results:</a:t>
            </a:r>
            <a:r>
              <a:rPr sz="2500" spc="3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following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standardized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methods,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results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from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different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sources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are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comparable,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reducing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discrepancies</a:t>
            </a:r>
            <a:r>
              <a:rPr sz="2500" spc="-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40" dirty="0">
                <a:solidFill>
                  <a:srgbClr val="404040"/>
                </a:solidFill>
                <a:latin typeface="Lucida Sans Unicode"/>
                <a:cs typeface="Lucida Sans Unicode"/>
              </a:rPr>
              <a:t>caused</a:t>
            </a:r>
            <a:r>
              <a:rPr sz="2500" spc="-1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varying</a:t>
            </a:r>
            <a:r>
              <a:rPr sz="2500" spc="-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testing</a:t>
            </a:r>
            <a:r>
              <a:rPr sz="2500" spc="-9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procedures.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347980" indent="-335280">
              <a:lnSpc>
                <a:spcPct val="100000"/>
              </a:lnSpc>
              <a:buSzPct val="80000"/>
              <a:buAutoNum type="arabicPeriod" startAt="2"/>
              <a:tabLst>
                <a:tab pos="347980" algn="l"/>
              </a:tabLst>
            </a:pPr>
            <a:r>
              <a:rPr sz="2500" spc="-130" dirty="0">
                <a:solidFill>
                  <a:srgbClr val="404040"/>
                </a:solidFill>
                <a:latin typeface="Arial Black"/>
                <a:cs typeface="Arial Black"/>
              </a:rPr>
              <a:t>Accuracy</a:t>
            </a:r>
            <a:r>
              <a:rPr sz="2500" spc="-1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500" spc="-18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90" dirty="0">
                <a:solidFill>
                  <a:srgbClr val="404040"/>
                </a:solidFill>
                <a:latin typeface="Arial Black"/>
                <a:cs typeface="Arial Black"/>
              </a:rPr>
              <a:t>Precision:</a:t>
            </a:r>
            <a:endParaRPr sz="2500">
              <a:latin typeface="Arial Black"/>
              <a:cs typeface="Arial Black"/>
            </a:endParaRPr>
          </a:p>
          <a:p>
            <a:pPr marL="527685" marR="6985" indent="-515620">
              <a:lnSpc>
                <a:spcPts val="2400"/>
              </a:lnSpc>
              <a:spcBef>
                <a:spcPts val="148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35" dirty="0">
                <a:solidFill>
                  <a:srgbClr val="404040"/>
                </a:solidFill>
                <a:latin typeface="Arial Black"/>
                <a:cs typeface="Arial Black"/>
              </a:rPr>
              <a:t>Defined</a:t>
            </a:r>
            <a:r>
              <a:rPr sz="2500" spc="1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200" dirty="0">
                <a:solidFill>
                  <a:srgbClr val="404040"/>
                </a:solidFill>
                <a:latin typeface="Arial Black"/>
                <a:cs typeface="Arial Black"/>
              </a:rPr>
              <a:t>Protocols:</a:t>
            </a:r>
            <a:r>
              <a:rPr sz="2500" spc="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9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provide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precise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protocols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sample</a:t>
            </a:r>
            <a:r>
              <a:rPr sz="25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preparation,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test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conditions,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measurement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techniques,</a:t>
            </a:r>
            <a:r>
              <a:rPr sz="25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ensuring</a:t>
            </a:r>
            <a:r>
              <a:rPr sz="25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high</a:t>
            </a:r>
            <a:r>
              <a:rPr sz="25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65" dirty="0">
                <a:solidFill>
                  <a:srgbClr val="404040"/>
                </a:solidFill>
                <a:latin typeface="Lucida Sans Unicode"/>
                <a:cs typeface="Lucida Sans Unicode"/>
              </a:rPr>
              <a:t>accuracy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precision.</a:t>
            </a:r>
            <a:endParaRPr sz="2500">
              <a:latin typeface="Lucida Sans Unicode"/>
              <a:cs typeface="Lucida Sans Unicode"/>
            </a:endParaRPr>
          </a:p>
          <a:p>
            <a:pPr marL="527685" marR="7620" indent="-515620">
              <a:lnSpc>
                <a:spcPts val="2400"/>
              </a:lnSpc>
              <a:spcBef>
                <a:spcPts val="1500"/>
              </a:spcBef>
              <a:tabLst>
                <a:tab pos="527685" algn="l"/>
                <a:tab pos="2394585" algn="l"/>
                <a:tab pos="4237355" algn="l"/>
                <a:tab pos="5869940" algn="l"/>
                <a:tab pos="6378575" algn="l"/>
                <a:tab pos="8195309" algn="l"/>
                <a:tab pos="9241155" algn="l"/>
                <a:tab pos="10866120" algn="l"/>
                <a:tab pos="12601575" algn="l"/>
                <a:tab pos="13424535" algn="l"/>
                <a:tab pos="14538960" algn="l"/>
                <a:tab pos="15010130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Arial Black"/>
                <a:cs typeface="Arial Black"/>
              </a:rPr>
              <a:t>Minimizing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	</a:t>
            </a:r>
            <a:r>
              <a:rPr sz="2500" spc="-40" dirty="0">
                <a:solidFill>
                  <a:srgbClr val="404040"/>
                </a:solidFill>
                <a:latin typeface="Arial Black"/>
                <a:cs typeface="Arial Black"/>
              </a:rPr>
              <a:t>Variability:</a:t>
            </a:r>
            <a:r>
              <a:rPr sz="2500" dirty="0">
                <a:solidFill>
                  <a:srgbClr val="404040"/>
                </a:solidFill>
                <a:latin typeface="Arial Black"/>
                <a:cs typeface="Arial Black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Adhering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helps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minimize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variability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errors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in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5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test </a:t>
            </a:r>
            <a:r>
              <a:rPr sz="25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results,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leading</a:t>
            </a:r>
            <a:r>
              <a:rPr sz="25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5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more</a:t>
            </a:r>
            <a:r>
              <a:rPr sz="25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reliable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data.</a:t>
            </a:r>
            <a:endParaRPr sz="2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500">
              <a:latin typeface="Lucida Sans Unicode"/>
              <a:cs typeface="Lucida Sans Unicode"/>
            </a:endParaRPr>
          </a:p>
          <a:p>
            <a:pPr marL="352425" indent="-339725">
              <a:lnSpc>
                <a:spcPct val="100000"/>
              </a:lnSpc>
              <a:buSzPct val="80000"/>
              <a:buAutoNum type="arabicPeriod" startAt="3"/>
              <a:tabLst>
                <a:tab pos="352425" algn="l"/>
              </a:tabLst>
            </a:pPr>
            <a:r>
              <a:rPr sz="2500" spc="-140" dirty="0">
                <a:solidFill>
                  <a:srgbClr val="404040"/>
                </a:solidFill>
                <a:latin typeface="Arial Black"/>
                <a:cs typeface="Arial Black"/>
              </a:rPr>
              <a:t>Quality</a:t>
            </a:r>
            <a:r>
              <a:rPr sz="2500" spc="-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60" dirty="0">
                <a:solidFill>
                  <a:srgbClr val="404040"/>
                </a:solidFill>
                <a:latin typeface="Arial Black"/>
                <a:cs typeface="Arial Black"/>
              </a:rPr>
              <a:t>Assurance:</a:t>
            </a:r>
            <a:endParaRPr sz="2500">
              <a:latin typeface="Arial Black"/>
              <a:cs typeface="Arial Black"/>
            </a:endParaRPr>
          </a:p>
          <a:p>
            <a:pPr marL="527685" marR="6350" indent="-515620">
              <a:lnSpc>
                <a:spcPts val="2400"/>
              </a:lnSpc>
              <a:spcBef>
                <a:spcPts val="148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40" dirty="0">
                <a:solidFill>
                  <a:srgbClr val="404040"/>
                </a:solidFill>
                <a:latin typeface="Arial Black"/>
                <a:cs typeface="Arial Black"/>
              </a:rPr>
              <a:t>Material</a:t>
            </a:r>
            <a:r>
              <a:rPr sz="2500" spc="6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55" dirty="0">
                <a:solidFill>
                  <a:srgbClr val="404040"/>
                </a:solidFill>
                <a:latin typeface="Arial Black"/>
                <a:cs typeface="Arial Black"/>
              </a:rPr>
              <a:t>Certification:</a:t>
            </a:r>
            <a:r>
              <a:rPr sz="2500" spc="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5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 are</a:t>
            </a:r>
            <a:r>
              <a:rPr sz="25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used</a:t>
            </a:r>
            <a:r>
              <a:rPr sz="25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5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certify</a:t>
            </a:r>
            <a:r>
              <a:rPr sz="25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5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quality</a:t>
            </a:r>
            <a:r>
              <a:rPr sz="25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performance</a:t>
            </a:r>
            <a:r>
              <a:rPr sz="25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5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materials,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ensuring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they</a:t>
            </a:r>
            <a:r>
              <a:rPr sz="25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meet</a:t>
            </a:r>
            <a:r>
              <a:rPr sz="25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specified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criteria.</a:t>
            </a:r>
            <a:endParaRPr sz="2500">
              <a:latin typeface="Lucida Sans Unicode"/>
              <a:cs typeface="Lucida Sans Unicode"/>
            </a:endParaRPr>
          </a:p>
          <a:p>
            <a:pPr marL="527685" marR="6350" indent="-515620">
              <a:lnSpc>
                <a:spcPts val="24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500" spc="143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5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500" spc="-145" dirty="0">
                <a:solidFill>
                  <a:srgbClr val="404040"/>
                </a:solidFill>
                <a:latin typeface="Arial Black"/>
                <a:cs typeface="Arial Black"/>
              </a:rPr>
              <a:t>Quality</a:t>
            </a:r>
            <a:r>
              <a:rPr sz="2500" spc="3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spc="-145" dirty="0">
                <a:solidFill>
                  <a:srgbClr val="404040"/>
                </a:solidFill>
                <a:latin typeface="Arial Black"/>
                <a:cs typeface="Arial Black"/>
              </a:rPr>
              <a:t>Control:</a:t>
            </a:r>
            <a:r>
              <a:rPr sz="2500" spc="2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Consistent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testing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procedures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enable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effective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quality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control</a:t>
            </a:r>
            <a:r>
              <a:rPr sz="25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assessment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25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materials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used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in</a:t>
            </a:r>
            <a:r>
              <a:rPr sz="25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404040"/>
                </a:solidFill>
                <a:latin typeface="Lucida Sans Unicode"/>
                <a:cs typeface="Lucida Sans Unicode"/>
              </a:rPr>
              <a:t>critical</a:t>
            </a:r>
            <a:r>
              <a:rPr sz="25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applications.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567431"/>
            <a:ext cx="6450965" cy="9537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solidFill>
                  <a:srgbClr val="404040"/>
                </a:solidFill>
                <a:latin typeface="Arial Black"/>
                <a:cs typeface="Arial Black"/>
              </a:rPr>
              <a:t>Can</a:t>
            </a:r>
            <a:r>
              <a:rPr sz="2200" spc="-11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Arial Black"/>
                <a:cs typeface="Arial Black"/>
              </a:rPr>
              <a:t>anyone</a:t>
            </a:r>
            <a:r>
              <a:rPr sz="2200" spc="-13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200" spc="-135" dirty="0">
                <a:solidFill>
                  <a:srgbClr val="404040"/>
                </a:solidFill>
                <a:latin typeface="Arial Black"/>
                <a:cs typeface="Arial Black"/>
              </a:rPr>
              <a:t>interpret following </a:t>
            </a:r>
            <a:r>
              <a:rPr sz="2200" spc="-105" dirty="0">
                <a:solidFill>
                  <a:srgbClr val="404040"/>
                </a:solidFill>
                <a:latin typeface="Arial Black"/>
                <a:cs typeface="Arial Black"/>
              </a:rPr>
              <a:t>designations</a:t>
            </a:r>
            <a:r>
              <a:rPr sz="2200" spc="-6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-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400" spc="1385" dirty="0">
                <a:latin typeface="Microsoft Sans Serif"/>
                <a:cs typeface="Microsoft Sans Serif"/>
              </a:rPr>
              <a:t>🠜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200" dirty="0">
                <a:solidFill>
                  <a:srgbClr val="404040"/>
                </a:solidFill>
                <a:latin typeface="Lucida Sans Unicode"/>
                <a:cs typeface="Lucida Sans Unicode"/>
              </a:rPr>
              <a:t>640</a:t>
            </a:r>
            <a:r>
              <a:rPr sz="2200" spc="-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200" spc="-130" dirty="0">
                <a:solidFill>
                  <a:srgbClr val="404040"/>
                </a:solidFill>
                <a:latin typeface="Lucida Sans Unicode"/>
                <a:cs typeface="Lucida Sans Unicode"/>
              </a:rPr>
              <a:t>HK</a:t>
            </a:r>
            <a:r>
              <a:rPr sz="22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0.1/20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40655" y="9388246"/>
            <a:ext cx="291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80" dirty="0" smtClean="0">
                <a:solidFill>
                  <a:srgbClr val="FDFFFF"/>
                </a:solidFill>
                <a:latin typeface="Lucida Sans Unicode"/>
                <a:cs typeface="Lucida Sans Unicode"/>
              </a:rPr>
              <a:t>6</a:t>
            </a:r>
            <a:r>
              <a:rPr lang="en-IN" sz="2200" spc="-380" dirty="0" smtClean="0">
                <a:solidFill>
                  <a:srgbClr val="FDFFFF"/>
                </a:solidFill>
                <a:latin typeface="Lucida Sans Unicode"/>
                <a:cs typeface="Lucida Sans Unicode"/>
              </a:rPr>
              <a:t>0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483" y="4985003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2237232" y="0"/>
                </a:moveTo>
                <a:lnTo>
                  <a:pt x="140208" y="0"/>
                </a:lnTo>
                <a:lnTo>
                  <a:pt x="95892" y="7144"/>
                </a:lnTo>
                <a:lnTo>
                  <a:pt x="57404" y="27041"/>
                </a:lnTo>
                <a:lnTo>
                  <a:pt x="27052" y="57387"/>
                </a:lnTo>
                <a:lnTo>
                  <a:pt x="7148" y="95877"/>
                </a:lnTo>
                <a:lnTo>
                  <a:pt x="0" y="140208"/>
                </a:lnTo>
                <a:lnTo>
                  <a:pt x="0" y="841248"/>
                </a:lnTo>
                <a:lnTo>
                  <a:pt x="2377440" y="841248"/>
                </a:lnTo>
                <a:lnTo>
                  <a:pt x="2377440" y="140208"/>
                </a:lnTo>
                <a:lnTo>
                  <a:pt x="2370295" y="95877"/>
                </a:lnTo>
                <a:lnTo>
                  <a:pt x="2350398" y="57387"/>
                </a:lnTo>
                <a:lnTo>
                  <a:pt x="2320052" y="27041"/>
                </a:lnTo>
                <a:lnTo>
                  <a:pt x="2281562" y="7144"/>
                </a:lnTo>
                <a:lnTo>
                  <a:pt x="2237232" y="0"/>
                </a:lnTo>
                <a:close/>
              </a:path>
            </a:pathLst>
          </a:custGeom>
          <a:solidFill>
            <a:srgbClr val="92A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483" y="4985003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140208" y="0"/>
                </a:moveTo>
                <a:lnTo>
                  <a:pt x="2237232" y="0"/>
                </a:lnTo>
                <a:lnTo>
                  <a:pt x="2281562" y="7144"/>
                </a:lnTo>
                <a:lnTo>
                  <a:pt x="2320052" y="27041"/>
                </a:lnTo>
                <a:lnTo>
                  <a:pt x="2350398" y="57387"/>
                </a:lnTo>
                <a:lnTo>
                  <a:pt x="2370295" y="95877"/>
                </a:lnTo>
                <a:lnTo>
                  <a:pt x="2377440" y="140208"/>
                </a:lnTo>
                <a:lnTo>
                  <a:pt x="2377440" y="841248"/>
                </a:lnTo>
                <a:lnTo>
                  <a:pt x="0" y="841248"/>
                </a:lnTo>
                <a:lnTo>
                  <a:pt x="0" y="140208"/>
                </a:lnTo>
                <a:lnTo>
                  <a:pt x="7148" y="95877"/>
                </a:lnTo>
                <a:lnTo>
                  <a:pt x="27052" y="57387"/>
                </a:lnTo>
                <a:lnTo>
                  <a:pt x="57404" y="27041"/>
                </a:lnTo>
                <a:lnTo>
                  <a:pt x="95892" y="7144"/>
                </a:lnTo>
                <a:lnTo>
                  <a:pt x="140208" y="0"/>
                </a:lnTo>
                <a:close/>
              </a:path>
            </a:pathLst>
          </a:custGeom>
          <a:ln w="15875">
            <a:solidFill>
              <a:srgbClr val="92A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54327" y="5224348"/>
            <a:ext cx="553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640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051" y="5939028"/>
            <a:ext cx="2430780" cy="902335"/>
          </a:xfrm>
          <a:custGeom>
            <a:avLst/>
            <a:gdLst/>
            <a:ahLst/>
            <a:cxnLst/>
            <a:rect l="l" t="t" r="r" b="b"/>
            <a:pathLst>
              <a:path w="2430780" h="902334">
                <a:moveTo>
                  <a:pt x="2280412" y="0"/>
                </a:moveTo>
                <a:lnTo>
                  <a:pt x="150368" y="0"/>
                </a:lnTo>
                <a:lnTo>
                  <a:pt x="102840" y="7664"/>
                </a:lnTo>
                <a:lnTo>
                  <a:pt x="61562" y="29008"/>
                </a:lnTo>
                <a:lnTo>
                  <a:pt x="29012" y="61557"/>
                </a:lnTo>
                <a:lnTo>
                  <a:pt x="7665" y="102835"/>
                </a:lnTo>
                <a:lnTo>
                  <a:pt x="0" y="150368"/>
                </a:lnTo>
                <a:lnTo>
                  <a:pt x="0" y="902208"/>
                </a:lnTo>
                <a:lnTo>
                  <a:pt x="2430780" y="902208"/>
                </a:lnTo>
                <a:lnTo>
                  <a:pt x="2430780" y="150368"/>
                </a:lnTo>
                <a:lnTo>
                  <a:pt x="2423115" y="102835"/>
                </a:lnTo>
                <a:lnTo>
                  <a:pt x="2401771" y="61557"/>
                </a:lnTo>
                <a:lnTo>
                  <a:pt x="2369222" y="29008"/>
                </a:lnTo>
                <a:lnTo>
                  <a:pt x="2327944" y="7664"/>
                </a:lnTo>
                <a:lnTo>
                  <a:pt x="22804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8783" y="6196329"/>
            <a:ext cx="386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HK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0143" y="6999731"/>
            <a:ext cx="2430780" cy="879475"/>
          </a:xfrm>
          <a:custGeom>
            <a:avLst/>
            <a:gdLst/>
            <a:ahLst/>
            <a:cxnLst/>
            <a:rect l="l" t="t" r="r" b="b"/>
            <a:pathLst>
              <a:path w="2430780" h="879475">
                <a:moveTo>
                  <a:pt x="2284222" y="0"/>
                </a:moveTo>
                <a:lnTo>
                  <a:pt x="146558" y="0"/>
                </a:lnTo>
                <a:lnTo>
                  <a:pt x="100236" y="7475"/>
                </a:lnTo>
                <a:lnTo>
                  <a:pt x="60004" y="28289"/>
                </a:lnTo>
                <a:lnTo>
                  <a:pt x="28278" y="60021"/>
                </a:lnTo>
                <a:lnTo>
                  <a:pt x="7472" y="100250"/>
                </a:lnTo>
                <a:lnTo>
                  <a:pt x="0" y="146557"/>
                </a:lnTo>
                <a:lnTo>
                  <a:pt x="0" y="879347"/>
                </a:lnTo>
                <a:lnTo>
                  <a:pt x="2430780" y="879347"/>
                </a:lnTo>
                <a:lnTo>
                  <a:pt x="2430780" y="146557"/>
                </a:lnTo>
                <a:lnTo>
                  <a:pt x="2423304" y="100250"/>
                </a:lnTo>
                <a:lnTo>
                  <a:pt x="2402490" y="60021"/>
                </a:lnTo>
                <a:lnTo>
                  <a:pt x="2370758" y="28289"/>
                </a:lnTo>
                <a:lnTo>
                  <a:pt x="2330529" y="7475"/>
                </a:lnTo>
                <a:lnTo>
                  <a:pt x="22842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31416" y="7244842"/>
            <a:ext cx="348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40" dirty="0">
                <a:solidFill>
                  <a:srgbClr val="FFFFFF"/>
                </a:solidFill>
                <a:latin typeface="Lucida Sans Unicode"/>
                <a:cs typeface="Lucida Sans Unicode"/>
              </a:rPr>
              <a:t>0.1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" y="8014716"/>
            <a:ext cx="2430780" cy="934719"/>
          </a:xfrm>
          <a:custGeom>
            <a:avLst/>
            <a:gdLst/>
            <a:ahLst/>
            <a:cxnLst/>
            <a:rect l="l" t="t" r="r" b="b"/>
            <a:pathLst>
              <a:path w="2430780" h="934720">
                <a:moveTo>
                  <a:pt x="2275078" y="0"/>
                </a:moveTo>
                <a:lnTo>
                  <a:pt x="155701" y="0"/>
                </a:lnTo>
                <a:lnTo>
                  <a:pt x="106488" y="7939"/>
                </a:lnTo>
                <a:lnTo>
                  <a:pt x="63746" y="30045"/>
                </a:lnTo>
                <a:lnTo>
                  <a:pt x="30041" y="63751"/>
                </a:lnTo>
                <a:lnTo>
                  <a:pt x="7937" y="106493"/>
                </a:lnTo>
                <a:lnTo>
                  <a:pt x="0" y="155701"/>
                </a:lnTo>
                <a:lnTo>
                  <a:pt x="0" y="934211"/>
                </a:lnTo>
                <a:lnTo>
                  <a:pt x="2430780" y="934211"/>
                </a:lnTo>
                <a:lnTo>
                  <a:pt x="2430780" y="155701"/>
                </a:lnTo>
                <a:lnTo>
                  <a:pt x="2422840" y="106493"/>
                </a:lnTo>
                <a:lnTo>
                  <a:pt x="2400734" y="63751"/>
                </a:lnTo>
                <a:lnTo>
                  <a:pt x="2367028" y="30045"/>
                </a:lnTo>
                <a:lnTo>
                  <a:pt x="2324286" y="7939"/>
                </a:lnTo>
                <a:lnTo>
                  <a:pt x="2275078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7188" y="8304021"/>
            <a:ext cx="3606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20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5988" y="5228336"/>
            <a:ext cx="31407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Knoop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hardness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70" dirty="0">
                <a:latin typeface="Lucida Sans Unicode"/>
                <a:cs typeface="Lucida Sans Unicode"/>
              </a:rPr>
              <a:t>value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5988" y="6169533"/>
            <a:ext cx="2463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Hardness</a:t>
            </a:r>
            <a:r>
              <a:rPr sz="2200" spc="30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Symbol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2785" y="7454900"/>
            <a:ext cx="113722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33030" algn="l"/>
              </a:tabLst>
            </a:pPr>
            <a:r>
              <a:rPr sz="2200" dirty="0">
                <a:latin typeface="Lucida Sans Unicode"/>
                <a:cs typeface="Lucida Sans Unicode"/>
              </a:rPr>
              <a:t>Approximate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kgf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equivalent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80" dirty="0">
                <a:latin typeface="Lucida Sans Unicode"/>
                <a:cs typeface="Lucida Sans Unicode"/>
              </a:rPr>
              <a:t>value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applied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force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55" dirty="0">
                <a:latin typeface="Lucida Sans Unicode"/>
                <a:cs typeface="Lucida Sans Unicode"/>
              </a:rPr>
              <a:t>where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175" dirty="0">
                <a:latin typeface="Lucida Sans Unicode"/>
                <a:cs typeface="Lucida Sans Unicode"/>
              </a:rPr>
              <a:t>(0.1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40" dirty="0">
                <a:latin typeface="Lucida Sans Unicode"/>
                <a:cs typeface="Lucida Sans Unicode"/>
              </a:rPr>
              <a:t>kgf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175" dirty="0">
                <a:latin typeface="Lucida Sans Unicode"/>
                <a:cs typeface="Lucida Sans Unicode"/>
              </a:rPr>
              <a:t>=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spc="-60" dirty="0">
                <a:latin typeface="Lucida Sans Unicode"/>
                <a:cs typeface="Lucida Sans Unicode"/>
              </a:rPr>
              <a:t>0.980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spc="-200" dirty="0">
                <a:latin typeface="Lucida Sans Unicode"/>
                <a:cs typeface="Lucida Sans Unicode"/>
              </a:rPr>
              <a:t>7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spc="70" dirty="0">
                <a:latin typeface="Lucida Sans Unicode"/>
                <a:cs typeface="Lucida Sans Unicode"/>
              </a:rPr>
              <a:t>N)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4242" y="8451342"/>
            <a:ext cx="10022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Duration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force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(20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145" dirty="0">
                <a:latin typeface="Lucida Sans Unicode"/>
                <a:cs typeface="Lucida Sans Unicode"/>
              </a:rPr>
              <a:t>s)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100" dirty="0">
                <a:latin typeface="Lucida Sans Unicode"/>
                <a:cs typeface="Lucida Sans Unicode"/>
              </a:rPr>
              <a:t>if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not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within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specified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85" dirty="0">
                <a:latin typeface="Lucida Sans Unicode"/>
                <a:cs typeface="Lucida Sans Unicode"/>
              </a:rPr>
              <a:t>range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-145" dirty="0">
                <a:latin typeface="Lucida Sans Unicode"/>
                <a:cs typeface="Lucida Sans Unicode"/>
              </a:rPr>
              <a:t>(10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355" dirty="0">
                <a:latin typeface="Lucida Sans Unicode"/>
                <a:cs typeface="Lucida Sans Unicode"/>
              </a:rPr>
              <a:t>15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120" dirty="0">
                <a:latin typeface="Lucida Sans Unicode"/>
                <a:cs typeface="Lucida Sans Unicode"/>
              </a:rPr>
              <a:t>s)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8224" y="8929116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224" y="7839456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224" y="5896355"/>
            <a:ext cx="16446500" cy="957580"/>
          </a:xfrm>
          <a:custGeom>
            <a:avLst/>
            <a:gdLst/>
            <a:ahLst/>
            <a:cxnLst/>
            <a:rect l="l" t="t" r="r" b="b"/>
            <a:pathLst>
              <a:path w="16446500" h="957579">
                <a:moveTo>
                  <a:pt x="0" y="0"/>
                </a:moveTo>
                <a:lnTo>
                  <a:pt x="16446500" y="0"/>
                </a:lnTo>
              </a:path>
              <a:path w="16446500" h="957579">
                <a:moveTo>
                  <a:pt x="0" y="957072"/>
                </a:moveTo>
                <a:lnTo>
                  <a:pt x="16446500" y="957072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47494" y="713943"/>
            <a:ext cx="143859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40" dirty="0"/>
              <a:t>IS</a:t>
            </a:r>
            <a:r>
              <a:rPr sz="4200" spc="-220" dirty="0"/>
              <a:t> </a:t>
            </a:r>
            <a:r>
              <a:rPr sz="4200" spc="85" dirty="0"/>
              <a:t>6885/ISO</a:t>
            </a:r>
            <a:r>
              <a:rPr sz="4200" spc="-220" dirty="0"/>
              <a:t> </a:t>
            </a:r>
            <a:r>
              <a:rPr sz="4200" spc="135" dirty="0"/>
              <a:t>4545</a:t>
            </a:r>
            <a:r>
              <a:rPr sz="4200" spc="-215" dirty="0"/>
              <a:t> </a:t>
            </a:r>
            <a:r>
              <a:rPr sz="4200" spc="100" dirty="0"/>
              <a:t>Metallic</a:t>
            </a:r>
            <a:r>
              <a:rPr sz="4200" spc="-229" dirty="0"/>
              <a:t> </a:t>
            </a:r>
            <a:r>
              <a:rPr sz="4200" spc="55" dirty="0"/>
              <a:t>Materials</a:t>
            </a:r>
            <a:r>
              <a:rPr sz="4200" spc="-235" dirty="0"/>
              <a:t> </a:t>
            </a:r>
            <a:r>
              <a:rPr sz="4200" spc="-500" dirty="0"/>
              <a:t>—</a:t>
            </a:r>
            <a:r>
              <a:rPr sz="4200" spc="-210" dirty="0"/>
              <a:t> </a:t>
            </a:r>
            <a:r>
              <a:rPr sz="4200" spc="95" dirty="0"/>
              <a:t>Knoop</a:t>
            </a:r>
            <a:r>
              <a:rPr sz="4200" spc="-185" dirty="0"/>
              <a:t> </a:t>
            </a:r>
            <a:r>
              <a:rPr sz="4200" dirty="0"/>
              <a:t>Hardness</a:t>
            </a:r>
            <a:r>
              <a:rPr sz="4200" spc="-225" dirty="0"/>
              <a:t> </a:t>
            </a:r>
            <a:r>
              <a:rPr sz="4200" spc="-20" dirty="0"/>
              <a:t>Test</a:t>
            </a:r>
            <a:endParaRPr sz="4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0379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69326" y="2250694"/>
            <a:ext cx="2149475" cy="586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1163" y="439674"/>
            <a:ext cx="15414625" cy="1249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500" spc="-254" dirty="0"/>
              <a:t>IS</a:t>
            </a:r>
            <a:r>
              <a:rPr sz="4500" spc="-235" dirty="0"/>
              <a:t> </a:t>
            </a:r>
            <a:r>
              <a:rPr sz="4500" spc="85" dirty="0"/>
              <a:t>6885/ISO</a:t>
            </a:r>
            <a:r>
              <a:rPr sz="4500" spc="-240" dirty="0"/>
              <a:t> </a:t>
            </a:r>
            <a:r>
              <a:rPr sz="4500" spc="125" dirty="0"/>
              <a:t>4545</a:t>
            </a:r>
            <a:r>
              <a:rPr sz="4500" spc="-229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5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spc="100" dirty="0"/>
              <a:t>Knoop</a:t>
            </a:r>
            <a:r>
              <a:rPr sz="4500" spc="-229" dirty="0"/>
              <a:t> </a:t>
            </a:r>
            <a:r>
              <a:rPr sz="4500" dirty="0"/>
              <a:t>Hardness</a:t>
            </a:r>
            <a:r>
              <a:rPr sz="4500" spc="-220" dirty="0"/>
              <a:t> </a:t>
            </a:r>
            <a:r>
              <a:rPr sz="4500" spc="-20" dirty="0"/>
              <a:t>Test</a:t>
            </a:r>
            <a:endParaRPr sz="4500" dirty="0"/>
          </a:p>
          <a:p>
            <a:pPr marL="20320">
              <a:lnSpc>
                <a:spcPct val="100000"/>
              </a:lnSpc>
              <a:spcBef>
                <a:spcPts val="259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1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2214" y="2260219"/>
            <a:ext cx="2149475" cy="586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080" y="2129027"/>
            <a:ext cx="16238219" cy="923925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7335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365"/>
              </a:spcBef>
            </a:pP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Test</a:t>
            </a:r>
            <a:r>
              <a:rPr sz="33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Report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0429" y="3601973"/>
            <a:ext cx="15472410" cy="4551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SzPct val="72727"/>
              <a:buFont typeface="Arial MT"/>
              <a:buChar char="•"/>
              <a:tabLst>
                <a:tab pos="469265" algn="l"/>
              </a:tabLst>
            </a:pP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report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shall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include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following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information,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unless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otherwise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100" dirty="0">
                <a:latin typeface="Lucida Sans Unicode"/>
                <a:cs typeface="Lucida Sans Unicode"/>
              </a:rPr>
              <a:t>agreed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85" dirty="0">
                <a:latin typeface="Lucida Sans Unicode"/>
                <a:cs typeface="Lucida Sans Unicode"/>
              </a:rPr>
              <a:t>by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parties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40" dirty="0">
                <a:latin typeface="Lucida Sans Unicode"/>
                <a:cs typeface="Lucida Sans Unicode"/>
              </a:rPr>
              <a:t>concerned:</a:t>
            </a:r>
            <a:endParaRPr sz="2200">
              <a:latin typeface="Lucida Sans Unicode"/>
              <a:cs typeface="Lucida Sans Unicode"/>
            </a:endParaRPr>
          </a:p>
          <a:p>
            <a:pPr marL="402590" indent="-389890">
              <a:lnSpc>
                <a:spcPct val="100000"/>
              </a:lnSpc>
              <a:spcBef>
                <a:spcPts val="1730"/>
              </a:spcBef>
              <a:buAutoNum type="alphaLcParenR"/>
              <a:tabLst>
                <a:tab pos="402590" algn="l"/>
              </a:tabLst>
            </a:pPr>
            <a:r>
              <a:rPr sz="2200" spc="265" dirty="0">
                <a:latin typeface="Lucida Sans Unicode"/>
                <a:cs typeface="Lucida Sans Unicode"/>
              </a:rPr>
              <a:t>a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reference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this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spc="45" dirty="0">
                <a:latin typeface="Lucida Sans Unicode"/>
                <a:cs typeface="Lucida Sans Unicode"/>
              </a:rPr>
              <a:t>document,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125" dirty="0">
                <a:latin typeface="Lucida Sans Unicode"/>
                <a:cs typeface="Lucida Sans Unicode"/>
              </a:rPr>
              <a:t>i.e.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6885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spc="-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120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4545-</a:t>
            </a:r>
            <a:r>
              <a:rPr sz="2200" spc="-434" dirty="0">
                <a:latin typeface="Lucida Sans Unicode"/>
                <a:cs typeface="Lucida Sans Unicode"/>
              </a:rPr>
              <a:t>1;</a:t>
            </a:r>
            <a:endParaRPr sz="2200">
              <a:latin typeface="Lucida Sans Unicode"/>
              <a:cs typeface="Lucida Sans Unicode"/>
            </a:endParaRPr>
          </a:p>
          <a:p>
            <a:pPr marL="402590" indent="-389890">
              <a:lnSpc>
                <a:spcPct val="100000"/>
              </a:lnSpc>
              <a:spcBef>
                <a:spcPts val="1739"/>
              </a:spcBef>
              <a:buAutoNum type="alphaLcParenR"/>
              <a:tabLst>
                <a:tab pos="402590" algn="l"/>
              </a:tabLst>
            </a:pPr>
            <a:r>
              <a:rPr sz="2200" dirty="0">
                <a:latin typeface="Lucida Sans Unicode"/>
                <a:cs typeface="Lucida Sans Unicode"/>
              </a:rPr>
              <a:t>all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information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85" dirty="0">
                <a:latin typeface="Lucida Sans Unicode"/>
                <a:cs typeface="Lucida Sans Unicode"/>
              </a:rPr>
              <a:t>necessary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for</a:t>
            </a:r>
            <a:r>
              <a:rPr sz="2200" dirty="0">
                <a:latin typeface="Lucida Sans Unicode"/>
                <a:cs typeface="Lucida Sans Unicode"/>
              </a:rPr>
              <a:t> identification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40" dirty="0">
                <a:latin typeface="Lucida Sans Unicode"/>
                <a:cs typeface="Lucida Sans Unicode"/>
              </a:rPr>
              <a:t>piece;</a:t>
            </a:r>
            <a:endParaRPr sz="2200">
              <a:latin typeface="Lucida Sans Unicode"/>
              <a:cs typeface="Lucida Sans Unicode"/>
            </a:endParaRPr>
          </a:p>
          <a:p>
            <a:pPr marL="384175" indent="-371475">
              <a:lnSpc>
                <a:spcPct val="100000"/>
              </a:lnSpc>
              <a:spcBef>
                <a:spcPts val="1739"/>
              </a:spcBef>
              <a:buAutoNum type="alphaLcParenR"/>
              <a:tabLst>
                <a:tab pos="384175" algn="l"/>
              </a:tabLst>
            </a:pP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114" dirty="0">
                <a:latin typeface="Lucida Sans Unicode"/>
                <a:cs typeface="Lucida Sans Unicode"/>
              </a:rPr>
              <a:t>date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test;</a:t>
            </a:r>
            <a:endParaRPr sz="2200">
              <a:latin typeface="Lucida Sans Unicode"/>
              <a:cs typeface="Lucida Sans Unicode"/>
            </a:endParaRPr>
          </a:p>
          <a:p>
            <a:pPr marL="402590" indent="-389890">
              <a:lnSpc>
                <a:spcPct val="100000"/>
              </a:lnSpc>
              <a:spcBef>
                <a:spcPts val="1730"/>
              </a:spcBef>
              <a:buAutoNum type="alphaLcParenR"/>
              <a:tabLst>
                <a:tab pos="402590" algn="l"/>
              </a:tabLst>
            </a:pP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hardness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result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obtained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175" dirty="0">
                <a:latin typeface="Lucida Sans Unicode"/>
                <a:cs typeface="Lucida Sans Unicode"/>
              </a:rPr>
              <a:t>HK,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reported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format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defined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5.2;</a:t>
            </a:r>
            <a:endParaRPr sz="2200">
              <a:latin typeface="Lucida Sans Unicode"/>
              <a:cs typeface="Lucida Sans Unicode"/>
            </a:endParaRPr>
          </a:p>
          <a:p>
            <a:pPr marL="386715" indent="-374015">
              <a:lnSpc>
                <a:spcPct val="100000"/>
              </a:lnSpc>
              <a:spcBef>
                <a:spcPts val="1735"/>
              </a:spcBef>
              <a:buAutoNum type="alphaLcParenR"/>
              <a:tabLst>
                <a:tab pos="386715" algn="l"/>
              </a:tabLst>
            </a:pPr>
            <a:r>
              <a:rPr sz="2200" dirty="0">
                <a:latin typeface="Lucida Sans Unicode"/>
                <a:cs typeface="Lucida Sans Unicode"/>
              </a:rPr>
              <a:t>all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operations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not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specified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this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document,</a:t>
            </a:r>
            <a:r>
              <a:rPr sz="2200" dirty="0">
                <a:latin typeface="Lucida Sans Unicode"/>
                <a:cs typeface="Lucida Sans Unicode"/>
              </a:rPr>
              <a:t> or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regarded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spc="140" dirty="0">
                <a:latin typeface="Lucida Sans Unicode"/>
                <a:cs typeface="Lucida Sans Unicode"/>
              </a:rPr>
              <a:t>as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optional;</a:t>
            </a:r>
            <a:endParaRPr sz="2200">
              <a:latin typeface="Lucida Sans Unicode"/>
              <a:cs typeface="Lucida Sans Unicode"/>
            </a:endParaRPr>
          </a:p>
          <a:p>
            <a:pPr marL="306070" indent="-293370">
              <a:lnSpc>
                <a:spcPct val="100000"/>
              </a:lnSpc>
              <a:spcBef>
                <a:spcPts val="1745"/>
              </a:spcBef>
              <a:buAutoNum type="alphaLcParenR"/>
              <a:tabLst>
                <a:tab pos="306070" algn="l"/>
              </a:tabLst>
            </a:pP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details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65" dirty="0">
                <a:latin typeface="Lucida Sans Unicode"/>
                <a:cs typeface="Lucida Sans Unicode"/>
              </a:rPr>
              <a:t>temperature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test,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-100" dirty="0">
                <a:latin typeface="Lucida Sans Unicode"/>
                <a:cs typeface="Lucida Sans Unicode"/>
              </a:rPr>
              <a:t>if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-75" dirty="0">
                <a:latin typeface="Lucida Sans Unicode"/>
                <a:cs typeface="Lucida Sans Unicode"/>
              </a:rPr>
              <a:t>it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is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outside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85" dirty="0">
                <a:latin typeface="Lucida Sans Unicode"/>
                <a:cs typeface="Lucida Sans Unicode"/>
              </a:rPr>
              <a:t>ambient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85" dirty="0">
                <a:latin typeface="Lucida Sans Unicode"/>
                <a:cs typeface="Lucida Sans Unicode"/>
              </a:rPr>
              <a:t>range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specified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-290" dirty="0">
                <a:latin typeface="Lucida Sans Unicode"/>
                <a:cs typeface="Lucida Sans Unicode"/>
              </a:rPr>
              <a:t>8.1;</a:t>
            </a:r>
            <a:endParaRPr sz="2200">
              <a:latin typeface="Lucida Sans Unicode"/>
              <a:cs typeface="Lucida Sans Unicode"/>
            </a:endParaRPr>
          </a:p>
          <a:p>
            <a:pPr marL="12700" marR="5080" indent="389890">
              <a:lnSpc>
                <a:spcPts val="2380"/>
              </a:lnSpc>
              <a:spcBef>
                <a:spcPts val="2025"/>
              </a:spcBef>
              <a:buAutoNum type="alphaLcParenR"/>
              <a:tabLst>
                <a:tab pos="402590" algn="l"/>
              </a:tabLst>
            </a:pPr>
            <a:r>
              <a:rPr sz="2200" spc="55" dirty="0">
                <a:latin typeface="Lucida Sans Unicode"/>
                <a:cs typeface="Lucida Sans Unicode"/>
              </a:rPr>
              <a:t>where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conversion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another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hardness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105" dirty="0">
                <a:latin typeface="Lucida Sans Unicode"/>
                <a:cs typeface="Lucida Sans Unicode"/>
              </a:rPr>
              <a:t>scale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is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also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performed,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basis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130" dirty="0">
                <a:latin typeface="Lucida Sans Unicode"/>
                <a:cs typeface="Lucida Sans Unicode"/>
              </a:rPr>
              <a:t>and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method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this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conversion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any </a:t>
            </a:r>
            <a:r>
              <a:rPr sz="2200" spc="80" dirty="0">
                <a:latin typeface="Lucida Sans Unicode"/>
                <a:cs typeface="Lucida Sans Unicode"/>
              </a:rPr>
              <a:t>circumstances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that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affected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results;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369519"/>
            <a:ext cx="13716635" cy="106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IS</a:t>
            </a:r>
            <a:r>
              <a:rPr spc="-200" dirty="0"/>
              <a:t> </a:t>
            </a:r>
            <a:r>
              <a:rPr spc="80" dirty="0"/>
              <a:t>6885/ISO</a:t>
            </a:r>
            <a:r>
              <a:rPr spc="-145" dirty="0"/>
              <a:t> </a:t>
            </a:r>
            <a:r>
              <a:rPr spc="130" dirty="0"/>
              <a:t>4545</a:t>
            </a:r>
            <a:r>
              <a:rPr spc="-185" dirty="0"/>
              <a:t> </a:t>
            </a:r>
            <a:r>
              <a:rPr spc="85" dirty="0"/>
              <a:t>Metallic</a:t>
            </a:r>
            <a:r>
              <a:rPr spc="-190" dirty="0"/>
              <a:t> </a:t>
            </a:r>
            <a:r>
              <a:rPr spc="50" dirty="0"/>
              <a:t>Materials</a:t>
            </a:r>
            <a:r>
              <a:rPr spc="-170" dirty="0"/>
              <a:t> </a:t>
            </a:r>
            <a:r>
              <a:rPr spc="-475" dirty="0"/>
              <a:t>—</a:t>
            </a:r>
            <a:r>
              <a:rPr spc="-195" dirty="0"/>
              <a:t> </a:t>
            </a:r>
            <a:r>
              <a:rPr spc="85" dirty="0"/>
              <a:t>Knoop</a:t>
            </a:r>
            <a:r>
              <a:rPr spc="-220" dirty="0"/>
              <a:t> </a:t>
            </a:r>
            <a:r>
              <a:rPr dirty="0"/>
              <a:t>Hardness</a:t>
            </a:r>
            <a:r>
              <a:rPr spc="-175" dirty="0"/>
              <a:t> </a:t>
            </a:r>
            <a:r>
              <a:rPr spc="-20" dirty="0"/>
              <a:t>Test</a:t>
            </a:r>
          </a:p>
          <a:p>
            <a:pPr marL="2540" algn="ctr">
              <a:lnSpc>
                <a:spcPct val="100000"/>
              </a:lnSpc>
              <a:spcBef>
                <a:spcPts val="15"/>
              </a:spcBef>
            </a:pPr>
            <a:r>
              <a:rPr sz="2800" b="1" spc="-200" dirty="0">
                <a:latin typeface="Tahoma"/>
                <a:cs typeface="Tahoma"/>
              </a:rPr>
              <a:t>Specific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difference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5325" y="1921510"/>
            <a:ext cx="6924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3200" spc="-2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3200" spc="-24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-62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3200" spc="-2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204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3200" spc="-2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-505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3200" spc="-2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-290" dirty="0">
                <a:solidFill>
                  <a:srgbClr val="6F2F9F"/>
                </a:solidFill>
                <a:latin typeface="Verdana"/>
                <a:cs typeface="Verdana"/>
              </a:rPr>
              <a:t>6885)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514984" algn="l"/>
                <a:tab pos="1744980" algn="l"/>
                <a:tab pos="3761104" algn="l"/>
                <a:tab pos="4427220" algn="l"/>
                <a:tab pos="5631180" algn="l"/>
                <a:tab pos="6776084" algn="l"/>
                <a:tab pos="7412990" algn="l"/>
              </a:tabLst>
            </a:pPr>
            <a:r>
              <a:rPr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spc="-10" dirty="0">
                <a:latin typeface="Arial"/>
                <a:cs typeface="Arial"/>
              </a:rPr>
              <a:t>Indenter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10" dirty="0">
                <a:latin typeface="Arial"/>
                <a:cs typeface="Arial"/>
              </a:rPr>
              <a:t>Specifications</a:t>
            </a:r>
            <a:r>
              <a:rPr spc="-10" dirty="0"/>
              <a:t>: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</a:t>
            </a:r>
            <a:r>
              <a:rPr spc="-10" dirty="0"/>
              <a:t>diamond</a:t>
            </a:r>
            <a:r>
              <a:rPr dirty="0"/>
              <a:t>	</a:t>
            </a:r>
            <a:r>
              <a:rPr spc="-10" dirty="0"/>
              <a:t>indenter</a:t>
            </a:r>
            <a:r>
              <a:rPr dirty="0"/>
              <a:t>	</a:t>
            </a:r>
            <a:r>
              <a:rPr spc="-25" dirty="0"/>
              <a:t>has</a:t>
            </a:r>
            <a:r>
              <a:rPr dirty="0"/>
              <a:t>	</a:t>
            </a:r>
            <a:r>
              <a:rPr spc="-50" dirty="0"/>
              <a:t>a</a:t>
            </a:r>
          </a:p>
          <a:p>
            <a:pPr marR="66675" algn="r">
              <a:lnSpc>
                <a:spcPct val="100000"/>
              </a:lnSpc>
              <a:spcBef>
                <a:spcPts val="5"/>
              </a:spcBef>
            </a:pPr>
            <a:r>
              <a:rPr dirty="0"/>
              <a:t>specified</a:t>
            </a:r>
            <a:r>
              <a:rPr spc="-50" dirty="0"/>
              <a:t> </a:t>
            </a:r>
            <a:r>
              <a:rPr dirty="0"/>
              <a:t>elongated</a:t>
            </a:r>
            <a:r>
              <a:rPr spc="-50" dirty="0"/>
              <a:t> </a:t>
            </a:r>
            <a:r>
              <a:rPr dirty="0"/>
              <a:t>pyramidal</a:t>
            </a:r>
            <a:r>
              <a:rPr spc="-45" dirty="0"/>
              <a:t> </a:t>
            </a:r>
            <a:r>
              <a:rPr dirty="0"/>
              <a:t>shape</a:t>
            </a:r>
            <a:r>
              <a:rPr spc="-4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defined</a:t>
            </a:r>
            <a:r>
              <a:rPr spc="-50" dirty="0"/>
              <a:t> </a:t>
            </a:r>
            <a:r>
              <a:rPr spc="-10" dirty="0"/>
              <a:t>dimensions.</a:t>
            </a: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1189355" algn="l"/>
                <a:tab pos="2024380" algn="l"/>
                <a:tab pos="3677920" algn="l"/>
                <a:tab pos="4445000" algn="l"/>
                <a:tab pos="5177790" algn="l"/>
                <a:tab pos="5688330" algn="l"/>
                <a:tab pos="6198870" algn="l"/>
                <a:tab pos="6779259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spc="-20" dirty="0">
                <a:latin typeface="Arial"/>
                <a:cs typeface="Arial"/>
              </a:rPr>
              <a:t>Test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20" dirty="0">
                <a:latin typeface="Arial"/>
                <a:cs typeface="Arial"/>
              </a:rPr>
              <a:t>Load</a:t>
            </a:r>
            <a:r>
              <a:rPr spc="-20" dirty="0"/>
              <a:t>:</a:t>
            </a:r>
            <a:r>
              <a:rPr dirty="0"/>
              <a:t>	</a:t>
            </a:r>
            <a:r>
              <a:rPr spc="-10" dirty="0"/>
              <a:t>Standardized</a:t>
            </a:r>
            <a:r>
              <a:rPr dirty="0"/>
              <a:t>	</a:t>
            </a:r>
            <a:r>
              <a:rPr spc="-10" dirty="0"/>
              <a:t>loads</a:t>
            </a:r>
            <a:r>
              <a:rPr dirty="0"/>
              <a:t>	</a:t>
            </a:r>
            <a:r>
              <a:rPr spc="-10" dirty="0"/>
              <a:t>(e.g.,</a:t>
            </a:r>
            <a:r>
              <a:rPr dirty="0"/>
              <a:t>	</a:t>
            </a:r>
            <a:r>
              <a:rPr spc="-25" dirty="0"/>
              <a:t>25,</a:t>
            </a:r>
            <a:r>
              <a:rPr dirty="0"/>
              <a:t>	</a:t>
            </a:r>
            <a:r>
              <a:rPr spc="-25" dirty="0"/>
              <a:t>50,</a:t>
            </a:r>
            <a:r>
              <a:rPr dirty="0"/>
              <a:t>	</a:t>
            </a:r>
            <a:r>
              <a:rPr spc="-25" dirty="0"/>
              <a:t>100</a:t>
            </a:r>
            <a:r>
              <a:rPr dirty="0"/>
              <a:t>	</a:t>
            </a:r>
            <a:r>
              <a:rPr spc="-10" dirty="0"/>
              <a:t>grams) </a:t>
            </a:r>
            <a:r>
              <a:rPr dirty="0"/>
              <a:t>depending</a:t>
            </a:r>
            <a:r>
              <a:rPr spc="-50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material</a:t>
            </a:r>
            <a:r>
              <a:rPr spc="-35" dirty="0"/>
              <a:t> </a:t>
            </a:r>
            <a:r>
              <a:rPr dirty="0"/>
              <a:t>being</a:t>
            </a:r>
            <a:r>
              <a:rPr spc="-25" dirty="0"/>
              <a:t> </a:t>
            </a:r>
            <a:r>
              <a:rPr spc="-10" dirty="0"/>
              <a:t>tested.</a:t>
            </a: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dirty="0">
                <a:latin typeface="Arial"/>
                <a:cs typeface="Arial"/>
              </a:rPr>
              <a:t>Dwell</a:t>
            </a:r>
            <a:r>
              <a:rPr b="1" spc="25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Time</a:t>
            </a:r>
            <a:r>
              <a:rPr dirty="0"/>
              <a:t>:</a:t>
            </a:r>
            <a:r>
              <a:rPr spc="229" dirty="0"/>
              <a:t> </a:t>
            </a:r>
            <a:r>
              <a:rPr dirty="0"/>
              <a:t>Specified</a:t>
            </a:r>
            <a:r>
              <a:rPr spc="254" dirty="0"/>
              <a:t> </a:t>
            </a:r>
            <a:r>
              <a:rPr dirty="0"/>
              <a:t>duration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which</a:t>
            </a:r>
            <a:r>
              <a:rPr spc="254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load</a:t>
            </a:r>
            <a:r>
              <a:rPr spc="245" dirty="0"/>
              <a:t> </a:t>
            </a:r>
            <a:r>
              <a:rPr dirty="0"/>
              <a:t>is</a:t>
            </a:r>
            <a:r>
              <a:rPr spc="265" dirty="0"/>
              <a:t> </a:t>
            </a:r>
            <a:r>
              <a:rPr spc="-10" dirty="0"/>
              <a:t>applied </a:t>
            </a:r>
            <a:r>
              <a:rPr dirty="0"/>
              <a:t>(e.g.,</a:t>
            </a:r>
            <a:r>
              <a:rPr spc="-40" dirty="0"/>
              <a:t> </a:t>
            </a:r>
            <a:r>
              <a:rPr dirty="0"/>
              <a:t>10-15</a:t>
            </a:r>
            <a:r>
              <a:rPr spc="-30" dirty="0"/>
              <a:t> </a:t>
            </a:r>
            <a:r>
              <a:rPr spc="-10" dirty="0"/>
              <a:t>seconds).</a:t>
            </a: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440305" algn="l"/>
                <a:tab pos="3082290" algn="l"/>
                <a:tab pos="3978275" algn="l"/>
                <a:tab pos="4394200" algn="l"/>
                <a:tab pos="4950460" algn="l"/>
                <a:tab pos="5634990" algn="l"/>
                <a:tab pos="6799580" algn="l"/>
                <a:tab pos="7215505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spc="-10" dirty="0">
                <a:latin typeface="Arial"/>
                <a:cs typeface="Arial"/>
              </a:rPr>
              <a:t>Measurement</a:t>
            </a:r>
            <a:r>
              <a:rPr spc="-10" dirty="0"/>
              <a:t>: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</a:t>
            </a:r>
            <a:r>
              <a:rPr spc="-10" dirty="0"/>
              <a:t>length</a:t>
            </a:r>
            <a:r>
              <a:rPr dirty="0"/>
              <a:t>	</a:t>
            </a:r>
            <a:r>
              <a:rPr spc="-25" dirty="0"/>
              <a:t>of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</a:t>
            </a:r>
            <a:r>
              <a:rPr spc="-20" dirty="0"/>
              <a:t>long</a:t>
            </a:r>
            <a:r>
              <a:rPr dirty="0"/>
              <a:t>	</a:t>
            </a:r>
            <a:r>
              <a:rPr spc="-10" dirty="0"/>
              <a:t>diagonal</a:t>
            </a:r>
            <a:r>
              <a:rPr dirty="0"/>
              <a:t>	</a:t>
            </a:r>
            <a:r>
              <a:rPr spc="-25" dirty="0"/>
              <a:t>of</a:t>
            </a:r>
            <a:r>
              <a:rPr dirty="0"/>
              <a:t>	</a:t>
            </a:r>
            <a:r>
              <a:rPr spc="-25" dirty="0"/>
              <a:t>the </a:t>
            </a:r>
            <a:r>
              <a:rPr dirty="0"/>
              <a:t>indentation</a:t>
            </a:r>
            <a:r>
              <a:rPr spc="-5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measured</a:t>
            </a:r>
            <a:r>
              <a:rPr spc="-60" dirty="0"/>
              <a:t> </a:t>
            </a:r>
            <a:r>
              <a:rPr dirty="0"/>
              <a:t>precisely</a:t>
            </a:r>
            <a:r>
              <a:rPr spc="-55" dirty="0"/>
              <a:t> </a:t>
            </a:r>
            <a:r>
              <a:rPr dirty="0"/>
              <a:t>using</a:t>
            </a:r>
            <a:r>
              <a:rPr spc="-4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0" dirty="0"/>
              <a:t>microscope.</a:t>
            </a:r>
          </a:p>
          <a:p>
            <a:pPr marL="527685" marR="571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068830" algn="l"/>
                <a:tab pos="2482850" algn="l"/>
                <a:tab pos="3884929" algn="l"/>
                <a:tab pos="4496435" algn="l"/>
                <a:tab pos="5405120" algn="l"/>
                <a:tab pos="6663690" algn="l"/>
              </a:tabLst>
            </a:pPr>
            <a:r>
              <a:rPr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b="1" spc="-10" dirty="0">
                <a:latin typeface="Arial"/>
                <a:cs typeface="Arial"/>
              </a:rPr>
              <a:t>Calculation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25" dirty="0">
                <a:latin typeface="Arial"/>
                <a:cs typeface="Arial"/>
              </a:rPr>
              <a:t>of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10" dirty="0">
                <a:latin typeface="Arial"/>
                <a:cs typeface="Arial"/>
              </a:rPr>
              <a:t>Hardness</a:t>
            </a:r>
            <a:r>
              <a:rPr spc="-10" dirty="0"/>
              <a:t>: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</a:t>
            </a:r>
            <a:r>
              <a:rPr spc="-10" dirty="0"/>
              <a:t>Knoop</a:t>
            </a:r>
            <a:r>
              <a:rPr dirty="0"/>
              <a:t>	</a:t>
            </a:r>
            <a:r>
              <a:rPr spc="-10" dirty="0"/>
              <a:t>Hardness</a:t>
            </a:r>
            <a:r>
              <a:rPr dirty="0"/>
              <a:t>	</a:t>
            </a:r>
            <a:r>
              <a:rPr spc="-10" dirty="0"/>
              <a:t>Number </a:t>
            </a:r>
            <a:r>
              <a:rPr dirty="0"/>
              <a:t>(KHN)</a:t>
            </a:r>
            <a:r>
              <a:rPr spc="-5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calculated</a:t>
            </a:r>
            <a:r>
              <a:rPr spc="-60" dirty="0"/>
              <a:t> </a:t>
            </a:r>
            <a:r>
              <a:rPr dirty="0"/>
              <a:t>using</a:t>
            </a:r>
            <a:r>
              <a:rPr spc="-5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standardized</a:t>
            </a:r>
            <a:r>
              <a:rPr spc="-75" dirty="0"/>
              <a:t> </a:t>
            </a:r>
            <a:r>
              <a:rPr spc="-10" dirty="0"/>
              <a:t>formula:</a:t>
            </a:r>
          </a:p>
          <a:p>
            <a:pPr marL="780415">
              <a:lnSpc>
                <a:spcPct val="100000"/>
              </a:lnSpc>
              <a:spcBef>
                <a:spcPts val="1500"/>
              </a:spcBef>
            </a:pPr>
            <a:r>
              <a:rPr spc="-10" dirty="0">
                <a:latin typeface="Cambria Math"/>
                <a:cs typeface="Cambria Math"/>
              </a:rPr>
              <a:t>𝐾𝐻𝑁</a:t>
            </a:r>
            <a:r>
              <a:rPr spc="-10" dirty="0"/>
              <a:t>=</a:t>
            </a:r>
            <a:r>
              <a:rPr spc="-10" dirty="0">
                <a:latin typeface="Cambria Math"/>
                <a:cs typeface="Cambria Math"/>
              </a:rPr>
              <a:t>𝐹</a:t>
            </a:r>
            <a:r>
              <a:rPr spc="-10" dirty="0"/>
              <a:t>/</a:t>
            </a:r>
            <a:r>
              <a:rPr spc="-10" dirty="0">
                <a:latin typeface="Cambria Math"/>
                <a:cs typeface="Cambria Math"/>
              </a:rPr>
              <a:t>𝐿</a:t>
            </a:r>
            <a:r>
              <a:rPr spc="-10" dirty="0"/>
              <a:t>2</a:t>
            </a:r>
            <a:r>
              <a:rPr spc="-10" dirty="0">
                <a:latin typeface="Cambria Math"/>
                <a:cs typeface="Cambria Math"/>
              </a:rPr>
              <a:t>𝐶</a:t>
            </a:r>
          </a:p>
          <a:p>
            <a:pPr marL="12700" marR="5080" indent="81915" algn="just">
              <a:lnSpc>
                <a:spcPct val="100000"/>
              </a:lnSpc>
              <a:spcBef>
                <a:spcPts val="1505"/>
              </a:spcBef>
            </a:pPr>
            <a:r>
              <a:rPr dirty="0"/>
              <a:t>where</a:t>
            </a:r>
            <a:r>
              <a:rPr spc="75" dirty="0"/>
              <a:t> </a:t>
            </a:r>
            <a:r>
              <a:rPr dirty="0"/>
              <a:t>F</a:t>
            </a:r>
            <a:r>
              <a:rPr spc="70" dirty="0"/>
              <a:t> </a:t>
            </a:r>
            <a:r>
              <a:rPr dirty="0"/>
              <a:t>is</a:t>
            </a:r>
            <a:r>
              <a:rPr spc="65" dirty="0"/>
              <a:t> </a:t>
            </a:r>
            <a:r>
              <a:rPr dirty="0"/>
              <a:t>the</a:t>
            </a:r>
            <a:r>
              <a:rPr spc="75" dirty="0"/>
              <a:t> </a:t>
            </a:r>
            <a:r>
              <a:rPr dirty="0"/>
              <a:t>applied</a:t>
            </a:r>
            <a:r>
              <a:rPr spc="75" dirty="0"/>
              <a:t> </a:t>
            </a:r>
            <a:r>
              <a:rPr dirty="0"/>
              <a:t>load</a:t>
            </a:r>
            <a:r>
              <a:rPr spc="70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spc="-10" dirty="0"/>
              <a:t>kilograms-</a:t>
            </a:r>
            <a:r>
              <a:rPr dirty="0"/>
              <a:t>force,</a:t>
            </a:r>
            <a:r>
              <a:rPr spc="65" dirty="0"/>
              <a:t>  </a:t>
            </a:r>
            <a:r>
              <a:rPr dirty="0"/>
              <a:t>L is</a:t>
            </a:r>
            <a:r>
              <a:rPr spc="75" dirty="0"/>
              <a:t> </a:t>
            </a:r>
            <a:r>
              <a:rPr dirty="0"/>
              <a:t>the</a:t>
            </a:r>
            <a:r>
              <a:rPr spc="75" dirty="0"/>
              <a:t> </a:t>
            </a:r>
            <a:r>
              <a:rPr spc="-10" dirty="0"/>
              <a:t>measured </a:t>
            </a:r>
            <a:r>
              <a:rPr dirty="0"/>
              <a:t>length</a:t>
            </a:r>
            <a:r>
              <a:rPr spc="95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dirty="0"/>
              <a:t>the</a:t>
            </a:r>
            <a:r>
              <a:rPr spc="90" dirty="0"/>
              <a:t> </a:t>
            </a:r>
            <a:r>
              <a:rPr dirty="0"/>
              <a:t>long</a:t>
            </a:r>
            <a:r>
              <a:rPr spc="105" dirty="0"/>
              <a:t> </a:t>
            </a:r>
            <a:r>
              <a:rPr dirty="0"/>
              <a:t>diagonal</a:t>
            </a:r>
            <a:r>
              <a:rPr spc="100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dirty="0"/>
              <a:t>the</a:t>
            </a:r>
            <a:r>
              <a:rPr spc="95" dirty="0"/>
              <a:t> </a:t>
            </a:r>
            <a:r>
              <a:rPr dirty="0"/>
              <a:t>indentation</a:t>
            </a:r>
            <a:r>
              <a:rPr spc="105" dirty="0"/>
              <a:t> </a:t>
            </a:r>
            <a:r>
              <a:rPr dirty="0"/>
              <a:t>in</a:t>
            </a:r>
            <a:r>
              <a:rPr spc="95" dirty="0"/>
              <a:t> </a:t>
            </a:r>
            <a:r>
              <a:rPr dirty="0"/>
              <a:t>millimeters,</a:t>
            </a:r>
            <a:r>
              <a:rPr spc="100" dirty="0"/>
              <a:t> </a:t>
            </a:r>
            <a:r>
              <a:rPr dirty="0"/>
              <a:t>and</a:t>
            </a:r>
            <a:r>
              <a:rPr spc="95" dirty="0"/>
              <a:t> </a:t>
            </a:r>
            <a:r>
              <a:rPr spc="-50" dirty="0"/>
              <a:t>C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constant</a:t>
            </a:r>
            <a:r>
              <a:rPr spc="-50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depends</a:t>
            </a:r>
            <a:r>
              <a:rPr spc="-3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indenter</a:t>
            </a:r>
            <a:r>
              <a:rPr spc="-30" dirty="0"/>
              <a:t> </a:t>
            </a:r>
            <a:r>
              <a:rPr spc="-10" dirty="0"/>
              <a:t>geometry.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37929" y="1921510"/>
            <a:ext cx="7619365" cy="472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100"/>
              </a:spcBef>
            </a:pPr>
            <a:r>
              <a:rPr sz="32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3200" spc="-23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3200" spc="-2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-62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3200" spc="-2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200" spc="20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35"/>
              </a:spcBef>
              <a:tabLst>
                <a:tab pos="527685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Indenter</a:t>
            </a:r>
            <a:r>
              <a:rPr sz="2000" b="1" spc="2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2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spc="2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shapes</a:t>
            </a:r>
            <a:r>
              <a:rPr sz="2000" spc="2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sizes</a:t>
            </a:r>
            <a:r>
              <a:rPr sz="2000" spc="2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2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indenters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165985" algn="l"/>
                <a:tab pos="3129280" algn="l"/>
                <a:tab pos="3966210" algn="l"/>
                <a:tab pos="4928870" algn="l"/>
                <a:tab pos="5552440" algn="l"/>
                <a:tab pos="6176010" algn="l"/>
                <a:tab pos="6743065" algn="l"/>
                <a:tab pos="725360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Inconsistent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Loads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Loads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vary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not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standardized.</a:t>
            </a:r>
            <a:endParaRPr sz="2000">
              <a:latin typeface="Arial MT"/>
              <a:cs typeface="Arial MT"/>
            </a:endParaRPr>
          </a:p>
          <a:p>
            <a:pPr marL="527685" marR="762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1664335" algn="l"/>
                <a:tab pos="2490470" algn="l"/>
                <a:tab pos="3310890" algn="l"/>
                <a:tab pos="3910965" algn="l"/>
                <a:tab pos="4989830" algn="l"/>
                <a:tab pos="5448935" algn="l"/>
                <a:tab pos="6263005" algn="l"/>
                <a:tab pos="6777990" algn="l"/>
                <a:tab pos="742251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Dwell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duration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is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consistent.</a:t>
            </a:r>
            <a:endParaRPr sz="2000">
              <a:latin typeface="Arial MT"/>
              <a:cs typeface="Arial MT"/>
            </a:endParaRPr>
          </a:p>
          <a:p>
            <a:pPr marL="527685" marR="5715" indent="-515620">
              <a:lnSpc>
                <a:spcPct val="100000"/>
              </a:lnSpc>
              <a:spcBef>
                <a:spcPts val="1505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2000" b="1" spc="1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method</a:t>
            </a:r>
            <a:r>
              <a:rPr sz="2000" spc="1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1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measuring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indentation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20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  <a:p>
            <a:pPr marL="527685" marR="635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402205" algn="l"/>
                <a:tab pos="4063365" algn="l"/>
                <a:tab pos="4725035" algn="l"/>
                <a:tab pos="5793105" algn="l"/>
                <a:tab pos="6241415" algn="l"/>
                <a:tab pos="731012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Non-standard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Calculation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formula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method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calculating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hardness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499600" cy="10287000"/>
          </a:xfrm>
          <a:custGeom>
            <a:avLst/>
            <a:gdLst/>
            <a:ahLst/>
            <a:cxnLst/>
            <a:rect l="l" t="t" r="r" b="b"/>
            <a:pathLst>
              <a:path w="9499600" h="10287000">
                <a:moveTo>
                  <a:pt x="9499092" y="0"/>
                </a:moveTo>
                <a:lnTo>
                  <a:pt x="0" y="0"/>
                </a:lnTo>
                <a:lnTo>
                  <a:pt x="0" y="10287000"/>
                </a:lnTo>
                <a:lnTo>
                  <a:pt x="9499092" y="10287000"/>
                </a:lnTo>
                <a:lnTo>
                  <a:pt x="9499092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461" y="2244089"/>
            <a:ext cx="5762625" cy="18415"/>
          </a:xfrm>
          <a:custGeom>
            <a:avLst/>
            <a:gdLst/>
            <a:ahLst/>
            <a:cxnLst/>
            <a:rect l="l" t="t" r="r" b="b"/>
            <a:pathLst>
              <a:path w="5762625" h="18414">
                <a:moveTo>
                  <a:pt x="0" y="18287"/>
                </a:moveTo>
                <a:lnTo>
                  <a:pt x="576224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5300" y="4070815"/>
            <a:ext cx="6715759" cy="284353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5300" b="1" spc="-74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10" dirty="0">
                <a:solidFill>
                  <a:srgbClr val="FFFFFF"/>
                </a:solidFill>
                <a:latin typeface="Tahoma"/>
                <a:cs typeface="Tahoma"/>
              </a:rPr>
              <a:t>1501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6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434" dirty="0">
                <a:solidFill>
                  <a:srgbClr val="FFFFFF"/>
                </a:solidFill>
                <a:latin typeface="Tahoma"/>
                <a:cs typeface="Tahoma"/>
              </a:rPr>
              <a:t>ISO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25" dirty="0">
                <a:solidFill>
                  <a:srgbClr val="FFFFFF"/>
                </a:solidFill>
                <a:latin typeface="Tahoma"/>
                <a:cs typeface="Tahoma"/>
              </a:rPr>
              <a:t>6507</a:t>
            </a:r>
            <a:endParaRPr sz="5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5300" b="1" spc="-240" dirty="0">
                <a:solidFill>
                  <a:srgbClr val="FFFFFF"/>
                </a:solidFill>
                <a:latin typeface="Tahoma"/>
                <a:cs typeface="Tahoma"/>
              </a:rPr>
              <a:t>Metallic</a:t>
            </a:r>
            <a:r>
              <a:rPr sz="53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90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1260" dirty="0">
                <a:solidFill>
                  <a:srgbClr val="FFFFFF"/>
                </a:solidFill>
                <a:latin typeface="Consolas"/>
                <a:cs typeface="Consolas"/>
              </a:rPr>
              <a:t>—</a:t>
            </a:r>
            <a:endParaRPr sz="5300">
              <a:latin typeface="Consolas"/>
              <a:cs typeface="Consolas"/>
            </a:endParaRPr>
          </a:p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5300" b="1" spc="-280" dirty="0">
                <a:solidFill>
                  <a:srgbClr val="FFFFFF"/>
                </a:solidFill>
                <a:latin typeface="Tahoma"/>
                <a:cs typeface="Tahoma"/>
              </a:rPr>
              <a:t>Vickers</a:t>
            </a:r>
            <a:r>
              <a:rPr sz="53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45" dirty="0">
                <a:solidFill>
                  <a:srgbClr val="FFFFFF"/>
                </a:solidFill>
                <a:latin typeface="Tahoma"/>
                <a:cs typeface="Tahoma"/>
              </a:rPr>
              <a:t>Hardness</a:t>
            </a:r>
            <a:r>
              <a:rPr sz="53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27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939" y="1206754"/>
            <a:ext cx="825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endParaRPr sz="43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0"/>
            <a:ext cx="18035016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33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This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standard</a:t>
            </a:r>
            <a:r>
              <a:rPr sz="33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has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four</a:t>
            </a:r>
            <a:r>
              <a:rPr sz="33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parts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5" y="1379346"/>
            <a:ext cx="5090160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77545" algn="l"/>
                <a:tab pos="5076825" algn="l"/>
              </a:tabLst>
            </a:pP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r>
              <a:rPr sz="4000" b="1" u="heavy" spc="-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PARTS</a:t>
            </a:r>
            <a:r>
              <a:rPr sz="4000" b="1" u="heavy" spc="-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2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&amp;</a:t>
            </a:r>
            <a:r>
              <a:rPr sz="4000" b="1" u="heavy" spc="-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SCOPE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784" y="3343655"/>
            <a:ext cx="17322165" cy="5660390"/>
          </a:xfrm>
          <a:custGeom>
            <a:avLst/>
            <a:gdLst/>
            <a:ahLst/>
            <a:cxnLst/>
            <a:rect l="l" t="t" r="r" b="b"/>
            <a:pathLst>
              <a:path w="17322165" h="5660390">
                <a:moveTo>
                  <a:pt x="4079748" y="380123"/>
                </a:moveTo>
                <a:lnTo>
                  <a:pt x="4075341" y="323532"/>
                </a:lnTo>
                <a:lnTo>
                  <a:pt x="4062488" y="269646"/>
                </a:lnTo>
                <a:lnTo>
                  <a:pt x="4041648" y="219976"/>
                </a:lnTo>
                <a:lnTo>
                  <a:pt x="4013327" y="176022"/>
                </a:lnTo>
                <a:lnTo>
                  <a:pt x="3978770" y="139928"/>
                </a:lnTo>
                <a:lnTo>
                  <a:pt x="3939743" y="113398"/>
                </a:lnTo>
                <a:lnTo>
                  <a:pt x="3897401" y="97040"/>
                </a:lnTo>
                <a:lnTo>
                  <a:pt x="3852926" y="91440"/>
                </a:lnTo>
                <a:lnTo>
                  <a:pt x="226783" y="91440"/>
                </a:lnTo>
                <a:lnTo>
                  <a:pt x="182321" y="97040"/>
                </a:lnTo>
                <a:lnTo>
                  <a:pt x="139992" y="113398"/>
                </a:lnTo>
                <a:lnTo>
                  <a:pt x="100952" y="139928"/>
                </a:lnTo>
                <a:lnTo>
                  <a:pt x="66421" y="176022"/>
                </a:lnTo>
                <a:lnTo>
                  <a:pt x="38087" y="219976"/>
                </a:lnTo>
                <a:lnTo>
                  <a:pt x="17259" y="269646"/>
                </a:lnTo>
                <a:lnTo>
                  <a:pt x="4394" y="323532"/>
                </a:lnTo>
                <a:lnTo>
                  <a:pt x="0" y="380123"/>
                </a:lnTo>
                <a:lnTo>
                  <a:pt x="0" y="5371465"/>
                </a:lnTo>
                <a:lnTo>
                  <a:pt x="4394" y="5428056"/>
                </a:lnTo>
                <a:lnTo>
                  <a:pt x="17259" y="5481942"/>
                </a:lnTo>
                <a:lnTo>
                  <a:pt x="38087" y="5531612"/>
                </a:lnTo>
                <a:lnTo>
                  <a:pt x="66421" y="5575554"/>
                </a:lnTo>
                <a:lnTo>
                  <a:pt x="100952" y="5611596"/>
                </a:lnTo>
                <a:lnTo>
                  <a:pt x="139992" y="5638139"/>
                </a:lnTo>
                <a:lnTo>
                  <a:pt x="182321" y="5654535"/>
                </a:lnTo>
                <a:lnTo>
                  <a:pt x="226783" y="5660136"/>
                </a:lnTo>
                <a:lnTo>
                  <a:pt x="3852926" y="5660136"/>
                </a:lnTo>
                <a:lnTo>
                  <a:pt x="3897401" y="5654535"/>
                </a:lnTo>
                <a:lnTo>
                  <a:pt x="3939743" y="5638139"/>
                </a:lnTo>
                <a:lnTo>
                  <a:pt x="3978770" y="5611596"/>
                </a:lnTo>
                <a:lnTo>
                  <a:pt x="4013327" y="5575554"/>
                </a:lnTo>
                <a:lnTo>
                  <a:pt x="4041648" y="5531612"/>
                </a:lnTo>
                <a:lnTo>
                  <a:pt x="4062488" y="5481942"/>
                </a:lnTo>
                <a:lnTo>
                  <a:pt x="4075341" y="5428056"/>
                </a:lnTo>
                <a:lnTo>
                  <a:pt x="4079748" y="5371465"/>
                </a:lnTo>
                <a:lnTo>
                  <a:pt x="4079748" y="380123"/>
                </a:lnTo>
                <a:close/>
              </a:path>
              <a:path w="17322165" h="5660390">
                <a:moveTo>
                  <a:pt x="8484108" y="380123"/>
                </a:moveTo>
                <a:lnTo>
                  <a:pt x="8479701" y="323532"/>
                </a:lnTo>
                <a:lnTo>
                  <a:pt x="8466849" y="269646"/>
                </a:lnTo>
                <a:lnTo>
                  <a:pt x="8446008" y="219976"/>
                </a:lnTo>
                <a:lnTo>
                  <a:pt x="8417687" y="176022"/>
                </a:lnTo>
                <a:lnTo>
                  <a:pt x="8383117" y="139928"/>
                </a:lnTo>
                <a:lnTo>
                  <a:pt x="8344052" y="113398"/>
                </a:lnTo>
                <a:lnTo>
                  <a:pt x="8301698" y="97040"/>
                </a:lnTo>
                <a:lnTo>
                  <a:pt x="8257286" y="91440"/>
                </a:lnTo>
                <a:lnTo>
                  <a:pt x="4629658" y="91440"/>
                </a:lnTo>
                <a:lnTo>
                  <a:pt x="4585233" y="97040"/>
                </a:lnTo>
                <a:lnTo>
                  <a:pt x="4542879" y="113398"/>
                </a:lnTo>
                <a:lnTo>
                  <a:pt x="4503813" y="139928"/>
                </a:lnTo>
                <a:lnTo>
                  <a:pt x="4469257" y="176022"/>
                </a:lnTo>
                <a:lnTo>
                  <a:pt x="4440923" y="219976"/>
                </a:lnTo>
                <a:lnTo>
                  <a:pt x="4420082" y="269646"/>
                </a:lnTo>
                <a:lnTo>
                  <a:pt x="4407230" y="323532"/>
                </a:lnTo>
                <a:lnTo>
                  <a:pt x="4402836" y="380123"/>
                </a:lnTo>
                <a:lnTo>
                  <a:pt x="4402836" y="5371465"/>
                </a:lnTo>
                <a:lnTo>
                  <a:pt x="4407230" y="5428056"/>
                </a:lnTo>
                <a:lnTo>
                  <a:pt x="4420082" y="5481942"/>
                </a:lnTo>
                <a:lnTo>
                  <a:pt x="4440923" y="5531612"/>
                </a:lnTo>
                <a:lnTo>
                  <a:pt x="4469257" y="5575554"/>
                </a:lnTo>
                <a:lnTo>
                  <a:pt x="4503813" y="5611596"/>
                </a:lnTo>
                <a:lnTo>
                  <a:pt x="4542879" y="5638139"/>
                </a:lnTo>
                <a:lnTo>
                  <a:pt x="4585233" y="5654535"/>
                </a:lnTo>
                <a:lnTo>
                  <a:pt x="4629658" y="5660136"/>
                </a:lnTo>
                <a:lnTo>
                  <a:pt x="8257286" y="5660136"/>
                </a:lnTo>
                <a:lnTo>
                  <a:pt x="8301698" y="5654535"/>
                </a:lnTo>
                <a:lnTo>
                  <a:pt x="8344052" y="5638139"/>
                </a:lnTo>
                <a:lnTo>
                  <a:pt x="8383117" y="5611596"/>
                </a:lnTo>
                <a:lnTo>
                  <a:pt x="8417687" y="5575554"/>
                </a:lnTo>
                <a:lnTo>
                  <a:pt x="8446008" y="5531612"/>
                </a:lnTo>
                <a:lnTo>
                  <a:pt x="8466849" y="5481942"/>
                </a:lnTo>
                <a:lnTo>
                  <a:pt x="8479701" y="5428056"/>
                </a:lnTo>
                <a:lnTo>
                  <a:pt x="8484108" y="5371465"/>
                </a:lnTo>
                <a:lnTo>
                  <a:pt x="8484108" y="380123"/>
                </a:lnTo>
                <a:close/>
              </a:path>
              <a:path w="17322165" h="5660390">
                <a:moveTo>
                  <a:pt x="12918948" y="346595"/>
                </a:moveTo>
                <a:lnTo>
                  <a:pt x="12914541" y="290004"/>
                </a:lnTo>
                <a:lnTo>
                  <a:pt x="12901689" y="236118"/>
                </a:lnTo>
                <a:lnTo>
                  <a:pt x="12880848" y="186448"/>
                </a:lnTo>
                <a:lnTo>
                  <a:pt x="12852527" y="142494"/>
                </a:lnTo>
                <a:lnTo>
                  <a:pt x="12817970" y="106400"/>
                </a:lnTo>
                <a:lnTo>
                  <a:pt x="12778943" y="79870"/>
                </a:lnTo>
                <a:lnTo>
                  <a:pt x="12736602" y="63512"/>
                </a:lnTo>
                <a:lnTo>
                  <a:pt x="12692126" y="57912"/>
                </a:lnTo>
                <a:lnTo>
                  <a:pt x="9066022" y="57912"/>
                </a:lnTo>
                <a:lnTo>
                  <a:pt x="9021534" y="63512"/>
                </a:lnTo>
                <a:lnTo>
                  <a:pt x="8979192" y="79870"/>
                </a:lnTo>
                <a:lnTo>
                  <a:pt x="8940165" y="106400"/>
                </a:lnTo>
                <a:lnTo>
                  <a:pt x="8905621" y="142494"/>
                </a:lnTo>
                <a:lnTo>
                  <a:pt x="8877287" y="186448"/>
                </a:lnTo>
                <a:lnTo>
                  <a:pt x="8856447" y="236118"/>
                </a:lnTo>
                <a:lnTo>
                  <a:pt x="8843594" y="290004"/>
                </a:lnTo>
                <a:lnTo>
                  <a:pt x="8839200" y="346595"/>
                </a:lnTo>
                <a:lnTo>
                  <a:pt x="8839200" y="5337937"/>
                </a:lnTo>
                <a:lnTo>
                  <a:pt x="8843594" y="5394528"/>
                </a:lnTo>
                <a:lnTo>
                  <a:pt x="8856447" y="5448414"/>
                </a:lnTo>
                <a:lnTo>
                  <a:pt x="8877287" y="5498084"/>
                </a:lnTo>
                <a:lnTo>
                  <a:pt x="8905621" y="5542026"/>
                </a:lnTo>
                <a:lnTo>
                  <a:pt x="8940165" y="5578068"/>
                </a:lnTo>
                <a:lnTo>
                  <a:pt x="8979192" y="5604611"/>
                </a:lnTo>
                <a:lnTo>
                  <a:pt x="9021534" y="5621007"/>
                </a:lnTo>
                <a:lnTo>
                  <a:pt x="9066022" y="5626608"/>
                </a:lnTo>
                <a:lnTo>
                  <a:pt x="12692126" y="5626608"/>
                </a:lnTo>
                <a:lnTo>
                  <a:pt x="12736602" y="5621007"/>
                </a:lnTo>
                <a:lnTo>
                  <a:pt x="12778943" y="5604611"/>
                </a:lnTo>
                <a:lnTo>
                  <a:pt x="12817970" y="5578068"/>
                </a:lnTo>
                <a:lnTo>
                  <a:pt x="12852527" y="5542026"/>
                </a:lnTo>
                <a:lnTo>
                  <a:pt x="12880848" y="5498084"/>
                </a:lnTo>
                <a:lnTo>
                  <a:pt x="12901689" y="5448414"/>
                </a:lnTo>
                <a:lnTo>
                  <a:pt x="12914541" y="5394528"/>
                </a:lnTo>
                <a:lnTo>
                  <a:pt x="12918948" y="5337937"/>
                </a:lnTo>
                <a:lnTo>
                  <a:pt x="12918948" y="346595"/>
                </a:lnTo>
                <a:close/>
              </a:path>
              <a:path w="17322165" h="5660390">
                <a:moveTo>
                  <a:pt x="17321784" y="288671"/>
                </a:moveTo>
                <a:lnTo>
                  <a:pt x="17317377" y="232092"/>
                </a:lnTo>
                <a:lnTo>
                  <a:pt x="17304525" y="178206"/>
                </a:lnTo>
                <a:lnTo>
                  <a:pt x="17283684" y="128536"/>
                </a:lnTo>
                <a:lnTo>
                  <a:pt x="17255363" y="84582"/>
                </a:lnTo>
                <a:lnTo>
                  <a:pt x="17220807" y="48488"/>
                </a:lnTo>
                <a:lnTo>
                  <a:pt x="17181780" y="21958"/>
                </a:lnTo>
                <a:lnTo>
                  <a:pt x="17139438" y="5600"/>
                </a:lnTo>
                <a:lnTo>
                  <a:pt x="17094962" y="0"/>
                </a:lnTo>
                <a:lnTo>
                  <a:pt x="13468858" y="0"/>
                </a:lnTo>
                <a:lnTo>
                  <a:pt x="13424370" y="5600"/>
                </a:lnTo>
                <a:lnTo>
                  <a:pt x="13382028" y="21958"/>
                </a:lnTo>
                <a:lnTo>
                  <a:pt x="13343001" y="48488"/>
                </a:lnTo>
                <a:lnTo>
                  <a:pt x="13308457" y="84582"/>
                </a:lnTo>
                <a:lnTo>
                  <a:pt x="13280123" y="128536"/>
                </a:lnTo>
                <a:lnTo>
                  <a:pt x="13259283" y="178206"/>
                </a:lnTo>
                <a:lnTo>
                  <a:pt x="13246430" y="232092"/>
                </a:lnTo>
                <a:lnTo>
                  <a:pt x="13242036" y="288671"/>
                </a:lnTo>
                <a:lnTo>
                  <a:pt x="13242036" y="5280025"/>
                </a:lnTo>
                <a:lnTo>
                  <a:pt x="13246430" y="5336616"/>
                </a:lnTo>
                <a:lnTo>
                  <a:pt x="13259283" y="5390502"/>
                </a:lnTo>
                <a:lnTo>
                  <a:pt x="13280123" y="5440172"/>
                </a:lnTo>
                <a:lnTo>
                  <a:pt x="13308457" y="5484114"/>
                </a:lnTo>
                <a:lnTo>
                  <a:pt x="13343001" y="5520156"/>
                </a:lnTo>
                <a:lnTo>
                  <a:pt x="13382028" y="5546699"/>
                </a:lnTo>
                <a:lnTo>
                  <a:pt x="13424370" y="5563095"/>
                </a:lnTo>
                <a:lnTo>
                  <a:pt x="13468858" y="5568696"/>
                </a:lnTo>
                <a:lnTo>
                  <a:pt x="17094962" y="5568696"/>
                </a:lnTo>
                <a:lnTo>
                  <a:pt x="17139438" y="5563095"/>
                </a:lnTo>
                <a:lnTo>
                  <a:pt x="17181780" y="5546699"/>
                </a:lnTo>
                <a:lnTo>
                  <a:pt x="17220807" y="5520156"/>
                </a:lnTo>
                <a:lnTo>
                  <a:pt x="17255363" y="5484114"/>
                </a:lnTo>
                <a:lnTo>
                  <a:pt x="17283684" y="5440172"/>
                </a:lnTo>
                <a:lnTo>
                  <a:pt x="17304525" y="5390502"/>
                </a:lnTo>
                <a:lnTo>
                  <a:pt x="17317377" y="5336616"/>
                </a:lnTo>
                <a:lnTo>
                  <a:pt x="17321784" y="5280025"/>
                </a:lnTo>
                <a:lnTo>
                  <a:pt x="17321784" y="28867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0" dirty="0"/>
              <a:t> </a:t>
            </a:r>
            <a:r>
              <a:rPr sz="4500" spc="125" dirty="0"/>
              <a:t>1501</a:t>
            </a:r>
            <a:r>
              <a:rPr sz="4500" spc="-235" dirty="0"/>
              <a:t> </a:t>
            </a:r>
            <a:r>
              <a:rPr sz="4500" spc="290" dirty="0"/>
              <a:t>/</a:t>
            </a:r>
            <a:r>
              <a:rPr sz="4500" spc="-235" dirty="0"/>
              <a:t> </a:t>
            </a:r>
            <a:r>
              <a:rPr sz="4500" spc="-10" dirty="0"/>
              <a:t>ISO</a:t>
            </a:r>
            <a:r>
              <a:rPr sz="4500" spc="-235" dirty="0"/>
              <a:t> </a:t>
            </a:r>
            <a:r>
              <a:rPr sz="4500" spc="125" dirty="0"/>
              <a:t>6507</a:t>
            </a:r>
            <a:r>
              <a:rPr sz="4500" spc="-250" dirty="0"/>
              <a:t> </a:t>
            </a:r>
            <a:r>
              <a:rPr sz="4500" spc="100" dirty="0"/>
              <a:t>Metallic</a:t>
            </a:r>
            <a:r>
              <a:rPr sz="4500" spc="-240" dirty="0"/>
              <a:t> </a:t>
            </a:r>
            <a:r>
              <a:rPr sz="4500" spc="55" dirty="0"/>
              <a:t>Materials</a:t>
            </a:r>
            <a:r>
              <a:rPr sz="4500" spc="-250" dirty="0"/>
              <a:t> </a:t>
            </a:r>
            <a:r>
              <a:rPr sz="4500" spc="-535" dirty="0"/>
              <a:t>—</a:t>
            </a:r>
            <a:r>
              <a:rPr sz="4500" spc="-245" dirty="0"/>
              <a:t> </a:t>
            </a:r>
            <a:r>
              <a:rPr sz="4500" spc="60" dirty="0"/>
              <a:t>Vickers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5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9543" y="3577285"/>
            <a:ext cx="3660775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  <a:tabLst>
                <a:tab pos="920750" algn="l"/>
                <a:tab pos="1414780" algn="l"/>
                <a:tab pos="3363595" algn="l"/>
              </a:tabLst>
            </a:pPr>
            <a:r>
              <a:rPr sz="2300" spc="-20" dirty="0">
                <a:latin typeface="Arial Black"/>
                <a:cs typeface="Arial Black"/>
              </a:rPr>
              <a:t>Part</a:t>
            </a:r>
            <a:r>
              <a:rPr sz="2300" dirty="0">
                <a:latin typeface="Arial Black"/>
                <a:cs typeface="Arial Black"/>
              </a:rPr>
              <a:t>	</a:t>
            </a:r>
            <a:r>
              <a:rPr sz="2300" spc="-50" dirty="0">
                <a:latin typeface="Arial Black"/>
                <a:cs typeface="Arial Black"/>
              </a:rPr>
              <a:t>3</a:t>
            </a:r>
            <a:r>
              <a:rPr sz="2300" dirty="0">
                <a:latin typeface="Arial Black"/>
                <a:cs typeface="Arial Black"/>
              </a:rPr>
              <a:t>	</a:t>
            </a:r>
            <a:r>
              <a:rPr sz="2300" spc="-10" dirty="0">
                <a:latin typeface="Arial Black"/>
                <a:cs typeface="Arial Black"/>
              </a:rPr>
              <a:t>Calibration</a:t>
            </a:r>
            <a:r>
              <a:rPr sz="2300" dirty="0">
                <a:latin typeface="Arial Black"/>
                <a:cs typeface="Arial Black"/>
              </a:rPr>
              <a:t>	</a:t>
            </a:r>
            <a:r>
              <a:rPr sz="2300" spc="-80" dirty="0">
                <a:latin typeface="Arial Black"/>
                <a:cs typeface="Arial Black"/>
              </a:rPr>
              <a:t>of</a:t>
            </a:r>
            <a:endParaRPr sz="2300">
              <a:latin typeface="Arial Black"/>
              <a:cs typeface="Arial Black"/>
            </a:endParaRPr>
          </a:p>
          <a:p>
            <a:pPr marL="12700">
              <a:lnSpc>
                <a:spcPts val="2625"/>
              </a:lnSpc>
            </a:pPr>
            <a:r>
              <a:rPr sz="2300" spc="-130" dirty="0">
                <a:latin typeface="Arial Black"/>
                <a:cs typeface="Arial Black"/>
              </a:rPr>
              <a:t>reference</a:t>
            </a:r>
            <a:r>
              <a:rPr sz="2300" spc="-135" dirty="0">
                <a:latin typeface="Arial Black"/>
                <a:cs typeface="Arial Black"/>
              </a:rPr>
              <a:t> </a:t>
            </a:r>
            <a:r>
              <a:rPr sz="2300" spc="-10" dirty="0">
                <a:latin typeface="Arial Black"/>
                <a:cs typeface="Arial Black"/>
              </a:rPr>
              <a:t>blocks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8019" y="4320971"/>
            <a:ext cx="3662679" cy="7080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45"/>
              </a:spcBef>
              <a:tabLst>
                <a:tab pos="1116965" algn="l"/>
                <a:tab pos="1367155" algn="l"/>
                <a:tab pos="2123440" algn="l"/>
              </a:tabLst>
            </a:pPr>
            <a:r>
              <a:rPr sz="2400" b="1" i="1" spc="-10" dirty="0">
                <a:latin typeface="Arial"/>
                <a:cs typeface="Arial"/>
              </a:rPr>
              <a:t>Scope</a:t>
            </a:r>
            <a:r>
              <a:rPr sz="2400" b="1" i="1" dirty="0">
                <a:latin typeface="Arial"/>
                <a:cs typeface="Arial"/>
              </a:rPr>
              <a:t>	</a:t>
            </a:r>
            <a:r>
              <a:rPr sz="2300" spc="-50" dirty="0">
                <a:latin typeface="Lucida Sans Unicode"/>
                <a:cs typeface="Lucida Sans Unicode"/>
              </a:rPr>
              <a:t>: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0" dirty="0">
                <a:latin typeface="Lucida Sans Unicode"/>
                <a:cs typeface="Lucida Sans Unicode"/>
              </a:rPr>
              <a:t>This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80" dirty="0">
                <a:latin typeface="Lucida Sans Unicode"/>
                <a:cs typeface="Lucida Sans Unicode"/>
              </a:rPr>
              <a:t>document </a:t>
            </a:r>
            <a:r>
              <a:rPr sz="2300" dirty="0">
                <a:latin typeface="Lucida Sans Unicode"/>
                <a:cs typeface="Lucida Sans Unicode"/>
              </a:rPr>
              <a:t>specifies</a:t>
            </a:r>
            <a:r>
              <a:rPr sz="2300" spc="2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265" dirty="0">
                <a:latin typeface="Lucida Sans Unicode"/>
                <a:cs typeface="Lucida Sans Unicode"/>
              </a:rPr>
              <a:t> </a:t>
            </a:r>
            <a:r>
              <a:rPr sz="2300" spc="85" dirty="0">
                <a:latin typeface="Lucida Sans Unicode"/>
                <a:cs typeface="Lucida Sans Unicode"/>
              </a:rPr>
              <a:t>method</a:t>
            </a:r>
            <a:r>
              <a:rPr sz="2300" spc="26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for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58019" y="4967732"/>
            <a:ext cx="366141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9825" algn="l"/>
                <a:tab pos="3363595" algn="l"/>
              </a:tabLst>
            </a:pPr>
            <a:r>
              <a:rPr sz="2300" spc="-25" dirty="0">
                <a:latin typeface="Lucida Sans Unicode"/>
                <a:cs typeface="Lucida Sans Unicode"/>
              </a:rPr>
              <a:t>the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calibration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of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58019" y="5283200"/>
            <a:ext cx="366395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4965" algn="l"/>
                <a:tab pos="2771140" algn="l"/>
                <a:tab pos="3270885" algn="l"/>
              </a:tabLst>
            </a:pPr>
            <a:r>
              <a:rPr sz="2300" spc="45" dirty="0">
                <a:latin typeface="Lucida Sans Unicode"/>
                <a:cs typeface="Lucida Sans Unicode"/>
              </a:rPr>
              <a:t>reference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blocks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to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95" dirty="0">
                <a:latin typeface="Lucida Sans Unicode"/>
                <a:cs typeface="Lucida Sans Unicode"/>
              </a:rPr>
              <a:t>be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8019" y="5598667"/>
            <a:ext cx="3663315" cy="6927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490"/>
              </a:lnSpc>
              <a:spcBef>
                <a:spcPts val="409"/>
              </a:spcBef>
              <a:tabLst>
                <a:tab pos="1047115" algn="l"/>
                <a:tab pos="1757680" algn="l"/>
                <a:tab pos="2033270" algn="l"/>
                <a:tab pos="2550160" algn="l"/>
                <a:tab pos="2715895" algn="l"/>
              </a:tabLst>
            </a:pPr>
            <a:r>
              <a:rPr sz="2300" spc="60" dirty="0">
                <a:latin typeface="Lucida Sans Unicode"/>
                <a:cs typeface="Lucida Sans Unicode"/>
              </a:rPr>
              <a:t>used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for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the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indirect verification</a:t>
            </a:r>
            <a:r>
              <a:rPr sz="2300" dirty="0">
                <a:latin typeface="Lucida Sans Unicode"/>
                <a:cs typeface="Lucida Sans Unicode"/>
              </a:rPr>
              <a:t>		</a:t>
            </a:r>
            <a:r>
              <a:rPr sz="2300" spc="-2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		</a:t>
            </a:r>
            <a:r>
              <a:rPr sz="2300" spc="-10" dirty="0">
                <a:latin typeface="Lucida Sans Unicode"/>
                <a:cs typeface="Lucida Sans Unicode"/>
              </a:rPr>
              <a:t>Knoop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58019" y="6229857"/>
            <a:ext cx="366331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7315" algn="l"/>
              </a:tabLst>
            </a:pPr>
            <a:r>
              <a:rPr sz="2300" spc="50" dirty="0">
                <a:latin typeface="Lucida Sans Unicode"/>
                <a:cs typeface="Lucida Sans Unicode"/>
              </a:rPr>
              <a:t>hardness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testing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58019" y="6545326"/>
            <a:ext cx="366331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0" dirty="0">
                <a:latin typeface="Lucida Sans Unicode"/>
                <a:cs typeface="Lucida Sans Unicode"/>
              </a:rPr>
              <a:t>machines</a:t>
            </a:r>
            <a:r>
              <a:rPr sz="2300" spc="45" dirty="0">
                <a:latin typeface="Lucida Sans Unicode"/>
                <a:cs typeface="Lucida Sans Unicode"/>
              </a:rPr>
              <a:t> </a:t>
            </a:r>
            <a:r>
              <a:rPr sz="2300" spc="145" dirty="0">
                <a:latin typeface="Lucida Sans Unicode"/>
                <a:cs typeface="Lucida Sans Unicode"/>
              </a:rPr>
              <a:t>as</a:t>
            </a:r>
            <a:r>
              <a:rPr sz="2300" spc="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specified</a:t>
            </a:r>
            <a:r>
              <a:rPr sz="2300" spc="6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in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8019" y="6860793"/>
            <a:ext cx="3663315" cy="69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  <a:tabLst>
                <a:tab pos="514984" algn="l"/>
                <a:tab pos="1510665" algn="l"/>
                <a:tab pos="2353310" algn="l"/>
                <a:tab pos="2780030" algn="l"/>
                <a:tab pos="3178175" algn="l"/>
              </a:tabLst>
            </a:pPr>
            <a:r>
              <a:rPr sz="2300" spc="-25" dirty="0">
                <a:latin typeface="Lucida Sans Unicode"/>
                <a:cs typeface="Lucida Sans Unicode"/>
              </a:rPr>
              <a:t>IS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0" dirty="0">
                <a:latin typeface="Lucida Sans Unicode"/>
                <a:cs typeface="Lucida Sans Unicode"/>
              </a:rPr>
              <a:t>6885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30" dirty="0">
                <a:latin typeface="Lucida Sans Unicode"/>
                <a:cs typeface="Lucida Sans Unicode"/>
              </a:rPr>
              <a:t>Part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50" dirty="0">
                <a:latin typeface="Lucida Sans Unicode"/>
                <a:cs typeface="Lucida Sans Unicode"/>
              </a:rPr>
              <a:t>2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50" dirty="0">
                <a:latin typeface="Lucida Sans Unicode"/>
                <a:cs typeface="Lucida Sans Unicode"/>
              </a:rPr>
              <a:t>/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ISO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20"/>
              </a:lnSpc>
              <a:tabLst>
                <a:tab pos="1339850" algn="l"/>
                <a:tab pos="2066925" algn="l"/>
                <a:tab pos="3427729" algn="l"/>
              </a:tabLst>
            </a:pPr>
            <a:r>
              <a:rPr sz="2300" spc="-30" dirty="0">
                <a:latin typeface="Lucida Sans Unicode"/>
                <a:cs typeface="Lucida Sans Unicode"/>
              </a:rPr>
              <a:t>4545-</a:t>
            </a:r>
            <a:r>
              <a:rPr sz="2300" spc="-25" dirty="0">
                <a:latin typeface="Lucida Sans Unicode"/>
                <a:cs typeface="Lucida Sans Unicode"/>
              </a:rPr>
              <a:t>2.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The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75" dirty="0">
                <a:latin typeface="Lucida Sans Unicode"/>
                <a:cs typeface="Lucida Sans Unicode"/>
              </a:rPr>
              <a:t>method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is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58019" y="7491730"/>
            <a:ext cx="36633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8200" algn="l"/>
                <a:tab pos="3256915" algn="l"/>
              </a:tabLst>
            </a:pPr>
            <a:r>
              <a:rPr sz="2300" spc="75" dirty="0">
                <a:latin typeface="Lucida Sans Unicode"/>
                <a:cs typeface="Lucida Sans Unicode"/>
              </a:rPr>
              <a:t>applicable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0" dirty="0">
                <a:latin typeface="Lucida Sans Unicode"/>
                <a:cs typeface="Lucida Sans Unicode"/>
              </a:rPr>
              <a:t>only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5" dirty="0">
                <a:latin typeface="Lucida Sans Unicode"/>
                <a:cs typeface="Lucida Sans Unicode"/>
              </a:rPr>
              <a:t>for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58019" y="7806893"/>
            <a:ext cx="36639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3440" algn="l"/>
                <a:tab pos="3005455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indentations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0" dirty="0">
                <a:latin typeface="Lucida Sans Unicode"/>
                <a:cs typeface="Lucida Sans Unicode"/>
              </a:rPr>
              <a:t>with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20" dirty="0">
                <a:latin typeface="Lucida Sans Unicode"/>
                <a:cs typeface="Lucida Sans Unicode"/>
              </a:rPr>
              <a:t>long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58019" y="8123046"/>
            <a:ext cx="31851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70" dirty="0">
                <a:latin typeface="Lucida Sans Unicode"/>
                <a:cs typeface="Lucida Sans Unicode"/>
              </a:rPr>
              <a:t>diagonals</a:t>
            </a:r>
            <a:r>
              <a:rPr sz="2300" spc="-140" dirty="0">
                <a:latin typeface="Lucida Sans Unicode"/>
                <a:cs typeface="Lucida Sans Unicode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≥</a:t>
            </a:r>
            <a:r>
              <a:rPr sz="2300" spc="-75" dirty="0">
                <a:latin typeface="Lucida Sans Unicode"/>
                <a:cs typeface="Lucida Sans Unicode"/>
              </a:rPr>
              <a:t>0.020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spc="190" dirty="0">
                <a:latin typeface="Lucida Sans Unicode"/>
                <a:cs typeface="Lucida Sans Unicode"/>
              </a:rPr>
              <a:t>mm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031848" y="3624834"/>
            <a:ext cx="334264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  <a:tabLst>
                <a:tab pos="1035050" algn="l"/>
                <a:tab pos="1675130" algn="l"/>
                <a:tab pos="3056255" algn="l"/>
              </a:tabLst>
            </a:pPr>
            <a:r>
              <a:rPr sz="2200" spc="-20" dirty="0">
                <a:latin typeface="Arial Black"/>
                <a:cs typeface="Arial Black"/>
              </a:rPr>
              <a:t>Part</a:t>
            </a:r>
            <a:r>
              <a:rPr sz="2200" dirty="0">
                <a:latin typeface="Arial Black"/>
                <a:cs typeface="Arial Black"/>
              </a:rPr>
              <a:t>	</a:t>
            </a:r>
            <a:r>
              <a:rPr sz="2200" spc="-50" dirty="0">
                <a:latin typeface="Arial Black"/>
                <a:cs typeface="Arial Black"/>
              </a:rPr>
              <a:t>4</a:t>
            </a:r>
            <a:r>
              <a:rPr sz="2200" dirty="0">
                <a:latin typeface="Arial Black"/>
                <a:cs typeface="Arial Black"/>
              </a:rPr>
              <a:t>	</a:t>
            </a:r>
            <a:r>
              <a:rPr sz="2200" spc="-10" dirty="0">
                <a:latin typeface="Arial Black"/>
                <a:cs typeface="Arial Black"/>
              </a:rPr>
              <a:t>Tables</a:t>
            </a:r>
            <a:r>
              <a:rPr sz="2200" dirty="0">
                <a:latin typeface="Arial Black"/>
                <a:cs typeface="Arial Black"/>
              </a:rPr>
              <a:t>	</a:t>
            </a:r>
            <a:r>
              <a:rPr sz="2200" spc="-105" dirty="0">
                <a:latin typeface="Arial Black"/>
                <a:cs typeface="Arial Black"/>
              </a:rPr>
              <a:t>of </a:t>
            </a:r>
            <a:r>
              <a:rPr sz="2200" spc="-130" dirty="0">
                <a:latin typeface="Arial Black"/>
                <a:cs typeface="Arial Black"/>
              </a:rPr>
              <a:t>Hardness</a:t>
            </a:r>
            <a:r>
              <a:rPr sz="2200" spc="-145" dirty="0">
                <a:latin typeface="Arial Black"/>
                <a:cs typeface="Arial Black"/>
              </a:rPr>
              <a:t> </a:t>
            </a:r>
            <a:r>
              <a:rPr sz="2200" spc="-10" dirty="0">
                <a:latin typeface="Arial Black"/>
                <a:cs typeface="Arial Black"/>
              </a:rPr>
              <a:t>Values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0325" y="4339746"/>
            <a:ext cx="3341370" cy="97916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509"/>
              </a:spcBef>
            </a:pPr>
            <a:r>
              <a:rPr sz="2300" b="1" i="1" dirty="0">
                <a:latin typeface="Arial"/>
                <a:cs typeface="Arial"/>
              </a:rPr>
              <a:t>Scope</a:t>
            </a:r>
            <a:r>
              <a:rPr sz="2300" b="1" i="1" spc="18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:</a:t>
            </a:r>
            <a:r>
              <a:rPr sz="2300" i="1" spc="185" dirty="0">
                <a:latin typeface="Arial"/>
                <a:cs typeface="Arial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This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75" dirty="0">
                <a:latin typeface="Lucida Sans Unicode"/>
                <a:cs typeface="Lucida Sans Unicode"/>
              </a:rPr>
              <a:t>document </a:t>
            </a:r>
            <a:r>
              <a:rPr sz="2200" dirty="0">
                <a:latin typeface="Lucida Sans Unicode"/>
                <a:cs typeface="Lucida Sans Unicode"/>
              </a:rPr>
              <a:t>gives</a:t>
            </a:r>
            <a:r>
              <a:rPr sz="2200" spc="145" dirty="0">
                <a:latin typeface="Lucida Sans Unicode"/>
                <a:cs typeface="Lucida Sans Unicode"/>
              </a:rPr>
              <a:t>  </a:t>
            </a:r>
            <a:r>
              <a:rPr sz="2200" spc="265" dirty="0">
                <a:latin typeface="Lucida Sans Unicode"/>
                <a:cs typeface="Lucida Sans Unicode"/>
              </a:rPr>
              <a:t>a</a:t>
            </a:r>
            <a:r>
              <a:rPr sz="2200" spc="145" dirty="0">
                <a:latin typeface="Lucida Sans Unicode"/>
                <a:cs typeface="Lucida Sans Unicode"/>
              </a:rPr>
              <a:t>  </a:t>
            </a:r>
            <a:r>
              <a:rPr sz="2200" spc="75" dirty="0">
                <a:latin typeface="Lucida Sans Unicode"/>
                <a:cs typeface="Lucida Sans Unicode"/>
              </a:rPr>
              <a:t>table</a:t>
            </a:r>
            <a:r>
              <a:rPr sz="2200" spc="14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for</a:t>
            </a:r>
            <a:r>
              <a:rPr sz="2200" spc="145" dirty="0">
                <a:latin typeface="Lucida Sans Unicode"/>
                <a:cs typeface="Lucida Sans Unicode"/>
              </a:rPr>
              <a:t>  </a:t>
            </a:r>
            <a:r>
              <a:rPr sz="2200" spc="-25" dirty="0">
                <a:latin typeface="Lucida Sans Unicode"/>
                <a:cs typeface="Lucida Sans Unicode"/>
              </a:rPr>
              <a:t>the </a:t>
            </a:r>
            <a:r>
              <a:rPr sz="2200" spc="65" dirty="0">
                <a:latin typeface="Lucida Sans Unicode"/>
                <a:cs typeface="Lucida Sans Unicode"/>
              </a:rPr>
              <a:t>calculation</a:t>
            </a:r>
            <a:r>
              <a:rPr sz="2200" spc="459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450" dirty="0">
                <a:latin typeface="Lucida Sans Unicode"/>
                <a:cs typeface="Lucida Sans Unicode"/>
              </a:rPr>
              <a:t>  </a:t>
            </a:r>
            <a:r>
              <a:rPr sz="2200" spc="-10" dirty="0">
                <a:latin typeface="Lucida Sans Unicode"/>
                <a:cs typeface="Lucida Sans Unicode"/>
              </a:rPr>
              <a:t>Knoop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30325" y="5260340"/>
            <a:ext cx="3340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8305" algn="l"/>
                <a:tab pos="2950845" algn="l"/>
              </a:tabLst>
            </a:pPr>
            <a:r>
              <a:rPr sz="2200" spc="55" dirty="0">
                <a:latin typeface="Lucida Sans Unicode"/>
                <a:cs typeface="Lucida Sans Unicode"/>
              </a:rPr>
              <a:t>hardness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60" dirty="0">
                <a:latin typeface="Lucida Sans Unicode"/>
                <a:cs typeface="Lucida Sans Unicode"/>
              </a:rPr>
              <a:t>values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-25" dirty="0">
                <a:latin typeface="Lucida Sans Unicode"/>
                <a:cs typeface="Lucida Sans Unicode"/>
              </a:rPr>
              <a:t>for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030325" y="5562092"/>
            <a:ext cx="3341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latin typeface="Lucida Sans Unicode"/>
                <a:cs typeface="Lucida Sans Unicode"/>
              </a:rPr>
              <a:t>use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tests</a:t>
            </a:r>
            <a:r>
              <a:rPr sz="2200" spc="21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carried</a:t>
            </a:r>
            <a:r>
              <a:rPr sz="2200" spc="190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out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030325" y="5863844"/>
            <a:ext cx="3343275" cy="963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  <a:tabLst>
                <a:tab pos="440690" algn="l"/>
                <a:tab pos="2335530" algn="l"/>
                <a:tab pos="3095625" algn="l"/>
              </a:tabLst>
            </a:pPr>
            <a:r>
              <a:rPr sz="2200" spc="-25" dirty="0">
                <a:latin typeface="Lucida Sans Unicode"/>
                <a:cs typeface="Lucida Sans Unicode"/>
              </a:rPr>
              <a:t>in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125" dirty="0">
                <a:latin typeface="Lucida Sans Unicode"/>
                <a:cs typeface="Lucida Sans Unicode"/>
              </a:rPr>
              <a:t>accordance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-20" dirty="0">
                <a:latin typeface="Lucida Sans Unicode"/>
                <a:cs typeface="Lucida Sans Unicode"/>
              </a:rPr>
              <a:t>with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-25" dirty="0">
                <a:latin typeface="Lucida Sans Unicode"/>
                <a:cs typeface="Lucida Sans Unicode"/>
              </a:rPr>
              <a:t>IS </a:t>
            </a:r>
            <a:r>
              <a:rPr sz="2200" dirty="0">
                <a:latin typeface="Lucida Sans Unicode"/>
                <a:cs typeface="Lucida Sans Unicode"/>
              </a:rPr>
              <a:t>6885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/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spc="-30" dirty="0">
                <a:latin typeface="Lucida Sans Unicode"/>
                <a:cs typeface="Lucida Sans Unicode"/>
              </a:rPr>
              <a:t>4545-</a:t>
            </a:r>
            <a:r>
              <a:rPr sz="2200" spc="-745" dirty="0">
                <a:latin typeface="Lucida Sans Unicode"/>
                <a:cs typeface="Lucida Sans Unicode"/>
              </a:rPr>
              <a:t>1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ts val="2335"/>
              </a:lnSpc>
            </a:pPr>
            <a:r>
              <a:rPr sz="2200" dirty="0">
                <a:latin typeface="Lucida Sans Unicode"/>
                <a:cs typeface="Lucida Sans Unicode"/>
              </a:rPr>
              <a:t>knoop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hardness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test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1751" y="3586298"/>
            <a:ext cx="3825875" cy="9207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400" spc="-180" dirty="0">
                <a:latin typeface="Arial Black"/>
                <a:cs typeface="Arial Black"/>
              </a:rPr>
              <a:t>Part</a:t>
            </a:r>
            <a:r>
              <a:rPr sz="2400" spc="-185" dirty="0">
                <a:latin typeface="Arial Black"/>
                <a:cs typeface="Arial Black"/>
              </a:rPr>
              <a:t> </a:t>
            </a:r>
            <a:r>
              <a:rPr sz="2400" spc="-835" dirty="0">
                <a:latin typeface="Arial Black"/>
                <a:cs typeface="Arial Black"/>
              </a:rPr>
              <a:t>1</a:t>
            </a:r>
            <a:r>
              <a:rPr sz="2400" spc="-130" dirty="0">
                <a:latin typeface="Arial Black"/>
                <a:cs typeface="Arial Black"/>
              </a:rPr>
              <a:t> </a:t>
            </a:r>
            <a:r>
              <a:rPr sz="2400" spc="-245" dirty="0">
                <a:latin typeface="Arial Black"/>
                <a:cs typeface="Arial Black"/>
              </a:rPr>
              <a:t>Test</a:t>
            </a:r>
            <a:r>
              <a:rPr sz="2400" spc="-17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method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1165860" algn="l"/>
                <a:tab pos="1429385" algn="l"/>
                <a:tab pos="2220595" algn="l"/>
              </a:tabLst>
            </a:pPr>
            <a:r>
              <a:rPr sz="2500" b="1" i="1" spc="-10" dirty="0">
                <a:latin typeface="Arial"/>
                <a:cs typeface="Arial"/>
              </a:rPr>
              <a:t>Scope</a:t>
            </a:r>
            <a:r>
              <a:rPr sz="2500" b="1" i="1" dirty="0">
                <a:latin typeface="Arial"/>
                <a:cs typeface="Arial"/>
              </a:rPr>
              <a:t>	</a:t>
            </a:r>
            <a:r>
              <a:rPr sz="2400" spc="-350" dirty="0">
                <a:latin typeface="Arial Black"/>
                <a:cs typeface="Arial Black"/>
              </a:rPr>
              <a:t>:</a:t>
            </a:r>
            <a:r>
              <a:rPr sz="2400" dirty="0">
                <a:latin typeface="Arial Black"/>
                <a:cs typeface="Arial Black"/>
              </a:rPr>
              <a:t>	</a:t>
            </a:r>
            <a:r>
              <a:rPr sz="2400" spc="-20" dirty="0">
                <a:latin typeface="Lucida Sans Unicode"/>
                <a:cs typeface="Lucida Sans Unicode"/>
              </a:rPr>
              <a:t>This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90" dirty="0">
                <a:latin typeface="Lucida Sans Unicode"/>
                <a:cs typeface="Lucida Sans Unicode"/>
              </a:rPr>
              <a:t>document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1751" y="4441316"/>
            <a:ext cx="229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943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specifies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the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1751" y="4441316"/>
            <a:ext cx="38252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713990">
              <a:lnSpc>
                <a:spcPts val="2590"/>
              </a:lnSpc>
              <a:spcBef>
                <a:spcPts val="425"/>
              </a:spcBef>
              <a:tabLst>
                <a:tab pos="1732914" algn="l"/>
                <a:tab pos="2600325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Vickers </a:t>
            </a:r>
            <a:r>
              <a:rPr sz="2400" spc="55" dirty="0">
                <a:latin typeface="Lucida Sans Unicode"/>
                <a:cs typeface="Lucida Sans Unicode"/>
              </a:rPr>
              <a:t>hardness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0" dirty="0">
                <a:latin typeface="Lucida Sans Unicode"/>
                <a:cs typeface="Lucida Sans Unicode"/>
              </a:rPr>
              <a:t>test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80" dirty="0">
                <a:latin typeface="Lucida Sans Unicode"/>
                <a:cs typeface="Lucida Sans Unicode"/>
              </a:rPr>
              <a:t>method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751" y="5099684"/>
            <a:ext cx="38246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325" algn="l"/>
                <a:tab pos="1461770" algn="l"/>
                <a:tab pos="2533015" algn="l"/>
              </a:tabLst>
            </a:pPr>
            <a:r>
              <a:rPr sz="2400" spc="-25" dirty="0">
                <a:latin typeface="Lucida Sans Unicode"/>
                <a:cs typeface="Lucida Sans Unicode"/>
              </a:rPr>
              <a:t>for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the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0" dirty="0">
                <a:latin typeface="Lucida Sans Unicode"/>
                <a:cs typeface="Lucida Sans Unicode"/>
              </a:rPr>
              <a:t>three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different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1751" y="5428869"/>
            <a:ext cx="382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8410" algn="l"/>
                <a:tab pos="1713230" algn="l"/>
                <a:tab pos="2451100" algn="l"/>
                <a:tab pos="3403600" algn="l"/>
              </a:tabLst>
            </a:pPr>
            <a:r>
              <a:rPr sz="2400" spc="80" dirty="0">
                <a:latin typeface="Lucida Sans Unicode"/>
                <a:cs typeface="Lucida Sans Unicode"/>
              </a:rPr>
              <a:t>ranges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of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0" dirty="0">
                <a:latin typeface="Lucida Sans Unicode"/>
                <a:cs typeface="Lucida Sans Unicode"/>
              </a:rPr>
              <a:t>test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10" dirty="0">
                <a:latin typeface="Lucida Sans Unicode"/>
                <a:cs typeface="Lucida Sans Unicode"/>
              </a:rPr>
              <a:t>force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5" dirty="0">
                <a:latin typeface="Lucida Sans Unicode"/>
                <a:cs typeface="Lucida Sans Unicode"/>
              </a:rPr>
              <a:t>for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1751" y="5758053"/>
            <a:ext cx="382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2835" algn="l"/>
              </a:tabLst>
            </a:pPr>
            <a:r>
              <a:rPr sz="2400" spc="55" dirty="0">
                <a:latin typeface="Lucida Sans Unicode"/>
                <a:cs typeface="Lucida Sans Unicode"/>
              </a:rPr>
              <a:t>metallic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60" dirty="0">
                <a:latin typeface="Lucida Sans Unicode"/>
                <a:cs typeface="Lucida Sans Unicode"/>
              </a:rPr>
              <a:t>materials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1751" y="6087617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8470" algn="l"/>
                <a:tab pos="2759075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including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55" dirty="0">
                <a:latin typeface="Lucida Sans Unicode"/>
                <a:cs typeface="Lucida Sans Unicode"/>
              </a:rPr>
              <a:t>hard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80" dirty="0">
                <a:latin typeface="Lucida Sans Unicode"/>
                <a:cs typeface="Lucida Sans Unicode"/>
              </a:rPr>
              <a:t>metals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1751" y="6416802"/>
            <a:ext cx="3825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985" algn="l"/>
                <a:tab pos="2233295" algn="l"/>
              </a:tabLst>
            </a:pPr>
            <a:r>
              <a:rPr sz="2400" spc="114" dirty="0">
                <a:latin typeface="Lucida Sans Unicode"/>
                <a:cs typeface="Lucida Sans Unicode"/>
              </a:rPr>
              <a:t>and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0" dirty="0">
                <a:latin typeface="Lucida Sans Unicode"/>
                <a:cs typeface="Lucida Sans Unicode"/>
              </a:rPr>
              <a:t>other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110" dirty="0">
                <a:latin typeface="Lucida Sans Unicode"/>
                <a:cs typeface="Lucida Sans Unicode"/>
              </a:rPr>
              <a:t>cemented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1751" y="6745985"/>
            <a:ext cx="1428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Lucida Sans Unicode"/>
                <a:cs typeface="Lucida Sans Unicode"/>
              </a:rPr>
              <a:t>carbides.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54295" y="3575380"/>
            <a:ext cx="2689860" cy="83629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25"/>
              </a:spcBef>
            </a:pPr>
            <a:r>
              <a:rPr sz="1900" spc="-135" dirty="0">
                <a:latin typeface="Arial Black"/>
                <a:cs typeface="Arial Black"/>
              </a:rPr>
              <a:t>Part</a:t>
            </a:r>
            <a:r>
              <a:rPr sz="1900" spc="-114" dirty="0">
                <a:latin typeface="Arial Black"/>
                <a:cs typeface="Arial Black"/>
              </a:rPr>
              <a:t> </a:t>
            </a:r>
            <a:r>
              <a:rPr sz="1900" spc="-185" dirty="0">
                <a:latin typeface="Arial Black"/>
                <a:cs typeface="Arial Black"/>
              </a:rPr>
              <a:t>2</a:t>
            </a:r>
            <a:r>
              <a:rPr sz="1900" spc="-65" dirty="0">
                <a:latin typeface="Arial Black"/>
                <a:cs typeface="Arial Black"/>
              </a:rPr>
              <a:t> </a:t>
            </a:r>
            <a:r>
              <a:rPr sz="1900" spc="-120" dirty="0">
                <a:latin typeface="Arial Black"/>
                <a:cs typeface="Arial Black"/>
              </a:rPr>
              <a:t>Verification</a:t>
            </a:r>
            <a:r>
              <a:rPr sz="1900" spc="-140" dirty="0">
                <a:latin typeface="Arial Black"/>
                <a:cs typeface="Arial Black"/>
              </a:rPr>
              <a:t> </a:t>
            </a:r>
            <a:r>
              <a:rPr sz="1900" spc="-25" dirty="0">
                <a:latin typeface="Arial Black"/>
                <a:cs typeface="Arial Black"/>
              </a:rPr>
              <a:t>and </a:t>
            </a:r>
            <a:r>
              <a:rPr sz="1900" spc="-85" dirty="0">
                <a:latin typeface="Arial Black"/>
                <a:cs typeface="Arial Black"/>
              </a:rPr>
              <a:t>Calibration</a:t>
            </a:r>
            <a:r>
              <a:rPr sz="1900" spc="-105" dirty="0">
                <a:latin typeface="Arial Black"/>
                <a:cs typeface="Arial Black"/>
              </a:rPr>
              <a:t> </a:t>
            </a:r>
            <a:r>
              <a:rPr sz="1900" spc="-90" dirty="0">
                <a:latin typeface="Arial Black"/>
                <a:cs typeface="Arial Black"/>
              </a:rPr>
              <a:t>of</a:t>
            </a:r>
            <a:r>
              <a:rPr sz="1900" spc="-75" dirty="0">
                <a:latin typeface="Arial Black"/>
                <a:cs typeface="Arial Black"/>
              </a:rPr>
              <a:t> </a:t>
            </a:r>
            <a:r>
              <a:rPr sz="1900" spc="-40" dirty="0">
                <a:latin typeface="Arial Black"/>
                <a:cs typeface="Arial Black"/>
              </a:rPr>
              <a:t>Testing </a:t>
            </a:r>
            <a:r>
              <a:rPr sz="1900" spc="-10" dirty="0">
                <a:latin typeface="Arial Black"/>
                <a:cs typeface="Arial Black"/>
              </a:rPr>
              <a:t>Machines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54295" y="4472871"/>
            <a:ext cx="373887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1415" algn="l"/>
                <a:tab pos="1605280" algn="l"/>
                <a:tab pos="2467610" algn="l"/>
              </a:tabLst>
            </a:pPr>
            <a:r>
              <a:rPr sz="2000" b="1" i="1" spc="-10" dirty="0">
                <a:latin typeface="Arial"/>
                <a:cs typeface="Arial"/>
              </a:rPr>
              <a:t>Scope</a:t>
            </a:r>
            <a:r>
              <a:rPr sz="2000" b="1" i="1" dirty="0">
                <a:latin typeface="Arial"/>
                <a:cs typeface="Arial"/>
              </a:rPr>
              <a:t>	</a:t>
            </a:r>
            <a:r>
              <a:rPr sz="1900" spc="-50" dirty="0">
                <a:latin typeface="Lucida Sans Unicode"/>
                <a:cs typeface="Lucida Sans Unicode"/>
              </a:rPr>
              <a:t>: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0" dirty="0">
                <a:latin typeface="Lucida Sans Unicode"/>
                <a:cs typeface="Lucida Sans Unicode"/>
              </a:rPr>
              <a:t>This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70" dirty="0">
                <a:latin typeface="Lucida Sans Unicode"/>
                <a:cs typeface="Lucida Sans Unicode"/>
              </a:rPr>
              <a:t>document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54295" y="4746498"/>
            <a:ext cx="3737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6845" algn="l"/>
                <a:tab pos="2174875" algn="l"/>
                <a:tab pos="3490595" algn="l"/>
              </a:tabLst>
            </a:pPr>
            <a:r>
              <a:rPr sz="1900" spc="-10" dirty="0">
                <a:latin typeface="Lucida Sans Unicode"/>
                <a:cs typeface="Lucida Sans Unicode"/>
              </a:rPr>
              <a:t>specifies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the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55" dirty="0">
                <a:latin typeface="Lucida Sans Unicode"/>
                <a:cs typeface="Lucida Sans Unicode"/>
              </a:rPr>
              <a:t>method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of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54295" y="5007102"/>
            <a:ext cx="373887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Lucida Sans Unicode"/>
                <a:cs typeface="Lucida Sans Unicode"/>
              </a:rPr>
              <a:t>verification</a:t>
            </a:r>
            <a:r>
              <a:rPr sz="1900" spc="-10" dirty="0">
                <a:latin typeface="Lucida Sans Unicode"/>
                <a:cs typeface="Lucida Sans Unicode"/>
              </a:rPr>
              <a:t>  </a:t>
            </a:r>
            <a:r>
              <a:rPr sz="1900" spc="110" dirty="0">
                <a:latin typeface="Lucida Sans Unicode"/>
                <a:cs typeface="Lucida Sans Unicode"/>
              </a:rPr>
              <a:t>and</a:t>
            </a:r>
            <a:r>
              <a:rPr sz="1900" spc="-1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calibration</a:t>
            </a:r>
            <a:r>
              <a:rPr sz="1900" spc="-15" dirty="0">
                <a:latin typeface="Lucida Sans Unicode"/>
                <a:cs typeface="Lucida Sans Unicode"/>
              </a:rPr>
              <a:t>  </a:t>
            </a:r>
            <a:r>
              <a:rPr sz="1900" spc="-25" dirty="0">
                <a:latin typeface="Lucida Sans Unicode"/>
                <a:cs typeface="Lucida Sans Unicode"/>
              </a:rPr>
              <a:t>of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4295" y="5267705"/>
            <a:ext cx="3736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9555" algn="l"/>
                <a:tab pos="3400425" algn="l"/>
              </a:tabLst>
            </a:pPr>
            <a:r>
              <a:rPr sz="1900" spc="-10" dirty="0">
                <a:latin typeface="Lucida Sans Unicode"/>
                <a:cs typeface="Lucida Sans Unicode"/>
              </a:rPr>
              <a:t>testing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70" dirty="0">
                <a:latin typeface="Lucida Sans Unicode"/>
                <a:cs typeface="Lucida Sans Unicode"/>
              </a:rPr>
              <a:t>machines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for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54295" y="5528310"/>
            <a:ext cx="3739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59889" algn="l"/>
                <a:tab pos="2599055" algn="l"/>
              </a:tabLst>
            </a:pPr>
            <a:r>
              <a:rPr sz="1900" spc="-10" dirty="0">
                <a:latin typeface="Lucida Sans Unicode"/>
                <a:cs typeface="Lucida Sans Unicode"/>
              </a:rPr>
              <a:t>determining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10" dirty="0">
                <a:latin typeface="Lucida Sans Unicode"/>
                <a:cs typeface="Lucida Sans Unicode"/>
              </a:rPr>
              <a:t>Knoop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50" dirty="0">
                <a:latin typeface="Lucida Sans Unicode"/>
                <a:cs typeface="Lucida Sans Unicode"/>
              </a:rPr>
              <a:t>hardness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4295" y="5788609"/>
            <a:ext cx="373887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8975" algn="l"/>
                <a:tab pos="2013585" algn="l"/>
                <a:tab pos="3511550" algn="l"/>
              </a:tabLst>
            </a:pPr>
            <a:r>
              <a:rPr sz="1900" spc="-25" dirty="0">
                <a:latin typeface="Lucida Sans Unicode"/>
                <a:cs typeface="Lucida Sans Unicode"/>
              </a:rPr>
              <a:t>for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40" dirty="0">
                <a:latin typeface="Lucida Sans Unicode"/>
                <a:cs typeface="Lucida Sans Unicode"/>
              </a:rPr>
              <a:t>metallic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40" dirty="0">
                <a:latin typeface="Lucida Sans Unicode"/>
                <a:cs typeface="Lucida Sans Unicode"/>
              </a:rPr>
              <a:t>materials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in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54295" y="6049772"/>
            <a:ext cx="37363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14" dirty="0">
                <a:latin typeface="Lucida Sans Unicode"/>
                <a:cs typeface="Lucida Sans Unicode"/>
              </a:rPr>
              <a:t>accordance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 6885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Part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spc="-650" dirty="0">
                <a:latin typeface="Lucida Sans Unicode"/>
                <a:cs typeface="Lucida Sans Unicode"/>
              </a:rPr>
              <a:t>1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54295" y="6310376"/>
            <a:ext cx="3740150" cy="16179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ts val="2050"/>
              </a:lnSpc>
              <a:spcBef>
                <a:spcPts val="355"/>
              </a:spcBef>
            </a:pPr>
            <a:r>
              <a:rPr sz="1900" dirty="0">
                <a:latin typeface="Lucida Sans Unicode"/>
                <a:cs typeface="Lucida Sans Unicode"/>
              </a:rPr>
              <a:t>/</a:t>
            </a:r>
            <a:r>
              <a:rPr sz="1900" spc="20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ISO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spc="-30" dirty="0">
                <a:latin typeface="Lucida Sans Unicode"/>
                <a:cs typeface="Lucida Sans Unicode"/>
              </a:rPr>
              <a:t>4545-</a:t>
            </a:r>
            <a:r>
              <a:rPr sz="1900" spc="-425" dirty="0">
                <a:latin typeface="Lucida Sans Unicode"/>
                <a:cs typeface="Lucida Sans Unicode"/>
              </a:rPr>
              <a:t>1.</a:t>
            </a:r>
            <a:r>
              <a:rPr sz="1900" spc="2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2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direct</a:t>
            </a:r>
            <a:r>
              <a:rPr sz="1900" spc="260" dirty="0">
                <a:latin typeface="Lucida Sans Unicode"/>
                <a:cs typeface="Lucida Sans Unicode"/>
              </a:rPr>
              <a:t> </a:t>
            </a:r>
            <a:r>
              <a:rPr sz="1900" spc="55" dirty="0">
                <a:latin typeface="Lucida Sans Unicode"/>
                <a:cs typeface="Lucida Sans Unicode"/>
              </a:rPr>
              <a:t>method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40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verification</a:t>
            </a:r>
            <a:r>
              <a:rPr sz="1900" spc="409" dirty="0">
                <a:latin typeface="Lucida Sans Unicode"/>
                <a:cs typeface="Lucida Sans Unicode"/>
              </a:rPr>
              <a:t> </a:t>
            </a:r>
            <a:r>
              <a:rPr sz="1900" spc="114" dirty="0">
                <a:latin typeface="Lucida Sans Unicode"/>
                <a:cs typeface="Lucida Sans Unicode"/>
              </a:rPr>
              <a:t>and</a:t>
            </a:r>
            <a:r>
              <a:rPr sz="1900" spc="409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calibration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29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specified</a:t>
            </a:r>
            <a:r>
              <a:rPr sz="1900" spc="30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305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300" dirty="0">
                <a:latin typeface="Lucida Sans Unicode"/>
                <a:cs typeface="Lucida Sans Unicode"/>
              </a:rPr>
              <a:t>  </a:t>
            </a:r>
            <a:r>
              <a:rPr sz="1900" spc="-10" dirty="0">
                <a:latin typeface="Lucida Sans Unicode"/>
                <a:cs typeface="Lucida Sans Unicode"/>
              </a:rPr>
              <a:t>testing </a:t>
            </a:r>
            <a:r>
              <a:rPr sz="1900" spc="50" dirty="0">
                <a:latin typeface="Lucida Sans Unicode"/>
                <a:cs typeface="Lucida Sans Unicode"/>
              </a:rPr>
              <a:t>machine,</a:t>
            </a:r>
            <a:r>
              <a:rPr sz="1900" spc="270" dirty="0">
                <a:latin typeface="Lucida Sans Unicode"/>
                <a:cs typeface="Lucida Sans Unicode"/>
              </a:rPr>
              <a:t>  </a:t>
            </a:r>
            <a:r>
              <a:rPr sz="1900" dirty="0">
                <a:latin typeface="Lucida Sans Unicode"/>
                <a:cs typeface="Lucida Sans Unicode"/>
              </a:rPr>
              <a:t>indenter,</a:t>
            </a:r>
            <a:r>
              <a:rPr sz="1900" spc="270" dirty="0">
                <a:latin typeface="Lucida Sans Unicode"/>
                <a:cs typeface="Lucida Sans Unicode"/>
              </a:rPr>
              <a:t>  </a:t>
            </a:r>
            <a:r>
              <a:rPr sz="1900" spc="110" dirty="0">
                <a:latin typeface="Lucida Sans Unicode"/>
                <a:cs typeface="Lucida Sans Unicode"/>
              </a:rPr>
              <a:t>and</a:t>
            </a:r>
            <a:r>
              <a:rPr sz="1900" spc="275" dirty="0">
                <a:latin typeface="Lucida Sans Unicode"/>
                <a:cs typeface="Lucida Sans Unicode"/>
              </a:rPr>
              <a:t> 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spc="65" dirty="0">
                <a:latin typeface="Lucida Sans Unicode"/>
                <a:cs typeface="Lucida Sans Unicode"/>
              </a:rPr>
              <a:t>diagonal</a:t>
            </a:r>
            <a:r>
              <a:rPr sz="1900" spc="155" dirty="0">
                <a:latin typeface="Lucida Sans Unicode"/>
                <a:cs typeface="Lucida Sans Unicode"/>
              </a:rPr>
              <a:t>   </a:t>
            </a:r>
            <a:r>
              <a:rPr sz="1900" dirty="0">
                <a:latin typeface="Lucida Sans Unicode"/>
                <a:cs typeface="Lucida Sans Unicode"/>
              </a:rPr>
              <a:t>length</a:t>
            </a:r>
            <a:r>
              <a:rPr sz="1900" spc="155" dirty="0">
                <a:latin typeface="Lucida Sans Unicode"/>
                <a:cs typeface="Lucida Sans Unicode"/>
              </a:rPr>
              <a:t>   </a:t>
            </a:r>
            <a:r>
              <a:rPr sz="1900" spc="45" dirty="0">
                <a:latin typeface="Lucida Sans Unicode"/>
                <a:cs typeface="Lucida Sans Unicode"/>
              </a:rPr>
              <a:t>measuring </a:t>
            </a:r>
            <a:r>
              <a:rPr sz="1900" dirty="0">
                <a:latin typeface="Lucida Sans Unicode"/>
                <a:cs typeface="Lucida Sans Unicode"/>
              </a:rPr>
              <a:t>system.</a:t>
            </a:r>
            <a:r>
              <a:rPr sz="1900" spc="8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</a:t>
            </a:r>
            <a:r>
              <a:rPr sz="1900" spc="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indirect</a:t>
            </a:r>
            <a:r>
              <a:rPr sz="1900" spc="9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verification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54295" y="7873695"/>
            <a:ext cx="373887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0815" algn="l"/>
                <a:tab pos="2566670" algn="l"/>
              </a:tabLst>
            </a:pPr>
            <a:r>
              <a:rPr sz="1900" spc="60" dirty="0">
                <a:latin typeface="Lucida Sans Unicode"/>
                <a:cs typeface="Lucida Sans Unicode"/>
              </a:rPr>
              <a:t>method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10" dirty="0">
                <a:latin typeface="Lucida Sans Unicode"/>
                <a:cs typeface="Lucida Sans Unicode"/>
              </a:rPr>
              <a:t>using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35" dirty="0">
                <a:latin typeface="Lucida Sans Unicode"/>
                <a:cs typeface="Lucida Sans Unicode"/>
              </a:rPr>
              <a:t>reference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54295" y="8134857"/>
            <a:ext cx="3739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9810" algn="l"/>
                <a:tab pos="1442085" algn="l"/>
                <a:tab pos="2774315" algn="l"/>
                <a:tab pos="3335020" algn="l"/>
              </a:tabLst>
            </a:pPr>
            <a:r>
              <a:rPr sz="1900" spc="-10" dirty="0">
                <a:latin typeface="Lucida Sans Unicode"/>
                <a:cs typeface="Lucida Sans Unicode"/>
              </a:rPr>
              <a:t>blocks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is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10" dirty="0">
                <a:latin typeface="Lucida Sans Unicode"/>
                <a:cs typeface="Lucida Sans Unicode"/>
              </a:rPr>
              <a:t>specified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for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the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54295" y="8395461"/>
            <a:ext cx="3738245" cy="575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55"/>
              </a:spcBef>
              <a:tabLst>
                <a:tab pos="1216660" algn="l"/>
                <a:tab pos="2705735" algn="l"/>
                <a:tab pos="3333115" algn="l"/>
              </a:tabLst>
            </a:pPr>
            <a:r>
              <a:rPr sz="1900" spc="-10" dirty="0">
                <a:latin typeface="Lucida Sans Unicode"/>
                <a:cs typeface="Lucida Sans Unicode"/>
              </a:rPr>
              <a:t>overall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40" dirty="0">
                <a:latin typeface="Lucida Sans Unicode"/>
                <a:cs typeface="Lucida Sans Unicode"/>
              </a:rPr>
              <a:t>checking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of</a:t>
            </a:r>
            <a:r>
              <a:rPr sz="1900" dirty="0">
                <a:latin typeface="Lucida Sans Unicode"/>
                <a:cs typeface="Lucida Sans Unicode"/>
              </a:rPr>
              <a:t>	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spc="45" dirty="0">
                <a:latin typeface="Lucida Sans Unicode"/>
                <a:cs typeface="Lucida Sans Unicode"/>
              </a:rPr>
              <a:t>machine.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3" y="0"/>
            <a:ext cx="18255996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20"/>
              </a:spcBef>
            </a:pP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Principle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0" dirty="0"/>
              <a:t> </a:t>
            </a:r>
            <a:r>
              <a:rPr sz="4500" spc="125" dirty="0"/>
              <a:t>1501</a:t>
            </a:r>
            <a:r>
              <a:rPr sz="4500" spc="-235" dirty="0"/>
              <a:t> </a:t>
            </a:r>
            <a:r>
              <a:rPr sz="4500" spc="290" dirty="0"/>
              <a:t>/</a:t>
            </a:r>
            <a:r>
              <a:rPr sz="4500" spc="-235" dirty="0"/>
              <a:t> </a:t>
            </a:r>
            <a:r>
              <a:rPr sz="4500" spc="-10" dirty="0"/>
              <a:t>ISO</a:t>
            </a:r>
            <a:r>
              <a:rPr sz="4500" spc="-235" dirty="0"/>
              <a:t> </a:t>
            </a:r>
            <a:r>
              <a:rPr sz="4500" spc="125" dirty="0"/>
              <a:t>6507</a:t>
            </a:r>
            <a:r>
              <a:rPr sz="4500" spc="-250" dirty="0"/>
              <a:t> </a:t>
            </a:r>
            <a:r>
              <a:rPr sz="4500" spc="100" dirty="0"/>
              <a:t>Metallic</a:t>
            </a:r>
            <a:r>
              <a:rPr sz="4500" spc="-240" dirty="0"/>
              <a:t> </a:t>
            </a:r>
            <a:r>
              <a:rPr sz="4500" spc="55" dirty="0"/>
              <a:t>Materials</a:t>
            </a:r>
            <a:r>
              <a:rPr sz="4500" spc="-250" dirty="0"/>
              <a:t> </a:t>
            </a:r>
            <a:r>
              <a:rPr sz="4500" spc="-535" dirty="0"/>
              <a:t>—</a:t>
            </a:r>
            <a:r>
              <a:rPr sz="4500" spc="-245" dirty="0"/>
              <a:t> </a:t>
            </a:r>
            <a:r>
              <a:rPr sz="4500" spc="60" dirty="0"/>
              <a:t>Vickers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5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5917" y="3471417"/>
            <a:ext cx="15575915" cy="35190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5" dirty="0"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indenter,</a:t>
            </a:r>
            <a:r>
              <a:rPr sz="24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r>
              <a:rPr sz="2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sz="2400" spc="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24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4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sz="2400" spc="95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sz="24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spc="114" dirty="0">
                <a:latin typeface="Arial" panose="020B0604020202020204" pitchFamily="34" charset="0"/>
                <a:cs typeface="Arial" panose="020B0604020202020204" pitchFamily="34" charset="0"/>
              </a:rPr>
              <a:t>faces</a:t>
            </a:r>
            <a:r>
              <a:rPr sz="24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spc="13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4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vertex,</a:t>
            </a:r>
            <a:r>
              <a:rPr sz="24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forced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24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spc="7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sz="24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spc="2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spc="95" dirty="0"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spc="35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400" spc="100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latin typeface="Arial" panose="020B0604020202020204" pitchFamily="34" charset="0"/>
                <a:cs typeface="Arial" panose="020B0604020202020204" pitchFamily="34" charset="0"/>
              </a:rPr>
              <a:t>diagonal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indentation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5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sz="24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24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sz="24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force,</a:t>
            </a:r>
            <a:r>
              <a:rPr sz="24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94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10795" algn="just">
              <a:lnSpc>
                <a:spcPts val="2590"/>
              </a:lnSpc>
              <a:buSzPct val="66666"/>
              <a:buFont typeface="SimSun-ExtB"/>
              <a:buChar char="•"/>
              <a:tabLst>
                <a:tab pos="217804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	The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Vickers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5" dirty="0">
                <a:latin typeface="Arial" panose="020B0604020202020204" pitchFamily="34" charset="0"/>
                <a:cs typeface="Arial" panose="020B0604020202020204" pitchFamily="34" charset="0"/>
              </a:rPr>
              <a:t>hardness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quotient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dividing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6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latin typeface="Arial" panose="020B0604020202020204" pitchFamily="34" charset="0"/>
                <a:cs typeface="Arial" panose="020B0604020202020204" pitchFamily="34" charset="0"/>
              </a:rPr>
              <a:t>slaped</a:t>
            </a:r>
            <a:r>
              <a:rPr sz="24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sz="24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indentation,</a:t>
            </a:r>
            <a:r>
              <a:rPr sz="24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5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24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20" dirty="0"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2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4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sz="24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r>
              <a:rPr sz="2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sz="24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4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24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4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400" spc="75" dirty="0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60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5" dirty="0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5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indenter.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715" indent="429259" algn="just">
              <a:lnSpc>
                <a:spcPts val="2590"/>
              </a:lnSpc>
              <a:spcBef>
                <a:spcPts val="1510"/>
              </a:spcBef>
              <a:buSzPct val="66666"/>
              <a:buFont typeface="SimSun-ExtB"/>
              <a:buChar char="•"/>
              <a:tabLst>
                <a:tab pos="441959" algn="l"/>
              </a:tabLst>
            </a:pPr>
            <a:r>
              <a:rPr sz="2400" spc="75" dirty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sz="2400" spc="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indenter,</a:t>
            </a:r>
            <a:r>
              <a:rPr sz="2400" spc="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5" dirty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sz="2400" spc="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sz="2400" spc="4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5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4" dirty="0">
                <a:latin typeface="Arial" panose="020B0604020202020204" pitchFamily="34" charset="0"/>
                <a:cs typeface="Arial" panose="020B0604020202020204" pitchFamily="34" charset="0"/>
              </a:rPr>
              <a:t>faces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spc="95" dirty="0"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latin typeface="Arial" panose="020B0604020202020204" pitchFamily="34" charset="0"/>
                <a:cs typeface="Arial" panose="020B0604020202020204" pitchFamily="34" charset="0"/>
              </a:rPr>
              <a:t>pyramid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2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70" dirty="0">
                <a:latin typeface="Arial" panose="020B0604020202020204" pitchFamily="34" charset="0"/>
                <a:cs typeface="Arial" panose="020B0604020202020204" pitchFamily="34" charset="0"/>
              </a:rPr>
              <a:t>136°</a:t>
            </a:r>
            <a:r>
              <a:rPr sz="24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65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sz="24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30" dirty="0">
                <a:latin typeface="Arial" panose="020B0604020202020204" pitchFamily="34" charset="0"/>
                <a:cs typeface="Arial" panose="020B0604020202020204" pitchFamily="34" charset="0"/>
              </a:rPr>
              <a:t>0.5°</a:t>
            </a:r>
            <a:r>
              <a:rPr sz="2400" spc="-5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00" dirty="0"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70" dirty="0">
                <a:latin typeface="Arial" panose="020B0604020202020204" pitchFamily="34" charset="0"/>
                <a:cs typeface="Arial" panose="020B0604020202020204" pitchFamily="34" charset="0"/>
              </a:rPr>
              <a:t>136°</a:t>
            </a:r>
            <a:r>
              <a:rPr sz="2400" spc="-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65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90" dirty="0">
                <a:latin typeface="Arial" panose="020B0604020202020204" pitchFamily="34" charset="0"/>
                <a:cs typeface="Arial" panose="020B0604020202020204" pitchFamily="34" charset="0"/>
              </a:rPr>
              <a:t>0.5°)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3" y="0"/>
            <a:ext cx="18255996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20"/>
              </a:spcBef>
            </a:pP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Principle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5" dirty="0"/>
              <a:t> </a:t>
            </a:r>
            <a:r>
              <a:rPr sz="4500" spc="125" dirty="0"/>
              <a:t>1501</a:t>
            </a:r>
            <a:r>
              <a:rPr sz="4500" spc="-250" dirty="0"/>
              <a:t> </a:t>
            </a:r>
            <a:r>
              <a:rPr sz="4500" spc="290" dirty="0"/>
              <a:t>/</a:t>
            </a:r>
            <a:r>
              <a:rPr sz="4500" spc="-240" dirty="0"/>
              <a:t> </a:t>
            </a:r>
            <a:r>
              <a:rPr sz="4500" dirty="0"/>
              <a:t>ISO</a:t>
            </a:r>
            <a:r>
              <a:rPr sz="4500" spc="-235" dirty="0"/>
              <a:t> </a:t>
            </a:r>
            <a:r>
              <a:rPr sz="4500" spc="125" dirty="0"/>
              <a:t>6507</a:t>
            </a:r>
            <a:r>
              <a:rPr sz="4500" spc="-260" dirty="0"/>
              <a:t> </a:t>
            </a:r>
            <a:r>
              <a:rPr sz="4500" spc="100" dirty="0"/>
              <a:t>Metallic</a:t>
            </a:r>
            <a:r>
              <a:rPr sz="4500" spc="-240" dirty="0"/>
              <a:t> </a:t>
            </a:r>
            <a:r>
              <a:rPr sz="4500" spc="55" dirty="0"/>
              <a:t>Materials</a:t>
            </a:r>
            <a:r>
              <a:rPr sz="4500" spc="-240" dirty="0"/>
              <a:t> </a:t>
            </a:r>
            <a:r>
              <a:rPr sz="4500" spc="-535" dirty="0"/>
              <a:t>—</a:t>
            </a:r>
            <a:r>
              <a:rPr sz="4500" spc="-250" dirty="0"/>
              <a:t> </a:t>
            </a:r>
            <a:r>
              <a:rPr sz="4500" spc="60" dirty="0"/>
              <a:t>Vickers</a:t>
            </a:r>
            <a:r>
              <a:rPr sz="4500" spc="-240" dirty="0"/>
              <a:t> </a:t>
            </a:r>
            <a:r>
              <a:rPr sz="4500" dirty="0"/>
              <a:t>Hardness</a:t>
            </a:r>
            <a:r>
              <a:rPr sz="4500" spc="-225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5917" y="3471417"/>
            <a:ext cx="77254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Minimum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distance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between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114" dirty="0">
                <a:latin typeface="Lucida Sans Unicode"/>
                <a:cs typeface="Lucida Sans Unicode"/>
              </a:rPr>
              <a:t>adjacent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indentations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3691" y="3808476"/>
            <a:ext cx="11256645" cy="4825365"/>
            <a:chOff x="583691" y="3808476"/>
            <a:chExt cx="11256645" cy="48253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691" y="3808476"/>
              <a:ext cx="7156704" cy="4824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396" y="4980432"/>
              <a:ext cx="4099559" cy="3483864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1986894" y="4147311"/>
          <a:ext cx="5037455" cy="4291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7455"/>
              </a:tblGrid>
              <a:tr h="758825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Key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edge</a:t>
                      </a: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piece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</a:tr>
              <a:tr h="1369695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steel,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copper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copper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alloys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</a:tr>
              <a:tr h="1369695">
                <a:tc>
                  <a:txBody>
                    <a:bodyPr/>
                    <a:lstStyle/>
                    <a:p>
                      <a:pPr marL="184150" marR="48005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light</a:t>
                      </a: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metals,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lead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tin</a:t>
                      </a: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alloys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807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0" dirty="0"/>
              <a:t> </a:t>
            </a:r>
            <a:r>
              <a:rPr sz="4500" spc="125" dirty="0"/>
              <a:t>1501</a:t>
            </a:r>
            <a:r>
              <a:rPr sz="4500" spc="-235" dirty="0"/>
              <a:t> </a:t>
            </a:r>
            <a:r>
              <a:rPr sz="4500" spc="290" dirty="0"/>
              <a:t>/</a:t>
            </a:r>
            <a:r>
              <a:rPr sz="4500" spc="-235" dirty="0"/>
              <a:t> </a:t>
            </a:r>
            <a:r>
              <a:rPr sz="4500" spc="-10" dirty="0"/>
              <a:t>ISO</a:t>
            </a:r>
            <a:r>
              <a:rPr sz="4500" spc="-235" dirty="0"/>
              <a:t> </a:t>
            </a:r>
            <a:r>
              <a:rPr sz="4500" spc="125" dirty="0"/>
              <a:t>6507</a:t>
            </a:r>
            <a:r>
              <a:rPr sz="4500" spc="-250" dirty="0"/>
              <a:t> </a:t>
            </a:r>
            <a:r>
              <a:rPr sz="4500" spc="100" dirty="0"/>
              <a:t>Metallic</a:t>
            </a:r>
            <a:r>
              <a:rPr sz="4500" spc="-240" dirty="0"/>
              <a:t> </a:t>
            </a:r>
            <a:r>
              <a:rPr sz="4500" spc="55" dirty="0"/>
              <a:t>Materials</a:t>
            </a:r>
            <a:r>
              <a:rPr sz="4500" spc="-250" dirty="0"/>
              <a:t> </a:t>
            </a:r>
            <a:r>
              <a:rPr sz="4500" spc="-535" dirty="0"/>
              <a:t>—</a:t>
            </a:r>
            <a:r>
              <a:rPr sz="4500" spc="-245" dirty="0"/>
              <a:t> </a:t>
            </a:r>
            <a:r>
              <a:rPr sz="4500" spc="60" dirty="0"/>
              <a:t>Vickers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5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endParaRPr sz="3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2377439"/>
            <a:ext cx="3429000" cy="6841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1562100"/>
            <a:ext cx="4056888" cy="75925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3611" y="1312163"/>
            <a:ext cx="5907023" cy="787450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7184"/>
            <a:ext cx="18288000" cy="101041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33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Procedure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0" dirty="0"/>
              <a:t> </a:t>
            </a:r>
            <a:r>
              <a:rPr sz="4500" spc="125" dirty="0"/>
              <a:t>1501</a:t>
            </a:r>
            <a:r>
              <a:rPr sz="4500" spc="-235" dirty="0"/>
              <a:t> </a:t>
            </a:r>
            <a:r>
              <a:rPr sz="4500" spc="290" dirty="0"/>
              <a:t>/</a:t>
            </a:r>
            <a:r>
              <a:rPr sz="4500" spc="-235" dirty="0"/>
              <a:t> </a:t>
            </a:r>
            <a:r>
              <a:rPr sz="4500" spc="-10" dirty="0"/>
              <a:t>ISO</a:t>
            </a:r>
            <a:r>
              <a:rPr sz="4500" spc="-235" dirty="0"/>
              <a:t> </a:t>
            </a:r>
            <a:r>
              <a:rPr sz="4500" spc="125" dirty="0"/>
              <a:t>6507</a:t>
            </a:r>
            <a:r>
              <a:rPr sz="4500" spc="-250" dirty="0"/>
              <a:t> </a:t>
            </a:r>
            <a:r>
              <a:rPr sz="4500" spc="100" dirty="0"/>
              <a:t>Metallic</a:t>
            </a:r>
            <a:r>
              <a:rPr sz="4500" spc="-240" dirty="0"/>
              <a:t> </a:t>
            </a:r>
            <a:r>
              <a:rPr sz="4500" spc="55" dirty="0"/>
              <a:t>Materials</a:t>
            </a:r>
            <a:r>
              <a:rPr sz="4500" spc="-250" dirty="0"/>
              <a:t> </a:t>
            </a:r>
            <a:r>
              <a:rPr sz="4500" spc="-535" dirty="0"/>
              <a:t>—</a:t>
            </a:r>
            <a:r>
              <a:rPr sz="4500" spc="-245" dirty="0"/>
              <a:t> </a:t>
            </a:r>
            <a:r>
              <a:rPr sz="4500" spc="60" dirty="0"/>
              <a:t>Vickers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5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855" y="3362070"/>
            <a:ext cx="16285844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indenter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brought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into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contact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surface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applied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240" dirty="0">
                <a:latin typeface="Lucida Sans Unicode"/>
                <a:cs typeface="Lucida Sans Unicode"/>
              </a:rPr>
              <a:t>a </a:t>
            </a:r>
            <a:r>
              <a:rPr sz="2400" dirty="0">
                <a:latin typeface="Lucida Sans Unicode"/>
                <a:cs typeface="Lucida Sans Unicode"/>
              </a:rPr>
              <a:t>direction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perpendicular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surface,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without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shock,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vibration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overload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until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applied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attains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specified value.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time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initial </a:t>
            </a:r>
            <a:r>
              <a:rPr sz="2400" spc="70" dirty="0">
                <a:latin typeface="Lucida Sans Unicode"/>
                <a:cs typeface="Lucida Sans Unicode"/>
              </a:rPr>
              <a:t>application</a:t>
            </a:r>
            <a:r>
              <a:rPr sz="2400" dirty="0">
                <a:latin typeface="Lucida Sans Unicode"/>
                <a:cs typeface="Lucida Sans Unicode"/>
              </a:rPr>
              <a:t> of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until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85" dirty="0">
                <a:latin typeface="Lucida Sans Unicode"/>
                <a:cs typeface="Lucida Sans Unicode"/>
              </a:rPr>
              <a:t>full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45" dirty="0">
                <a:latin typeface="Lucida Sans Unicode"/>
                <a:cs typeface="Lucida Sans Unicode"/>
              </a:rPr>
              <a:t>is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114" dirty="0">
                <a:latin typeface="Lucida Sans Unicode"/>
                <a:cs typeface="Lucida Sans Unicode"/>
              </a:rPr>
              <a:t>reached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9355" y="4362069"/>
            <a:ext cx="2023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Cambria Math"/>
                <a:cs typeface="Cambria Math"/>
              </a:rPr>
              <a:t>7</a:t>
            </a:r>
            <a:r>
              <a:rPr sz="2625" baseline="30158" dirty="0">
                <a:latin typeface="Cambria Math"/>
                <a:cs typeface="Cambria Math"/>
              </a:rPr>
              <a:t>+1</a:t>
            </a:r>
            <a:r>
              <a:rPr sz="2625" spc="195" baseline="30158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855" y="4443901"/>
            <a:ext cx="15890875" cy="14878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791335">
              <a:lnSpc>
                <a:spcPct val="100000"/>
              </a:lnSpc>
              <a:spcBef>
                <a:spcPts val="670"/>
              </a:spcBef>
            </a:pPr>
            <a:r>
              <a:rPr sz="1750" spc="-25" dirty="0">
                <a:latin typeface="Cambria Math"/>
                <a:cs typeface="Cambria Math"/>
              </a:rPr>
              <a:t>−5</a:t>
            </a:r>
            <a:endParaRPr sz="1750" dirty="0">
              <a:latin typeface="Cambria Math"/>
              <a:cs typeface="Cambria Math"/>
            </a:endParaRPr>
          </a:p>
          <a:p>
            <a:pPr marL="354965" marR="5080" indent="-342900">
              <a:lnSpc>
                <a:spcPts val="2590"/>
              </a:lnSpc>
              <a:spcBef>
                <a:spcPts val="110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latin typeface="Lucida Sans Unicode"/>
                <a:cs typeface="Lucida Sans Unicode"/>
              </a:rPr>
              <a:t>For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Vickers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hardness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range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low-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Vickers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hardness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range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low-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Vickers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hardness </a:t>
            </a:r>
            <a:r>
              <a:rPr sz="2400" spc="90" dirty="0">
                <a:latin typeface="Lucida Sans Unicode"/>
                <a:cs typeface="Lucida Sans Unicode"/>
              </a:rPr>
              <a:t>range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tests,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indenter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contact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piece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130" dirty="0">
                <a:latin typeface="Lucida Sans Unicode"/>
                <a:cs typeface="Lucida Sans Unicode"/>
              </a:rPr>
              <a:t>at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velocity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of</a:t>
            </a:r>
            <a:r>
              <a:rPr sz="2400" spc="-1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≤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Lucida Sans Unicode"/>
                <a:cs typeface="Lucida Sans Unicode"/>
              </a:rPr>
              <a:t>0.2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mm/s.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For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micro-</a:t>
            </a:r>
            <a:r>
              <a:rPr sz="2400" spc="55" dirty="0">
                <a:latin typeface="Lucida Sans Unicode"/>
                <a:cs typeface="Lucida Sans Unicode"/>
              </a:rPr>
              <a:t>hardness </a:t>
            </a:r>
            <a:r>
              <a:rPr sz="2400" spc="-30" dirty="0">
                <a:latin typeface="Lucida Sans Unicode"/>
                <a:cs typeface="Lucida Sans Unicode"/>
              </a:rPr>
              <a:t>tests,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indenter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105" dirty="0">
                <a:latin typeface="Lucida Sans Unicode"/>
                <a:cs typeface="Lucida Sans Unicode"/>
              </a:rPr>
              <a:t>contact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piece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130" dirty="0">
                <a:latin typeface="Lucida Sans Unicode"/>
                <a:cs typeface="Lucida Sans Unicode"/>
              </a:rPr>
              <a:t>at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velocity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of</a:t>
            </a:r>
            <a:r>
              <a:rPr sz="2400" spc="-1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≤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Lucida Sans Unicode"/>
                <a:cs typeface="Lucida Sans Unicode"/>
              </a:rPr>
              <a:t>0.070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mm/s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97597" y="6232398"/>
            <a:ext cx="3606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latin typeface="Cambria Math"/>
                <a:cs typeface="Cambria Math"/>
              </a:rPr>
              <a:t>−4.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455" y="6096761"/>
            <a:ext cx="1485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80365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duration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force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Cambria Math"/>
                <a:cs typeface="Cambria Math"/>
              </a:rPr>
              <a:t>14</a:t>
            </a:r>
            <a:r>
              <a:rPr sz="2625" baseline="33333" dirty="0">
                <a:latin typeface="Cambria Math"/>
                <a:cs typeface="Cambria Math"/>
              </a:rPr>
              <a:t>+1</a:t>
            </a:r>
            <a:r>
              <a:rPr sz="2625" spc="179" baseline="33333" dirty="0">
                <a:latin typeface="Cambria Math"/>
                <a:cs typeface="Cambria Math"/>
              </a:rPr>
              <a:t> </a:t>
            </a:r>
            <a:r>
              <a:rPr sz="2400" spc="-290" dirty="0">
                <a:latin typeface="Lucida Sans Unicode"/>
                <a:cs typeface="Lucida Sans Unicode"/>
              </a:rPr>
              <a:t>,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except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for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on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materials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whose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time-</a:t>
            </a:r>
            <a:r>
              <a:rPr sz="2400" spc="70" dirty="0">
                <a:latin typeface="Lucida Sans Unicode"/>
                <a:cs typeface="Lucida Sans Unicode"/>
              </a:rPr>
              <a:t>dependent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755" y="6457950"/>
            <a:ext cx="738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properties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would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make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this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165" dirty="0">
                <a:latin typeface="Lucida Sans Unicode"/>
                <a:cs typeface="Lucida Sans Unicode"/>
              </a:rPr>
              <a:t>an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unsuitable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range.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260" y="1112266"/>
            <a:ext cx="3895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0" dirty="0">
                <a:solidFill>
                  <a:srgbClr val="6F2F9F"/>
                </a:solidFill>
                <a:latin typeface="Verdana"/>
                <a:cs typeface="Verdana"/>
              </a:rPr>
              <a:t>Calculation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02200" y="9341002"/>
            <a:ext cx="53047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000" dirty="0" smtClean="0">
                <a:latin typeface="Verdana"/>
                <a:cs typeface="Verdana"/>
              </a:rPr>
              <a:t>69</a:t>
            </a:r>
            <a:endParaRPr sz="3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155" y="2090927"/>
            <a:ext cx="12524231" cy="78089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2976" y="167461"/>
            <a:ext cx="1331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4" dirty="0">
                <a:latin typeface="Tahoma"/>
                <a:cs typeface="Tahoma"/>
              </a:rPr>
              <a:t>Need</a:t>
            </a:r>
            <a:r>
              <a:rPr b="1" spc="-245" dirty="0">
                <a:latin typeface="Tahoma"/>
                <a:cs typeface="Tahoma"/>
              </a:rPr>
              <a:t> for</a:t>
            </a:r>
            <a:r>
              <a:rPr b="1" spc="-200" dirty="0">
                <a:latin typeface="Tahoma"/>
                <a:cs typeface="Tahoma"/>
              </a:rPr>
              <a:t> </a:t>
            </a:r>
            <a:r>
              <a:rPr b="1" spc="-370" dirty="0">
                <a:latin typeface="Tahoma"/>
                <a:cs typeface="Tahoma"/>
              </a:rPr>
              <a:t>Standards</a:t>
            </a:r>
            <a:r>
              <a:rPr b="1" spc="-229" dirty="0">
                <a:latin typeface="Tahoma"/>
                <a:cs typeface="Tahoma"/>
              </a:rPr>
              <a:t> </a:t>
            </a:r>
            <a:r>
              <a:rPr b="1" spc="-300" dirty="0">
                <a:latin typeface="Tahoma"/>
                <a:cs typeface="Tahoma"/>
              </a:rPr>
              <a:t>on</a:t>
            </a:r>
            <a:r>
              <a:rPr b="1" spc="-204" dirty="0">
                <a:latin typeface="Tahoma"/>
                <a:cs typeface="Tahoma"/>
              </a:rPr>
              <a:t> </a:t>
            </a:r>
            <a:r>
              <a:rPr b="1" spc="-305" dirty="0">
                <a:latin typeface="Tahoma"/>
                <a:cs typeface="Tahoma"/>
              </a:rPr>
              <a:t>Various</a:t>
            </a:r>
            <a:r>
              <a:rPr b="1" spc="-229" dirty="0">
                <a:latin typeface="Tahoma"/>
                <a:cs typeface="Tahoma"/>
              </a:rPr>
              <a:t> </a:t>
            </a:r>
            <a:r>
              <a:rPr b="1" spc="-300" dirty="0">
                <a:latin typeface="Tahoma"/>
                <a:cs typeface="Tahoma"/>
              </a:rPr>
              <a:t>Mechanical</a:t>
            </a:r>
            <a:r>
              <a:rPr b="1" spc="-204" dirty="0">
                <a:latin typeface="Tahoma"/>
                <a:cs typeface="Tahoma"/>
              </a:rPr>
              <a:t> </a:t>
            </a:r>
            <a:r>
              <a:rPr b="1" spc="-315" dirty="0">
                <a:latin typeface="Tahoma"/>
                <a:cs typeface="Tahoma"/>
              </a:rPr>
              <a:t>Testing</a:t>
            </a:r>
            <a:r>
              <a:rPr b="1" spc="-235" dirty="0">
                <a:latin typeface="Tahoma"/>
                <a:cs typeface="Tahoma"/>
              </a:rPr>
              <a:t> </a:t>
            </a:r>
            <a:r>
              <a:rPr b="1" spc="-200" dirty="0">
                <a:latin typeface="Tahoma"/>
                <a:cs typeface="Tahoma"/>
              </a:rPr>
              <a:t>of</a:t>
            </a:r>
            <a:r>
              <a:rPr b="1" spc="-185" dirty="0">
                <a:latin typeface="Tahoma"/>
                <a:cs typeface="Tahoma"/>
              </a:rPr>
              <a:t> </a:t>
            </a:r>
            <a:r>
              <a:rPr b="1" spc="-285" dirty="0">
                <a:latin typeface="Tahoma"/>
                <a:cs typeface="Tahoma"/>
              </a:rPr>
              <a:t>Metals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740" y="922087"/>
            <a:ext cx="17393285" cy="88328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44170" indent="-280670">
              <a:lnSpc>
                <a:spcPct val="100000"/>
              </a:lnSpc>
              <a:spcBef>
                <a:spcPts val="434"/>
              </a:spcBef>
              <a:buAutoNum type="arabicPeriod" startAt="4"/>
              <a:tabLst>
                <a:tab pos="344170" algn="l"/>
              </a:tabLst>
            </a:pPr>
            <a:r>
              <a:rPr sz="2000" spc="-130" dirty="0">
                <a:solidFill>
                  <a:srgbClr val="404040"/>
                </a:solidFill>
                <a:latin typeface="Arial Black"/>
                <a:cs typeface="Arial Black"/>
              </a:rPr>
              <a:t>Safety</a:t>
            </a:r>
            <a:r>
              <a:rPr sz="2000" spc="-1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000" spc="-13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 Black"/>
                <a:cs typeface="Arial Black"/>
              </a:rPr>
              <a:t>Reliability:</a:t>
            </a:r>
            <a:endParaRPr sz="2000" dirty="0">
              <a:latin typeface="Arial Black"/>
              <a:cs typeface="Arial Black"/>
            </a:endParaRPr>
          </a:p>
          <a:p>
            <a:pPr marL="578485" marR="55880">
              <a:lnSpc>
                <a:spcPct val="92300"/>
              </a:lnSpc>
              <a:spcBef>
                <a:spcPts val="780"/>
              </a:spcBef>
            </a:pPr>
            <a:r>
              <a:rPr sz="2000" spc="-135" dirty="0">
                <a:solidFill>
                  <a:srgbClr val="404040"/>
                </a:solidFill>
                <a:latin typeface="Arial Black"/>
                <a:cs typeface="Arial Black"/>
              </a:rPr>
              <a:t>Str</a:t>
            </a:r>
            <a:r>
              <a:rPr sz="2000" spc="-1205" dirty="0">
                <a:solidFill>
                  <a:srgbClr val="404040"/>
                </a:solidFill>
                <a:latin typeface="Arial Black"/>
                <a:cs typeface="Arial Black"/>
              </a:rPr>
              <a:t>u</a:t>
            </a:r>
            <a:r>
              <a:rPr sz="4500" spc="-1342" baseline="18518" dirty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sz="2000" spc="-135" dirty="0">
                <a:solidFill>
                  <a:srgbClr val="404040"/>
                </a:solidFill>
                <a:latin typeface="Arial Black"/>
                <a:cs typeface="Arial Black"/>
              </a:rPr>
              <a:t>ctur</a:t>
            </a:r>
            <a:r>
              <a:rPr sz="2000" spc="-130" dirty="0">
                <a:solidFill>
                  <a:srgbClr val="404040"/>
                </a:solidFill>
                <a:latin typeface="Arial Black"/>
                <a:cs typeface="Arial Black"/>
              </a:rPr>
              <a:t>a</a:t>
            </a:r>
            <a:r>
              <a:rPr sz="2000" spc="-135" dirty="0">
                <a:solidFill>
                  <a:srgbClr val="404040"/>
                </a:solidFill>
                <a:latin typeface="Arial Black"/>
                <a:cs typeface="Arial Black"/>
              </a:rPr>
              <a:t>l</a:t>
            </a:r>
            <a:r>
              <a:rPr sz="2000" spc="3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404040"/>
                </a:solidFill>
                <a:latin typeface="Arial Black"/>
                <a:cs typeface="Arial Black"/>
              </a:rPr>
              <a:t>Integrity:</a:t>
            </a:r>
            <a:r>
              <a:rPr sz="2000" spc="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ensure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that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materials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used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in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construction,</a:t>
            </a:r>
            <a:r>
              <a:rPr sz="2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aerospace,</a:t>
            </a:r>
            <a:r>
              <a:rPr sz="20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automotive,</a:t>
            </a:r>
            <a:r>
              <a:rPr sz="2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other</a:t>
            </a:r>
            <a:r>
              <a:rPr sz="2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critical</a:t>
            </a:r>
            <a:r>
              <a:rPr sz="2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industries</a:t>
            </a:r>
            <a:r>
              <a:rPr sz="2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have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necessary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mechanical</a:t>
            </a:r>
            <a:r>
              <a:rPr sz="20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properties</a:t>
            </a:r>
            <a:r>
              <a:rPr sz="20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ensure</a:t>
            </a:r>
            <a:r>
              <a:rPr sz="20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safety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reliability.</a:t>
            </a:r>
            <a:endParaRPr sz="2000" dirty="0">
              <a:latin typeface="Lucida Sans Unicode"/>
              <a:cs typeface="Lucida Sans Unicode"/>
            </a:endParaRPr>
          </a:p>
          <a:p>
            <a:pPr marL="63500">
              <a:lnSpc>
                <a:spcPct val="100000"/>
              </a:lnSpc>
              <a:spcBef>
                <a:spcPts val="1500"/>
              </a:spcBef>
              <a:tabLst>
                <a:tab pos="5784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spc="-145" dirty="0">
                <a:solidFill>
                  <a:srgbClr val="404040"/>
                </a:solidFill>
                <a:latin typeface="Arial Black"/>
                <a:cs typeface="Arial Black"/>
              </a:rPr>
              <a:t>Failure</a:t>
            </a:r>
            <a:r>
              <a:rPr sz="2000" spc="-5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 Black"/>
                <a:cs typeface="Arial Black"/>
              </a:rPr>
              <a:t>Prevention:</a:t>
            </a:r>
            <a:r>
              <a:rPr sz="2000" spc="-8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Accurate</a:t>
            </a:r>
            <a:r>
              <a:rPr sz="20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testing</a:t>
            </a:r>
            <a:r>
              <a:rPr sz="20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helps</a:t>
            </a:r>
            <a:r>
              <a:rPr sz="2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identify</a:t>
            </a:r>
            <a:r>
              <a:rPr sz="20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potential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weaknesses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prevent</a:t>
            </a:r>
            <a:r>
              <a:rPr sz="2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failures,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contributing</a:t>
            </a:r>
            <a:r>
              <a:rPr sz="20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overall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safety.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325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344170" indent="-28067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344170" algn="l"/>
              </a:tabLst>
            </a:pPr>
            <a:r>
              <a:rPr sz="2000" spc="-110" dirty="0">
                <a:solidFill>
                  <a:srgbClr val="404040"/>
                </a:solidFill>
                <a:latin typeface="Arial Black"/>
                <a:cs typeface="Arial Black"/>
              </a:rPr>
              <a:t>Design</a:t>
            </a:r>
            <a:r>
              <a:rPr sz="2000" spc="-1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000" spc="-1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 Black"/>
                <a:cs typeface="Arial Black"/>
              </a:rPr>
              <a:t>Engineering:</a:t>
            </a:r>
            <a:endParaRPr sz="2000" dirty="0">
              <a:latin typeface="Arial Black"/>
              <a:cs typeface="Arial Black"/>
            </a:endParaRPr>
          </a:p>
          <a:p>
            <a:pPr marL="63500">
              <a:lnSpc>
                <a:spcPct val="100000"/>
              </a:lnSpc>
              <a:spcBef>
                <a:spcPts val="1500"/>
              </a:spcBef>
              <a:tabLst>
                <a:tab pos="5784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spc="-120" dirty="0">
                <a:solidFill>
                  <a:srgbClr val="404040"/>
                </a:solidFill>
                <a:latin typeface="Arial Black"/>
                <a:cs typeface="Arial Black"/>
              </a:rPr>
              <a:t>Material</a:t>
            </a:r>
            <a:r>
              <a:rPr sz="2000" spc="-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50" dirty="0">
                <a:solidFill>
                  <a:srgbClr val="404040"/>
                </a:solidFill>
                <a:latin typeface="Arial Black"/>
                <a:cs typeface="Arial Black"/>
              </a:rPr>
              <a:t>Selection:</a:t>
            </a:r>
            <a:r>
              <a:rPr sz="2000" spc="-8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Engineers</a:t>
            </a:r>
            <a:r>
              <a:rPr sz="20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rely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on</a:t>
            </a:r>
            <a:r>
              <a:rPr sz="2000" spc="-4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standardized</a:t>
            </a:r>
            <a:r>
              <a:rPr sz="20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test</a:t>
            </a:r>
            <a:r>
              <a:rPr sz="20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35" dirty="0">
                <a:solidFill>
                  <a:srgbClr val="404040"/>
                </a:solidFill>
                <a:latin typeface="Lucida Sans Unicode"/>
                <a:cs typeface="Lucida Sans Unicode"/>
              </a:rPr>
              <a:t>data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select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appropriate</a:t>
            </a:r>
            <a:r>
              <a:rPr sz="20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materials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based</a:t>
            </a:r>
            <a:r>
              <a:rPr sz="20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on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their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mechanical</a:t>
            </a:r>
            <a:r>
              <a:rPr sz="2000" spc="-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properties.</a:t>
            </a:r>
            <a:endParaRPr sz="2000" dirty="0">
              <a:latin typeface="Lucida Sans Unicode"/>
              <a:cs typeface="Lucida Sans Unicode"/>
            </a:endParaRPr>
          </a:p>
          <a:p>
            <a:pPr marL="578485" marR="54610" indent="-515620">
              <a:lnSpc>
                <a:spcPct val="100000"/>
              </a:lnSpc>
              <a:spcBef>
                <a:spcPts val="1500"/>
              </a:spcBef>
              <a:tabLst>
                <a:tab pos="5784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spc="-95" dirty="0">
                <a:solidFill>
                  <a:srgbClr val="404040"/>
                </a:solidFill>
                <a:latin typeface="Arial Black"/>
                <a:cs typeface="Arial Black"/>
              </a:rPr>
              <a:t>Performance</a:t>
            </a:r>
            <a:r>
              <a:rPr sz="2000" spc="7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Arial Black"/>
                <a:cs typeface="Arial Black"/>
              </a:rPr>
              <a:t>Prediction:</a:t>
            </a:r>
            <a:r>
              <a:rPr sz="2000" spc="9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0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provide</a:t>
            </a:r>
            <a:r>
              <a:rPr sz="20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essential</a:t>
            </a:r>
            <a:r>
              <a:rPr sz="20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35" dirty="0">
                <a:solidFill>
                  <a:srgbClr val="404040"/>
                </a:solidFill>
                <a:latin typeface="Lucida Sans Unicode"/>
                <a:cs typeface="Lucida Sans Unicode"/>
              </a:rPr>
              <a:t>data</a:t>
            </a:r>
            <a:r>
              <a:rPr sz="20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0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predicting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</a:t>
            </a:r>
            <a:r>
              <a:rPr sz="20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Lucida Sans Unicode"/>
                <a:cs typeface="Lucida Sans Unicode"/>
              </a:rPr>
              <a:t>performance</a:t>
            </a:r>
            <a:r>
              <a:rPr sz="2000" spc="1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under</a:t>
            </a:r>
            <a:r>
              <a:rPr sz="2000" spc="10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different</a:t>
            </a:r>
            <a:r>
              <a:rPr sz="20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conditions,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aiding</a:t>
            </a:r>
            <a:r>
              <a:rPr sz="20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in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design</a:t>
            </a:r>
            <a:r>
              <a:rPr sz="2000" spc="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analysis.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325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346075" indent="-282575">
              <a:lnSpc>
                <a:spcPct val="100000"/>
              </a:lnSpc>
              <a:buAutoNum type="arabicPeriod" startAt="6"/>
              <a:tabLst>
                <a:tab pos="346075" algn="l"/>
              </a:tabLst>
            </a:pPr>
            <a:r>
              <a:rPr sz="2000" spc="-114" dirty="0">
                <a:solidFill>
                  <a:srgbClr val="404040"/>
                </a:solidFill>
                <a:latin typeface="Arial Black"/>
                <a:cs typeface="Arial Black"/>
              </a:rPr>
              <a:t>International</a:t>
            </a:r>
            <a:r>
              <a:rPr sz="2000" spc="-6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Black"/>
                <a:cs typeface="Arial Black"/>
              </a:rPr>
              <a:t>Trade:</a:t>
            </a:r>
            <a:endParaRPr sz="2000" dirty="0">
              <a:latin typeface="Arial Black"/>
              <a:cs typeface="Arial Black"/>
            </a:endParaRPr>
          </a:p>
          <a:p>
            <a:pPr marL="578485" marR="53340" indent="-515620">
              <a:lnSpc>
                <a:spcPct val="100000"/>
              </a:lnSpc>
              <a:spcBef>
                <a:spcPts val="1500"/>
              </a:spcBef>
              <a:tabLst>
                <a:tab pos="578485" algn="l"/>
                <a:tab pos="1539875" algn="l"/>
                <a:tab pos="3440429" algn="l"/>
                <a:tab pos="5389880" algn="l"/>
                <a:tab pos="6927850" algn="l"/>
                <a:tab pos="8357870" algn="l"/>
                <a:tab pos="9594850" algn="l"/>
                <a:tab pos="10526395" algn="l"/>
                <a:tab pos="11343640" algn="l"/>
                <a:tab pos="11786870" algn="l"/>
                <a:tab pos="13021310" algn="l"/>
                <a:tab pos="13669010" algn="l"/>
                <a:tab pos="14272894" algn="l"/>
                <a:tab pos="15237460" algn="l"/>
                <a:tab pos="15792450" algn="l"/>
                <a:tab pos="1682559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Black"/>
                <a:cs typeface="Arial Black"/>
              </a:rPr>
              <a:t>Global</a:t>
            </a:r>
            <a:r>
              <a:rPr sz="2000" dirty="0">
                <a:solidFill>
                  <a:srgbClr val="404040"/>
                </a:solidFill>
                <a:latin typeface="Arial Black"/>
                <a:cs typeface="Arial Black"/>
              </a:rPr>
              <a:t>	</a:t>
            </a:r>
            <a:r>
              <a:rPr sz="2000" spc="-30" dirty="0">
                <a:solidFill>
                  <a:srgbClr val="404040"/>
                </a:solidFill>
                <a:latin typeface="Arial Black"/>
                <a:cs typeface="Arial Black"/>
              </a:rPr>
              <a:t>Compatibility:</a:t>
            </a:r>
            <a:r>
              <a:rPr sz="2000" dirty="0">
                <a:solidFill>
                  <a:srgbClr val="404040"/>
                </a:solidFill>
                <a:latin typeface="Arial Black"/>
                <a:cs typeface="Arial Black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Internationally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recognized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facilitate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40" dirty="0">
                <a:solidFill>
                  <a:srgbClr val="404040"/>
                </a:solidFill>
                <a:latin typeface="Lucida Sans Unicode"/>
                <a:cs typeface="Lucida Sans Unicode"/>
              </a:rPr>
              <a:t>global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trade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by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ensuring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35" dirty="0">
                <a:solidFill>
                  <a:srgbClr val="404040"/>
                </a:solidFill>
                <a:latin typeface="Lucida Sans Unicode"/>
                <a:cs typeface="Lucida Sans Unicode"/>
              </a:rPr>
              <a:t>that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test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results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are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trusted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	</a:t>
            </a:r>
            <a:r>
              <a:rPr sz="2000" spc="90" dirty="0">
                <a:solidFill>
                  <a:srgbClr val="404040"/>
                </a:solidFill>
                <a:latin typeface="Lucida Sans Unicode"/>
                <a:cs typeface="Lucida Sans Unicode"/>
              </a:rPr>
              <a:t>and </a:t>
            </a:r>
            <a:r>
              <a:rPr sz="2000" spc="125" dirty="0">
                <a:solidFill>
                  <a:srgbClr val="404040"/>
                </a:solidFill>
                <a:latin typeface="Lucida Sans Unicode"/>
                <a:cs typeface="Lucida Sans Unicode"/>
              </a:rPr>
              <a:t>accepted</a:t>
            </a:r>
            <a:r>
              <a:rPr sz="2000" spc="-11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worldwide.</a:t>
            </a:r>
            <a:endParaRPr sz="2000" dirty="0">
              <a:latin typeface="Lucida Sans Unicode"/>
              <a:cs typeface="Lucida Sans Unicode"/>
            </a:endParaRPr>
          </a:p>
          <a:p>
            <a:pPr marL="578485" marR="58419" indent="-515620">
              <a:lnSpc>
                <a:spcPct val="100000"/>
              </a:lnSpc>
              <a:spcBef>
                <a:spcPts val="1500"/>
              </a:spcBef>
              <a:tabLst>
                <a:tab pos="5784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spc="-90" dirty="0">
                <a:solidFill>
                  <a:srgbClr val="404040"/>
                </a:solidFill>
                <a:latin typeface="Arial Black"/>
                <a:cs typeface="Arial Black"/>
              </a:rPr>
              <a:t>Regulatory</a:t>
            </a:r>
            <a:r>
              <a:rPr sz="2000" spc="229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Arial Black"/>
                <a:cs typeface="Arial Black"/>
              </a:rPr>
              <a:t>Compliance:</a:t>
            </a:r>
            <a:r>
              <a:rPr sz="2000" spc="2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000" spc="2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ensure</a:t>
            </a:r>
            <a:r>
              <a:rPr sz="2000" spc="2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compliance</a:t>
            </a:r>
            <a:r>
              <a:rPr sz="2000" spc="2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with</a:t>
            </a:r>
            <a:r>
              <a:rPr sz="2000" spc="2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international</a:t>
            </a:r>
            <a:r>
              <a:rPr sz="2000" spc="2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regulations</a:t>
            </a:r>
            <a:r>
              <a:rPr sz="2000" spc="2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2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requirements,</a:t>
            </a:r>
            <a:r>
              <a:rPr sz="2000" spc="2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allowing</a:t>
            </a:r>
            <a:r>
              <a:rPr sz="2000" spc="2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materials</a:t>
            </a:r>
            <a:r>
              <a:rPr sz="2000" spc="2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000" spc="27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be used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in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global</a:t>
            </a:r>
            <a:r>
              <a:rPr sz="2000" spc="-4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markets.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330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323850" indent="-266700">
              <a:lnSpc>
                <a:spcPct val="100000"/>
              </a:lnSpc>
              <a:buAutoNum type="arabicPeriod" startAt="7"/>
              <a:tabLst>
                <a:tab pos="323850" algn="l"/>
              </a:tabLst>
            </a:pPr>
            <a:r>
              <a:rPr sz="2000" spc="-135" dirty="0">
                <a:solidFill>
                  <a:srgbClr val="404040"/>
                </a:solidFill>
                <a:latin typeface="Arial Black"/>
                <a:cs typeface="Arial Black"/>
              </a:rPr>
              <a:t>Research </a:t>
            </a:r>
            <a:r>
              <a:rPr sz="2000" spc="-10" dirty="0">
                <a:solidFill>
                  <a:srgbClr val="404040"/>
                </a:solidFill>
                <a:latin typeface="Arial Black"/>
                <a:cs typeface="Arial Black"/>
              </a:rPr>
              <a:t>and</a:t>
            </a:r>
            <a:r>
              <a:rPr sz="2000" spc="-13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Black"/>
                <a:cs typeface="Arial Black"/>
              </a:rPr>
              <a:t>Development:</a:t>
            </a:r>
            <a:endParaRPr sz="2000" dirty="0">
              <a:latin typeface="Arial Black"/>
              <a:cs typeface="Arial Black"/>
            </a:endParaRPr>
          </a:p>
          <a:p>
            <a:pPr marL="63500">
              <a:lnSpc>
                <a:spcPct val="100000"/>
              </a:lnSpc>
              <a:spcBef>
                <a:spcPts val="1500"/>
              </a:spcBef>
              <a:tabLst>
                <a:tab pos="5784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spc="-120" dirty="0">
                <a:solidFill>
                  <a:srgbClr val="404040"/>
                </a:solidFill>
                <a:latin typeface="Arial Black"/>
                <a:cs typeface="Arial Black"/>
              </a:rPr>
              <a:t>Benchmarking:</a:t>
            </a:r>
            <a:r>
              <a:rPr sz="2000" spc="-10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20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provide</a:t>
            </a:r>
            <a:r>
              <a:rPr sz="2000" spc="-5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Lucida Sans Unicode"/>
                <a:cs typeface="Lucida Sans Unicode"/>
              </a:rPr>
              <a:t>benchmarks</a:t>
            </a:r>
            <a:r>
              <a:rPr sz="2000" spc="-6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Lucida Sans Unicode"/>
                <a:cs typeface="Lucida Sans Unicode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comparing</a:t>
            </a:r>
            <a:r>
              <a:rPr sz="20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new</a:t>
            </a:r>
            <a:r>
              <a:rPr sz="20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materials</a:t>
            </a:r>
            <a:r>
              <a:rPr sz="20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innovations</a:t>
            </a:r>
            <a:r>
              <a:rPr sz="2000" spc="-8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against</a:t>
            </a:r>
            <a:r>
              <a:rPr sz="2000" spc="-6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established</a:t>
            </a:r>
            <a:r>
              <a:rPr sz="20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criteria.</a:t>
            </a:r>
            <a:endParaRPr sz="2000" dirty="0">
              <a:latin typeface="Lucida Sans Unicode"/>
              <a:cs typeface="Lucida Sans Unicode"/>
            </a:endParaRPr>
          </a:p>
          <a:p>
            <a:pPr marL="63500">
              <a:lnSpc>
                <a:spcPct val="100000"/>
              </a:lnSpc>
              <a:spcBef>
                <a:spcPts val="1500"/>
              </a:spcBef>
              <a:tabLst>
                <a:tab pos="578485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spc="-110" dirty="0">
                <a:solidFill>
                  <a:srgbClr val="404040"/>
                </a:solidFill>
                <a:latin typeface="Arial Black"/>
                <a:cs typeface="Arial Black"/>
              </a:rPr>
              <a:t>Innovation</a:t>
            </a:r>
            <a:r>
              <a:rPr sz="2000" spc="-4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spc="-125" dirty="0">
                <a:solidFill>
                  <a:srgbClr val="404040"/>
                </a:solidFill>
                <a:latin typeface="Arial Black"/>
                <a:cs typeface="Arial Black"/>
              </a:rPr>
              <a:t>Support:</a:t>
            </a:r>
            <a:r>
              <a:rPr sz="2000" spc="-4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Consistent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testing</a:t>
            </a:r>
            <a:r>
              <a:rPr sz="20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methods</a:t>
            </a:r>
            <a:r>
              <a:rPr sz="20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enable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researchers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Lucida Sans Unicode"/>
                <a:cs typeface="Lucida Sans Unicode"/>
              </a:rPr>
              <a:t>develop</a:t>
            </a:r>
            <a:r>
              <a:rPr sz="2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test</a:t>
            </a:r>
            <a:r>
              <a:rPr sz="2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new</a:t>
            </a:r>
            <a:r>
              <a:rPr sz="2000" spc="-3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materials</a:t>
            </a:r>
            <a:r>
              <a:rPr sz="20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Lucida Sans Unicode"/>
                <a:cs typeface="Lucida Sans Unicode"/>
              </a:rPr>
              <a:t>with</a:t>
            </a:r>
            <a:r>
              <a:rPr sz="2000" spc="-2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Lucida Sans Unicode"/>
                <a:cs typeface="Lucida Sans Unicode"/>
              </a:rPr>
              <a:t>predictable</a:t>
            </a:r>
            <a:r>
              <a:rPr sz="20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reliable</a:t>
            </a:r>
            <a:endParaRPr sz="2000" dirty="0">
              <a:latin typeface="Lucida Sans Unicode"/>
              <a:cs typeface="Lucida Sans Unicode"/>
            </a:endParaRPr>
          </a:p>
          <a:p>
            <a:pPr marL="5784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properties.</a:t>
            </a:r>
            <a:endParaRPr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88120"/>
            <a:ext cx="8920480" cy="1602740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5"/>
              </a:spcBef>
            </a:pP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36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anyone</a:t>
            </a:r>
            <a:r>
              <a:rPr sz="36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interpret</a:t>
            </a:r>
            <a:r>
              <a:rPr sz="36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36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designations</a:t>
            </a:r>
            <a:r>
              <a:rPr sz="36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spc="-5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  <a:tabLst>
                <a:tab pos="469265" algn="l"/>
              </a:tabLst>
            </a:pPr>
            <a:r>
              <a:rPr sz="2400" spc="1385" dirty="0">
                <a:latin typeface="Microsoft Sans Serif"/>
                <a:cs typeface="Microsoft Sans Serif"/>
              </a:rPr>
              <a:t>🠜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640</a:t>
            </a:r>
            <a:r>
              <a:rPr sz="32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HV</a:t>
            </a:r>
            <a:r>
              <a:rPr sz="3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30/20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54600" y="9334906"/>
            <a:ext cx="4781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7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0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872" y="4299203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2237232" y="0"/>
                </a:moveTo>
                <a:lnTo>
                  <a:pt x="140208" y="0"/>
                </a:lnTo>
                <a:lnTo>
                  <a:pt x="95892" y="7144"/>
                </a:lnTo>
                <a:lnTo>
                  <a:pt x="57404" y="27041"/>
                </a:lnTo>
                <a:lnTo>
                  <a:pt x="27052" y="57387"/>
                </a:lnTo>
                <a:lnTo>
                  <a:pt x="7148" y="95877"/>
                </a:lnTo>
                <a:lnTo>
                  <a:pt x="0" y="140208"/>
                </a:lnTo>
                <a:lnTo>
                  <a:pt x="0" y="841248"/>
                </a:lnTo>
                <a:lnTo>
                  <a:pt x="2377440" y="841248"/>
                </a:lnTo>
                <a:lnTo>
                  <a:pt x="2377440" y="140208"/>
                </a:lnTo>
                <a:lnTo>
                  <a:pt x="2370295" y="95877"/>
                </a:lnTo>
                <a:lnTo>
                  <a:pt x="2350398" y="57387"/>
                </a:lnTo>
                <a:lnTo>
                  <a:pt x="2320052" y="27041"/>
                </a:lnTo>
                <a:lnTo>
                  <a:pt x="2281562" y="7144"/>
                </a:lnTo>
                <a:lnTo>
                  <a:pt x="2237232" y="0"/>
                </a:lnTo>
                <a:close/>
              </a:path>
            </a:pathLst>
          </a:custGeom>
          <a:solidFill>
            <a:srgbClr val="92A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872" y="4299203"/>
            <a:ext cx="2377440" cy="841375"/>
          </a:xfrm>
          <a:custGeom>
            <a:avLst/>
            <a:gdLst/>
            <a:ahLst/>
            <a:cxnLst/>
            <a:rect l="l" t="t" r="r" b="b"/>
            <a:pathLst>
              <a:path w="2377440" h="841375">
                <a:moveTo>
                  <a:pt x="140208" y="0"/>
                </a:moveTo>
                <a:lnTo>
                  <a:pt x="2237232" y="0"/>
                </a:lnTo>
                <a:lnTo>
                  <a:pt x="2281562" y="7144"/>
                </a:lnTo>
                <a:lnTo>
                  <a:pt x="2320052" y="27041"/>
                </a:lnTo>
                <a:lnTo>
                  <a:pt x="2350398" y="57387"/>
                </a:lnTo>
                <a:lnTo>
                  <a:pt x="2370295" y="95877"/>
                </a:lnTo>
                <a:lnTo>
                  <a:pt x="2377440" y="140208"/>
                </a:lnTo>
                <a:lnTo>
                  <a:pt x="2377440" y="841248"/>
                </a:lnTo>
                <a:lnTo>
                  <a:pt x="0" y="841248"/>
                </a:lnTo>
                <a:lnTo>
                  <a:pt x="0" y="140208"/>
                </a:lnTo>
                <a:lnTo>
                  <a:pt x="7148" y="95877"/>
                </a:lnTo>
                <a:lnTo>
                  <a:pt x="27052" y="57387"/>
                </a:lnTo>
                <a:lnTo>
                  <a:pt x="57404" y="27041"/>
                </a:lnTo>
                <a:lnTo>
                  <a:pt x="95892" y="7144"/>
                </a:lnTo>
                <a:lnTo>
                  <a:pt x="140208" y="0"/>
                </a:lnTo>
                <a:close/>
              </a:path>
            </a:pathLst>
          </a:custGeom>
          <a:ln w="15875">
            <a:solidFill>
              <a:srgbClr val="92AA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4406265"/>
            <a:ext cx="789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640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4963" y="5253228"/>
            <a:ext cx="2429510" cy="902335"/>
          </a:xfrm>
          <a:custGeom>
            <a:avLst/>
            <a:gdLst/>
            <a:ahLst/>
            <a:cxnLst/>
            <a:rect l="l" t="t" r="r" b="b"/>
            <a:pathLst>
              <a:path w="2429510" h="902335">
                <a:moveTo>
                  <a:pt x="2278888" y="0"/>
                </a:moveTo>
                <a:lnTo>
                  <a:pt x="150368" y="0"/>
                </a:lnTo>
                <a:lnTo>
                  <a:pt x="102840" y="7664"/>
                </a:lnTo>
                <a:lnTo>
                  <a:pt x="61562" y="29008"/>
                </a:lnTo>
                <a:lnTo>
                  <a:pt x="29012" y="61557"/>
                </a:lnTo>
                <a:lnTo>
                  <a:pt x="7665" y="102835"/>
                </a:lnTo>
                <a:lnTo>
                  <a:pt x="0" y="150368"/>
                </a:lnTo>
                <a:lnTo>
                  <a:pt x="0" y="902208"/>
                </a:lnTo>
                <a:lnTo>
                  <a:pt x="2429256" y="902208"/>
                </a:lnTo>
                <a:lnTo>
                  <a:pt x="2429256" y="150368"/>
                </a:lnTo>
                <a:lnTo>
                  <a:pt x="2421591" y="102835"/>
                </a:lnTo>
                <a:lnTo>
                  <a:pt x="2400247" y="61557"/>
                </a:lnTo>
                <a:lnTo>
                  <a:pt x="2367698" y="29008"/>
                </a:lnTo>
                <a:lnTo>
                  <a:pt x="2326420" y="7664"/>
                </a:lnTo>
                <a:lnTo>
                  <a:pt x="22788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91132" y="5362143"/>
            <a:ext cx="757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HV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055" y="6313932"/>
            <a:ext cx="2429510" cy="879475"/>
          </a:xfrm>
          <a:custGeom>
            <a:avLst/>
            <a:gdLst/>
            <a:ahLst/>
            <a:cxnLst/>
            <a:rect l="l" t="t" r="r" b="b"/>
            <a:pathLst>
              <a:path w="2429510" h="879475">
                <a:moveTo>
                  <a:pt x="2282698" y="0"/>
                </a:moveTo>
                <a:lnTo>
                  <a:pt x="146557" y="0"/>
                </a:lnTo>
                <a:lnTo>
                  <a:pt x="100236" y="7475"/>
                </a:lnTo>
                <a:lnTo>
                  <a:pt x="60004" y="28289"/>
                </a:lnTo>
                <a:lnTo>
                  <a:pt x="28278" y="60021"/>
                </a:lnTo>
                <a:lnTo>
                  <a:pt x="7472" y="100250"/>
                </a:lnTo>
                <a:lnTo>
                  <a:pt x="0" y="146557"/>
                </a:lnTo>
                <a:lnTo>
                  <a:pt x="0" y="879347"/>
                </a:lnTo>
                <a:lnTo>
                  <a:pt x="2429256" y="879347"/>
                </a:lnTo>
                <a:lnTo>
                  <a:pt x="2429256" y="146557"/>
                </a:lnTo>
                <a:lnTo>
                  <a:pt x="2421780" y="100250"/>
                </a:lnTo>
                <a:lnTo>
                  <a:pt x="2400966" y="60021"/>
                </a:lnTo>
                <a:lnTo>
                  <a:pt x="2369234" y="28289"/>
                </a:lnTo>
                <a:lnTo>
                  <a:pt x="2329005" y="7475"/>
                </a:lnTo>
                <a:lnTo>
                  <a:pt x="228269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76729" y="6410655"/>
            <a:ext cx="534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0287" y="7328916"/>
            <a:ext cx="2430780" cy="934719"/>
          </a:xfrm>
          <a:custGeom>
            <a:avLst/>
            <a:gdLst/>
            <a:ahLst/>
            <a:cxnLst/>
            <a:rect l="l" t="t" r="r" b="b"/>
            <a:pathLst>
              <a:path w="2430780" h="934720">
                <a:moveTo>
                  <a:pt x="2275078" y="0"/>
                </a:moveTo>
                <a:lnTo>
                  <a:pt x="155702" y="0"/>
                </a:lnTo>
                <a:lnTo>
                  <a:pt x="106488" y="7939"/>
                </a:lnTo>
                <a:lnTo>
                  <a:pt x="63746" y="30045"/>
                </a:lnTo>
                <a:lnTo>
                  <a:pt x="30041" y="63751"/>
                </a:lnTo>
                <a:lnTo>
                  <a:pt x="7937" y="106493"/>
                </a:lnTo>
                <a:lnTo>
                  <a:pt x="0" y="155701"/>
                </a:lnTo>
                <a:lnTo>
                  <a:pt x="0" y="934211"/>
                </a:lnTo>
                <a:lnTo>
                  <a:pt x="2430780" y="934211"/>
                </a:lnTo>
                <a:lnTo>
                  <a:pt x="2430780" y="155701"/>
                </a:lnTo>
                <a:lnTo>
                  <a:pt x="2422840" y="106493"/>
                </a:lnTo>
                <a:lnTo>
                  <a:pt x="2400734" y="63751"/>
                </a:lnTo>
                <a:lnTo>
                  <a:pt x="2367028" y="30045"/>
                </a:lnTo>
                <a:lnTo>
                  <a:pt x="2324286" y="7939"/>
                </a:lnTo>
                <a:lnTo>
                  <a:pt x="2275078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28597" y="7485074"/>
            <a:ext cx="534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5464" y="4523689"/>
            <a:ext cx="4238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Vickers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hardness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value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3685" y="5465445"/>
            <a:ext cx="3265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Hardness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Symbol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8408" y="6558788"/>
            <a:ext cx="1127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Approximate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kgf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equivalent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value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applied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test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force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where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2842" y="7555230"/>
            <a:ext cx="13566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Duration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test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force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(20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s)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if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not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within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specified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range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(10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15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s)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5112" y="5178552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112" y="8263128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112" y="7173468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112" y="6135623"/>
            <a:ext cx="16446500" cy="0"/>
          </a:xfrm>
          <a:custGeom>
            <a:avLst/>
            <a:gdLst/>
            <a:ahLst/>
            <a:cxnLst/>
            <a:rect l="l" t="t" r="r" b="b"/>
            <a:pathLst>
              <a:path w="16446500">
                <a:moveTo>
                  <a:pt x="0" y="0"/>
                </a:moveTo>
                <a:lnTo>
                  <a:pt x="16446500" y="0"/>
                </a:lnTo>
              </a:path>
            </a:pathLst>
          </a:custGeom>
          <a:ln w="12700">
            <a:solidFill>
              <a:srgbClr val="DF2C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96848" y="796238"/>
            <a:ext cx="158851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5" dirty="0"/>
              <a:t> </a:t>
            </a:r>
            <a:r>
              <a:rPr sz="4500" spc="145" dirty="0"/>
              <a:t>1501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40" dirty="0"/>
              <a:t> </a:t>
            </a:r>
            <a:r>
              <a:rPr sz="4500" spc="-10" dirty="0"/>
              <a:t>ISO</a:t>
            </a:r>
            <a:r>
              <a:rPr sz="4500" spc="-245" dirty="0"/>
              <a:t> </a:t>
            </a:r>
            <a:r>
              <a:rPr sz="4500" spc="145" dirty="0"/>
              <a:t>6507</a:t>
            </a:r>
            <a:r>
              <a:rPr sz="4500" spc="-254" dirty="0"/>
              <a:t> </a:t>
            </a:r>
            <a:r>
              <a:rPr sz="4500" spc="105" dirty="0"/>
              <a:t>Metallic</a:t>
            </a:r>
            <a:r>
              <a:rPr sz="4500" spc="-240" dirty="0"/>
              <a:t> </a:t>
            </a:r>
            <a:r>
              <a:rPr sz="4500" spc="55" dirty="0"/>
              <a:t>Materials</a:t>
            </a:r>
            <a:r>
              <a:rPr sz="4500" spc="-250" dirty="0"/>
              <a:t> </a:t>
            </a:r>
            <a:r>
              <a:rPr sz="4500" spc="-535" dirty="0"/>
              <a:t>—</a:t>
            </a:r>
            <a:r>
              <a:rPr sz="4500" spc="-250" dirty="0"/>
              <a:t> </a:t>
            </a:r>
            <a:r>
              <a:rPr sz="4500" spc="60" dirty="0"/>
              <a:t>Vickers</a:t>
            </a:r>
            <a:r>
              <a:rPr sz="4500" spc="-240" dirty="0"/>
              <a:t> </a:t>
            </a:r>
            <a:r>
              <a:rPr sz="4500" dirty="0"/>
              <a:t>Hardness</a:t>
            </a:r>
            <a:r>
              <a:rPr sz="4500" spc="-245" dirty="0"/>
              <a:t> </a:t>
            </a:r>
            <a:r>
              <a:rPr sz="4500" spc="-20" dirty="0"/>
              <a:t>Test</a:t>
            </a:r>
            <a:endParaRPr sz="45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700" y="2129027"/>
            <a:ext cx="16230600" cy="891540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33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Test</a:t>
            </a:r>
            <a:r>
              <a:rPr sz="33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Report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40" dirty="0"/>
              <a:t> </a:t>
            </a:r>
            <a:r>
              <a:rPr sz="4500" spc="125" dirty="0"/>
              <a:t>1501</a:t>
            </a:r>
            <a:r>
              <a:rPr sz="4500" spc="-235" dirty="0"/>
              <a:t> </a:t>
            </a:r>
            <a:r>
              <a:rPr sz="4500" spc="290" dirty="0"/>
              <a:t>/</a:t>
            </a:r>
            <a:r>
              <a:rPr sz="4500" spc="-235" dirty="0"/>
              <a:t> </a:t>
            </a:r>
            <a:r>
              <a:rPr sz="4500" spc="-10" dirty="0"/>
              <a:t>ISO</a:t>
            </a:r>
            <a:r>
              <a:rPr sz="4500" spc="-235" dirty="0"/>
              <a:t> </a:t>
            </a:r>
            <a:r>
              <a:rPr sz="4500" spc="125" dirty="0"/>
              <a:t>6507</a:t>
            </a:r>
            <a:r>
              <a:rPr sz="4500" spc="-250" dirty="0"/>
              <a:t> </a:t>
            </a:r>
            <a:r>
              <a:rPr sz="4500" spc="100" dirty="0"/>
              <a:t>Metallic</a:t>
            </a:r>
            <a:r>
              <a:rPr sz="4500" spc="-240" dirty="0"/>
              <a:t> </a:t>
            </a:r>
            <a:r>
              <a:rPr sz="4500" spc="55" dirty="0"/>
              <a:t>Materials</a:t>
            </a:r>
            <a:r>
              <a:rPr sz="4500" spc="-250" dirty="0"/>
              <a:t> </a:t>
            </a:r>
            <a:r>
              <a:rPr sz="4500" spc="-535" dirty="0"/>
              <a:t>—</a:t>
            </a:r>
            <a:r>
              <a:rPr sz="4500" spc="-245" dirty="0"/>
              <a:t> </a:t>
            </a:r>
            <a:r>
              <a:rPr sz="4500" spc="60" dirty="0"/>
              <a:t>Vickers</a:t>
            </a:r>
            <a:r>
              <a:rPr sz="4500" spc="-235" dirty="0"/>
              <a:t> </a:t>
            </a:r>
            <a:r>
              <a:rPr sz="4500" dirty="0"/>
              <a:t>Hardness</a:t>
            </a:r>
            <a:r>
              <a:rPr sz="4500" spc="-225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1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3725113"/>
            <a:ext cx="15530194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test report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shall include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 following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information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unless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otherwise </a:t>
            </a:r>
            <a:r>
              <a:rPr sz="2300" spc="114" dirty="0">
                <a:latin typeface="Lucida Sans Unicode"/>
                <a:cs typeface="Lucida Sans Unicode"/>
              </a:rPr>
              <a:t>agreed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90" dirty="0">
                <a:latin typeface="Lucida Sans Unicode"/>
                <a:cs typeface="Lucida Sans Unicode"/>
              </a:rPr>
              <a:t>by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parties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45" dirty="0">
                <a:latin typeface="Lucida Sans Unicode"/>
                <a:cs typeface="Lucida Sans Unicode"/>
              </a:rPr>
              <a:t>concerned:</a:t>
            </a:r>
            <a:endParaRPr sz="2300">
              <a:latin typeface="Lucida Sans Unicode"/>
              <a:cs typeface="Lucida Sans Unicode"/>
            </a:endParaRPr>
          </a:p>
          <a:p>
            <a:pPr marL="497840" indent="-407670">
              <a:lnSpc>
                <a:spcPct val="100000"/>
              </a:lnSpc>
              <a:spcBef>
                <a:spcPts val="1730"/>
              </a:spcBef>
              <a:buAutoNum type="alphaLcParenR"/>
              <a:tabLst>
                <a:tab pos="497840" algn="l"/>
              </a:tabLst>
            </a:pPr>
            <a:r>
              <a:rPr sz="2300" spc="280" dirty="0">
                <a:latin typeface="Lucida Sans Unicode"/>
                <a:cs typeface="Lucida Sans Unicode"/>
              </a:rPr>
              <a:t>a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55" dirty="0">
                <a:latin typeface="Lucida Sans Unicode"/>
                <a:cs typeface="Lucida Sans Unicode"/>
              </a:rPr>
              <a:t>reference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100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this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55" dirty="0">
                <a:latin typeface="Lucida Sans Unicode"/>
                <a:cs typeface="Lucida Sans Unicode"/>
              </a:rPr>
              <a:t>document,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spc="-155" dirty="0">
                <a:latin typeface="Lucida Sans Unicode"/>
                <a:cs typeface="Lucida Sans Unicode"/>
              </a:rPr>
              <a:t>i.e.,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95" dirty="0">
                <a:latin typeface="Lucida Sans Unicode"/>
                <a:cs typeface="Lucida Sans Unicode"/>
              </a:rPr>
              <a:t> </a:t>
            </a:r>
            <a:r>
              <a:rPr sz="2300" spc="-375" dirty="0">
                <a:latin typeface="Lucida Sans Unicode"/>
                <a:cs typeface="Lucida Sans Unicode"/>
              </a:rPr>
              <a:t>1501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50" dirty="0">
                <a:latin typeface="Lucida Sans Unicode"/>
                <a:cs typeface="Lucida Sans Unicode"/>
              </a:rPr>
              <a:t>Part</a:t>
            </a:r>
            <a:r>
              <a:rPr sz="2300" spc="-95" dirty="0">
                <a:latin typeface="Lucida Sans Unicode"/>
                <a:cs typeface="Lucida Sans Unicode"/>
              </a:rPr>
              <a:t> </a:t>
            </a:r>
            <a:r>
              <a:rPr sz="2300" spc="-725" dirty="0">
                <a:latin typeface="Lucida Sans Unicode"/>
                <a:cs typeface="Lucida Sans Unicode"/>
              </a:rPr>
              <a:t>1</a:t>
            </a:r>
            <a:r>
              <a:rPr sz="2300" spc="-95" dirty="0">
                <a:latin typeface="Lucida Sans Unicode"/>
                <a:cs typeface="Lucida Sans Unicode"/>
              </a:rPr>
              <a:t> </a:t>
            </a:r>
            <a:r>
              <a:rPr sz="2300" spc="-114" dirty="0">
                <a:latin typeface="Lucida Sans Unicode"/>
                <a:cs typeface="Lucida Sans Unicode"/>
              </a:rPr>
              <a:t>/</a:t>
            </a:r>
            <a:r>
              <a:rPr sz="2300" spc="-10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ISO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55" dirty="0">
                <a:latin typeface="Lucida Sans Unicode"/>
                <a:cs typeface="Lucida Sans Unicode"/>
              </a:rPr>
              <a:t>6507-</a:t>
            </a:r>
            <a:r>
              <a:rPr sz="2300" spc="-450" dirty="0">
                <a:latin typeface="Lucida Sans Unicode"/>
                <a:cs typeface="Lucida Sans Unicode"/>
              </a:rPr>
              <a:t>1;</a:t>
            </a:r>
            <a:endParaRPr sz="2300">
              <a:latin typeface="Lucida Sans Unicode"/>
              <a:cs typeface="Lucida Sans Unicode"/>
            </a:endParaRPr>
          </a:p>
          <a:p>
            <a:pPr marL="420370" indent="-407670">
              <a:lnSpc>
                <a:spcPct val="100000"/>
              </a:lnSpc>
              <a:spcBef>
                <a:spcPts val="1730"/>
              </a:spcBef>
              <a:buAutoNum type="alphaLcParenR"/>
              <a:tabLst>
                <a:tab pos="420370" algn="l"/>
              </a:tabLst>
            </a:pPr>
            <a:r>
              <a:rPr sz="2300" dirty="0">
                <a:latin typeface="Lucida Sans Unicode"/>
                <a:cs typeface="Lucida Sans Unicode"/>
              </a:rPr>
              <a:t>all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information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95" dirty="0">
                <a:latin typeface="Lucida Sans Unicode"/>
                <a:cs typeface="Lucida Sans Unicode"/>
              </a:rPr>
              <a:t>necessary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40" dirty="0">
                <a:latin typeface="Lucida Sans Unicode"/>
                <a:cs typeface="Lucida Sans Unicode"/>
              </a:rPr>
              <a:t>for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identification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test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5" dirty="0">
                <a:latin typeface="Lucida Sans Unicode"/>
                <a:cs typeface="Lucida Sans Unicode"/>
              </a:rPr>
              <a:t>piece;</a:t>
            </a:r>
            <a:endParaRPr sz="2300">
              <a:latin typeface="Lucida Sans Unicode"/>
              <a:cs typeface="Lucida Sans Unicode"/>
            </a:endParaRPr>
          </a:p>
          <a:p>
            <a:pPr marL="400050" indent="-387350">
              <a:lnSpc>
                <a:spcPct val="100000"/>
              </a:lnSpc>
              <a:spcBef>
                <a:spcPts val="1714"/>
              </a:spcBef>
              <a:buAutoNum type="alphaLcParenR"/>
              <a:tabLst>
                <a:tab pos="400050" algn="l"/>
              </a:tabLst>
            </a:pP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120" dirty="0">
                <a:latin typeface="Lucida Sans Unicode"/>
                <a:cs typeface="Lucida Sans Unicode"/>
              </a:rPr>
              <a:t>date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test;</a:t>
            </a:r>
            <a:endParaRPr sz="2300">
              <a:latin typeface="Lucida Sans Unicode"/>
              <a:cs typeface="Lucida Sans Unicode"/>
            </a:endParaRPr>
          </a:p>
          <a:p>
            <a:pPr marL="421005" indent="-408305">
              <a:lnSpc>
                <a:spcPct val="100000"/>
              </a:lnSpc>
              <a:spcBef>
                <a:spcPts val="1725"/>
              </a:spcBef>
              <a:buAutoNum type="alphaLcParenR"/>
              <a:tabLst>
                <a:tab pos="421005" algn="l"/>
              </a:tabLst>
            </a:pP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spc="75" dirty="0">
                <a:latin typeface="Lucida Sans Unicode"/>
                <a:cs typeface="Lucida Sans Unicode"/>
              </a:rPr>
              <a:t>hardness</a:t>
            </a:r>
            <a:r>
              <a:rPr sz="2300" spc="-9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result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spc="70" dirty="0">
                <a:latin typeface="Lucida Sans Unicode"/>
                <a:cs typeface="Lucida Sans Unicode"/>
              </a:rPr>
              <a:t>obtained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in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10" dirty="0">
                <a:latin typeface="Lucida Sans Unicode"/>
                <a:cs typeface="Lucida Sans Unicode"/>
              </a:rPr>
              <a:t>HV,</a:t>
            </a:r>
            <a:r>
              <a:rPr sz="2300" spc="-9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reported</a:t>
            </a:r>
            <a:r>
              <a:rPr sz="2300" spc="-10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in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60" dirty="0">
                <a:latin typeface="Lucida Sans Unicode"/>
                <a:cs typeface="Lucida Sans Unicode"/>
              </a:rPr>
              <a:t>format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45" dirty="0">
                <a:latin typeface="Lucida Sans Unicode"/>
                <a:cs typeface="Lucida Sans Unicode"/>
              </a:rPr>
              <a:t>defined</a:t>
            </a:r>
            <a:r>
              <a:rPr sz="2300" spc="-9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in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5.2;</a:t>
            </a:r>
            <a:endParaRPr sz="2300">
              <a:latin typeface="Lucida Sans Unicode"/>
              <a:cs typeface="Lucida Sans Unicode"/>
            </a:endParaRPr>
          </a:p>
          <a:p>
            <a:pPr marL="403860" indent="-391160">
              <a:lnSpc>
                <a:spcPct val="100000"/>
              </a:lnSpc>
              <a:spcBef>
                <a:spcPts val="1730"/>
              </a:spcBef>
              <a:buAutoNum type="alphaLcParenR"/>
              <a:tabLst>
                <a:tab pos="403860" algn="l"/>
              </a:tabLst>
            </a:pPr>
            <a:r>
              <a:rPr sz="2300" dirty="0">
                <a:latin typeface="Lucida Sans Unicode"/>
                <a:cs typeface="Lucida Sans Unicode"/>
              </a:rPr>
              <a:t>all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operations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not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specified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this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95" dirty="0">
                <a:latin typeface="Lucida Sans Unicode"/>
                <a:cs typeface="Lucida Sans Unicode"/>
              </a:rPr>
              <a:t>document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or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85" dirty="0">
                <a:latin typeface="Lucida Sans Unicode"/>
                <a:cs typeface="Lucida Sans Unicode"/>
              </a:rPr>
              <a:t>regarded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145" dirty="0">
                <a:latin typeface="Lucida Sans Unicode"/>
                <a:cs typeface="Lucida Sans Unicode"/>
              </a:rPr>
              <a:t>as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optional;</a:t>
            </a:r>
            <a:endParaRPr sz="2300">
              <a:latin typeface="Lucida Sans Unicode"/>
              <a:cs typeface="Lucida Sans Unicode"/>
            </a:endParaRPr>
          </a:p>
          <a:p>
            <a:pPr marL="396240" indent="-306070">
              <a:lnSpc>
                <a:spcPct val="100000"/>
              </a:lnSpc>
              <a:spcBef>
                <a:spcPts val="1720"/>
              </a:spcBef>
              <a:buAutoNum type="alphaLcParenR"/>
              <a:tabLst>
                <a:tab pos="396240" algn="l"/>
              </a:tabLst>
            </a:pPr>
            <a:r>
              <a:rPr sz="2300" dirty="0">
                <a:latin typeface="Lucida Sans Unicode"/>
                <a:cs typeface="Lucida Sans Unicode"/>
              </a:rPr>
              <a:t>details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140" dirty="0">
                <a:latin typeface="Lucida Sans Unicode"/>
                <a:cs typeface="Lucida Sans Unicode"/>
              </a:rPr>
              <a:t>any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90" dirty="0">
                <a:latin typeface="Lucida Sans Unicode"/>
                <a:cs typeface="Lucida Sans Unicode"/>
              </a:rPr>
              <a:t>circumstances</a:t>
            </a:r>
            <a:r>
              <a:rPr sz="2300" spc="-90" dirty="0">
                <a:latin typeface="Lucida Sans Unicode"/>
                <a:cs typeface="Lucida Sans Unicode"/>
              </a:rPr>
              <a:t> </a:t>
            </a:r>
            <a:r>
              <a:rPr sz="2300" spc="65" dirty="0">
                <a:latin typeface="Lucida Sans Unicode"/>
                <a:cs typeface="Lucida Sans Unicode"/>
              </a:rPr>
              <a:t>that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75" dirty="0">
                <a:latin typeface="Lucida Sans Unicode"/>
                <a:cs typeface="Lucida Sans Unicode"/>
              </a:rPr>
              <a:t>affected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results;</a:t>
            </a:r>
            <a:endParaRPr sz="2300">
              <a:latin typeface="Lucida Sans Unicode"/>
              <a:cs typeface="Lucida Sans Unicode"/>
            </a:endParaRPr>
          </a:p>
          <a:p>
            <a:pPr marL="420370" indent="-407670">
              <a:lnSpc>
                <a:spcPct val="100000"/>
              </a:lnSpc>
              <a:spcBef>
                <a:spcPts val="1725"/>
              </a:spcBef>
              <a:buAutoNum type="alphaLcParenR"/>
              <a:tabLst>
                <a:tab pos="420370" algn="l"/>
              </a:tabLst>
            </a:pP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75" dirty="0">
                <a:latin typeface="Lucida Sans Unicode"/>
                <a:cs typeface="Lucida Sans Unicode"/>
              </a:rPr>
              <a:t>temperature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45" dirty="0">
                <a:latin typeface="Lucida Sans Unicode"/>
                <a:cs typeface="Lucida Sans Unicode"/>
              </a:rPr>
              <a:t>test,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5" dirty="0">
                <a:latin typeface="Lucida Sans Unicode"/>
                <a:cs typeface="Lucida Sans Unicode"/>
              </a:rPr>
              <a:t>if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60" dirty="0">
                <a:latin typeface="Lucida Sans Unicode"/>
                <a:cs typeface="Lucida Sans Unicode"/>
              </a:rPr>
              <a:t>it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is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outside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85" dirty="0">
                <a:latin typeface="Lucida Sans Unicode"/>
                <a:cs typeface="Lucida Sans Unicode"/>
              </a:rPr>
              <a:t>ambient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95" dirty="0">
                <a:latin typeface="Lucida Sans Unicode"/>
                <a:cs typeface="Lucida Sans Unicode"/>
              </a:rPr>
              <a:t>range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specified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295" dirty="0">
                <a:latin typeface="Lucida Sans Unicode"/>
                <a:cs typeface="Lucida Sans Unicode"/>
              </a:rPr>
              <a:t>8.1;</a:t>
            </a:r>
            <a:endParaRPr sz="2300">
              <a:latin typeface="Lucida Sans Unicode"/>
              <a:cs typeface="Lucida Sans Unicode"/>
            </a:endParaRPr>
          </a:p>
          <a:p>
            <a:pPr marL="410209" indent="-397510">
              <a:lnSpc>
                <a:spcPct val="100000"/>
              </a:lnSpc>
              <a:spcBef>
                <a:spcPts val="1730"/>
              </a:spcBef>
              <a:buAutoNum type="alphaLcParenR"/>
              <a:tabLst>
                <a:tab pos="410209" algn="l"/>
              </a:tabLst>
            </a:pPr>
            <a:r>
              <a:rPr sz="2300" spc="65" dirty="0">
                <a:latin typeface="Lucida Sans Unicode"/>
                <a:cs typeface="Lucida Sans Unicode"/>
              </a:rPr>
              <a:t>where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conversion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60" dirty="0">
                <a:latin typeface="Lucida Sans Unicode"/>
                <a:cs typeface="Lucida Sans Unicode"/>
              </a:rPr>
              <a:t>another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65" dirty="0">
                <a:latin typeface="Lucida Sans Unicode"/>
                <a:cs typeface="Lucida Sans Unicode"/>
              </a:rPr>
              <a:t>hardness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spc="110" dirty="0">
                <a:latin typeface="Lucida Sans Unicode"/>
                <a:cs typeface="Lucida Sans Unicode"/>
              </a:rPr>
              <a:t>scale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is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65" dirty="0">
                <a:latin typeface="Lucida Sans Unicode"/>
                <a:cs typeface="Lucida Sans Unicode"/>
              </a:rPr>
              <a:t>also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performed,</a:t>
            </a:r>
            <a:r>
              <a:rPr sz="2300" spc="-9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65" dirty="0">
                <a:latin typeface="Lucida Sans Unicode"/>
                <a:cs typeface="Lucida Sans Unicode"/>
              </a:rPr>
              <a:t>basis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spc="135" dirty="0">
                <a:latin typeface="Lucida Sans Unicode"/>
                <a:cs typeface="Lucida Sans Unicode"/>
              </a:rPr>
              <a:t>and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spc="85" dirty="0">
                <a:latin typeface="Lucida Sans Unicode"/>
                <a:cs typeface="Lucida Sans Unicode"/>
              </a:rPr>
              <a:t>method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this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conversion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662" rIns="0" bIns="0" rtlCol="0">
            <a:spAutoFit/>
          </a:bodyPr>
          <a:lstStyle/>
          <a:p>
            <a:pPr marL="2567305">
              <a:lnSpc>
                <a:spcPct val="100000"/>
              </a:lnSpc>
              <a:spcBef>
                <a:spcPts val="100"/>
              </a:spcBef>
            </a:pPr>
            <a:r>
              <a:rPr sz="3600" spc="-210" dirty="0"/>
              <a:t>IS</a:t>
            </a:r>
            <a:r>
              <a:rPr sz="3600" spc="-150" dirty="0"/>
              <a:t> </a:t>
            </a:r>
            <a:r>
              <a:rPr sz="3600" spc="114" dirty="0"/>
              <a:t>1501</a:t>
            </a:r>
            <a:r>
              <a:rPr sz="3600" spc="-150" dirty="0"/>
              <a:t> </a:t>
            </a:r>
            <a:r>
              <a:rPr sz="3600" spc="245" dirty="0"/>
              <a:t>/</a:t>
            </a:r>
            <a:r>
              <a:rPr sz="3600" spc="-150" dirty="0"/>
              <a:t> </a:t>
            </a:r>
            <a:r>
              <a:rPr sz="3600" dirty="0"/>
              <a:t>ISO</a:t>
            </a:r>
            <a:r>
              <a:rPr sz="3600" spc="-155" dirty="0"/>
              <a:t> </a:t>
            </a:r>
            <a:r>
              <a:rPr sz="3600" spc="114" dirty="0"/>
              <a:t>6507</a:t>
            </a:r>
            <a:r>
              <a:rPr sz="3600" spc="-150" dirty="0"/>
              <a:t> </a:t>
            </a:r>
            <a:r>
              <a:rPr sz="3600" spc="70" dirty="0"/>
              <a:t>Metallic</a:t>
            </a:r>
            <a:r>
              <a:rPr sz="3600" spc="-150" dirty="0"/>
              <a:t> </a:t>
            </a:r>
            <a:r>
              <a:rPr sz="3600" dirty="0"/>
              <a:t>Materials</a:t>
            </a:r>
            <a:r>
              <a:rPr sz="3600" spc="-165" dirty="0"/>
              <a:t> </a:t>
            </a:r>
            <a:r>
              <a:rPr sz="3600" spc="-430" dirty="0"/>
              <a:t>—</a:t>
            </a:r>
            <a:r>
              <a:rPr sz="3600" spc="-140" dirty="0"/>
              <a:t> </a:t>
            </a:r>
            <a:r>
              <a:rPr sz="3600" spc="45" dirty="0"/>
              <a:t>Vickers</a:t>
            </a:r>
            <a:r>
              <a:rPr sz="3600" spc="-135" dirty="0"/>
              <a:t> </a:t>
            </a:r>
            <a:r>
              <a:rPr sz="3600" dirty="0"/>
              <a:t>Hardness</a:t>
            </a:r>
            <a:r>
              <a:rPr sz="3600" spc="-125" dirty="0"/>
              <a:t> </a:t>
            </a:r>
            <a:r>
              <a:rPr sz="3600" spc="-20" dirty="0"/>
              <a:t>Test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338452" y="3264535"/>
            <a:ext cx="7581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00"/>
              </a:spcBef>
            </a:pPr>
            <a:r>
              <a:rPr sz="2000" spc="119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spc="580" dirty="0">
                <a:solidFill>
                  <a:srgbClr val="A42F10"/>
                </a:solidFill>
                <a:latin typeface="Microsoft Sans Serif"/>
                <a:cs typeface="Microsoft Sans Serif"/>
              </a:rPr>
              <a:t> 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Indenter</a:t>
            </a:r>
            <a:r>
              <a:rPr sz="2000" b="1" spc="5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Specifications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40" dirty="0">
                <a:solidFill>
                  <a:srgbClr val="404040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50" dirty="0">
                <a:solidFill>
                  <a:srgbClr val="404040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diamond</a:t>
            </a:r>
            <a:r>
              <a:rPr sz="2000" spc="45" dirty="0">
                <a:solidFill>
                  <a:srgbClr val="404040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indenter</a:t>
            </a:r>
            <a:r>
              <a:rPr sz="2000" spc="45" dirty="0">
                <a:solidFill>
                  <a:srgbClr val="404040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2000" spc="50" dirty="0">
                <a:solidFill>
                  <a:srgbClr val="404040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000" spc="40" dirty="0">
                <a:solidFill>
                  <a:srgbClr val="404040"/>
                </a:solidFill>
                <a:latin typeface="Arial MT"/>
                <a:cs typeface="Arial MT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right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pyramid</a:t>
            </a:r>
            <a:r>
              <a:rPr sz="2000" spc="3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2000" spc="3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000" spc="3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square</a:t>
            </a:r>
            <a:r>
              <a:rPr sz="2000" spc="3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base</a:t>
            </a:r>
            <a:r>
              <a:rPr sz="2000" spc="3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3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</a:t>
            </a:r>
            <a:r>
              <a:rPr sz="2000" spc="3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angle</a:t>
            </a:r>
            <a:r>
              <a:rPr sz="2000" spc="3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3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136°</a:t>
            </a:r>
            <a:r>
              <a:rPr sz="2000" spc="3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between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opposite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faces.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452" y="4369434"/>
            <a:ext cx="7581265" cy="353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715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1253490" algn="l"/>
                <a:tab pos="2150745" algn="l"/>
                <a:tab pos="3869690" algn="l"/>
                <a:tab pos="4697730" algn="l"/>
                <a:tab pos="5496560" algn="l"/>
                <a:tab pos="6069330" algn="l"/>
                <a:tab pos="6642100" algn="l"/>
                <a:tab pos="714502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Load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Standardized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loads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(e.g.,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10,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30,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50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kgf)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depending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material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being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tested.</a:t>
            </a:r>
            <a:endParaRPr sz="2000">
              <a:latin typeface="Arial MT"/>
              <a:cs typeface="Arial MT"/>
            </a:endParaRPr>
          </a:p>
          <a:p>
            <a:pPr marL="527685" marR="571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Dwell</a:t>
            </a:r>
            <a:r>
              <a:rPr sz="2000" b="1" spc="25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2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Specified</a:t>
            </a:r>
            <a:r>
              <a:rPr sz="2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duration</a:t>
            </a:r>
            <a:r>
              <a:rPr sz="2000" spc="2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spc="2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2000" spc="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applied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(e.g.,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10-15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seconds).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3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3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diagonals</a:t>
            </a:r>
            <a:r>
              <a:rPr sz="2000" spc="3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3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3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square</a:t>
            </a:r>
            <a:r>
              <a:rPr sz="2000" spc="3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indentation</a:t>
            </a:r>
            <a:r>
              <a:rPr sz="2000" spc="3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are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measured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precisely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microscope.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051685" algn="l"/>
                <a:tab pos="2447925" algn="l"/>
                <a:tab pos="3845560" algn="l"/>
                <a:tab pos="4438650" algn="l"/>
                <a:tab pos="5422900" algn="l"/>
                <a:tab pos="666369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Calculation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Hardness: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Vickers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Hardness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Number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(VHN)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calculated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using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standardized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formula:</a:t>
            </a:r>
            <a:endParaRPr sz="2000">
              <a:latin typeface="Arial MT"/>
              <a:cs typeface="Arial MT"/>
            </a:endParaRPr>
          </a:p>
          <a:p>
            <a:pPr marL="1340485">
              <a:lnSpc>
                <a:spcPct val="100000"/>
              </a:lnSpc>
              <a:spcBef>
                <a:spcPts val="1505"/>
              </a:spcBef>
            </a:pP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𝐻𝑉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=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0.1891×</a:t>
            </a:r>
            <a:r>
              <a:rPr sz="2000" spc="-10" dirty="0">
                <a:solidFill>
                  <a:srgbClr val="404040"/>
                </a:solidFill>
                <a:latin typeface="Cambria Math"/>
                <a:cs typeface="Cambria Math"/>
              </a:rPr>
              <a:t>𝐹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/</a:t>
            </a:r>
            <a:r>
              <a:rPr sz="2000" spc="-10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452" y="8065769"/>
            <a:ext cx="7577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where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kilograms-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force,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average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length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diagonals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millimeters.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452" y="1546606"/>
            <a:ext cx="1366075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4955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583B8F"/>
                </a:solidFill>
                <a:latin typeface="Tahoma"/>
                <a:cs typeface="Tahoma"/>
              </a:rPr>
              <a:t>Specific</a:t>
            </a:r>
            <a:r>
              <a:rPr sz="3200" b="1" spc="-180" dirty="0">
                <a:solidFill>
                  <a:srgbClr val="583B8F"/>
                </a:solidFill>
                <a:latin typeface="Tahoma"/>
                <a:cs typeface="Tahoma"/>
              </a:rPr>
              <a:t> </a:t>
            </a:r>
            <a:r>
              <a:rPr sz="3200" b="1" spc="-114" dirty="0">
                <a:solidFill>
                  <a:srgbClr val="583B8F"/>
                </a:solidFill>
                <a:latin typeface="Tahoma"/>
                <a:cs typeface="Tahoma"/>
              </a:rPr>
              <a:t>difference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90"/>
              </a:spcBef>
              <a:tabLst>
                <a:tab pos="8011795" algn="l"/>
              </a:tabLst>
            </a:pPr>
            <a:r>
              <a:rPr sz="3300" spc="-85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3300" spc="-2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3300" spc="-2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-640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3300" spc="-229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21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3300" spc="-22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-520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3300" spc="-229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-295" dirty="0">
                <a:solidFill>
                  <a:srgbClr val="6F2F9F"/>
                </a:solidFill>
                <a:latin typeface="Verdana"/>
                <a:cs typeface="Verdana"/>
              </a:rPr>
              <a:t>1501)</a:t>
            </a:r>
            <a:r>
              <a:rPr sz="3300" dirty="0">
                <a:solidFill>
                  <a:srgbClr val="6F2F9F"/>
                </a:solidFill>
                <a:latin typeface="Verdana"/>
                <a:cs typeface="Verdana"/>
              </a:rPr>
              <a:t>	</a:t>
            </a:r>
            <a:r>
              <a:rPr sz="3300" spc="-85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3300" spc="-2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3300" spc="-254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-640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3300" spc="-21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3300" spc="19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7929" y="3340735"/>
            <a:ext cx="7619365" cy="303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6985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Indenter</a:t>
            </a:r>
            <a:r>
              <a:rPr sz="2000" b="1" spc="25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25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spc="2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shapes</a:t>
            </a:r>
            <a:r>
              <a:rPr sz="2000" spc="2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2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sizes</a:t>
            </a:r>
            <a:r>
              <a:rPr sz="2000" spc="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2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indenters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165985" algn="l"/>
                <a:tab pos="3129280" algn="l"/>
                <a:tab pos="3966210" algn="l"/>
                <a:tab pos="4928870" algn="l"/>
                <a:tab pos="5552440" algn="l"/>
                <a:tab pos="6176010" algn="l"/>
                <a:tab pos="6743065" algn="l"/>
                <a:tab pos="725360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Inconsistent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Loads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Loads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vary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are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not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standardized.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1664335" algn="l"/>
                <a:tab pos="2490470" algn="l"/>
                <a:tab pos="3310890" algn="l"/>
                <a:tab pos="3910965" algn="l"/>
                <a:tab pos="4989830" algn="l"/>
                <a:tab pos="5448935" algn="l"/>
                <a:tab pos="6263005" algn="l"/>
                <a:tab pos="6777990" algn="l"/>
                <a:tab pos="7422515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Dwell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duration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load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is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applied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consistent.</a:t>
            </a:r>
            <a:endParaRPr sz="2000">
              <a:latin typeface="Arial MT"/>
              <a:cs typeface="Arial MT"/>
            </a:endParaRPr>
          </a:p>
          <a:p>
            <a:pPr marL="527685" marR="571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2000" b="1" spc="1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method</a:t>
            </a:r>
            <a:r>
              <a:rPr sz="2000" spc="1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1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measuring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indentation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20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37929" y="6541389"/>
            <a:ext cx="7618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2402205" algn="l"/>
                <a:tab pos="4063365" algn="l"/>
                <a:tab pos="4725035" algn="l"/>
                <a:tab pos="5793105" algn="l"/>
                <a:tab pos="6241415" algn="l"/>
                <a:tab pos="731012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Non-standard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Calculation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formula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method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calculating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hardness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499600" cy="10287000"/>
          </a:xfrm>
          <a:custGeom>
            <a:avLst/>
            <a:gdLst/>
            <a:ahLst/>
            <a:cxnLst/>
            <a:rect l="l" t="t" r="r" b="b"/>
            <a:pathLst>
              <a:path w="9499600" h="10287000">
                <a:moveTo>
                  <a:pt x="9499092" y="0"/>
                </a:moveTo>
                <a:lnTo>
                  <a:pt x="0" y="0"/>
                </a:lnTo>
                <a:lnTo>
                  <a:pt x="0" y="10287000"/>
                </a:lnTo>
                <a:lnTo>
                  <a:pt x="9499092" y="10287000"/>
                </a:lnTo>
                <a:lnTo>
                  <a:pt x="9499092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461" y="2244089"/>
            <a:ext cx="5762625" cy="18415"/>
          </a:xfrm>
          <a:custGeom>
            <a:avLst/>
            <a:gdLst/>
            <a:ahLst/>
            <a:cxnLst/>
            <a:rect l="l" t="t" r="r" b="b"/>
            <a:pathLst>
              <a:path w="5762625" h="18414">
                <a:moveTo>
                  <a:pt x="0" y="18287"/>
                </a:moveTo>
                <a:lnTo>
                  <a:pt x="576224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433" y="4085097"/>
            <a:ext cx="6125210" cy="377190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5300" b="1" spc="-74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10" dirty="0">
                <a:solidFill>
                  <a:srgbClr val="FFFFFF"/>
                </a:solidFill>
                <a:latin typeface="Tahoma"/>
                <a:cs typeface="Tahoma"/>
              </a:rPr>
              <a:t>1757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6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434" dirty="0">
                <a:solidFill>
                  <a:srgbClr val="FFFFFF"/>
                </a:solidFill>
                <a:latin typeface="Tahoma"/>
                <a:cs typeface="Tahoma"/>
              </a:rPr>
              <a:t>ISO</a:t>
            </a:r>
            <a:r>
              <a:rPr sz="5300" b="1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35" dirty="0">
                <a:solidFill>
                  <a:srgbClr val="FFFFFF"/>
                </a:solidFill>
                <a:latin typeface="Tahoma"/>
                <a:cs typeface="Tahoma"/>
              </a:rPr>
              <a:t>148</a:t>
            </a:r>
            <a:endParaRPr sz="5300">
              <a:latin typeface="Tahoma"/>
              <a:cs typeface="Tahoma"/>
            </a:endParaRPr>
          </a:p>
          <a:p>
            <a:pPr marL="12065" marR="5080" algn="ctr">
              <a:lnSpc>
                <a:spcPct val="114300"/>
              </a:lnSpc>
              <a:spcBef>
                <a:spcPts val="5"/>
              </a:spcBef>
            </a:pPr>
            <a:r>
              <a:rPr sz="5400" spc="130" dirty="0">
                <a:solidFill>
                  <a:srgbClr val="FFFFFF"/>
                </a:solidFill>
                <a:latin typeface="Tahoma"/>
                <a:cs typeface="Tahoma"/>
              </a:rPr>
              <a:t>Metallic</a:t>
            </a:r>
            <a:r>
              <a:rPr sz="5400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70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54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-690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5400" spc="55" dirty="0">
                <a:solidFill>
                  <a:srgbClr val="FFFFFF"/>
                </a:solidFill>
                <a:latin typeface="Tahoma"/>
                <a:cs typeface="Tahoma"/>
              </a:rPr>
              <a:t>Charpy</a:t>
            </a:r>
            <a:r>
              <a:rPr sz="5400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-10" dirty="0">
                <a:solidFill>
                  <a:srgbClr val="FFFFFF"/>
                </a:solidFill>
                <a:latin typeface="Tahoma"/>
                <a:cs typeface="Tahoma"/>
              </a:rPr>
              <a:t>Pendulum </a:t>
            </a:r>
            <a:r>
              <a:rPr sz="5400" spc="-85" dirty="0">
                <a:solidFill>
                  <a:srgbClr val="FFFFFF"/>
                </a:solidFill>
                <a:latin typeface="Tahoma"/>
                <a:cs typeface="Tahoma"/>
              </a:rPr>
              <a:t>Impact</a:t>
            </a:r>
            <a:r>
              <a:rPr sz="5400" spc="-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-20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939" y="1206754"/>
            <a:ext cx="825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endParaRPr sz="43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7297400" cy="10148570"/>
            <a:chOff x="0" y="0"/>
            <a:chExt cx="17297400" cy="10148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297400" cy="10148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5736" y="1528572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4395" y="381076"/>
            <a:ext cx="175418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15" dirty="0"/>
              <a:t> </a:t>
            </a:r>
            <a:r>
              <a:rPr sz="4500" spc="145" dirty="0"/>
              <a:t>1757</a:t>
            </a:r>
            <a:r>
              <a:rPr sz="4500" spc="-215" dirty="0"/>
              <a:t> </a:t>
            </a:r>
            <a:r>
              <a:rPr sz="4500" spc="290" dirty="0"/>
              <a:t>/</a:t>
            </a:r>
            <a:r>
              <a:rPr sz="4500" spc="-215" dirty="0"/>
              <a:t> </a:t>
            </a:r>
            <a:r>
              <a:rPr sz="4500" spc="-10" dirty="0"/>
              <a:t>ISO</a:t>
            </a:r>
            <a:r>
              <a:rPr sz="4500" spc="-210" dirty="0"/>
              <a:t> </a:t>
            </a:r>
            <a:r>
              <a:rPr sz="4500" spc="145" dirty="0"/>
              <a:t>148</a:t>
            </a:r>
            <a:r>
              <a:rPr sz="4500" spc="-204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0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dirty="0"/>
              <a:t>Charpy</a:t>
            </a:r>
            <a:r>
              <a:rPr sz="4500" spc="-235" dirty="0"/>
              <a:t> </a:t>
            </a:r>
            <a:r>
              <a:rPr sz="4500" dirty="0"/>
              <a:t>Pendulum</a:t>
            </a:r>
            <a:r>
              <a:rPr sz="4500" spc="-220" dirty="0"/>
              <a:t> </a:t>
            </a:r>
            <a:r>
              <a:rPr sz="4500" spc="-90" dirty="0"/>
              <a:t>Impact</a:t>
            </a:r>
            <a:r>
              <a:rPr sz="4500" spc="-20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7" name="object 7"/>
          <p:cNvSpPr/>
          <p:nvPr/>
        </p:nvSpPr>
        <p:spPr>
          <a:xfrm>
            <a:off x="1153668" y="2891027"/>
            <a:ext cx="15750540" cy="5669280"/>
          </a:xfrm>
          <a:custGeom>
            <a:avLst/>
            <a:gdLst/>
            <a:ahLst/>
            <a:cxnLst/>
            <a:rect l="l" t="t" r="r" b="b"/>
            <a:pathLst>
              <a:path w="15750540" h="5669280">
                <a:moveTo>
                  <a:pt x="4552188" y="389255"/>
                </a:moveTo>
                <a:lnTo>
                  <a:pt x="4547273" y="332676"/>
                </a:lnTo>
                <a:lnTo>
                  <a:pt x="4532909" y="278790"/>
                </a:lnTo>
                <a:lnTo>
                  <a:pt x="4509643" y="229120"/>
                </a:lnTo>
                <a:lnTo>
                  <a:pt x="4478020" y="185166"/>
                </a:lnTo>
                <a:lnTo>
                  <a:pt x="4439513" y="149072"/>
                </a:lnTo>
                <a:lnTo>
                  <a:pt x="4395978" y="122542"/>
                </a:lnTo>
                <a:lnTo>
                  <a:pt x="4348708" y="106184"/>
                </a:lnTo>
                <a:lnTo>
                  <a:pt x="4299077" y="100584"/>
                </a:lnTo>
                <a:lnTo>
                  <a:pt x="253111" y="100584"/>
                </a:lnTo>
                <a:lnTo>
                  <a:pt x="203466" y="106184"/>
                </a:lnTo>
                <a:lnTo>
                  <a:pt x="156197" y="122542"/>
                </a:lnTo>
                <a:lnTo>
                  <a:pt x="112636" y="149072"/>
                </a:lnTo>
                <a:lnTo>
                  <a:pt x="74117" y="185166"/>
                </a:lnTo>
                <a:lnTo>
                  <a:pt x="42506" y="229120"/>
                </a:lnTo>
                <a:lnTo>
                  <a:pt x="19253" y="278790"/>
                </a:lnTo>
                <a:lnTo>
                  <a:pt x="4902" y="332676"/>
                </a:lnTo>
                <a:lnTo>
                  <a:pt x="0" y="389255"/>
                </a:lnTo>
                <a:lnTo>
                  <a:pt x="0" y="5380609"/>
                </a:lnTo>
                <a:lnTo>
                  <a:pt x="4902" y="5437200"/>
                </a:lnTo>
                <a:lnTo>
                  <a:pt x="19253" y="5491086"/>
                </a:lnTo>
                <a:lnTo>
                  <a:pt x="42506" y="5540756"/>
                </a:lnTo>
                <a:lnTo>
                  <a:pt x="74117" y="5584698"/>
                </a:lnTo>
                <a:lnTo>
                  <a:pt x="112636" y="5620740"/>
                </a:lnTo>
                <a:lnTo>
                  <a:pt x="156197" y="5647283"/>
                </a:lnTo>
                <a:lnTo>
                  <a:pt x="203466" y="5663679"/>
                </a:lnTo>
                <a:lnTo>
                  <a:pt x="253111" y="5669280"/>
                </a:lnTo>
                <a:lnTo>
                  <a:pt x="4299077" y="5669280"/>
                </a:lnTo>
                <a:lnTo>
                  <a:pt x="4348708" y="5663679"/>
                </a:lnTo>
                <a:lnTo>
                  <a:pt x="4395978" y="5647283"/>
                </a:lnTo>
                <a:lnTo>
                  <a:pt x="4439513" y="5620740"/>
                </a:lnTo>
                <a:lnTo>
                  <a:pt x="4478020" y="5584698"/>
                </a:lnTo>
                <a:lnTo>
                  <a:pt x="4509643" y="5540756"/>
                </a:lnTo>
                <a:lnTo>
                  <a:pt x="4532909" y="5491086"/>
                </a:lnTo>
                <a:lnTo>
                  <a:pt x="4547273" y="5437200"/>
                </a:lnTo>
                <a:lnTo>
                  <a:pt x="4552188" y="5380609"/>
                </a:lnTo>
                <a:lnTo>
                  <a:pt x="4552188" y="389255"/>
                </a:lnTo>
                <a:close/>
              </a:path>
              <a:path w="15750540" h="5669280">
                <a:moveTo>
                  <a:pt x="10093452" y="316103"/>
                </a:moveTo>
                <a:lnTo>
                  <a:pt x="10088537" y="259524"/>
                </a:lnTo>
                <a:lnTo>
                  <a:pt x="10074186" y="205638"/>
                </a:lnTo>
                <a:lnTo>
                  <a:pt x="10050958" y="155968"/>
                </a:lnTo>
                <a:lnTo>
                  <a:pt x="10019411" y="112014"/>
                </a:lnTo>
                <a:lnTo>
                  <a:pt x="9980841" y="75920"/>
                </a:lnTo>
                <a:lnTo>
                  <a:pt x="9937267" y="49390"/>
                </a:lnTo>
                <a:lnTo>
                  <a:pt x="9890036" y="33032"/>
                </a:lnTo>
                <a:lnTo>
                  <a:pt x="9840468" y="27432"/>
                </a:lnTo>
                <a:lnTo>
                  <a:pt x="5795772" y="27432"/>
                </a:lnTo>
                <a:lnTo>
                  <a:pt x="5746191" y="33032"/>
                </a:lnTo>
                <a:lnTo>
                  <a:pt x="5698960" y="49390"/>
                </a:lnTo>
                <a:lnTo>
                  <a:pt x="5655386" y="75920"/>
                </a:lnTo>
                <a:lnTo>
                  <a:pt x="5616829" y="112014"/>
                </a:lnTo>
                <a:lnTo>
                  <a:pt x="5585269" y="155968"/>
                </a:lnTo>
                <a:lnTo>
                  <a:pt x="5562041" y="205638"/>
                </a:lnTo>
                <a:lnTo>
                  <a:pt x="5547690" y="259524"/>
                </a:lnTo>
                <a:lnTo>
                  <a:pt x="5542788" y="316103"/>
                </a:lnTo>
                <a:lnTo>
                  <a:pt x="5542788" y="5307457"/>
                </a:lnTo>
                <a:lnTo>
                  <a:pt x="5547690" y="5364048"/>
                </a:lnTo>
                <a:lnTo>
                  <a:pt x="5562041" y="5417934"/>
                </a:lnTo>
                <a:lnTo>
                  <a:pt x="5585269" y="5467604"/>
                </a:lnTo>
                <a:lnTo>
                  <a:pt x="5616829" y="5511546"/>
                </a:lnTo>
                <a:lnTo>
                  <a:pt x="5655386" y="5547588"/>
                </a:lnTo>
                <a:lnTo>
                  <a:pt x="5698960" y="5574131"/>
                </a:lnTo>
                <a:lnTo>
                  <a:pt x="5746191" y="5590527"/>
                </a:lnTo>
                <a:lnTo>
                  <a:pt x="5795772" y="5596128"/>
                </a:lnTo>
                <a:lnTo>
                  <a:pt x="9840468" y="5596128"/>
                </a:lnTo>
                <a:lnTo>
                  <a:pt x="9890036" y="5590527"/>
                </a:lnTo>
                <a:lnTo>
                  <a:pt x="9937267" y="5574131"/>
                </a:lnTo>
                <a:lnTo>
                  <a:pt x="9980841" y="5547588"/>
                </a:lnTo>
                <a:lnTo>
                  <a:pt x="10019411" y="5511546"/>
                </a:lnTo>
                <a:lnTo>
                  <a:pt x="10050958" y="5467604"/>
                </a:lnTo>
                <a:lnTo>
                  <a:pt x="10074186" y="5417934"/>
                </a:lnTo>
                <a:lnTo>
                  <a:pt x="10088537" y="5364048"/>
                </a:lnTo>
                <a:lnTo>
                  <a:pt x="10093452" y="5307457"/>
                </a:lnTo>
                <a:lnTo>
                  <a:pt x="10093452" y="316103"/>
                </a:lnTo>
                <a:close/>
              </a:path>
              <a:path w="15750540" h="5669280">
                <a:moveTo>
                  <a:pt x="15750540" y="288671"/>
                </a:moveTo>
                <a:lnTo>
                  <a:pt x="15745625" y="232092"/>
                </a:lnTo>
                <a:lnTo>
                  <a:pt x="15731274" y="178206"/>
                </a:lnTo>
                <a:lnTo>
                  <a:pt x="15708046" y="128536"/>
                </a:lnTo>
                <a:lnTo>
                  <a:pt x="15676499" y="84582"/>
                </a:lnTo>
                <a:lnTo>
                  <a:pt x="15637929" y="48488"/>
                </a:lnTo>
                <a:lnTo>
                  <a:pt x="15594356" y="21958"/>
                </a:lnTo>
                <a:lnTo>
                  <a:pt x="15547124" y="5600"/>
                </a:lnTo>
                <a:lnTo>
                  <a:pt x="15497556" y="0"/>
                </a:lnTo>
                <a:lnTo>
                  <a:pt x="11452860" y="0"/>
                </a:lnTo>
                <a:lnTo>
                  <a:pt x="11403279" y="5600"/>
                </a:lnTo>
                <a:lnTo>
                  <a:pt x="11356048" y="21958"/>
                </a:lnTo>
                <a:lnTo>
                  <a:pt x="11312474" y="48488"/>
                </a:lnTo>
                <a:lnTo>
                  <a:pt x="11273917" y="84582"/>
                </a:lnTo>
                <a:lnTo>
                  <a:pt x="11242358" y="128536"/>
                </a:lnTo>
                <a:lnTo>
                  <a:pt x="11219129" y="178206"/>
                </a:lnTo>
                <a:lnTo>
                  <a:pt x="11204778" y="232092"/>
                </a:lnTo>
                <a:lnTo>
                  <a:pt x="11199876" y="288671"/>
                </a:lnTo>
                <a:lnTo>
                  <a:pt x="11199876" y="5280025"/>
                </a:lnTo>
                <a:lnTo>
                  <a:pt x="11204778" y="5336616"/>
                </a:lnTo>
                <a:lnTo>
                  <a:pt x="11219129" y="5390502"/>
                </a:lnTo>
                <a:lnTo>
                  <a:pt x="11242358" y="5440172"/>
                </a:lnTo>
                <a:lnTo>
                  <a:pt x="11273917" y="5484114"/>
                </a:lnTo>
                <a:lnTo>
                  <a:pt x="11312474" y="5520156"/>
                </a:lnTo>
                <a:lnTo>
                  <a:pt x="11356048" y="5546699"/>
                </a:lnTo>
                <a:lnTo>
                  <a:pt x="11403279" y="5563095"/>
                </a:lnTo>
                <a:lnTo>
                  <a:pt x="11452860" y="5568696"/>
                </a:lnTo>
                <a:lnTo>
                  <a:pt x="15497556" y="5568696"/>
                </a:lnTo>
                <a:lnTo>
                  <a:pt x="15547124" y="5563095"/>
                </a:lnTo>
                <a:lnTo>
                  <a:pt x="15594356" y="5546699"/>
                </a:lnTo>
                <a:lnTo>
                  <a:pt x="15637929" y="5520156"/>
                </a:lnTo>
                <a:lnTo>
                  <a:pt x="15676499" y="5484114"/>
                </a:lnTo>
                <a:lnTo>
                  <a:pt x="15708046" y="5440172"/>
                </a:lnTo>
                <a:lnTo>
                  <a:pt x="15731274" y="5390502"/>
                </a:lnTo>
                <a:lnTo>
                  <a:pt x="15745625" y="5336616"/>
                </a:lnTo>
                <a:lnTo>
                  <a:pt x="15750540" y="5280025"/>
                </a:lnTo>
                <a:lnTo>
                  <a:pt x="15750540" y="28867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6352" y="1596085"/>
            <a:ext cx="6861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0" dirty="0">
                <a:solidFill>
                  <a:srgbClr val="FFFFFF"/>
                </a:solidFill>
                <a:latin typeface="Arial Black"/>
                <a:cs typeface="Arial Black"/>
              </a:rPr>
              <a:t>This</a:t>
            </a:r>
            <a:r>
              <a:rPr sz="36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14" dirty="0">
                <a:solidFill>
                  <a:srgbClr val="FFFFFF"/>
                </a:solidFill>
                <a:latin typeface="Arial Black"/>
                <a:cs typeface="Arial Black"/>
              </a:rPr>
              <a:t>standard</a:t>
            </a:r>
            <a:r>
              <a:rPr sz="3600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Arial Black"/>
                <a:cs typeface="Arial Black"/>
              </a:rPr>
              <a:t>has</a:t>
            </a:r>
            <a:r>
              <a:rPr sz="36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00" dirty="0">
                <a:solidFill>
                  <a:srgbClr val="FFFFFF"/>
                </a:solidFill>
                <a:latin typeface="Arial Black"/>
                <a:cs typeface="Arial Black"/>
              </a:rPr>
              <a:t>three</a:t>
            </a:r>
            <a:r>
              <a:rPr sz="36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35" dirty="0">
                <a:solidFill>
                  <a:srgbClr val="FFFFFF"/>
                </a:solidFill>
                <a:latin typeface="Arial Black"/>
                <a:cs typeface="Arial Black"/>
              </a:rPr>
              <a:t>parts</a:t>
            </a:r>
            <a:r>
              <a:rPr sz="36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3388" y="3177716"/>
            <a:ext cx="3749675" cy="201803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635"/>
              </a:spcBef>
            </a:pPr>
            <a:r>
              <a:rPr sz="2200" spc="-155" dirty="0">
                <a:latin typeface="Arial Black"/>
                <a:cs typeface="Arial Black"/>
              </a:rPr>
              <a:t>Part </a:t>
            </a:r>
            <a:r>
              <a:rPr sz="2200" spc="-765" dirty="0">
                <a:latin typeface="Arial Black"/>
                <a:cs typeface="Arial Black"/>
              </a:rPr>
              <a:t>1</a:t>
            </a:r>
            <a:r>
              <a:rPr sz="2200" spc="-145" dirty="0">
                <a:latin typeface="Arial Black"/>
                <a:cs typeface="Arial Black"/>
              </a:rPr>
              <a:t> </a:t>
            </a:r>
            <a:r>
              <a:rPr sz="2200" spc="-225" dirty="0">
                <a:latin typeface="Arial Black"/>
                <a:cs typeface="Arial Black"/>
              </a:rPr>
              <a:t>Test</a:t>
            </a:r>
            <a:r>
              <a:rPr sz="2200" spc="-170" dirty="0">
                <a:latin typeface="Arial Black"/>
                <a:cs typeface="Arial Black"/>
              </a:rPr>
              <a:t> </a:t>
            </a:r>
            <a:r>
              <a:rPr sz="2200" spc="-10" dirty="0">
                <a:latin typeface="Arial Black"/>
                <a:cs typeface="Arial Black"/>
              </a:rPr>
              <a:t>method</a:t>
            </a:r>
            <a:endParaRPr sz="2200">
              <a:latin typeface="Arial Black"/>
              <a:cs typeface="Arial Black"/>
            </a:endParaRPr>
          </a:p>
          <a:p>
            <a:pPr marL="12700" algn="just">
              <a:lnSpc>
                <a:spcPts val="2620"/>
              </a:lnSpc>
              <a:spcBef>
                <a:spcPts val="1639"/>
              </a:spcBef>
            </a:pPr>
            <a:r>
              <a:rPr sz="2300" b="1" i="1" dirty="0">
                <a:latin typeface="Arial"/>
                <a:cs typeface="Arial"/>
              </a:rPr>
              <a:t>Scope</a:t>
            </a:r>
            <a:r>
              <a:rPr sz="2300" b="1" i="1" spc="30" dirty="0">
                <a:latin typeface="Arial"/>
                <a:cs typeface="Arial"/>
              </a:rPr>
              <a:t> </a:t>
            </a:r>
            <a:r>
              <a:rPr sz="2200" spc="-275" dirty="0">
                <a:latin typeface="Arial Black"/>
                <a:cs typeface="Arial Black"/>
              </a:rPr>
              <a:t>:</a:t>
            </a:r>
            <a:r>
              <a:rPr sz="2200" spc="45" dirty="0">
                <a:latin typeface="Arial Black"/>
                <a:cs typeface="Arial Black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This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part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-300" dirty="0">
                <a:latin typeface="Lucida Sans Unicode"/>
                <a:cs typeface="Lucida Sans Unicode"/>
              </a:rPr>
              <a:t>1757</a:t>
            </a:r>
            <a:endParaRPr sz="2200">
              <a:latin typeface="Lucida Sans Unicode"/>
              <a:cs typeface="Lucida Sans Unicode"/>
            </a:endParaRPr>
          </a:p>
          <a:p>
            <a:pPr marL="12700" marR="5080" algn="just">
              <a:lnSpc>
                <a:spcPts val="2380"/>
              </a:lnSpc>
              <a:spcBef>
                <a:spcPts val="155"/>
              </a:spcBef>
            </a:pPr>
            <a:r>
              <a:rPr sz="2200" dirty="0">
                <a:latin typeface="Lucida Sans Unicode"/>
                <a:cs typeface="Lucida Sans Unicode"/>
              </a:rPr>
              <a:t>/</a:t>
            </a:r>
            <a:r>
              <a:rPr sz="2200" spc="23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240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148</a:t>
            </a:r>
            <a:r>
              <a:rPr sz="2200" spc="24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specifies</a:t>
            </a:r>
            <a:r>
              <a:rPr sz="2200" spc="245" dirty="0">
                <a:latin typeface="Lucida Sans Unicode"/>
                <a:cs typeface="Lucida Sans Unicode"/>
              </a:rPr>
              <a:t>  </a:t>
            </a:r>
            <a:r>
              <a:rPr sz="2200" spc="-25" dirty="0">
                <a:latin typeface="Lucida Sans Unicode"/>
                <a:cs typeface="Lucida Sans Unicode"/>
              </a:rPr>
              <a:t>the </a:t>
            </a:r>
            <a:r>
              <a:rPr sz="2200" spc="85" dirty="0">
                <a:latin typeface="Lucida Sans Unicode"/>
                <a:cs typeface="Lucida Sans Unicode"/>
              </a:rPr>
              <a:t>Charpy</a:t>
            </a:r>
            <a:r>
              <a:rPr sz="2200" spc="-20" dirty="0">
                <a:latin typeface="Lucida Sans Unicode"/>
                <a:cs typeface="Lucida Sans Unicode"/>
              </a:rPr>
              <a:t>  </a:t>
            </a:r>
            <a:r>
              <a:rPr sz="2200" spc="85" dirty="0">
                <a:latin typeface="Lucida Sans Unicode"/>
                <a:cs typeface="Lucida Sans Unicode"/>
              </a:rPr>
              <a:t>(V-</a:t>
            </a:r>
            <a:r>
              <a:rPr sz="2200" spc="65" dirty="0">
                <a:latin typeface="Lucida Sans Unicode"/>
                <a:cs typeface="Lucida Sans Unicode"/>
              </a:rPr>
              <a:t>notch</a:t>
            </a:r>
            <a:r>
              <a:rPr sz="2200" spc="-20" dirty="0">
                <a:latin typeface="Lucida Sans Unicode"/>
                <a:cs typeface="Lucida Sans Unicode"/>
              </a:rPr>
              <a:t>  </a:t>
            </a:r>
            <a:r>
              <a:rPr sz="2200" spc="130" dirty="0">
                <a:latin typeface="Lucida Sans Unicode"/>
                <a:cs typeface="Lucida Sans Unicode"/>
              </a:rPr>
              <a:t>and</a:t>
            </a:r>
            <a:r>
              <a:rPr sz="2200" spc="-25" dirty="0">
                <a:latin typeface="Lucida Sans Unicode"/>
                <a:cs typeface="Lucida Sans Unicode"/>
              </a:rPr>
              <a:t>  U- </a:t>
            </a:r>
            <a:r>
              <a:rPr sz="2200" spc="100" dirty="0">
                <a:latin typeface="Lucida Sans Unicode"/>
                <a:cs typeface="Lucida Sans Unicode"/>
              </a:rPr>
              <a:t>notch)</a:t>
            </a:r>
            <a:r>
              <a:rPr sz="2200" spc="-30" dirty="0">
                <a:latin typeface="Lucida Sans Unicode"/>
                <a:cs typeface="Lucida Sans Unicode"/>
              </a:rPr>
              <a:t>  </a:t>
            </a:r>
            <a:r>
              <a:rPr sz="2200" spc="65" dirty="0">
                <a:latin typeface="Lucida Sans Unicode"/>
                <a:cs typeface="Lucida Sans Unicode"/>
              </a:rPr>
              <a:t>pendulum</a:t>
            </a:r>
            <a:r>
              <a:rPr sz="2200" spc="-30" dirty="0">
                <a:latin typeface="Lucida Sans Unicode"/>
                <a:cs typeface="Lucida Sans Unicode"/>
              </a:rPr>
              <a:t>  </a:t>
            </a:r>
            <a:r>
              <a:rPr sz="2200" spc="95" dirty="0">
                <a:latin typeface="Lucida Sans Unicode"/>
                <a:cs typeface="Lucida Sans Unicode"/>
              </a:rPr>
              <a:t>impact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3388" y="5137150"/>
            <a:ext cx="2513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3190" algn="l"/>
              </a:tabLst>
            </a:pPr>
            <a:r>
              <a:rPr sz="2200" spc="-20" dirty="0">
                <a:latin typeface="Lucida Sans Unicode"/>
                <a:cs typeface="Lucida Sans Unicode"/>
              </a:rPr>
              <a:t>test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65" dirty="0">
                <a:latin typeface="Lucida Sans Unicode"/>
                <a:cs typeface="Lucida Sans Unicode"/>
              </a:rPr>
              <a:t>method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3388" y="5137150"/>
            <a:ext cx="374904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347720">
              <a:lnSpc>
                <a:spcPts val="2380"/>
              </a:lnSpc>
              <a:spcBef>
                <a:spcPts val="390"/>
              </a:spcBef>
              <a:tabLst>
                <a:tab pos="2016125" algn="l"/>
                <a:tab pos="2760345" algn="l"/>
              </a:tabLst>
            </a:pPr>
            <a:r>
              <a:rPr sz="2200" spc="-55" dirty="0">
                <a:latin typeface="Lucida Sans Unicode"/>
                <a:cs typeface="Lucida Sans Unicode"/>
              </a:rPr>
              <a:t>for </a:t>
            </a:r>
            <a:r>
              <a:rPr sz="2200" spc="-10" dirty="0">
                <a:latin typeface="Lucida Sans Unicode"/>
                <a:cs typeface="Lucida Sans Unicode"/>
              </a:rPr>
              <a:t>determining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-25" dirty="0">
                <a:latin typeface="Lucida Sans Unicode"/>
                <a:cs typeface="Lucida Sans Unicode"/>
              </a:rPr>
              <a:t>the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55" dirty="0">
                <a:latin typeface="Lucida Sans Unicode"/>
                <a:cs typeface="Lucida Sans Unicode"/>
              </a:rPr>
              <a:t>energy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3388" y="5740654"/>
            <a:ext cx="37484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9885" algn="l"/>
                <a:tab pos="2115185" algn="l"/>
                <a:tab pos="2731135" algn="l"/>
              </a:tabLst>
            </a:pPr>
            <a:r>
              <a:rPr sz="2200" spc="65" dirty="0">
                <a:latin typeface="Lucida Sans Unicode"/>
                <a:cs typeface="Lucida Sans Unicode"/>
              </a:rPr>
              <a:t>absorbed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-25" dirty="0">
                <a:latin typeface="Lucida Sans Unicode"/>
                <a:cs typeface="Lucida Sans Unicode"/>
              </a:rPr>
              <a:t>in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125" dirty="0">
                <a:latin typeface="Lucida Sans Unicode"/>
                <a:cs typeface="Lucida Sans Unicode"/>
              </a:rPr>
              <a:t>an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95" dirty="0">
                <a:latin typeface="Lucida Sans Unicode"/>
                <a:cs typeface="Lucida Sans Unicode"/>
              </a:rPr>
              <a:t>impact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3388" y="6042405"/>
            <a:ext cx="3553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Lucida Sans Unicode"/>
                <a:cs typeface="Lucida Sans Unicode"/>
              </a:rPr>
              <a:t>test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55" dirty="0">
                <a:latin typeface="Lucida Sans Unicode"/>
                <a:cs typeface="Lucida Sans Unicode"/>
              </a:rPr>
              <a:t>metallic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materials.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73671" y="3223387"/>
            <a:ext cx="4396105" cy="48399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7620" algn="just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latin typeface="Arial Black"/>
                <a:cs typeface="Arial Black"/>
              </a:rPr>
              <a:t>Part</a:t>
            </a:r>
            <a:r>
              <a:rPr sz="2200" spc="330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2</a:t>
            </a:r>
            <a:r>
              <a:rPr sz="2200" spc="335" dirty="0">
                <a:latin typeface="Arial Black"/>
                <a:cs typeface="Arial Black"/>
              </a:rPr>
              <a:t> </a:t>
            </a:r>
            <a:r>
              <a:rPr sz="2200" spc="-60" dirty="0">
                <a:latin typeface="Arial Black"/>
                <a:cs typeface="Arial Black"/>
              </a:rPr>
              <a:t>Verification</a:t>
            </a:r>
            <a:r>
              <a:rPr sz="2200" spc="335" dirty="0">
                <a:latin typeface="Arial Black"/>
                <a:cs typeface="Arial Black"/>
              </a:rPr>
              <a:t> </a:t>
            </a:r>
            <a:r>
              <a:rPr sz="2200" dirty="0">
                <a:latin typeface="Arial Black"/>
                <a:cs typeface="Arial Black"/>
              </a:rPr>
              <a:t>of</a:t>
            </a:r>
            <a:r>
              <a:rPr sz="2200" spc="335" dirty="0">
                <a:latin typeface="Arial Black"/>
                <a:cs typeface="Arial Black"/>
              </a:rPr>
              <a:t> </a:t>
            </a:r>
            <a:r>
              <a:rPr sz="2200" spc="-160" dirty="0">
                <a:latin typeface="Arial Black"/>
                <a:cs typeface="Arial Black"/>
              </a:rPr>
              <a:t>Testing </a:t>
            </a:r>
            <a:r>
              <a:rPr sz="2200" spc="-10" dirty="0">
                <a:latin typeface="Arial Black"/>
                <a:cs typeface="Arial Black"/>
              </a:rPr>
              <a:t>Machines</a:t>
            </a:r>
            <a:endParaRPr sz="2200">
              <a:latin typeface="Arial Black"/>
              <a:cs typeface="Arial Black"/>
            </a:endParaRPr>
          </a:p>
          <a:p>
            <a:pPr marL="12700" algn="just">
              <a:lnSpc>
                <a:spcPts val="2620"/>
              </a:lnSpc>
              <a:spcBef>
                <a:spcPts val="1600"/>
              </a:spcBef>
            </a:pPr>
            <a:r>
              <a:rPr sz="2300" b="1" i="1" dirty="0">
                <a:latin typeface="Arial"/>
                <a:cs typeface="Arial"/>
              </a:rPr>
              <a:t>Scope</a:t>
            </a:r>
            <a:r>
              <a:rPr sz="2300" b="1" i="1" spc="-60" dirty="0">
                <a:latin typeface="Arial"/>
                <a:cs typeface="Arial"/>
              </a:rPr>
              <a:t> </a:t>
            </a:r>
            <a:r>
              <a:rPr sz="2200" spc="-245" dirty="0">
                <a:latin typeface="Lucida Sans Unicode"/>
                <a:cs typeface="Lucida Sans Unicode"/>
              </a:rPr>
              <a:t>: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55" dirty="0">
                <a:latin typeface="Lucida Sans Unicode"/>
                <a:cs typeface="Lucida Sans Unicode"/>
              </a:rPr>
              <a:t>This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60" dirty="0">
                <a:latin typeface="Lucida Sans Unicode"/>
                <a:cs typeface="Lucida Sans Unicode"/>
              </a:rPr>
              <a:t>part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280" dirty="0">
                <a:latin typeface="Lucida Sans Unicode"/>
                <a:cs typeface="Lucida Sans Unicode"/>
              </a:rPr>
              <a:t>1757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spc="-120" dirty="0">
                <a:latin typeface="Lucida Sans Unicode"/>
                <a:cs typeface="Lucida Sans Unicode"/>
              </a:rPr>
              <a:t>/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ISO</a:t>
            </a:r>
            <a:endParaRPr sz="22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90000"/>
              </a:lnSpc>
              <a:spcBef>
                <a:spcPts val="125"/>
              </a:spcBef>
            </a:pPr>
            <a:r>
              <a:rPr sz="2200" dirty="0">
                <a:latin typeface="Lucida Sans Unicode"/>
                <a:cs typeface="Lucida Sans Unicode"/>
              </a:rPr>
              <a:t>148</a:t>
            </a:r>
            <a:r>
              <a:rPr sz="2200" spc="-25" dirty="0">
                <a:latin typeface="Lucida Sans Unicode"/>
                <a:cs typeface="Lucida Sans Unicode"/>
              </a:rPr>
              <a:t>  </a:t>
            </a:r>
            <a:r>
              <a:rPr sz="2200" spc="65" dirty="0">
                <a:latin typeface="Lucida Sans Unicode"/>
                <a:cs typeface="Lucida Sans Unicode"/>
              </a:rPr>
              <a:t>covers</a:t>
            </a:r>
            <a:r>
              <a:rPr sz="2200" spc="-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2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verification</a:t>
            </a:r>
            <a:r>
              <a:rPr sz="2200" spc="-10" dirty="0">
                <a:latin typeface="Lucida Sans Unicode"/>
                <a:cs typeface="Lucida Sans Unicode"/>
              </a:rPr>
              <a:t>  </a:t>
            </a:r>
            <a:r>
              <a:rPr sz="2200" spc="-25" dirty="0">
                <a:latin typeface="Lucida Sans Unicode"/>
                <a:cs typeface="Lucida Sans Unicode"/>
              </a:rPr>
              <a:t>of </a:t>
            </a:r>
            <a:r>
              <a:rPr sz="2200" spc="45" dirty="0">
                <a:latin typeface="Lucida Sans Unicode"/>
                <a:cs typeface="Lucida Sans Unicode"/>
              </a:rPr>
              <a:t>pendulum-</a:t>
            </a:r>
            <a:r>
              <a:rPr sz="2200" spc="65" dirty="0">
                <a:latin typeface="Lucida Sans Unicode"/>
                <a:cs typeface="Lucida Sans Unicode"/>
              </a:rPr>
              <a:t>type</a:t>
            </a:r>
            <a:r>
              <a:rPr sz="2200" spc="60" dirty="0">
                <a:latin typeface="Lucida Sans Unicode"/>
                <a:cs typeface="Lucida Sans Unicode"/>
              </a:rPr>
              <a:t> </a:t>
            </a:r>
            <a:r>
              <a:rPr sz="2200" spc="105" dirty="0">
                <a:latin typeface="Lucida Sans Unicode"/>
                <a:cs typeface="Lucida Sans Unicode"/>
              </a:rPr>
              <a:t>impact</a:t>
            </a:r>
            <a:r>
              <a:rPr sz="2200" spc="8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testing </a:t>
            </a:r>
            <a:r>
              <a:rPr sz="2200" spc="55" dirty="0">
                <a:latin typeface="Lucida Sans Unicode"/>
                <a:cs typeface="Lucida Sans Unicode"/>
              </a:rPr>
              <a:t>machines,</a:t>
            </a:r>
            <a:r>
              <a:rPr sz="2200" spc="24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245" dirty="0">
                <a:latin typeface="Lucida Sans Unicode"/>
                <a:cs typeface="Lucida Sans Unicode"/>
              </a:rPr>
              <a:t>  </a:t>
            </a:r>
            <a:r>
              <a:rPr sz="2200" spc="50" dirty="0">
                <a:latin typeface="Lucida Sans Unicode"/>
                <a:cs typeface="Lucida Sans Unicode"/>
              </a:rPr>
              <a:t>terms</a:t>
            </a:r>
            <a:r>
              <a:rPr sz="2200" spc="240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240" dirty="0">
                <a:latin typeface="Lucida Sans Unicode"/>
                <a:cs typeface="Lucida Sans Unicode"/>
              </a:rPr>
              <a:t>  </a:t>
            </a:r>
            <a:r>
              <a:rPr sz="2200" spc="-10" dirty="0">
                <a:latin typeface="Lucida Sans Unicode"/>
                <a:cs typeface="Lucida Sans Unicode"/>
              </a:rPr>
              <a:t>their </a:t>
            </a:r>
            <a:r>
              <a:rPr sz="2200" dirty="0">
                <a:latin typeface="Lucida Sans Unicode"/>
                <a:cs typeface="Lucida Sans Unicode"/>
              </a:rPr>
              <a:t>constructional</a:t>
            </a:r>
            <a:r>
              <a:rPr sz="2200" spc="23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elements,</a:t>
            </a:r>
            <a:r>
              <a:rPr sz="2200" spc="220" dirty="0">
                <a:latin typeface="Lucida Sans Unicode"/>
                <a:cs typeface="Lucida Sans Unicode"/>
              </a:rPr>
              <a:t>  </a:t>
            </a:r>
            <a:r>
              <a:rPr sz="2200" spc="-10" dirty="0">
                <a:latin typeface="Lucida Sans Unicode"/>
                <a:cs typeface="Lucida Sans Unicode"/>
              </a:rPr>
              <a:t>their </a:t>
            </a:r>
            <a:r>
              <a:rPr sz="2200" dirty="0">
                <a:latin typeface="Lucida Sans Unicode"/>
                <a:cs typeface="Lucida Sans Unicode"/>
              </a:rPr>
              <a:t>overall</a:t>
            </a:r>
            <a:r>
              <a:rPr sz="2200" spc="95" dirty="0">
                <a:latin typeface="Lucida Sans Unicode"/>
                <a:cs typeface="Lucida Sans Unicode"/>
              </a:rPr>
              <a:t>  </a:t>
            </a:r>
            <a:r>
              <a:rPr sz="2200" spc="80" dirty="0">
                <a:latin typeface="Lucida Sans Unicode"/>
                <a:cs typeface="Lucida Sans Unicode"/>
              </a:rPr>
              <a:t>performance</a:t>
            </a:r>
            <a:r>
              <a:rPr sz="2200" spc="110" dirty="0">
                <a:latin typeface="Lucida Sans Unicode"/>
                <a:cs typeface="Lucida Sans Unicode"/>
              </a:rPr>
              <a:t>  </a:t>
            </a:r>
            <a:r>
              <a:rPr sz="2200" spc="130" dirty="0">
                <a:latin typeface="Lucida Sans Unicode"/>
                <a:cs typeface="Lucida Sans Unicode"/>
              </a:rPr>
              <a:t>and</a:t>
            </a:r>
            <a:r>
              <a:rPr sz="2200" spc="100" dirty="0">
                <a:latin typeface="Lucida Sans Unicode"/>
                <a:cs typeface="Lucida Sans Unicode"/>
              </a:rPr>
              <a:t>  </a:t>
            </a:r>
            <a:r>
              <a:rPr sz="2200" spc="-25" dirty="0">
                <a:latin typeface="Lucida Sans Unicode"/>
                <a:cs typeface="Lucida Sans Unicode"/>
              </a:rPr>
              <a:t>the </a:t>
            </a:r>
            <a:r>
              <a:rPr sz="2200" spc="140" dirty="0">
                <a:latin typeface="Lucida Sans Unicode"/>
                <a:cs typeface="Lucida Sans Unicode"/>
              </a:rPr>
              <a:t>accuracy</a:t>
            </a:r>
            <a:r>
              <a:rPr sz="2200" spc="9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90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90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results</a:t>
            </a:r>
            <a:r>
              <a:rPr sz="2200" spc="100" dirty="0">
                <a:latin typeface="Lucida Sans Unicode"/>
                <a:cs typeface="Lucida Sans Unicode"/>
              </a:rPr>
              <a:t>  </a:t>
            </a:r>
            <a:r>
              <a:rPr sz="2200" spc="35" dirty="0">
                <a:latin typeface="Lucida Sans Unicode"/>
                <a:cs typeface="Lucida Sans Unicode"/>
              </a:rPr>
              <a:t>they </a:t>
            </a:r>
            <a:r>
              <a:rPr sz="2200" dirty="0">
                <a:latin typeface="Lucida Sans Unicode"/>
                <a:cs typeface="Lucida Sans Unicode"/>
              </a:rPr>
              <a:t>produce.</a:t>
            </a:r>
            <a:r>
              <a:rPr sz="2200" spc="26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It</a:t>
            </a:r>
            <a:r>
              <a:rPr sz="2200" spc="27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is</a:t>
            </a:r>
            <a:r>
              <a:rPr sz="2200" spc="275" dirty="0">
                <a:latin typeface="Lucida Sans Unicode"/>
                <a:cs typeface="Lucida Sans Unicode"/>
              </a:rPr>
              <a:t>  </a:t>
            </a:r>
            <a:r>
              <a:rPr sz="2200" spc="80" dirty="0">
                <a:latin typeface="Lucida Sans Unicode"/>
                <a:cs typeface="Lucida Sans Unicode"/>
              </a:rPr>
              <a:t>applicable</a:t>
            </a:r>
            <a:r>
              <a:rPr sz="2200" spc="270" dirty="0">
                <a:latin typeface="Lucida Sans Unicode"/>
                <a:cs typeface="Lucida Sans Unicode"/>
              </a:rPr>
              <a:t>  </a:t>
            </a:r>
            <a:r>
              <a:rPr sz="2200" spc="-25" dirty="0">
                <a:latin typeface="Lucida Sans Unicode"/>
                <a:cs typeface="Lucida Sans Unicode"/>
              </a:rPr>
              <a:t>to </a:t>
            </a:r>
            <a:r>
              <a:rPr sz="2200" spc="95" dirty="0">
                <a:latin typeface="Lucida Sans Unicode"/>
                <a:cs typeface="Lucida Sans Unicode"/>
              </a:rPr>
              <a:t>machines</a:t>
            </a:r>
            <a:r>
              <a:rPr sz="2200" spc="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with</a:t>
            </a:r>
            <a:r>
              <a:rPr sz="2200" spc="9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2</a:t>
            </a:r>
            <a:r>
              <a:rPr sz="2200" spc="100" dirty="0">
                <a:latin typeface="Lucida Sans Unicode"/>
                <a:cs typeface="Lucida Sans Unicode"/>
              </a:rPr>
              <a:t> </a:t>
            </a:r>
            <a:r>
              <a:rPr sz="2200" spc="200" dirty="0">
                <a:latin typeface="Lucida Sans Unicode"/>
                <a:cs typeface="Lucida Sans Unicode"/>
              </a:rPr>
              <a:t>mm</a:t>
            </a:r>
            <a:r>
              <a:rPr sz="2200" spc="10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or</a:t>
            </a:r>
            <a:r>
              <a:rPr sz="2200" spc="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8</a:t>
            </a:r>
            <a:r>
              <a:rPr sz="2200" spc="90" dirty="0">
                <a:latin typeface="Lucida Sans Unicode"/>
                <a:cs typeface="Lucida Sans Unicode"/>
              </a:rPr>
              <a:t> </a:t>
            </a:r>
            <a:r>
              <a:rPr sz="2200" spc="180" dirty="0">
                <a:latin typeface="Lucida Sans Unicode"/>
                <a:cs typeface="Lucida Sans Unicode"/>
              </a:rPr>
              <a:t>mm </a:t>
            </a:r>
            <a:r>
              <a:rPr sz="2200" dirty="0">
                <a:latin typeface="Lucida Sans Unicode"/>
                <a:cs typeface="Lucida Sans Unicode"/>
              </a:rPr>
              <a:t>strikers</a:t>
            </a:r>
            <a:r>
              <a:rPr sz="2200" spc="380" dirty="0">
                <a:latin typeface="Lucida Sans Unicode"/>
                <a:cs typeface="Lucida Sans Unicode"/>
              </a:rPr>
              <a:t>  </a:t>
            </a:r>
            <a:r>
              <a:rPr sz="2200" spc="65" dirty="0">
                <a:latin typeface="Lucida Sans Unicode"/>
                <a:cs typeface="Lucida Sans Unicode"/>
              </a:rPr>
              <a:t>used</a:t>
            </a:r>
            <a:r>
              <a:rPr sz="2200" spc="380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for</a:t>
            </a:r>
            <a:r>
              <a:rPr sz="2200" spc="380" dirty="0">
                <a:latin typeface="Lucida Sans Unicode"/>
                <a:cs typeface="Lucida Sans Unicode"/>
              </a:rPr>
              <a:t>  </a:t>
            </a:r>
            <a:r>
              <a:rPr sz="2200" spc="50" dirty="0">
                <a:latin typeface="Lucida Sans Unicode"/>
                <a:cs typeface="Lucida Sans Unicode"/>
              </a:rPr>
              <a:t>pendulum </a:t>
            </a:r>
            <a:r>
              <a:rPr sz="2200" spc="105" dirty="0">
                <a:latin typeface="Lucida Sans Unicode"/>
                <a:cs typeface="Lucida Sans Unicode"/>
              </a:rPr>
              <a:t>impact</a:t>
            </a:r>
            <a:r>
              <a:rPr sz="2200" spc="90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tests</a:t>
            </a:r>
            <a:r>
              <a:rPr sz="2200" spc="95" dirty="0">
                <a:latin typeface="Lucida Sans Unicode"/>
                <a:cs typeface="Lucida Sans Unicode"/>
              </a:rPr>
              <a:t>  </a:t>
            </a:r>
            <a:r>
              <a:rPr sz="2200" spc="55" dirty="0">
                <a:latin typeface="Lucida Sans Unicode"/>
                <a:cs typeface="Lucida Sans Unicode"/>
              </a:rPr>
              <a:t>carried</a:t>
            </a:r>
            <a:r>
              <a:rPr sz="2200" spc="95" dirty="0">
                <a:latin typeface="Lucida Sans Unicode"/>
                <a:cs typeface="Lucida Sans Unicode"/>
              </a:rPr>
              <a:t>  </a:t>
            </a:r>
            <a:r>
              <a:rPr sz="2200" dirty="0">
                <a:latin typeface="Lucida Sans Unicode"/>
                <a:cs typeface="Lucida Sans Unicode"/>
              </a:rPr>
              <a:t>out,</a:t>
            </a:r>
            <a:r>
              <a:rPr sz="2200" spc="90" dirty="0">
                <a:latin typeface="Lucida Sans Unicode"/>
                <a:cs typeface="Lucida Sans Unicode"/>
              </a:rPr>
              <a:t>  </a:t>
            </a:r>
            <a:r>
              <a:rPr sz="2200" spc="-25" dirty="0">
                <a:latin typeface="Lucida Sans Unicode"/>
                <a:cs typeface="Lucida Sans Unicode"/>
              </a:rPr>
              <a:t>for </a:t>
            </a:r>
            <a:r>
              <a:rPr sz="2200" dirty="0">
                <a:latin typeface="Lucida Sans Unicode"/>
                <a:cs typeface="Lucida Sans Unicode"/>
              </a:rPr>
              <a:t>instance,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30" dirty="0">
                <a:latin typeface="Lucida Sans Unicode"/>
                <a:cs typeface="Lucida Sans Unicode"/>
              </a:rPr>
              <a:t> </a:t>
            </a:r>
            <a:r>
              <a:rPr sz="2200" spc="140" dirty="0">
                <a:latin typeface="Lucida Sans Unicode"/>
                <a:cs typeface="Lucida Sans Unicode"/>
              </a:rPr>
              <a:t>accordance</a:t>
            </a:r>
            <a:r>
              <a:rPr sz="2200" spc="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with</a:t>
            </a:r>
            <a:r>
              <a:rPr sz="2200" spc="35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IS </a:t>
            </a:r>
            <a:r>
              <a:rPr sz="2200" spc="-280" dirty="0">
                <a:latin typeface="Lucida Sans Unicode"/>
                <a:cs typeface="Lucida Sans Unicode"/>
              </a:rPr>
              <a:t>1757</a:t>
            </a:r>
            <a:r>
              <a:rPr sz="2200" spc="500" dirty="0">
                <a:latin typeface="Lucida Sans Unicode"/>
                <a:cs typeface="Lucida Sans Unicode"/>
              </a:rPr>
              <a:t> </a:t>
            </a:r>
            <a:r>
              <a:rPr sz="2200" spc="50" dirty="0">
                <a:latin typeface="Lucida Sans Unicode"/>
                <a:cs typeface="Lucida Sans Unicode"/>
              </a:rPr>
              <a:t>Part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695" dirty="0">
                <a:latin typeface="Lucida Sans Unicode"/>
                <a:cs typeface="Lucida Sans Unicode"/>
              </a:rPr>
              <a:t>1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114" dirty="0">
                <a:latin typeface="Lucida Sans Unicode"/>
                <a:cs typeface="Lucida Sans Unicode"/>
              </a:rPr>
              <a:t>/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ISO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spc="-204" dirty="0">
                <a:latin typeface="Lucida Sans Unicode"/>
                <a:cs typeface="Lucida Sans Unicode"/>
              </a:rPr>
              <a:t>148-</a:t>
            </a:r>
            <a:r>
              <a:rPr sz="2200" spc="-495" dirty="0">
                <a:latin typeface="Lucida Sans Unicode"/>
                <a:cs typeface="Lucida Sans Unicode"/>
              </a:rPr>
              <a:t>1.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68910" y="3351657"/>
            <a:ext cx="33578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2520" algn="l"/>
                <a:tab pos="1853564" algn="l"/>
              </a:tabLst>
            </a:pPr>
            <a:r>
              <a:rPr sz="2000" spc="-20" dirty="0">
                <a:latin typeface="Arial Black"/>
                <a:cs typeface="Arial Black"/>
              </a:rPr>
              <a:t>Part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50" dirty="0">
                <a:latin typeface="Arial Black"/>
                <a:cs typeface="Arial Black"/>
              </a:rPr>
              <a:t>3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00" dirty="0">
                <a:latin typeface="Arial Black"/>
                <a:cs typeface="Arial Black"/>
              </a:rPr>
              <a:t>Preparation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94988" y="3351657"/>
            <a:ext cx="533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 Black"/>
                <a:cs typeface="Arial Black"/>
              </a:rPr>
              <a:t>and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68910" y="3625672"/>
            <a:ext cx="44608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97125" algn="l"/>
                <a:tab pos="2940050" algn="l"/>
                <a:tab pos="4135120" algn="l"/>
              </a:tabLst>
            </a:pPr>
            <a:r>
              <a:rPr sz="2000" spc="-10" dirty="0">
                <a:latin typeface="Arial Black"/>
                <a:cs typeface="Arial Black"/>
              </a:rPr>
              <a:t>characterization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25" dirty="0">
                <a:latin typeface="Arial Black"/>
                <a:cs typeface="Arial Black"/>
              </a:rPr>
              <a:t>of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0" dirty="0">
                <a:latin typeface="Arial Black"/>
                <a:cs typeface="Arial Black"/>
              </a:rPr>
              <a:t>charpy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90" dirty="0">
                <a:latin typeface="Arial Black"/>
                <a:cs typeface="Arial Black"/>
              </a:rPr>
              <a:t>V-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68910" y="3900677"/>
            <a:ext cx="4457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9810" algn="l"/>
                <a:tab pos="1764664" algn="l"/>
                <a:tab pos="2873375" algn="l"/>
                <a:tab pos="3485515" algn="l"/>
              </a:tabLst>
            </a:pPr>
            <a:r>
              <a:rPr sz="2000" spc="-10" dirty="0">
                <a:latin typeface="Arial Black"/>
                <a:cs typeface="Arial Black"/>
              </a:rPr>
              <a:t>notch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20" dirty="0">
                <a:latin typeface="Arial Black"/>
                <a:cs typeface="Arial Black"/>
              </a:rPr>
              <a:t>test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0" dirty="0">
                <a:latin typeface="Arial Black"/>
                <a:cs typeface="Arial Black"/>
              </a:rPr>
              <a:t>pieces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25" dirty="0">
                <a:latin typeface="Arial Black"/>
                <a:cs typeface="Arial Black"/>
              </a:rPr>
              <a:t>for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14" dirty="0">
                <a:latin typeface="Arial Black"/>
                <a:cs typeface="Arial Black"/>
              </a:rPr>
              <a:t>indirect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68910" y="4174997"/>
            <a:ext cx="445897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1606550" algn="l"/>
                <a:tab pos="2034539" algn="l"/>
                <a:tab pos="3531235" algn="l"/>
              </a:tabLst>
            </a:pPr>
            <a:r>
              <a:rPr sz="2000" spc="-10" dirty="0">
                <a:latin typeface="Arial Black"/>
                <a:cs typeface="Arial Black"/>
              </a:rPr>
              <a:t>verification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25" dirty="0">
                <a:latin typeface="Arial Black"/>
                <a:cs typeface="Arial Black"/>
              </a:rPr>
              <a:t>of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10" dirty="0">
                <a:latin typeface="Arial Black"/>
                <a:cs typeface="Arial Black"/>
              </a:rPr>
              <a:t>pendulum</a:t>
            </a:r>
            <a:r>
              <a:rPr sz="2000" dirty="0">
                <a:latin typeface="Arial Black"/>
                <a:cs typeface="Arial Black"/>
              </a:rPr>
              <a:t>	</a:t>
            </a:r>
            <a:r>
              <a:rPr sz="2000" spc="-75" dirty="0">
                <a:latin typeface="Arial Black"/>
                <a:cs typeface="Arial Black"/>
              </a:rPr>
              <a:t>impact </a:t>
            </a:r>
            <a:r>
              <a:rPr sz="2000" spc="-10" dirty="0">
                <a:latin typeface="Arial Black"/>
                <a:cs typeface="Arial Black"/>
              </a:rPr>
              <a:t>machines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68910" y="4962857"/>
            <a:ext cx="445897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dirty="0">
                <a:latin typeface="Arial"/>
                <a:cs typeface="Arial"/>
              </a:rPr>
              <a:t>Scope</a:t>
            </a:r>
            <a:r>
              <a:rPr sz="2100" b="1" i="1" spc="-50" dirty="0">
                <a:latin typeface="Arial"/>
                <a:cs typeface="Arial"/>
              </a:rPr>
              <a:t> </a:t>
            </a:r>
            <a:r>
              <a:rPr sz="2100" b="1" i="1" spc="-280" dirty="0">
                <a:latin typeface="Arial"/>
                <a:cs typeface="Arial"/>
              </a:rPr>
              <a:t>:</a:t>
            </a:r>
            <a:r>
              <a:rPr sz="2100" b="1" i="1" spc="-5" dirty="0">
                <a:latin typeface="Arial"/>
                <a:cs typeface="Arial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This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55" dirty="0">
                <a:latin typeface="Lucida Sans Unicode"/>
                <a:cs typeface="Lucida Sans Unicode"/>
              </a:rPr>
              <a:t>part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254" dirty="0">
                <a:latin typeface="Lucida Sans Unicode"/>
                <a:cs typeface="Lucida Sans Unicode"/>
              </a:rPr>
              <a:t>1757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10" dirty="0">
                <a:latin typeface="Lucida Sans Unicode"/>
                <a:cs typeface="Lucida Sans Unicode"/>
              </a:rPr>
              <a:t>/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ISO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50" dirty="0">
                <a:latin typeface="Lucida Sans Unicode"/>
                <a:cs typeface="Lucida Sans Unicode"/>
              </a:rPr>
              <a:t>148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368910" y="5250941"/>
            <a:ext cx="4458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1164" algn="l"/>
                <a:tab pos="268732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specifies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the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requirements,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68910" y="5525261"/>
            <a:ext cx="4459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6420" algn="l"/>
                <a:tab pos="2653665" algn="l"/>
                <a:tab pos="4104640" algn="l"/>
              </a:tabLst>
            </a:pPr>
            <a:r>
              <a:rPr sz="2000" spc="45" dirty="0">
                <a:latin typeface="Lucida Sans Unicode"/>
                <a:cs typeface="Lucida Sans Unicode"/>
              </a:rPr>
              <a:t>preparation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95" dirty="0">
                <a:latin typeface="Lucida Sans Unicode"/>
                <a:cs typeface="Lucida Sans Unicode"/>
              </a:rPr>
              <a:t>and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50" dirty="0">
                <a:latin typeface="Lucida Sans Unicode"/>
                <a:cs typeface="Lucida Sans Unicode"/>
              </a:rPr>
              <a:t>methods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for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68910" y="5799277"/>
            <a:ext cx="44589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qualifying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test</a:t>
            </a:r>
            <a:r>
              <a:rPr sz="2000" spc="190" dirty="0">
                <a:latin typeface="Lucida Sans Unicode"/>
                <a:cs typeface="Lucida Sans Unicode"/>
              </a:rPr>
              <a:t> </a:t>
            </a:r>
            <a:r>
              <a:rPr sz="2000" spc="70" dirty="0">
                <a:latin typeface="Lucida Sans Unicode"/>
                <a:cs typeface="Lucida Sans Unicode"/>
              </a:rPr>
              <a:t>pieces</a:t>
            </a:r>
            <a:r>
              <a:rPr sz="2000" spc="190" dirty="0">
                <a:latin typeface="Lucida Sans Unicode"/>
                <a:cs typeface="Lucida Sans Unicode"/>
              </a:rPr>
              <a:t> </a:t>
            </a:r>
            <a:r>
              <a:rPr sz="2000" spc="60" dirty="0">
                <a:latin typeface="Lucida Sans Unicode"/>
                <a:cs typeface="Lucida Sans Unicode"/>
              </a:rPr>
              <a:t>used</a:t>
            </a:r>
            <a:r>
              <a:rPr sz="2000" spc="1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18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68910" y="6074155"/>
            <a:ext cx="4458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9825" algn="l"/>
                <a:tab pos="2717800" algn="l"/>
                <a:tab pos="3134995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indirect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verification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of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45" dirty="0">
                <a:latin typeface="Lucida Sans Unicode"/>
                <a:cs typeface="Lucida Sans Unicode"/>
              </a:rPr>
              <a:t>pendulum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68910" y="6348476"/>
            <a:ext cx="4457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3815" algn="l"/>
                <a:tab pos="2571115" algn="l"/>
                <a:tab pos="4222115" algn="l"/>
              </a:tabLst>
            </a:pPr>
            <a:r>
              <a:rPr sz="2000" spc="85" dirty="0">
                <a:latin typeface="Lucida Sans Unicode"/>
                <a:cs typeface="Lucida Sans Unicode"/>
              </a:rPr>
              <a:t>impact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10" dirty="0">
                <a:latin typeface="Lucida Sans Unicode"/>
                <a:cs typeface="Lucida Sans Unicode"/>
              </a:rPr>
              <a:t>testing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80" dirty="0">
                <a:latin typeface="Lucida Sans Unicode"/>
                <a:cs typeface="Lucida Sans Unicode"/>
              </a:rPr>
              <a:t>machines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-25" dirty="0">
                <a:latin typeface="Lucida Sans Unicode"/>
                <a:cs typeface="Lucida Sans Unicode"/>
              </a:rPr>
              <a:t>in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68910" y="6622795"/>
            <a:ext cx="4460240" cy="1703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spc="120" dirty="0">
                <a:latin typeface="Lucida Sans Unicode"/>
                <a:cs typeface="Lucida Sans Unicode"/>
              </a:rPr>
              <a:t>accordance</a:t>
            </a:r>
            <a:r>
              <a:rPr sz="2000" spc="4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with</a:t>
            </a:r>
            <a:r>
              <a:rPr sz="2000" spc="4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490" dirty="0">
                <a:latin typeface="Lucida Sans Unicode"/>
                <a:cs typeface="Lucida Sans Unicode"/>
              </a:rPr>
              <a:t> </a:t>
            </a:r>
            <a:r>
              <a:rPr sz="2000" spc="-260" dirty="0">
                <a:latin typeface="Lucida Sans Unicode"/>
                <a:cs typeface="Lucida Sans Unicode"/>
              </a:rPr>
              <a:t>1757</a:t>
            </a:r>
            <a:r>
              <a:rPr sz="2000" spc="490" dirty="0">
                <a:latin typeface="Lucida Sans Unicode"/>
                <a:cs typeface="Lucida Sans Unicode"/>
              </a:rPr>
              <a:t> </a:t>
            </a:r>
            <a:r>
              <a:rPr sz="2000" spc="50" dirty="0">
                <a:latin typeface="Lucida Sans Unicode"/>
                <a:cs typeface="Lucida Sans Unicode"/>
              </a:rPr>
              <a:t>Part</a:t>
            </a:r>
            <a:r>
              <a:rPr sz="2000" spc="4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2</a:t>
            </a:r>
            <a:r>
              <a:rPr sz="2000" spc="480" dirty="0">
                <a:latin typeface="Lucida Sans Unicode"/>
                <a:cs typeface="Lucida Sans Unicode"/>
              </a:rPr>
              <a:t> </a:t>
            </a:r>
            <a:r>
              <a:rPr sz="2000" spc="-50" dirty="0">
                <a:latin typeface="Lucida Sans Unicode"/>
                <a:cs typeface="Lucida Sans Unicode"/>
              </a:rPr>
              <a:t>/ </a:t>
            </a:r>
            <a:r>
              <a:rPr sz="2000" dirty="0">
                <a:latin typeface="Lucida Sans Unicode"/>
                <a:cs typeface="Lucida Sans Unicode"/>
              </a:rPr>
              <a:t>ISO</a:t>
            </a:r>
            <a:r>
              <a:rPr sz="2000" spc="280" dirty="0">
                <a:latin typeface="Lucida Sans Unicode"/>
                <a:cs typeface="Lucida Sans Unicode"/>
              </a:rPr>
              <a:t> </a:t>
            </a:r>
            <a:r>
              <a:rPr sz="2000" spc="-190" dirty="0">
                <a:latin typeface="Lucida Sans Unicode"/>
                <a:cs typeface="Lucida Sans Unicode"/>
              </a:rPr>
              <a:t>148-</a:t>
            </a:r>
            <a:r>
              <a:rPr sz="2000" dirty="0">
                <a:latin typeface="Lucida Sans Unicode"/>
                <a:cs typeface="Lucida Sans Unicode"/>
              </a:rPr>
              <a:t>2.It</a:t>
            </a:r>
            <a:r>
              <a:rPr sz="2000" spc="2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specifies</a:t>
            </a:r>
            <a:r>
              <a:rPr sz="2000" spc="290" dirty="0">
                <a:latin typeface="Lucida Sans Unicode"/>
                <a:cs typeface="Lucida Sans Unicode"/>
              </a:rPr>
              <a:t> </a:t>
            </a:r>
            <a:r>
              <a:rPr sz="2000" spc="65" dirty="0">
                <a:latin typeface="Lucida Sans Unicode"/>
                <a:cs typeface="Lucida Sans Unicode"/>
              </a:rPr>
              <a:t>notched</a:t>
            </a:r>
            <a:r>
              <a:rPr sz="2000" spc="28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test </a:t>
            </a:r>
            <a:r>
              <a:rPr sz="2000" spc="70" dirty="0">
                <a:latin typeface="Lucida Sans Unicode"/>
                <a:cs typeface="Lucida Sans Unicode"/>
              </a:rPr>
              <a:t>pieces</a:t>
            </a:r>
            <a:r>
              <a:rPr sz="2000" spc="11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with</a:t>
            </a:r>
            <a:r>
              <a:rPr sz="2000" spc="110" dirty="0">
                <a:latin typeface="Lucida Sans Unicode"/>
                <a:cs typeface="Lucida Sans Unicode"/>
              </a:rPr>
              <a:t>  </a:t>
            </a:r>
            <a:r>
              <a:rPr sz="2000" spc="55" dirty="0">
                <a:latin typeface="Lucida Sans Unicode"/>
                <a:cs typeface="Lucida Sans Unicode"/>
              </a:rPr>
              <a:t>nominal</a:t>
            </a:r>
            <a:r>
              <a:rPr sz="2000" spc="110" dirty="0">
                <a:latin typeface="Lucida Sans Unicode"/>
                <a:cs typeface="Lucida Sans Unicode"/>
              </a:rPr>
              <a:t>  </a:t>
            </a:r>
            <a:r>
              <a:rPr sz="2000" spc="-10" dirty="0">
                <a:latin typeface="Lucida Sans Unicode"/>
                <a:cs typeface="Lucida Sans Unicode"/>
              </a:rPr>
              <a:t>dimensions </a:t>
            </a:r>
            <a:r>
              <a:rPr sz="2000" dirty="0">
                <a:latin typeface="Lucida Sans Unicode"/>
                <a:cs typeface="Lucida Sans Unicode"/>
              </a:rPr>
              <a:t>identical</a:t>
            </a:r>
            <a:r>
              <a:rPr sz="2000" spc="2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2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those</a:t>
            </a:r>
            <a:r>
              <a:rPr sz="2000" spc="2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3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300" dirty="0">
                <a:latin typeface="Lucida Sans Unicode"/>
                <a:cs typeface="Lucida Sans Unicode"/>
              </a:rPr>
              <a:t> </a:t>
            </a:r>
            <a:r>
              <a:rPr sz="2000" spc="-280" dirty="0">
                <a:latin typeface="Lucida Sans Unicode"/>
                <a:cs typeface="Lucida Sans Unicode"/>
              </a:rPr>
              <a:t>1757 </a:t>
            </a:r>
            <a:r>
              <a:rPr sz="2000" spc="55" dirty="0">
                <a:latin typeface="Lucida Sans Unicode"/>
                <a:cs typeface="Lucida Sans Unicode"/>
              </a:rPr>
              <a:t>Part</a:t>
            </a:r>
            <a:r>
              <a:rPr sz="2000" spc="80" dirty="0">
                <a:latin typeface="Lucida Sans Unicode"/>
                <a:cs typeface="Lucida Sans Unicode"/>
              </a:rPr>
              <a:t>  </a:t>
            </a:r>
            <a:r>
              <a:rPr sz="2000" spc="-635" dirty="0">
                <a:latin typeface="Lucida Sans Unicode"/>
                <a:cs typeface="Lucida Sans Unicode"/>
              </a:rPr>
              <a:t>1</a:t>
            </a:r>
            <a:r>
              <a:rPr sz="2000" spc="8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/</a:t>
            </a:r>
            <a:r>
              <a:rPr sz="2000" spc="8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ISO</a:t>
            </a:r>
            <a:r>
              <a:rPr sz="2000" spc="80" dirty="0">
                <a:latin typeface="Lucida Sans Unicode"/>
                <a:cs typeface="Lucida Sans Unicode"/>
              </a:rPr>
              <a:t>  </a:t>
            </a:r>
            <a:r>
              <a:rPr sz="2000" spc="-190" dirty="0">
                <a:latin typeface="Lucida Sans Unicode"/>
                <a:cs typeface="Lucida Sans Unicode"/>
              </a:rPr>
              <a:t>148-</a:t>
            </a:r>
            <a:r>
              <a:rPr sz="2000" spc="-380" dirty="0">
                <a:latin typeface="Lucida Sans Unicode"/>
                <a:cs typeface="Lucida Sans Unicode"/>
              </a:rPr>
              <a:t>1;</a:t>
            </a:r>
            <a:r>
              <a:rPr sz="2000" spc="8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however,</a:t>
            </a:r>
            <a:r>
              <a:rPr sz="2000" spc="80" dirty="0">
                <a:latin typeface="Lucida Sans Unicode"/>
                <a:cs typeface="Lucida Sans Unicode"/>
              </a:rPr>
              <a:t>  </a:t>
            </a:r>
            <a:r>
              <a:rPr sz="2000" spc="-25" dirty="0">
                <a:latin typeface="Lucida Sans Unicode"/>
                <a:cs typeface="Lucida Sans Unicode"/>
              </a:rPr>
              <a:t>the </a:t>
            </a:r>
            <a:r>
              <a:rPr sz="2000" spc="55" dirty="0">
                <a:latin typeface="Lucida Sans Unicode"/>
                <a:cs typeface="Lucida Sans Unicode"/>
              </a:rPr>
              <a:t>tolerances</a:t>
            </a:r>
            <a:r>
              <a:rPr sz="2000" spc="-120" dirty="0">
                <a:latin typeface="Lucida Sans Unicode"/>
                <a:cs typeface="Lucida Sans Unicode"/>
              </a:rPr>
              <a:t> </a:t>
            </a:r>
            <a:r>
              <a:rPr sz="2000" spc="100" dirty="0">
                <a:latin typeface="Lucida Sans Unicode"/>
                <a:cs typeface="Lucida Sans Unicode"/>
              </a:rPr>
              <a:t>are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spc="75" dirty="0">
                <a:latin typeface="Lucida Sans Unicode"/>
                <a:cs typeface="Lucida Sans Unicode"/>
              </a:rPr>
              <a:t>more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stringent.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819"/>
            <a:ext cx="18286476" cy="102732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395" y="381076"/>
            <a:ext cx="175418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15" dirty="0"/>
              <a:t> </a:t>
            </a:r>
            <a:r>
              <a:rPr sz="4500" spc="145" dirty="0"/>
              <a:t>1757</a:t>
            </a:r>
            <a:r>
              <a:rPr sz="4500" spc="-215" dirty="0"/>
              <a:t> </a:t>
            </a:r>
            <a:r>
              <a:rPr sz="4500" spc="290" dirty="0"/>
              <a:t>/</a:t>
            </a:r>
            <a:r>
              <a:rPr sz="4500" spc="-215" dirty="0"/>
              <a:t> </a:t>
            </a:r>
            <a:r>
              <a:rPr sz="4500" spc="-10" dirty="0"/>
              <a:t>ISO</a:t>
            </a:r>
            <a:r>
              <a:rPr sz="4500" spc="-210" dirty="0"/>
              <a:t> </a:t>
            </a:r>
            <a:r>
              <a:rPr sz="4500" spc="145" dirty="0"/>
              <a:t>148</a:t>
            </a:r>
            <a:r>
              <a:rPr sz="4500" spc="-204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0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dirty="0"/>
              <a:t>Charpy</a:t>
            </a:r>
            <a:r>
              <a:rPr sz="4500" spc="-235" dirty="0"/>
              <a:t> </a:t>
            </a:r>
            <a:r>
              <a:rPr sz="4500" dirty="0"/>
              <a:t>Pendulum</a:t>
            </a:r>
            <a:r>
              <a:rPr sz="4500" spc="-220" dirty="0"/>
              <a:t> </a:t>
            </a:r>
            <a:r>
              <a:rPr sz="4500" spc="-90" dirty="0"/>
              <a:t>Impact</a:t>
            </a:r>
            <a:r>
              <a:rPr sz="4500" spc="-20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963" y="1514855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3980" rIns="0" bIns="0" rtlCol="0">
            <a:spAutoFit/>
          </a:bodyPr>
          <a:lstStyle/>
          <a:p>
            <a:pPr marR="364490" algn="ctr">
              <a:lnSpc>
                <a:spcPct val="100000"/>
              </a:lnSpc>
              <a:spcBef>
                <a:spcPts val="740"/>
              </a:spcBef>
            </a:pPr>
            <a:r>
              <a:rPr sz="3600" spc="-140" dirty="0">
                <a:solidFill>
                  <a:srgbClr val="FFFFFF"/>
                </a:solidFill>
                <a:latin typeface="Arial Black"/>
                <a:cs typeface="Arial Black"/>
              </a:rPr>
              <a:t>Principle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171" y="3240405"/>
            <a:ext cx="15812135" cy="2342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84200" marR="5080" indent="-572135" algn="just">
              <a:lnSpc>
                <a:spcPts val="2590"/>
              </a:lnSpc>
              <a:spcBef>
                <a:spcPts val="425"/>
              </a:spcBef>
              <a:buSzPct val="91666"/>
              <a:buFont typeface="Arial MT"/>
              <a:buChar char="•"/>
              <a:tabLst>
                <a:tab pos="584200" algn="l"/>
              </a:tabLst>
            </a:pPr>
            <a:r>
              <a:rPr sz="2400" dirty="0">
                <a:latin typeface="Lucida Sans Unicode"/>
                <a:cs typeface="Lucida Sans Unicode"/>
              </a:rPr>
              <a:t>This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consists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breaking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notched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piece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single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blow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swinging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pendulum, </a:t>
            </a:r>
            <a:r>
              <a:rPr sz="2400" dirty="0">
                <a:latin typeface="Lucida Sans Unicode"/>
                <a:cs typeface="Lucida Sans Unicode"/>
              </a:rPr>
              <a:t>under</a:t>
            </a:r>
            <a:r>
              <a:rPr sz="2400" spc="1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1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specified</a:t>
            </a:r>
            <a:r>
              <a:rPr sz="2400" spc="13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conditions.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10"/>
              </a:spcBef>
              <a:buFont typeface="Arial MT"/>
              <a:buChar char="•"/>
            </a:pPr>
            <a:endParaRPr sz="2400">
              <a:latin typeface="Lucida Sans Unicode"/>
              <a:cs typeface="Lucida Sans Unicode"/>
            </a:endParaRPr>
          </a:p>
          <a:p>
            <a:pPr marL="584200" marR="5715" indent="-572135" algn="just">
              <a:lnSpc>
                <a:spcPts val="2590"/>
              </a:lnSpc>
              <a:spcBef>
                <a:spcPts val="5"/>
              </a:spcBef>
              <a:buSzPct val="91666"/>
              <a:buFont typeface="Arial MT"/>
              <a:buChar char="•"/>
              <a:tabLst>
                <a:tab pos="584200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30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notch</a:t>
            </a:r>
            <a:r>
              <a:rPr sz="2400" spc="2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3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3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305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piece</a:t>
            </a:r>
            <a:r>
              <a:rPr sz="2400" spc="315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has</a:t>
            </a:r>
            <a:r>
              <a:rPr sz="2400" spc="305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3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specified</a:t>
            </a:r>
            <a:r>
              <a:rPr sz="2400" spc="295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geometry</a:t>
            </a:r>
            <a:r>
              <a:rPr sz="2400" spc="320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2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300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located</a:t>
            </a:r>
            <a:r>
              <a:rPr sz="2400" spc="3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30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the</a:t>
            </a:r>
            <a:r>
              <a:rPr sz="2400" spc="31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middle</a:t>
            </a:r>
            <a:r>
              <a:rPr sz="2400" spc="310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between</a:t>
            </a:r>
            <a:r>
              <a:rPr sz="2400" spc="310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two </a:t>
            </a:r>
            <a:r>
              <a:rPr sz="2400" dirty="0">
                <a:latin typeface="Lucida Sans Unicode"/>
                <a:cs typeface="Lucida Sans Unicode"/>
              </a:rPr>
              <a:t>supports,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opposite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location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which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impacted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the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test.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energy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absorbed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105" dirty="0">
                <a:latin typeface="Lucida Sans Unicode"/>
                <a:cs typeface="Lucida Sans Unicode"/>
              </a:rPr>
              <a:t>impact </a:t>
            </a:r>
            <a:r>
              <a:rPr sz="2400" spc="-35" dirty="0">
                <a:latin typeface="Lucida Sans Unicode"/>
                <a:cs typeface="Lucida Sans Unicode"/>
              </a:rPr>
              <a:t>test,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lateral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expansion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shear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fracture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150" dirty="0">
                <a:latin typeface="Lucida Sans Unicode"/>
                <a:cs typeface="Lucida Sans Unicode"/>
              </a:rPr>
              <a:t>appearance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105" dirty="0">
                <a:latin typeface="Lucida Sans Unicode"/>
                <a:cs typeface="Lucida Sans Unicode"/>
              </a:rPr>
              <a:t>are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normally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determined.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5050"/>
            <a:ext cx="18286730" cy="10252075"/>
            <a:chOff x="0" y="35050"/>
            <a:chExt cx="18286730" cy="10252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50"/>
              <a:ext cx="18286476" cy="102519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4963" y="1516379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16230600" y="893063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4395" y="381076"/>
            <a:ext cx="175418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15" dirty="0"/>
              <a:t> </a:t>
            </a:r>
            <a:r>
              <a:rPr sz="4500" spc="145" dirty="0"/>
              <a:t>1757</a:t>
            </a:r>
            <a:r>
              <a:rPr sz="4500" spc="-215" dirty="0"/>
              <a:t> </a:t>
            </a:r>
            <a:r>
              <a:rPr sz="4500" spc="290" dirty="0"/>
              <a:t>/</a:t>
            </a:r>
            <a:r>
              <a:rPr sz="4500" spc="-215" dirty="0"/>
              <a:t> </a:t>
            </a:r>
            <a:r>
              <a:rPr sz="4500" spc="-10" dirty="0"/>
              <a:t>ISO</a:t>
            </a:r>
            <a:r>
              <a:rPr sz="4500" spc="-210" dirty="0"/>
              <a:t> </a:t>
            </a:r>
            <a:r>
              <a:rPr sz="4500" spc="145" dirty="0"/>
              <a:t>148</a:t>
            </a:r>
            <a:r>
              <a:rPr sz="4500" spc="-204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0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dirty="0"/>
              <a:t>Charpy</a:t>
            </a:r>
            <a:r>
              <a:rPr sz="4500" spc="-235" dirty="0"/>
              <a:t> </a:t>
            </a:r>
            <a:r>
              <a:rPr sz="4500" dirty="0"/>
              <a:t>Pendulum</a:t>
            </a:r>
            <a:r>
              <a:rPr sz="4500" spc="-220" dirty="0"/>
              <a:t> </a:t>
            </a:r>
            <a:r>
              <a:rPr sz="4500" spc="-90" dirty="0"/>
              <a:t>Impact</a:t>
            </a:r>
            <a:r>
              <a:rPr sz="4500" spc="-20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6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8635" y="1596085"/>
            <a:ext cx="2312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Piece</a:t>
            </a:r>
            <a:endParaRPr sz="36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267" y="2901695"/>
            <a:ext cx="4861559" cy="4992624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831581" y="2851150"/>
          <a:ext cx="9194164" cy="7200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835"/>
                <a:gridCol w="1337310"/>
                <a:gridCol w="2686685"/>
                <a:gridCol w="2299334"/>
              </a:tblGrid>
              <a:tr h="1818639">
                <a:tc>
                  <a:txBody>
                    <a:bodyPr/>
                    <a:lstStyle/>
                    <a:p>
                      <a:pPr marL="760095">
                        <a:lnSpc>
                          <a:spcPts val="2570"/>
                        </a:lnSpc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Designation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2570"/>
                        </a:lnSpc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Symbol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2570"/>
                        </a:lnSpc>
                      </a:pPr>
                      <a:r>
                        <a:rPr sz="2200" spc="-1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V-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notch</a:t>
                      </a:r>
                      <a:r>
                        <a:rPr sz="22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22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piece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0"/>
                        </a:lnSpc>
                      </a:pPr>
                      <a:r>
                        <a:rPr sz="2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U-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notch</a:t>
                      </a:r>
                      <a:r>
                        <a:rPr sz="22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test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piece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Length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±0.60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±0.60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Width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57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W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0.075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±0.11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Thickness</a:t>
                      </a:r>
                      <a:r>
                        <a:rPr sz="2175" spc="-15" baseline="2490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2175" baseline="249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57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±0.11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±0.11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Angle</a:t>
                      </a:r>
                      <a:r>
                        <a:rPr sz="22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notch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45°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±2°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Ligament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±0.075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±0.09mm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marL="137795">
                        <a:lnSpc>
                          <a:spcPts val="2575"/>
                        </a:lnSpc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Notch</a:t>
                      </a:r>
                      <a:r>
                        <a:rPr sz="22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radius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0.25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±0.025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57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±0.07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mm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Notch</a:t>
                      </a:r>
                      <a:r>
                        <a:rPr sz="2200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position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(centering)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0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27.5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±0.42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-75" baseline="24904" dirty="0">
                          <a:latin typeface="Times New Roman"/>
                          <a:cs typeface="Times New Roman"/>
                        </a:rPr>
                        <a:t>d</a:t>
                      </a:r>
                      <a:endParaRPr sz="2175" baseline="249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57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27.5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±0.42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-75" baseline="24904" dirty="0">
                          <a:latin typeface="Times New Roman"/>
                          <a:cs typeface="Times New Roman"/>
                        </a:rPr>
                        <a:t>d</a:t>
                      </a:r>
                      <a:endParaRPr sz="2175" baseline="2490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8C5"/>
                    </a:solidFill>
                  </a:tcPr>
                </a:tc>
              </a:tr>
              <a:tr h="1555115">
                <a:tc>
                  <a:txBody>
                    <a:bodyPr/>
                    <a:lstStyle/>
                    <a:p>
                      <a:pPr marL="137795">
                        <a:lnSpc>
                          <a:spcPts val="2575"/>
                        </a:lnSpc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Angle</a:t>
                      </a:r>
                      <a:r>
                        <a:rPr sz="22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between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7795" marR="375285">
                        <a:lnSpc>
                          <a:spcPct val="106800"/>
                        </a:lnSpc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adjacent</a:t>
                      </a:r>
                      <a:r>
                        <a:rPr sz="22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longitudinal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faces</a:t>
                      </a:r>
                      <a:r>
                        <a:rPr sz="22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22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piece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9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</a:pP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57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90°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±2°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57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90°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±2°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0"/>
            <a:ext cx="18286476" cy="102519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395" y="381076"/>
            <a:ext cx="175418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15" dirty="0"/>
              <a:t> </a:t>
            </a:r>
            <a:r>
              <a:rPr sz="4500" spc="145" dirty="0"/>
              <a:t>1757</a:t>
            </a:r>
            <a:r>
              <a:rPr sz="4500" spc="-215" dirty="0"/>
              <a:t> </a:t>
            </a:r>
            <a:r>
              <a:rPr sz="4500" spc="290" dirty="0"/>
              <a:t>/</a:t>
            </a:r>
            <a:r>
              <a:rPr sz="4500" spc="-215" dirty="0"/>
              <a:t> </a:t>
            </a:r>
            <a:r>
              <a:rPr sz="4500" spc="-10" dirty="0"/>
              <a:t>ISO</a:t>
            </a:r>
            <a:r>
              <a:rPr sz="4500" spc="-210" dirty="0"/>
              <a:t> </a:t>
            </a:r>
            <a:r>
              <a:rPr sz="4500" spc="145" dirty="0"/>
              <a:t>148</a:t>
            </a:r>
            <a:r>
              <a:rPr sz="4500" spc="-204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0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dirty="0"/>
              <a:t>Charpy</a:t>
            </a:r>
            <a:r>
              <a:rPr sz="4500" spc="-235" dirty="0"/>
              <a:t> </a:t>
            </a:r>
            <a:r>
              <a:rPr sz="4500" dirty="0"/>
              <a:t>Pendulum</a:t>
            </a:r>
            <a:r>
              <a:rPr sz="4500" spc="-220" dirty="0"/>
              <a:t> </a:t>
            </a:r>
            <a:r>
              <a:rPr sz="4500" spc="-90" dirty="0"/>
              <a:t>Impact</a:t>
            </a:r>
            <a:r>
              <a:rPr sz="4500" spc="-20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1439036" y="1206754"/>
            <a:ext cx="8502650" cy="96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35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endParaRPr sz="3000" dirty="0">
              <a:latin typeface="Verdana"/>
              <a:cs typeface="Verdana"/>
            </a:endParaRPr>
          </a:p>
          <a:p>
            <a:pPr marR="5080" algn="r">
              <a:lnSpc>
                <a:spcPts val="4054"/>
              </a:lnSpc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Piece</a:t>
            </a:r>
            <a:endParaRPr sz="3600" dirty="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927" y="1438936"/>
            <a:ext cx="5228844" cy="84061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4223" y="3119627"/>
            <a:ext cx="10978895" cy="5291328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3714"/>
            <a:ext cx="18286730" cy="10273665"/>
            <a:chOff x="0" y="13714"/>
            <a:chExt cx="18286730" cy="102736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14"/>
              <a:ext cx="18286476" cy="102732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4963" y="1514856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4395" y="381076"/>
            <a:ext cx="175418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15" dirty="0"/>
              <a:t> </a:t>
            </a:r>
            <a:r>
              <a:rPr sz="4500" spc="145" dirty="0"/>
              <a:t>1757</a:t>
            </a:r>
            <a:r>
              <a:rPr sz="4500" spc="-215" dirty="0"/>
              <a:t> </a:t>
            </a:r>
            <a:r>
              <a:rPr sz="4500" spc="290" dirty="0"/>
              <a:t>/</a:t>
            </a:r>
            <a:r>
              <a:rPr sz="4500" spc="-215" dirty="0"/>
              <a:t> </a:t>
            </a:r>
            <a:r>
              <a:rPr sz="4500" spc="-10" dirty="0"/>
              <a:t>ISO</a:t>
            </a:r>
            <a:r>
              <a:rPr sz="4500" spc="-210" dirty="0"/>
              <a:t> </a:t>
            </a:r>
            <a:r>
              <a:rPr sz="4500" spc="145" dirty="0"/>
              <a:t>148</a:t>
            </a:r>
            <a:r>
              <a:rPr sz="4500" spc="-204" dirty="0"/>
              <a:t> </a:t>
            </a:r>
            <a:r>
              <a:rPr sz="4500" spc="100" dirty="0"/>
              <a:t>Metallic</a:t>
            </a:r>
            <a:r>
              <a:rPr sz="4500" spc="-220" dirty="0"/>
              <a:t> </a:t>
            </a:r>
            <a:r>
              <a:rPr sz="4500" spc="55" dirty="0"/>
              <a:t>Materials</a:t>
            </a:r>
            <a:r>
              <a:rPr sz="4500" spc="-220" dirty="0"/>
              <a:t> </a:t>
            </a:r>
            <a:r>
              <a:rPr sz="4500" spc="-535" dirty="0"/>
              <a:t>—</a:t>
            </a:r>
            <a:r>
              <a:rPr sz="4500" spc="-215" dirty="0"/>
              <a:t> </a:t>
            </a:r>
            <a:r>
              <a:rPr sz="4500" dirty="0"/>
              <a:t>Charpy</a:t>
            </a:r>
            <a:r>
              <a:rPr sz="4500" spc="-235" dirty="0"/>
              <a:t> </a:t>
            </a:r>
            <a:r>
              <a:rPr sz="4500" dirty="0"/>
              <a:t>Pendulum</a:t>
            </a:r>
            <a:r>
              <a:rPr sz="4500" spc="-220" dirty="0"/>
              <a:t> </a:t>
            </a:r>
            <a:r>
              <a:rPr sz="4500" spc="-90" dirty="0"/>
              <a:t>Impact</a:t>
            </a:r>
            <a:r>
              <a:rPr sz="4500" spc="-20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9697" y="1596085"/>
            <a:ext cx="2592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Arial Black"/>
                <a:cs typeface="Arial Black"/>
              </a:rPr>
              <a:t>Report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537" y="2987115"/>
            <a:ext cx="15168244" cy="644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latin typeface="Lucida Sans Unicode"/>
                <a:cs typeface="Lucida Sans Unicode"/>
              </a:rPr>
              <a:t>Mandatory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information</a:t>
            </a:r>
            <a:endParaRPr sz="24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spcBef>
                <a:spcPts val="2010"/>
              </a:spcBef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report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contain</a:t>
            </a:r>
            <a:r>
              <a:rPr sz="2400" spc="60" dirty="0">
                <a:latin typeface="Lucida Sans Unicode"/>
                <a:cs typeface="Lucida Sans Unicode"/>
              </a:rPr>
              <a:t> the </a:t>
            </a:r>
            <a:r>
              <a:rPr sz="2400" dirty="0">
                <a:latin typeface="Lucida Sans Unicode"/>
                <a:cs typeface="Lucida Sans Unicode"/>
              </a:rPr>
              <a:t>following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information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spc="-60" dirty="0">
                <a:latin typeface="Lucida Sans Unicode"/>
                <a:cs typeface="Lucida Sans Unicode"/>
              </a:rPr>
              <a:t>or,</a:t>
            </a:r>
            <a:r>
              <a:rPr sz="2400" spc="75" dirty="0">
                <a:latin typeface="Lucida Sans Unicode"/>
                <a:cs typeface="Lucida Sans Unicode"/>
              </a:rPr>
              <a:t> when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agreed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by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customer,</a:t>
            </a:r>
            <a:r>
              <a:rPr sz="2400" spc="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it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be </a:t>
            </a:r>
            <a:r>
              <a:rPr sz="2400" dirty="0">
                <a:latin typeface="Lucida Sans Unicode"/>
                <a:cs typeface="Lucida Sans Unicode"/>
              </a:rPr>
              <a:t>possible</a:t>
            </a:r>
            <a:r>
              <a:rPr sz="2400" spc="4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4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retrieve</a:t>
            </a:r>
            <a:r>
              <a:rPr sz="2400" spc="4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this</a:t>
            </a:r>
            <a:r>
              <a:rPr sz="2400" spc="409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information</a:t>
            </a:r>
            <a:r>
              <a:rPr sz="2400" spc="430" dirty="0">
                <a:latin typeface="Lucida Sans Unicode"/>
                <a:cs typeface="Lucida Sans Unicode"/>
              </a:rPr>
              <a:t> </a:t>
            </a:r>
            <a:r>
              <a:rPr sz="2400" spc="130" dirty="0">
                <a:latin typeface="Lucida Sans Unicode"/>
                <a:cs typeface="Lucida Sans Unicode"/>
              </a:rPr>
              <a:t>based</a:t>
            </a:r>
            <a:r>
              <a:rPr sz="2400" spc="4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on</a:t>
            </a:r>
            <a:r>
              <a:rPr sz="2400" spc="434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415" dirty="0">
                <a:latin typeface="Lucida Sans Unicode"/>
                <a:cs typeface="Lucida Sans Unicode"/>
              </a:rPr>
              <a:t> </a:t>
            </a:r>
            <a:r>
              <a:rPr sz="2400" spc="105" dirty="0">
                <a:latin typeface="Lucida Sans Unicode"/>
                <a:cs typeface="Lucida Sans Unicode"/>
              </a:rPr>
              <a:t>traceable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coding</a:t>
            </a:r>
            <a:r>
              <a:rPr sz="2400" spc="4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43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4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report</a:t>
            </a:r>
            <a:r>
              <a:rPr sz="2400" spc="434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by</a:t>
            </a:r>
            <a:r>
              <a:rPr sz="2400" spc="4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434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test </a:t>
            </a:r>
            <a:r>
              <a:rPr sz="2400" spc="-10" dirty="0">
                <a:latin typeface="Lucida Sans Unicode"/>
                <a:cs typeface="Lucida Sans Unicode"/>
              </a:rPr>
              <a:t>laboratory:</a:t>
            </a:r>
            <a:endParaRPr sz="2400">
              <a:latin typeface="Lucida Sans Unicode"/>
              <a:cs typeface="Lucida Sans Unicode"/>
            </a:endParaRPr>
          </a:p>
          <a:p>
            <a:pPr marL="926465" indent="-913765">
              <a:lnSpc>
                <a:spcPct val="100000"/>
              </a:lnSpc>
              <a:spcBef>
                <a:spcPts val="1989"/>
              </a:spcBef>
              <a:buAutoNum type="alphaLcParenR"/>
              <a:tabLst>
                <a:tab pos="926465" algn="l"/>
              </a:tabLst>
            </a:pPr>
            <a:r>
              <a:rPr sz="2400" spc="60" dirty="0">
                <a:latin typeface="Lucida Sans Unicode"/>
                <a:cs typeface="Lucida Sans Unicode"/>
              </a:rPr>
              <a:t>Reference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this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part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305" dirty="0">
                <a:latin typeface="Lucida Sans Unicode"/>
                <a:cs typeface="Lucida Sans Unicode"/>
              </a:rPr>
              <a:t>1757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-135" dirty="0">
                <a:latin typeface="Lucida Sans Unicode"/>
                <a:cs typeface="Lucida Sans Unicode"/>
              </a:rPr>
              <a:t>/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ISO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-270" dirty="0">
                <a:latin typeface="Lucida Sans Unicode"/>
                <a:cs typeface="Lucida Sans Unicode"/>
              </a:rPr>
              <a:t>148,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-130" dirty="0">
                <a:latin typeface="Lucida Sans Unicode"/>
                <a:cs typeface="Lucida Sans Unicode"/>
              </a:rPr>
              <a:t>i.e.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305" dirty="0">
                <a:latin typeface="Lucida Sans Unicode"/>
                <a:cs typeface="Lucida Sans Unicode"/>
              </a:rPr>
              <a:t>1757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Part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760" dirty="0">
                <a:latin typeface="Lucida Sans Unicode"/>
                <a:cs typeface="Lucida Sans Unicode"/>
              </a:rPr>
              <a:t>1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-135" dirty="0">
                <a:latin typeface="Lucida Sans Unicode"/>
                <a:cs typeface="Lucida Sans Unicode"/>
              </a:rPr>
              <a:t>/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ISO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-220" dirty="0">
                <a:latin typeface="Lucida Sans Unicode"/>
                <a:cs typeface="Lucida Sans Unicode"/>
              </a:rPr>
              <a:t>148-</a:t>
            </a:r>
            <a:r>
              <a:rPr sz="2400" spc="-470" dirty="0">
                <a:latin typeface="Lucida Sans Unicode"/>
                <a:cs typeface="Lucida Sans Unicode"/>
              </a:rPr>
              <a:t>1;</a:t>
            </a:r>
            <a:endParaRPr sz="2400">
              <a:latin typeface="Lucida Sans Unicode"/>
              <a:cs typeface="Lucida Sans Unicode"/>
            </a:endParaRPr>
          </a:p>
          <a:p>
            <a:pPr marL="926465" indent="-91376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926465" algn="l"/>
              </a:tabLst>
            </a:pPr>
            <a:r>
              <a:rPr sz="2400" dirty="0">
                <a:latin typeface="Lucida Sans Unicode"/>
                <a:cs typeface="Lucida Sans Unicode"/>
              </a:rPr>
              <a:t>Identification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piece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(e.g.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type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steel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cast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number);</a:t>
            </a:r>
            <a:endParaRPr sz="2400">
              <a:latin typeface="Lucida Sans Unicode"/>
              <a:cs typeface="Lucida Sans Unicode"/>
            </a:endParaRPr>
          </a:p>
          <a:p>
            <a:pPr marL="926465" indent="-91376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926465" algn="l"/>
              </a:tabLst>
            </a:pPr>
            <a:r>
              <a:rPr sz="2400" spc="-30" dirty="0">
                <a:latin typeface="Lucida Sans Unicode"/>
                <a:cs typeface="Lucida Sans Unicode"/>
              </a:rPr>
              <a:t>Size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piece,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120" dirty="0">
                <a:latin typeface="Lucida Sans Unicode"/>
                <a:cs typeface="Lucida Sans Unicode"/>
              </a:rPr>
              <a:t>if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other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than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standard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piece;</a:t>
            </a:r>
            <a:endParaRPr sz="2400">
              <a:latin typeface="Lucida Sans Unicode"/>
              <a:cs typeface="Lucida Sans Unicode"/>
            </a:endParaRPr>
          </a:p>
          <a:p>
            <a:pPr marL="926465" indent="-913765">
              <a:lnSpc>
                <a:spcPct val="100000"/>
              </a:lnSpc>
              <a:spcBef>
                <a:spcPts val="1989"/>
              </a:spcBef>
              <a:buAutoNum type="alphaLcParenR"/>
              <a:tabLst>
                <a:tab pos="926465" algn="l"/>
              </a:tabLst>
            </a:pPr>
            <a:r>
              <a:rPr sz="2400" spc="55" dirty="0">
                <a:latin typeface="Lucida Sans Unicode"/>
                <a:cs typeface="Lucida Sans Unicode"/>
              </a:rPr>
              <a:t>Temperature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conditioning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temperature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specimens;</a:t>
            </a:r>
            <a:endParaRPr sz="2400">
              <a:latin typeface="Lucida Sans Unicode"/>
              <a:cs typeface="Lucida Sans Unicode"/>
            </a:endParaRPr>
          </a:p>
          <a:p>
            <a:pPr marL="926465" indent="-91376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926465" algn="l"/>
              </a:tabLst>
            </a:pPr>
            <a:r>
              <a:rPr sz="2400" spc="55" dirty="0">
                <a:latin typeface="Lucida Sans Unicode"/>
                <a:cs typeface="Lucida Sans Unicode"/>
              </a:rPr>
              <a:t>Absorbed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energy,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-140" dirty="0">
                <a:latin typeface="Lucida Sans Unicode"/>
                <a:cs typeface="Lucida Sans Unicode"/>
              </a:rPr>
              <a:t>KV2,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105" dirty="0">
                <a:latin typeface="Lucida Sans Unicode"/>
                <a:cs typeface="Lucida Sans Unicode"/>
              </a:rPr>
              <a:t>KV8,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165" dirty="0">
                <a:latin typeface="Lucida Sans Unicode"/>
                <a:cs typeface="Lucida Sans Unicode"/>
              </a:rPr>
              <a:t>KU2,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130" dirty="0">
                <a:latin typeface="Lucida Sans Unicode"/>
                <a:cs typeface="Lucida Sans Unicode"/>
              </a:rPr>
              <a:t>KU8,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150" dirty="0">
                <a:latin typeface="Lucida Sans Unicode"/>
                <a:cs typeface="Lucida Sans Unicode"/>
              </a:rPr>
              <a:t>as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40" dirty="0">
                <a:latin typeface="Lucida Sans Unicode"/>
                <a:cs typeface="Lucida Sans Unicode"/>
              </a:rPr>
              <a:t>appropriate;</a:t>
            </a:r>
            <a:endParaRPr sz="2400">
              <a:latin typeface="Lucida Sans Unicode"/>
              <a:cs typeface="Lucida Sans Unicode"/>
            </a:endParaRPr>
          </a:p>
          <a:p>
            <a:pPr marL="927100" marR="7620" indent="-915035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927100" algn="l"/>
              </a:tabLst>
            </a:pPr>
            <a:r>
              <a:rPr sz="2400" spc="75" dirty="0">
                <a:latin typeface="Lucida Sans Unicode"/>
                <a:cs typeface="Lucida Sans Unicode"/>
              </a:rPr>
              <a:t>Whether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specimen,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the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majority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specimens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group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specimens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were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broken </a:t>
            </a:r>
            <a:r>
              <a:rPr sz="2400" spc="95" dirty="0">
                <a:latin typeface="Lucida Sans Unicode"/>
                <a:cs typeface="Lucida Sans Unicode"/>
              </a:rPr>
              <a:t>(not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required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for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material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165" dirty="0">
                <a:latin typeface="Lucida Sans Unicode"/>
                <a:cs typeface="Lucida Sans Unicode"/>
              </a:rPr>
              <a:t>acceptance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tests);</a:t>
            </a:r>
            <a:endParaRPr sz="2400">
              <a:latin typeface="Lucida Sans Unicode"/>
              <a:cs typeface="Lucida Sans Unicode"/>
            </a:endParaRPr>
          </a:p>
          <a:p>
            <a:pPr marL="926465" indent="-913765">
              <a:lnSpc>
                <a:spcPct val="100000"/>
              </a:lnSpc>
              <a:spcBef>
                <a:spcPts val="1995"/>
              </a:spcBef>
              <a:buAutoNum type="alphaLcParenR"/>
              <a:tabLst>
                <a:tab pos="926465" algn="l"/>
              </a:tabLst>
            </a:pPr>
            <a:r>
              <a:rPr sz="2400" dirty="0">
                <a:latin typeface="Lucida Sans Unicode"/>
                <a:cs typeface="Lucida Sans Unicode"/>
              </a:rPr>
              <a:t>Any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abnormalities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that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could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145" dirty="0">
                <a:latin typeface="Lucida Sans Unicode"/>
                <a:cs typeface="Lucida Sans Unicode"/>
              </a:rPr>
              <a:t>have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affected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test.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114">
              <a:lnSpc>
                <a:spcPct val="100000"/>
              </a:lnSpc>
              <a:spcBef>
                <a:spcPts val="100"/>
              </a:spcBef>
            </a:pPr>
            <a:r>
              <a:rPr sz="3600" spc="-210" dirty="0"/>
              <a:t>IS</a:t>
            </a:r>
            <a:r>
              <a:rPr sz="3600" spc="-140" dirty="0"/>
              <a:t> </a:t>
            </a:r>
            <a:r>
              <a:rPr sz="3600" spc="114" dirty="0"/>
              <a:t>1757</a:t>
            </a:r>
            <a:r>
              <a:rPr sz="3600" spc="-135" dirty="0"/>
              <a:t> </a:t>
            </a:r>
            <a:r>
              <a:rPr sz="3600" spc="245" dirty="0"/>
              <a:t>/</a:t>
            </a:r>
            <a:r>
              <a:rPr sz="3600" spc="-140" dirty="0"/>
              <a:t> </a:t>
            </a:r>
            <a:r>
              <a:rPr sz="3600" spc="-10" dirty="0"/>
              <a:t>ISO</a:t>
            </a:r>
            <a:r>
              <a:rPr sz="3600" spc="-135" dirty="0"/>
              <a:t> </a:t>
            </a:r>
            <a:r>
              <a:rPr sz="3600" spc="114" dirty="0"/>
              <a:t>148</a:t>
            </a:r>
            <a:r>
              <a:rPr sz="3600" spc="-140" dirty="0"/>
              <a:t> </a:t>
            </a:r>
            <a:r>
              <a:rPr sz="3600" spc="70" dirty="0"/>
              <a:t>Metallic</a:t>
            </a:r>
            <a:r>
              <a:rPr sz="3600" spc="-145" dirty="0"/>
              <a:t> </a:t>
            </a:r>
            <a:r>
              <a:rPr sz="3600" dirty="0"/>
              <a:t>Materials</a:t>
            </a:r>
            <a:r>
              <a:rPr sz="3600" spc="-160" dirty="0"/>
              <a:t> </a:t>
            </a:r>
            <a:r>
              <a:rPr sz="3600" spc="-430" dirty="0"/>
              <a:t>—</a:t>
            </a:r>
            <a:r>
              <a:rPr sz="3600" spc="-125" dirty="0"/>
              <a:t> </a:t>
            </a:r>
            <a:r>
              <a:rPr sz="3600" dirty="0"/>
              <a:t>Charpy</a:t>
            </a:r>
            <a:r>
              <a:rPr sz="3600" spc="-150" dirty="0"/>
              <a:t> </a:t>
            </a:r>
            <a:r>
              <a:rPr sz="3600" dirty="0"/>
              <a:t>Pendulum</a:t>
            </a:r>
            <a:r>
              <a:rPr sz="3600" spc="-114" dirty="0"/>
              <a:t> </a:t>
            </a:r>
            <a:r>
              <a:rPr sz="3600" spc="-75" dirty="0"/>
              <a:t>Impact</a:t>
            </a:r>
            <a:r>
              <a:rPr sz="3600" spc="-130" dirty="0"/>
              <a:t> </a:t>
            </a:r>
            <a:r>
              <a:rPr sz="3600" spc="-20" dirty="0"/>
              <a:t>Test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083422" y="1415541"/>
            <a:ext cx="34626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583B8F"/>
                </a:solidFill>
                <a:latin typeface="Tahoma"/>
                <a:cs typeface="Tahoma"/>
              </a:rPr>
              <a:t>Specific</a:t>
            </a:r>
            <a:r>
              <a:rPr sz="3200" b="1" spc="-165" dirty="0">
                <a:solidFill>
                  <a:srgbClr val="583B8F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583B8F"/>
                </a:solidFill>
                <a:latin typeface="Tahoma"/>
                <a:cs typeface="Tahoma"/>
              </a:rPr>
              <a:t>differences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452" y="2745689"/>
            <a:ext cx="6059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9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2800" spc="-1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445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1757)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452" y="3721734"/>
            <a:ext cx="758126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000" b="1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Specifies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dimensions,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notch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type,</a:t>
            </a:r>
            <a:r>
              <a:rPr sz="200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notch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test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specimen.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185670" algn="l"/>
                <a:tab pos="3296920" algn="l"/>
                <a:tab pos="4368800" algn="l"/>
                <a:tab pos="5788660" algn="l"/>
                <a:tab pos="620966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Control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Detailed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instructions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conditioning</a:t>
            </a:r>
            <a:endParaRPr sz="2000" dirty="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specimens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temperatures.</a:t>
            </a:r>
            <a:endParaRPr sz="2000" dirty="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5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Pendulum</a:t>
            </a:r>
            <a:r>
              <a:rPr sz="2000" b="1" spc="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Specifications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Defines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geometry</a:t>
            </a:r>
            <a:r>
              <a:rPr sz="2000" spc="1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weight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pendulum.</a:t>
            </a:r>
            <a:endParaRPr sz="2000" dirty="0">
              <a:latin typeface="Arial MT"/>
              <a:cs typeface="Arial MT"/>
            </a:endParaRPr>
          </a:p>
          <a:p>
            <a:pPr marL="527685" marR="762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082164" algn="l"/>
                <a:tab pos="3132455" algn="l"/>
                <a:tab pos="4450715" algn="l"/>
                <a:tab pos="4820920" algn="l"/>
                <a:tab pos="5331460" algn="l"/>
                <a:tab pos="6238240" algn="l"/>
                <a:tab pos="7357109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Calibration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Regular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calibration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testing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machine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ensure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accuracy.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Energy</a:t>
            </a:r>
            <a:r>
              <a:rPr sz="2000" b="1" spc="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Accurate</a:t>
            </a:r>
            <a:r>
              <a:rPr sz="2000" spc="1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measurement</a:t>
            </a:r>
            <a:r>
              <a:rPr sz="2000" spc="1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1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energy</a:t>
            </a:r>
            <a:endParaRPr sz="2000" dirty="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absorbed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fracture.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7717" y="2745689"/>
            <a:ext cx="4816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6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7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7928" y="3721734"/>
            <a:ext cx="7654671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300355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specimen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notch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types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guidelines.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Inconsistent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IN" sz="2000" spc="-65" dirty="0" smtClean="0">
                <a:solidFill>
                  <a:srgbClr val="404040"/>
                </a:solidFill>
                <a:latin typeface="Arial MT"/>
                <a:cs typeface="Arial MT"/>
              </a:rPr>
              <a:t>Without conditioning of </a:t>
            </a:r>
            <a:r>
              <a:rPr sz="2000" dirty="0" smtClean="0">
                <a:solidFill>
                  <a:srgbClr val="404040"/>
                </a:solidFill>
                <a:latin typeface="Arial MT"/>
                <a:cs typeface="Arial MT"/>
              </a:rPr>
              <a:t>Specimens</a:t>
            </a:r>
            <a:r>
              <a:rPr sz="2000" spc="-50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IN" sz="2000" spc="-50" dirty="0" smtClean="0">
                <a:solidFill>
                  <a:srgbClr val="404040"/>
                </a:solidFill>
                <a:latin typeface="Arial MT"/>
                <a:cs typeface="Arial MT"/>
              </a:rPr>
              <a:t>  </a:t>
            </a:r>
            <a:r>
              <a:rPr sz="2000" dirty="0" smtClean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-40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standardized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temperatures</a:t>
            </a:r>
            <a:r>
              <a:rPr lang="en-IN"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, the result may not be accurate</a:t>
            </a:r>
            <a:r>
              <a:rPr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5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Pendulum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Variations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geometry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weight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pendulum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can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affect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 dirty="0">
              <a:latin typeface="Arial MT"/>
              <a:cs typeface="Arial MT"/>
            </a:endParaRPr>
          </a:p>
          <a:p>
            <a:pPr marL="527685" marR="75565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Calibration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IN" sz="2000" dirty="0" smtClean="0">
                <a:solidFill>
                  <a:srgbClr val="404040"/>
                </a:solidFill>
                <a:latin typeface="Arial MT"/>
                <a:cs typeface="Arial MT"/>
              </a:rPr>
              <a:t>without calibration, the test result may not be accurate</a:t>
            </a:r>
            <a:r>
              <a:rPr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Energy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Methods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measuring</a:t>
            </a:r>
            <a:r>
              <a:rPr sz="20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endParaRPr sz="2000" dirty="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energy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absorbed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during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fracture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452" y="1206754"/>
            <a:ext cx="55016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000" dirty="0" smtClean="0">
                <a:latin typeface="Verdana"/>
                <a:cs typeface="Verdana"/>
              </a:rPr>
              <a:t>79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0680" y="568273"/>
            <a:ext cx="13483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25" dirty="0"/>
              <a:t>MTD</a:t>
            </a:r>
            <a:r>
              <a:rPr spc="-225" dirty="0"/>
              <a:t> </a:t>
            </a:r>
            <a:r>
              <a:rPr spc="130" dirty="0"/>
              <a:t>3</a:t>
            </a:r>
            <a:r>
              <a:rPr spc="-195" dirty="0"/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65" dirty="0">
                <a:latin typeface="Arial MT"/>
                <a:cs typeface="Arial MT"/>
              </a:rPr>
              <a:t> </a:t>
            </a:r>
            <a:r>
              <a:rPr spc="55" dirty="0"/>
              <a:t>Mechanical</a:t>
            </a:r>
            <a:r>
              <a:rPr spc="-190" dirty="0"/>
              <a:t> </a:t>
            </a:r>
            <a:r>
              <a:rPr spc="-10" dirty="0"/>
              <a:t>Testing</a:t>
            </a:r>
            <a:r>
              <a:rPr spc="-215" dirty="0"/>
              <a:t> </a:t>
            </a:r>
            <a:r>
              <a:rPr spc="100" dirty="0"/>
              <a:t>of</a:t>
            </a:r>
            <a:r>
              <a:rPr spc="-204" dirty="0"/>
              <a:t> </a:t>
            </a:r>
            <a:r>
              <a:rPr spc="90" dirty="0"/>
              <a:t>Metals</a:t>
            </a:r>
            <a:r>
              <a:rPr spc="-195" dirty="0"/>
              <a:t> </a:t>
            </a:r>
            <a:r>
              <a:rPr dirty="0"/>
              <a:t>Sectional</a:t>
            </a:r>
            <a:r>
              <a:rPr spc="-195" dirty="0"/>
              <a:t> </a:t>
            </a:r>
            <a:r>
              <a:rPr spc="-10" dirty="0"/>
              <a:t>Committee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6039" y="1017640"/>
            <a:ext cx="15617190" cy="480187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59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  <a:p>
            <a:pPr marL="527685" marR="5080" indent="-515620" algn="just">
              <a:lnSpc>
                <a:spcPts val="4560"/>
              </a:lnSpc>
              <a:spcBef>
                <a:spcPts val="2350"/>
              </a:spcBef>
            </a:pPr>
            <a:r>
              <a:rPr sz="3800" spc="2170" dirty="0" smtClean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3800" spc="-254" dirty="0" smtClean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3800" spc="195" dirty="0">
                <a:solidFill>
                  <a:srgbClr val="404040"/>
                </a:solidFill>
                <a:latin typeface="Lucida Sans Unicode"/>
                <a:cs typeface="Lucida Sans Unicode"/>
              </a:rPr>
              <a:t>Scope</a:t>
            </a:r>
            <a:r>
              <a:rPr sz="3800" spc="17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-400" dirty="0">
                <a:solidFill>
                  <a:srgbClr val="404040"/>
                </a:solidFill>
                <a:latin typeface="Lucida Sans Unicode"/>
                <a:cs typeface="Lucida Sans Unicode"/>
              </a:rPr>
              <a:t>:</a:t>
            </a:r>
            <a:r>
              <a:rPr sz="3800" spc="254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4000" i="1" spc="145" dirty="0">
                <a:solidFill>
                  <a:srgbClr val="404040"/>
                </a:solidFill>
                <a:latin typeface="Arial"/>
                <a:cs typeface="Arial"/>
              </a:rPr>
              <a:t>Standardization</a:t>
            </a:r>
            <a:r>
              <a:rPr sz="4000" i="1" spc="3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4000" i="1" spc="12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4000" i="1" spc="3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4000" i="1" spc="2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4000" i="1" spc="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4000" i="1" spc="125" dirty="0">
                <a:solidFill>
                  <a:srgbClr val="404040"/>
                </a:solidFill>
                <a:latin typeface="Arial"/>
                <a:cs typeface="Arial"/>
              </a:rPr>
              <a:t>field</a:t>
            </a:r>
            <a:r>
              <a:rPr sz="4000" i="1" spc="3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4000" i="1" spc="1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4000" i="1" spc="3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800" i="1" spc="155" dirty="0">
                <a:solidFill>
                  <a:srgbClr val="404040"/>
                </a:solidFill>
                <a:latin typeface="Times New Roman"/>
                <a:cs typeface="Times New Roman"/>
              </a:rPr>
              <a:t>“</a:t>
            </a:r>
            <a:r>
              <a:rPr sz="4000" i="1" spc="155" dirty="0">
                <a:solidFill>
                  <a:srgbClr val="404040"/>
                </a:solidFill>
                <a:latin typeface="Arial"/>
                <a:cs typeface="Arial"/>
              </a:rPr>
              <a:t>Mechanical</a:t>
            </a:r>
            <a:r>
              <a:rPr sz="4000" i="1" spc="3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4000" i="1" spc="75" dirty="0">
                <a:solidFill>
                  <a:srgbClr val="404040"/>
                </a:solidFill>
                <a:latin typeface="Arial"/>
                <a:cs typeface="Arial"/>
              </a:rPr>
              <a:t>Testing</a:t>
            </a:r>
            <a:r>
              <a:rPr sz="4000" i="1" spc="3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4000" i="1" spc="14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4000" i="1" spc="-10" dirty="0">
                <a:solidFill>
                  <a:srgbClr val="404040"/>
                </a:solidFill>
                <a:latin typeface="Arial"/>
                <a:cs typeface="Arial"/>
              </a:rPr>
              <a:t>Metals</a:t>
            </a:r>
            <a:r>
              <a:rPr sz="3800" spc="-10" dirty="0">
                <a:solidFill>
                  <a:srgbClr val="404040"/>
                </a:solidFill>
                <a:latin typeface="Times New Roman"/>
                <a:cs typeface="Times New Roman"/>
              </a:rPr>
              <a:t>”</a:t>
            </a:r>
            <a:r>
              <a:rPr sz="38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.</a:t>
            </a:r>
            <a:endParaRPr sz="3800" dirty="0">
              <a:latin typeface="Lucida Sans Unicode"/>
              <a:cs typeface="Lucida Sans Unicode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1305"/>
              </a:spcBef>
            </a:pPr>
            <a:r>
              <a:rPr sz="3800" spc="217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3800" spc="-254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3800" dirty="0">
                <a:solidFill>
                  <a:srgbClr val="404040"/>
                </a:solidFill>
                <a:latin typeface="Lucida Sans Unicode"/>
                <a:cs typeface="Lucida Sans Unicode"/>
              </a:rPr>
              <a:t>This</a:t>
            </a:r>
            <a:r>
              <a:rPr sz="3800" spc="-7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committee</a:t>
            </a:r>
            <a:r>
              <a:rPr sz="38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spc="190" dirty="0">
                <a:solidFill>
                  <a:srgbClr val="404040"/>
                </a:solidFill>
                <a:latin typeface="Lucida Sans Unicode"/>
                <a:cs typeface="Lucida Sans Unicode"/>
              </a:rPr>
              <a:t>has</a:t>
            </a:r>
            <a:r>
              <a:rPr sz="38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spc="85" dirty="0">
                <a:solidFill>
                  <a:srgbClr val="404040"/>
                </a:solidFill>
                <a:latin typeface="Lucida Sans Unicode"/>
                <a:cs typeface="Lucida Sans Unicode"/>
              </a:rPr>
              <a:t>formulated</a:t>
            </a:r>
            <a:r>
              <a:rPr sz="38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spc="-409" dirty="0">
                <a:solidFill>
                  <a:srgbClr val="404040"/>
                </a:solidFill>
                <a:latin typeface="Lucida Sans Unicode"/>
                <a:cs typeface="Lucida Sans Unicode"/>
              </a:rPr>
              <a:t>105</a:t>
            </a:r>
            <a:r>
              <a:rPr sz="38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standards.</a:t>
            </a:r>
            <a:r>
              <a:rPr sz="3800" spc="-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dirty="0">
                <a:solidFill>
                  <a:srgbClr val="404040"/>
                </a:solidFill>
                <a:latin typeface="Lucida Sans Unicode"/>
                <a:cs typeface="Lucida Sans Unicode"/>
              </a:rPr>
              <a:t>List</a:t>
            </a:r>
            <a:r>
              <a:rPr sz="3800" spc="-15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38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  </a:t>
            </a:r>
            <a:r>
              <a:rPr sz="3800" spc="50" dirty="0">
                <a:solidFill>
                  <a:srgbClr val="404040"/>
                </a:solidFill>
                <a:latin typeface="Lucida Sans Unicode"/>
                <a:cs typeface="Lucida Sans Unicode"/>
              </a:rPr>
              <a:t>the </a:t>
            </a:r>
            <a:r>
              <a:rPr sz="3800" spc="14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3800" spc="865" dirty="0">
                <a:solidFill>
                  <a:srgbClr val="404040"/>
                </a:solidFill>
                <a:latin typeface="Lucida Sans Unicode"/>
                <a:cs typeface="Lucida Sans Unicode"/>
              </a:rPr>
              <a:t>   </a:t>
            </a:r>
            <a:r>
              <a:rPr sz="3800" spc="295" dirty="0">
                <a:solidFill>
                  <a:srgbClr val="404040"/>
                </a:solidFill>
                <a:latin typeface="Lucida Sans Unicode"/>
                <a:cs typeface="Lucida Sans Unicode"/>
              </a:rPr>
              <a:t>can</a:t>
            </a:r>
            <a:r>
              <a:rPr sz="3800" spc="869" dirty="0">
                <a:solidFill>
                  <a:srgbClr val="404040"/>
                </a:solidFill>
                <a:latin typeface="Lucida Sans Unicode"/>
                <a:cs typeface="Lucida Sans Unicode"/>
              </a:rPr>
              <a:t>   </a:t>
            </a:r>
            <a:r>
              <a:rPr sz="3800" spc="200" dirty="0">
                <a:solidFill>
                  <a:srgbClr val="404040"/>
                </a:solidFill>
                <a:latin typeface="Lucida Sans Unicode"/>
                <a:cs typeface="Lucida Sans Unicode"/>
              </a:rPr>
              <a:t>be</a:t>
            </a:r>
            <a:r>
              <a:rPr sz="3800" spc="865" dirty="0">
                <a:solidFill>
                  <a:srgbClr val="404040"/>
                </a:solidFill>
                <a:latin typeface="Lucida Sans Unicode"/>
                <a:cs typeface="Lucida Sans Unicode"/>
              </a:rPr>
              <a:t>   </a:t>
            </a:r>
            <a:r>
              <a:rPr sz="3800" spc="145" dirty="0">
                <a:solidFill>
                  <a:srgbClr val="404040"/>
                </a:solidFill>
                <a:latin typeface="Lucida Sans Unicode"/>
                <a:cs typeface="Lucida Sans Unicode"/>
              </a:rPr>
              <a:t>seen</a:t>
            </a:r>
            <a:r>
              <a:rPr sz="3800" spc="860" dirty="0">
                <a:solidFill>
                  <a:srgbClr val="404040"/>
                </a:solidFill>
                <a:latin typeface="Lucida Sans Unicode"/>
                <a:cs typeface="Lucida Sans Unicode"/>
              </a:rPr>
              <a:t>   </a:t>
            </a:r>
            <a:r>
              <a:rPr sz="3800" spc="225" dirty="0">
                <a:solidFill>
                  <a:srgbClr val="404040"/>
                </a:solidFill>
                <a:latin typeface="Lucida Sans Unicode"/>
                <a:cs typeface="Lucida Sans Unicode"/>
              </a:rPr>
              <a:t>and</a:t>
            </a:r>
            <a:r>
              <a:rPr sz="3800" spc="865" dirty="0">
                <a:solidFill>
                  <a:srgbClr val="404040"/>
                </a:solidFill>
                <a:latin typeface="Lucida Sans Unicode"/>
                <a:cs typeface="Lucida Sans Unicode"/>
              </a:rPr>
              <a:t>   </a:t>
            </a:r>
            <a:r>
              <a:rPr sz="3800" spc="150" dirty="0">
                <a:solidFill>
                  <a:srgbClr val="404040"/>
                </a:solidFill>
                <a:latin typeface="Lucida Sans Unicode"/>
                <a:cs typeface="Lucida Sans Unicode"/>
              </a:rPr>
              <a:t>downloaded</a:t>
            </a:r>
            <a:r>
              <a:rPr sz="3800" spc="875" dirty="0">
                <a:solidFill>
                  <a:srgbClr val="404040"/>
                </a:solidFill>
                <a:latin typeface="Lucida Sans Unicode"/>
                <a:cs typeface="Lucida Sans Unicode"/>
              </a:rPr>
              <a:t>   </a:t>
            </a:r>
            <a:r>
              <a:rPr sz="3800" spc="-20" dirty="0">
                <a:solidFill>
                  <a:srgbClr val="404040"/>
                </a:solidFill>
                <a:latin typeface="Lucida Sans Unicode"/>
                <a:cs typeface="Lucida Sans Unicode"/>
              </a:rPr>
              <a:t>from </a:t>
            </a:r>
            <a:r>
              <a:rPr sz="3800" u="sng" spc="-10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Lucida Sans Unicode"/>
                <a:cs typeface="Lucida Sans Unicode"/>
                <a:hlinkClick r:id="rId2"/>
              </a:rPr>
              <a:t>www.standardsbis.in</a:t>
            </a:r>
            <a:r>
              <a:rPr sz="38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.</a:t>
            </a:r>
            <a:endParaRPr sz="3800" dirty="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3800" spc="226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3800" spc="-345" dirty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3800" spc="200" dirty="0">
                <a:solidFill>
                  <a:srgbClr val="404040"/>
                </a:solidFill>
                <a:latin typeface="Lucida Sans Unicode"/>
                <a:cs typeface="Lucida Sans Unicode"/>
              </a:rPr>
              <a:t>Some</a:t>
            </a:r>
            <a:r>
              <a:rPr sz="3800" spc="-23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dirty="0">
                <a:solidFill>
                  <a:srgbClr val="404040"/>
                </a:solidFill>
                <a:latin typeface="Lucida Sans Unicode"/>
                <a:cs typeface="Lucida Sans Unicode"/>
              </a:rPr>
              <a:t>of</a:t>
            </a:r>
            <a:r>
              <a:rPr sz="3800" spc="-2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75" dirty="0">
                <a:solidFill>
                  <a:srgbClr val="404040"/>
                </a:solidFill>
                <a:latin typeface="Lucida Sans Unicode"/>
                <a:cs typeface="Lucida Sans Unicode"/>
              </a:rPr>
              <a:t>the</a:t>
            </a:r>
            <a:r>
              <a:rPr sz="3800" spc="-2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80" dirty="0">
                <a:solidFill>
                  <a:srgbClr val="404040"/>
                </a:solidFill>
                <a:latin typeface="Lucida Sans Unicode"/>
                <a:cs typeface="Lucida Sans Unicode"/>
              </a:rPr>
              <a:t>important</a:t>
            </a:r>
            <a:r>
              <a:rPr sz="3800" spc="-2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130" dirty="0">
                <a:solidFill>
                  <a:srgbClr val="404040"/>
                </a:solidFill>
                <a:latin typeface="Lucida Sans Unicode"/>
                <a:cs typeface="Lucida Sans Unicode"/>
              </a:rPr>
              <a:t>standards</a:t>
            </a:r>
            <a:r>
              <a:rPr sz="3800" spc="-15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185" dirty="0">
                <a:solidFill>
                  <a:srgbClr val="404040"/>
                </a:solidFill>
                <a:latin typeface="Lucida Sans Unicode"/>
                <a:cs typeface="Lucida Sans Unicode"/>
              </a:rPr>
              <a:t>are</a:t>
            </a:r>
            <a:r>
              <a:rPr sz="3800" spc="-21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110" dirty="0">
                <a:solidFill>
                  <a:srgbClr val="404040"/>
                </a:solidFill>
                <a:latin typeface="Lucida Sans Unicode"/>
                <a:cs typeface="Lucida Sans Unicode"/>
              </a:rPr>
              <a:t>detailed</a:t>
            </a:r>
            <a:r>
              <a:rPr sz="3800" spc="-20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dirty="0">
                <a:solidFill>
                  <a:srgbClr val="404040"/>
                </a:solidFill>
                <a:latin typeface="Lucida Sans Unicode"/>
                <a:cs typeface="Lucida Sans Unicode"/>
              </a:rPr>
              <a:t>in</a:t>
            </a:r>
            <a:r>
              <a:rPr sz="3800" spc="-195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-55" dirty="0">
                <a:solidFill>
                  <a:srgbClr val="404040"/>
                </a:solidFill>
                <a:latin typeface="Lucida Sans Unicode"/>
                <a:cs typeface="Lucida Sans Unicode"/>
              </a:rPr>
              <a:t>next</a:t>
            </a:r>
            <a:r>
              <a:rPr sz="3800" spc="-210" dirty="0">
                <a:solidFill>
                  <a:srgbClr val="404040"/>
                </a:solidFill>
                <a:latin typeface="Lucida Sans Unicode"/>
                <a:cs typeface="Lucida Sans Unicode"/>
              </a:rPr>
              <a:t> </a:t>
            </a:r>
            <a:r>
              <a:rPr sz="3800" spc="-10" dirty="0">
                <a:solidFill>
                  <a:srgbClr val="404040"/>
                </a:solidFill>
                <a:latin typeface="Lucida Sans Unicode"/>
                <a:cs typeface="Lucida Sans Unicode"/>
              </a:rPr>
              <a:t>slides.</a:t>
            </a:r>
            <a:endParaRPr sz="3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499600" cy="10287000"/>
          </a:xfrm>
          <a:custGeom>
            <a:avLst/>
            <a:gdLst/>
            <a:ahLst/>
            <a:cxnLst/>
            <a:rect l="l" t="t" r="r" b="b"/>
            <a:pathLst>
              <a:path w="9499600" h="10287000">
                <a:moveTo>
                  <a:pt x="9499092" y="0"/>
                </a:moveTo>
                <a:lnTo>
                  <a:pt x="0" y="0"/>
                </a:lnTo>
                <a:lnTo>
                  <a:pt x="0" y="10287000"/>
                </a:lnTo>
                <a:lnTo>
                  <a:pt x="9499092" y="10287000"/>
                </a:lnTo>
                <a:lnTo>
                  <a:pt x="9499092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461" y="2244089"/>
            <a:ext cx="5762625" cy="18415"/>
          </a:xfrm>
          <a:custGeom>
            <a:avLst/>
            <a:gdLst/>
            <a:ahLst/>
            <a:cxnLst/>
            <a:rect l="l" t="t" r="r" b="b"/>
            <a:pathLst>
              <a:path w="5762625" h="18414">
                <a:moveTo>
                  <a:pt x="0" y="18287"/>
                </a:moveTo>
                <a:lnTo>
                  <a:pt x="576224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7122" y="4085097"/>
            <a:ext cx="6930390" cy="28314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5300" b="1" spc="-74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30" dirty="0">
                <a:solidFill>
                  <a:srgbClr val="FFFFFF"/>
                </a:solidFill>
                <a:latin typeface="Tahoma"/>
                <a:cs typeface="Tahoma"/>
              </a:rPr>
              <a:t>1598</a:t>
            </a:r>
            <a:endParaRPr sz="5300">
              <a:latin typeface="Tahoma"/>
              <a:cs typeface="Tahoma"/>
            </a:endParaRPr>
          </a:p>
          <a:p>
            <a:pPr marL="12065" marR="5080" indent="-1270" algn="ctr">
              <a:lnSpc>
                <a:spcPct val="114300"/>
              </a:lnSpc>
              <a:spcBef>
                <a:spcPts val="5"/>
              </a:spcBef>
              <a:tabLst>
                <a:tab pos="3907154" algn="l"/>
              </a:tabLst>
            </a:pPr>
            <a:r>
              <a:rPr sz="5400" spc="175" dirty="0">
                <a:solidFill>
                  <a:srgbClr val="FFFFFF"/>
                </a:solidFill>
                <a:latin typeface="Tahoma"/>
                <a:cs typeface="Tahoma"/>
              </a:rPr>
              <a:t>Method</a:t>
            </a:r>
            <a:r>
              <a:rPr sz="5400" spc="-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10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5400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-20" dirty="0">
                <a:solidFill>
                  <a:srgbClr val="FFFFFF"/>
                </a:solidFill>
                <a:latin typeface="Tahoma"/>
                <a:cs typeface="Tahoma"/>
              </a:rPr>
              <a:t>Izod </a:t>
            </a:r>
            <a:r>
              <a:rPr sz="5400" spc="-80" dirty="0">
                <a:solidFill>
                  <a:srgbClr val="FFFFFF"/>
                </a:solidFill>
                <a:latin typeface="Tahoma"/>
                <a:cs typeface="Tahoma"/>
              </a:rPr>
              <a:t>Impact</a:t>
            </a:r>
            <a:r>
              <a:rPr sz="5400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-20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r>
              <a:rPr sz="5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5400" spc="30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5400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114" dirty="0">
                <a:solidFill>
                  <a:srgbClr val="FFFFFF"/>
                </a:solidFill>
                <a:latin typeface="Tahoma"/>
                <a:cs typeface="Tahoma"/>
              </a:rPr>
              <a:t>Metals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939" y="1206754"/>
            <a:ext cx="825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r>
              <a:rPr lang="en-IN" sz="3000" spc="-290" dirty="0">
                <a:solidFill>
                  <a:srgbClr val="FDFFFF"/>
                </a:solidFill>
                <a:latin typeface="Verdana"/>
                <a:cs typeface="Verdana"/>
              </a:rPr>
              <a:t>0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434" dirty="0">
                <a:solidFill>
                  <a:srgbClr val="FFFFFF"/>
                </a:solidFill>
                <a:latin typeface="Lucida Sans Unicode"/>
                <a:cs typeface="Lucida Sans Unicode"/>
              </a:rPr>
              <a:t>7</a:t>
            </a:r>
            <a:endParaRPr sz="43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4963" y="1514855"/>
              <a:ext cx="16230600" cy="893444"/>
            </a:xfrm>
            <a:custGeom>
              <a:avLst/>
              <a:gdLst/>
              <a:ahLst/>
              <a:cxnLst/>
              <a:rect l="l" t="t" r="r" b="b"/>
              <a:pathLst>
                <a:path w="16230600" h="893444">
                  <a:moveTo>
                    <a:pt x="16230600" y="0"/>
                  </a:moveTo>
                  <a:lnTo>
                    <a:pt x="0" y="0"/>
                  </a:lnTo>
                  <a:lnTo>
                    <a:pt x="0" y="893064"/>
                  </a:lnTo>
                  <a:lnTo>
                    <a:pt x="16230600" y="893064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583B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2505" y="520065"/>
            <a:ext cx="122205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0" algn="l"/>
              </a:tabLst>
            </a:pPr>
            <a:r>
              <a:rPr sz="4500" spc="-254" dirty="0"/>
              <a:t>IS </a:t>
            </a:r>
            <a:r>
              <a:rPr sz="4500" spc="120" dirty="0"/>
              <a:t>1598</a:t>
            </a:r>
            <a:r>
              <a:rPr sz="4500" spc="-260" dirty="0"/>
              <a:t> </a:t>
            </a:r>
            <a:r>
              <a:rPr sz="4500" spc="145" dirty="0"/>
              <a:t>Method</a:t>
            </a:r>
            <a:r>
              <a:rPr sz="4500" spc="-254" dirty="0"/>
              <a:t> </a:t>
            </a:r>
            <a:r>
              <a:rPr sz="4500" spc="105" dirty="0"/>
              <a:t>For</a:t>
            </a:r>
            <a:r>
              <a:rPr sz="4500" spc="-254" dirty="0"/>
              <a:t> </a:t>
            </a:r>
            <a:r>
              <a:rPr sz="4500" spc="-55" dirty="0"/>
              <a:t>Izod</a:t>
            </a:r>
            <a:r>
              <a:rPr sz="4500" spc="-250" dirty="0"/>
              <a:t> </a:t>
            </a:r>
            <a:r>
              <a:rPr sz="4500" spc="-75" dirty="0"/>
              <a:t>Impact</a:t>
            </a:r>
            <a:r>
              <a:rPr sz="4500" spc="-250" dirty="0"/>
              <a:t> </a:t>
            </a:r>
            <a:r>
              <a:rPr sz="4500" spc="-20" dirty="0"/>
              <a:t>Test</a:t>
            </a:r>
            <a:r>
              <a:rPr sz="4500" dirty="0"/>
              <a:t>	</a:t>
            </a:r>
            <a:r>
              <a:rPr sz="4500" spc="260" dirty="0"/>
              <a:t>Of</a:t>
            </a:r>
            <a:r>
              <a:rPr sz="4500" spc="-254" dirty="0"/>
              <a:t> </a:t>
            </a:r>
            <a:r>
              <a:rPr sz="4500" spc="90" dirty="0"/>
              <a:t>Metals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1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4085" y="1596085"/>
            <a:ext cx="1461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FFFFFF"/>
                </a:solidFill>
                <a:latin typeface="Arial Black"/>
                <a:cs typeface="Arial Black"/>
              </a:rPr>
              <a:t>Scope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537" y="2987115"/>
            <a:ext cx="11992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Lucida Sans Unicode"/>
                <a:cs typeface="Lucida Sans Unicode"/>
              </a:rPr>
              <a:t>This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standard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prescribes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method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conducting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70" dirty="0">
                <a:latin typeface="Lucida Sans Unicode"/>
                <a:cs typeface="Lucida Sans Unicode"/>
              </a:rPr>
              <a:t>Izod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impact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on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metals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536" y="5167884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87630" rIns="0" bIns="0" rtlCol="0">
            <a:spAutoFit/>
          </a:bodyPr>
          <a:lstStyle/>
          <a:p>
            <a:pPr marR="306070" algn="ctr">
              <a:lnSpc>
                <a:spcPct val="100000"/>
              </a:lnSpc>
              <a:spcBef>
                <a:spcPts val="690"/>
              </a:spcBef>
            </a:pPr>
            <a:r>
              <a:rPr sz="3600" spc="-135" dirty="0">
                <a:solidFill>
                  <a:srgbClr val="FFFFFF"/>
                </a:solidFill>
                <a:latin typeface="Arial Black"/>
                <a:cs typeface="Arial Black"/>
              </a:rPr>
              <a:t>Principle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2537" y="6671817"/>
            <a:ext cx="1516824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1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consists</a:t>
            </a:r>
            <a:r>
              <a:rPr sz="2400" spc="1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breaking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by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one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blow</a:t>
            </a:r>
            <a:r>
              <a:rPr sz="2400" spc="1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1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swinging</a:t>
            </a:r>
            <a:r>
              <a:rPr sz="2400" spc="185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hammer,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under</a:t>
            </a:r>
            <a:r>
              <a:rPr sz="2400" spc="2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specified</a:t>
            </a:r>
            <a:r>
              <a:rPr sz="2400" spc="20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conditions,</a:t>
            </a:r>
            <a:r>
              <a:rPr sz="2400" spc="204" dirty="0">
                <a:latin typeface="Lucida Sans Unicode"/>
                <a:cs typeface="Lucida Sans Unicode"/>
              </a:rPr>
              <a:t> </a:t>
            </a:r>
            <a:r>
              <a:rPr sz="2400" spc="240" dirty="0">
                <a:latin typeface="Lucida Sans Unicode"/>
                <a:cs typeface="Lucida Sans Unicode"/>
              </a:rPr>
              <a:t>a </a:t>
            </a:r>
            <a:r>
              <a:rPr sz="2400" spc="80" dirty="0">
                <a:latin typeface="Lucida Sans Unicode"/>
                <a:cs typeface="Lucida Sans Unicode"/>
              </a:rPr>
              <a:t>notched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piece,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gripped</a:t>
            </a:r>
            <a:r>
              <a:rPr sz="2400" spc="5" dirty="0">
                <a:latin typeface="Lucida Sans Unicode"/>
                <a:cs typeface="Lucida Sans Unicode"/>
              </a:rPr>
              <a:t>  </a:t>
            </a:r>
            <a:r>
              <a:rPr sz="2400" dirty="0">
                <a:latin typeface="Lucida Sans Unicode"/>
                <a:cs typeface="Lucida Sans Unicode"/>
              </a:rPr>
              <a:t>vertically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bottom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the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notch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 </a:t>
            </a:r>
            <a:r>
              <a:rPr sz="2400" spc="165" dirty="0">
                <a:latin typeface="Lucida Sans Unicode"/>
                <a:cs typeface="Lucida Sans Unicode"/>
              </a:rPr>
              <a:t>same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plane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150" dirty="0">
                <a:latin typeface="Lucida Sans Unicode"/>
                <a:cs typeface="Lucida Sans Unicode"/>
              </a:rPr>
              <a:t>as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 </a:t>
            </a:r>
            <a:r>
              <a:rPr sz="2400" spc="40" dirty="0">
                <a:latin typeface="Lucida Sans Unicode"/>
                <a:cs typeface="Lucida Sans Unicode"/>
              </a:rPr>
              <a:t>upper </a:t>
            </a:r>
            <a:r>
              <a:rPr sz="2400" spc="140" dirty="0">
                <a:latin typeface="Lucida Sans Unicode"/>
                <a:cs typeface="Lucida Sans Unicode"/>
              </a:rPr>
              <a:t>face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the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grips.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blow</a:t>
            </a:r>
            <a:r>
              <a:rPr sz="2400" spc="2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struck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spc="135" dirty="0">
                <a:latin typeface="Lucida Sans Unicode"/>
                <a:cs typeface="Lucida Sans Unicode"/>
              </a:rPr>
              <a:t>at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fixed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position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on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135" dirty="0">
                <a:latin typeface="Lucida Sans Unicode"/>
                <a:cs typeface="Lucida Sans Unicode"/>
              </a:rPr>
              <a:t>face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having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notch.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energy </a:t>
            </a:r>
            <a:r>
              <a:rPr sz="2400" spc="80" dirty="0">
                <a:latin typeface="Lucida Sans Unicode"/>
                <a:cs typeface="Lucida Sans Unicode"/>
              </a:rPr>
              <a:t>absorbed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is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determined.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8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2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155" y="3846576"/>
            <a:ext cx="13839444" cy="57927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2505" y="520065"/>
            <a:ext cx="122205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0" algn="l"/>
              </a:tabLst>
            </a:pPr>
            <a:r>
              <a:rPr sz="4500" spc="-254" dirty="0"/>
              <a:t>IS </a:t>
            </a:r>
            <a:r>
              <a:rPr sz="4500" spc="120" dirty="0"/>
              <a:t>1598</a:t>
            </a:r>
            <a:r>
              <a:rPr sz="4500" spc="-260" dirty="0"/>
              <a:t> </a:t>
            </a:r>
            <a:r>
              <a:rPr sz="4500" spc="145" dirty="0"/>
              <a:t>Method</a:t>
            </a:r>
            <a:r>
              <a:rPr sz="4500" spc="-254" dirty="0"/>
              <a:t> </a:t>
            </a:r>
            <a:r>
              <a:rPr sz="4500" spc="105" dirty="0"/>
              <a:t>For</a:t>
            </a:r>
            <a:r>
              <a:rPr sz="4500" spc="-254" dirty="0"/>
              <a:t> </a:t>
            </a:r>
            <a:r>
              <a:rPr sz="4500" spc="-55" dirty="0"/>
              <a:t>Izod</a:t>
            </a:r>
            <a:r>
              <a:rPr sz="4500" spc="-250" dirty="0"/>
              <a:t> </a:t>
            </a:r>
            <a:r>
              <a:rPr sz="4500" spc="-75" dirty="0"/>
              <a:t>Impact</a:t>
            </a:r>
            <a:r>
              <a:rPr sz="4500" spc="-250" dirty="0"/>
              <a:t> </a:t>
            </a:r>
            <a:r>
              <a:rPr sz="4500" spc="-20" dirty="0"/>
              <a:t>Test</a:t>
            </a:r>
            <a:r>
              <a:rPr sz="4500" dirty="0"/>
              <a:t>	</a:t>
            </a:r>
            <a:r>
              <a:rPr sz="4500" spc="260" dirty="0"/>
              <a:t>Of</a:t>
            </a:r>
            <a:r>
              <a:rPr sz="4500" spc="-254" dirty="0"/>
              <a:t> </a:t>
            </a:r>
            <a:r>
              <a:rPr sz="4500" spc="90" dirty="0"/>
              <a:t>Metals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854963" y="1514855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3980" rIns="0" bIns="0" rtlCol="0">
            <a:spAutoFit/>
          </a:bodyPr>
          <a:lstStyle/>
          <a:p>
            <a:pPr marR="362585" algn="ctr">
              <a:lnSpc>
                <a:spcPct val="100000"/>
              </a:lnSpc>
              <a:spcBef>
                <a:spcPts val="74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Piece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8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3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739" y="2999232"/>
            <a:ext cx="13206984" cy="6274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2505" y="520065"/>
            <a:ext cx="122205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0" algn="l"/>
              </a:tabLst>
            </a:pPr>
            <a:r>
              <a:rPr sz="4500" spc="-254" dirty="0"/>
              <a:t>IS </a:t>
            </a:r>
            <a:r>
              <a:rPr sz="4500" spc="120" dirty="0"/>
              <a:t>1598</a:t>
            </a:r>
            <a:r>
              <a:rPr sz="4500" spc="-260" dirty="0"/>
              <a:t> </a:t>
            </a:r>
            <a:r>
              <a:rPr sz="4500" spc="145" dirty="0"/>
              <a:t>Method</a:t>
            </a:r>
            <a:r>
              <a:rPr sz="4500" spc="-254" dirty="0"/>
              <a:t> </a:t>
            </a:r>
            <a:r>
              <a:rPr sz="4500" spc="105" dirty="0"/>
              <a:t>For</a:t>
            </a:r>
            <a:r>
              <a:rPr sz="4500" spc="-254" dirty="0"/>
              <a:t> </a:t>
            </a:r>
            <a:r>
              <a:rPr sz="4500" spc="-55" dirty="0"/>
              <a:t>Izod</a:t>
            </a:r>
            <a:r>
              <a:rPr sz="4500" spc="-250" dirty="0"/>
              <a:t> </a:t>
            </a:r>
            <a:r>
              <a:rPr sz="4500" spc="-75" dirty="0"/>
              <a:t>Impact</a:t>
            </a:r>
            <a:r>
              <a:rPr sz="4500" spc="-250" dirty="0"/>
              <a:t> </a:t>
            </a:r>
            <a:r>
              <a:rPr sz="4500" spc="-20" dirty="0"/>
              <a:t>Test</a:t>
            </a:r>
            <a:r>
              <a:rPr sz="4500" dirty="0"/>
              <a:t>	</a:t>
            </a:r>
            <a:r>
              <a:rPr sz="4500" spc="260" dirty="0"/>
              <a:t>Of</a:t>
            </a:r>
            <a:r>
              <a:rPr sz="4500" spc="-254" dirty="0"/>
              <a:t> </a:t>
            </a:r>
            <a:r>
              <a:rPr sz="4500" spc="90" dirty="0"/>
              <a:t>Metals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854963" y="1514855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3980" rIns="0" bIns="0" rtlCol="0">
            <a:spAutoFit/>
          </a:bodyPr>
          <a:lstStyle/>
          <a:p>
            <a:pPr marR="362585" algn="ctr">
              <a:lnSpc>
                <a:spcPct val="100000"/>
              </a:lnSpc>
              <a:spcBef>
                <a:spcPts val="74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Piece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8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4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567" y="2976372"/>
            <a:ext cx="13658088" cy="66126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2505" y="520065"/>
            <a:ext cx="122205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0" algn="l"/>
              </a:tabLst>
            </a:pPr>
            <a:r>
              <a:rPr sz="4500" spc="-254" dirty="0"/>
              <a:t>IS </a:t>
            </a:r>
            <a:r>
              <a:rPr sz="4500" spc="120" dirty="0"/>
              <a:t>1598</a:t>
            </a:r>
            <a:r>
              <a:rPr sz="4500" spc="-260" dirty="0"/>
              <a:t> </a:t>
            </a:r>
            <a:r>
              <a:rPr sz="4500" spc="145" dirty="0"/>
              <a:t>Method</a:t>
            </a:r>
            <a:r>
              <a:rPr sz="4500" spc="-254" dirty="0"/>
              <a:t> </a:t>
            </a:r>
            <a:r>
              <a:rPr sz="4500" spc="105" dirty="0"/>
              <a:t>For</a:t>
            </a:r>
            <a:r>
              <a:rPr sz="4500" spc="-254" dirty="0"/>
              <a:t> </a:t>
            </a:r>
            <a:r>
              <a:rPr sz="4500" spc="-55" dirty="0"/>
              <a:t>Izod</a:t>
            </a:r>
            <a:r>
              <a:rPr sz="4500" spc="-250" dirty="0"/>
              <a:t> </a:t>
            </a:r>
            <a:r>
              <a:rPr sz="4500" spc="-75" dirty="0"/>
              <a:t>Impact</a:t>
            </a:r>
            <a:r>
              <a:rPr sz="4500" spc="-250" dirty="0"/>
              <a:t> </a:t>
            </a:r>
            <a:r>
              <a:rPr sz="4500" spc="-20" dirty="0"/>
              <a:t>Test</a:t>
            </a:r>
            <a:r>
              <a:rPr sz="4500" dirty="0"/>
              <a:t>	</a:t>
            </a:r>
            <a:r>
              <a:rPr sz="4500" spc="260" dirty="0"/>
              <a:t>Of</a:t>
            </a:r>
            <a:r>
              <a:rPr sz="4500" spc="-254" dirty="0"/>
              <a:t> </a:t>
            </a:r>
            <a:r>
              <a:rPr sz="4500" spc="90" dirty="0"/>
              <a:t>Metals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854963" y="1514855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3980" rIns="0" bIns="0" rtlCol="0">
            <a:spAutoFit/>
          </a:bodyPr>
          <a:lstStyle/>
          <a:p>
            <a:pPr marR="362585" algn="ctr">
              <a:lnSpc>
                <a:spcPct val="100000"/>
              </a:lnSpc>
              <a:spcBef>
                <a:spcPts val="74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Piece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8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5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16" y="2686811"/>
            <a:ext cx="7469124" cy="30540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8264" y="4821935"/>
            <a:ext cx="9124188" cy="44516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7466" y="5743702"/>
            <a:ext cx="54070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315" marR="5080" indent="-730250">
              <a:lnSpc>
                <a:spcPct val="100000"/>
              </a:lnSpc>
              <a:spcBef>
                <a:spcPts val="100"/>
              </a:spcBef>
            </a:pPr>
            <a:r>
              <a:rPr sz="3000" spc="-114" dirty="0">
                <a:latin typeface="Lucida Sans Unicode"/>
                <a:cs typeface="Lucida Sans Unicode"/>
              </a:rPr>
              <a:t>Fig.</a:t>
            </a:r>
            <a:r>
              <a:rPr sz="3000" spc="-16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4</a:t>
            </a:r>
            <a:r>
              <a:rPr sz="3000" spc="-160" dirty="0">
                <a:latin typeface="Lucida Sans Unicode"/>
                <a:cs typeface="Lucida Sans Unicode"/>
              </a:rPr>
              <a:t> </a:t>
            </a:r>
            <a:r>
              <a:rPr sz="3000" spc="60" dirty="0">
                <a:latin typeface="Lucida Sans Unicode"/>
                <a:cs typeface="Lucida Sans Unicode"/>
              </a:rPr>
              <a:t>Enlarged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80" dirty="0">
                <a:latin typeface="Lucida Sans Unicode"/>
                <a:cs typeface="Lucida Sans Unicode"/>
              </a:rPr>
              <a:t>view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of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70" dirty="0">
                <a:latin typeface="Lucida Sans Unicode"/>
                <a:cs typeface="Lucida Sans Unicode"/>
              </a:rPr>
              <a:t>notch </a:t>
            </a:r>
            <a:r>
              <a:rPr sz="3000" spc="-40" dirty="0">
                <a:latin typeface="Lucida Sans Unicode"/>
                <a:cs typeface="Lucida Sans Unicode"/>
              </a:rPr>
              <a:t>for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spc="95" dirty="0">
                <a:latin typeface="Lucida Sans Unicode"/>
                <a:cs typeface="Lucida Sans Unicode"/>
              </a:rPr>
              <a:t>square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test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110" dirty="0">
                <a:latin typeface="Lucida Sans Unicode"/>
                <a:cs typeface="Lucida Sans Unicode"/>
              </a:rPr>
              <a:t>piece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2505" y="520065"/>
            <a:ext cx="122205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0" algn="l"/>
              </a:tabLst>
            </a:pPr>
            <a:r>
              <a:rPr sz="4500" spc="-254" dirty="0"/>
              <a:t>IS </a:t>
            </a:r>
            <a:r>
              <a:rPr sz="4500" spc="120" dirty="0"/>
              <a:t>1598</a:t>
            </a:r>
            <a:r>
              <a:rPr sz="4500" spc="-260" dirty="0"/>
              <a:t> </a:t>
            </a:r>
            <a:r>
              <a:rPr sz="4500" spc="145" dirty="0"/>
              <a:t>Method</a:t>
            </a:r>
            <a:r>
              <a:rPr sz="4500" spc="-254" dirty="0"/>
              <a:t> </a:t>
            </a:r>
            <a:r>
              <a:rPr sz="4500" spc="105" dirty="0"/>
              <a:t>For</a:t>
            </a:r>
            <a:r>
              <a:rPr sz="4500" spc="-254" dirty="0"/>
              <a:t> </a:t>
            </a:r>
            <a:r>
              <a:rPr sz="4500" spc="-55" dirty="0"/>
              <a:t>Izod</a:t>
            </a:r>
            <a:r>
              <a:rPr sz="4500" spc="-250" dirty="0"/>
              <a:t> </a:t>
            </a:r>
            <a:r>
              <a:rPr sz="4500" spc="-75" dirty="0"/>
              <a:t>Impact</a:t>
            </a:r>
            <a:r>
              <a:rPr sz="4500" spc="-250" dirty="0"/>
              <a:t> </a:t>
            </a:r>
            <a:r>
              <a:rPr sz="4500" spc="-20" dirty="0"/>
              <a:t>Test</a:t>
            </a:r>
            <a:r>
              <a:rPr sz="4500" dirty="0"/>
              <a:t>	</a:t>
            </a:r>
            <a:r>
              <a:rPr sz="4500" spc="260" dirty="0"/>
              <a:t>Of</a:t>
            </a:r>
            <a:r>
              <a:rPr sz="4500" spc="-254" dirty="0"/>
              <a:t> </a:t>
            </a:r>
            <a:r>
              <a:rPr sz="4500" spc="90" dirty="0"/>
              <a:t>Metals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854963" y="1514855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3980" rIns="0" bIns="0" rtlCol="0">
            <a:spAutoFit/>
          </a:bodyPr>
          <a:lstStyle/>
          <a:p>
            <a:pPr marR="362585" algn="ctr">
              <a:lnSpc>
                <a:spcPct val="100000"/>
              </a:lnSpc>
              <a:spcBef>
                <a:spcPts val="74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Piece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8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6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2455164"/>
            <a:ext cx="12740640" cy="75986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2505" y="520065"/>
            <a:ext cx="122205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0" algn="l"/>
              </a:tabLst>
            </a:pPr>
            <a:r>
              <a:rPr sz="4500" spc="-254" dirty="0"/>
              <a:t>IS </a:t>
            </a:r>
            <a:r>
              <a:rPr sz="4500" spc="120" dirty="0"/>
              <a:t>1598</a:t>
            </a:r>
            <a:r>
              <a:rPr sz="4500" spc="-260" dirty="0"/>
              <a:t> </a:t>
            </a:r>
            <a:r>
              <a:rPr sz="4500" spc="145" dirty="0"/>
              <a:t>Method</a:t>
            </a:r>
            <a:r>
              <a:rPr sz="4500" spc="-254" dirty="0"/>
              <a:t> </a:t>
            </a:r>
            <a:r>
              <a:rPr sz="4500" spc="105" dirty="0"/>
              <a:t>For</a:t>
            </a:r>
            <a:r>
              <a:rPr sz="4500" spc="-254" dirty="0"/>
              <a:t> </a:t>
            </a:r>
            <a:r>
              <a:rPr sz="4500" spc="-55" dirty="0"/>
              <a:t>Izod</a:t>
            </a:r>
            <a:r>
              <a:rPr sz="4500" spc="-250" dirty="0"/>
              <a:t> </a:t>
            </a:r>
            <a:r>
              <a:rPr sz="4500" spc="-75" dirty="0"/>
              <a:t>Impact</a:t>
            </a:r>
            <a:r>
              <a:rPr sz="4500" spc="-250" dirty="0"/>
              <a:t> </a:t>
            </a:r>
            <a:r>
              <a:rPr sz="4500" spc="-20" dirty="0"/>
              <a:t>Test</a:t>
            </a:r>
            <a:r>
              <a:rPr sz="4500" dirty="0"/>
              <a:t>	</a:t>
            </a:r>
            <a:r>
              <a:rPr sz="4500" spc="260" dirty="0"/>
              <a:t>Of</a:t>
            </a:r>
            <a:r>
              <a:rPr sz="4500" spc="-254" dirty="0"/>
              <a:t> </a:t>
            </a:r>
            <a:r>
              <a:rPr sz="4500" spc="90" dirty="0"/>
              <a:t>Metals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854963" y="1514855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3980" rIns="0" bIns="0" rtlCol="0">
            <a:spAutoFit/>
          </a:bodyPr>
          <a:lstStyle/>
          <a:p>
            <a:pPr marR="362585" algn="ctr">
              <a:lnSpc>
                <a:spcPct val="100000"/>
              </a:lnSpc>
              <a:spcBef>
                <a:spcPts val="74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95" dirty="0">
                <a:solidFill>
                  <a:srgbClr val="FFFFFF"/>
                </a:solidFill>
                <a:latin typeface="Arial Black"/>
                <a:cs typeface="Arial Black"/>
              </a:rPr>
              <a:t>Piece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305" y="369519"/>
            <a:ext cx="10869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30285" algn="l"/>
              </a:tabLst>
            </a:pPr>
            <a:r>
              <a:rPr spc="-229" dirty="0"/>
              <a:t>IS</a:t>
            </a:r>
            <a:r>
              <a:rPr spc="-215" dirty="0"/>
              <a:t> </a:t>
            </a:r>
            <a:r>
              <a:rPr spc="130" dirty="0"/>
              <a:t>1598</a:t>
            </a:r>
            <a:r>
              <a:rPr spc="-204" dirty="0"/>
              <a:t> </a:t>
            </a:r>
            <a:r>
              <a:rPr spc="125" dirty="0"/>
              <a:t>Method</a:t>
            </a:r>
            <a:r>
              <a:rPr spc="-204" dirty="0"/>
              <a:t> </a:t>
            </a:r>
            <a:r>
              <a:rPr spc="75" dirty="0"/>
              <a:t>For</a:t>
            </a:r>
            <a:r>
              <a:rPr spc="-210" dirty="0"/>
              <a:t> </a:t>
            </a:r>
            <a:r>
              <a:rPr spc="-55" dirty="0"/>
              <a:t>Izod</a:t>
            </a:r>
            <a:r>
              <a:rPr spc="-220" dirty="0"/>
              <a:t> </a:t>
            </a:r>
            <a:r>
              <a:rPr spc="-85" dirty="0"/>
              <a:t>Impact</a:t>
            </a:r>
            <a:r>
              <a:rPr spc="-215" dirty="0"/>
              <a:t> </a:t>
            </a:r>
            <a:r>
              <a:rPr spc="-20" dirty="0"/>
              <a:t>Test</a:t>
            </a:r>
            <a:r>
              <a:rPr dirty="0"/>
              <a:t>	</a:t>
            </a:r>
            <a:r>
              <a:rPr spc="245" dirty="0"/>
              <a:t>Of</a:t>
            </a:r>
            <a:r>
              <a:rPr spc="-240" dirty="0"/>
              <a:t> </a:t>
            </a:r>
            <a:r>
              <a:rPr spc="80" dirty="0"/>
              <a:t>Metals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73822" y="1689861"/>
            <a:ext cx="34626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583B8F"/>
                </a:solidFill>
                <a:latin typeface="Tahoma"/>
                <a:cs typeface="Tahoma"/>
              </a:rPr>
              <a:t>Specific</a:t>
            </a:r>
            <a:r>
              <a:rPr sz="3200" b="1" spc="-165" dirty="0">
                <a:solidFill>
                  <a:srgbClr val="583B8F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583B8F"/>
                </a:solidFill>
                <a:latin typeface="Tahoma"/>
                <a:cs typeface="Tahoma"/>
              </a:rPr>
              <a:t>differences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452" y="2669489"/>
            <a:ext cx="6061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9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2800" spc="-1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445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2800" spc="-1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1598)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452" y="3614420"/>
            <a:ext cx="758126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000" b="1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Specifies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dimensions,</a:t>
            </a:r>
            <a:r>
              <a:rPr sz="200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notch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type,</a:t>
            </a:r>
            <a:r>
              <a:rPr sz="200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notch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test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specimen.</a:t>
            </a:r>
            <a:endParaRPr sz="2000">
              <a:latin typeface="Arial MT"/>
              <a:cs typeface="Arial MT"/>
            </a:endParaRPr>
          </a:p>
          <a:p>
            <a:pPr marL="527685" marR="5715" indent="-515620">
              <a:lnSpc>
                <a:spcPct val="100000"/>
              </a:lnSpc>
              <a:spcBef>
                <a:spcPts val="1505"/>
              </a:spcBef>
              <a:tabLst>
                <a:tab pos="527685" algn="l"/>
                <a:tab pos="2185670" algn="l"/>
                <a:tab pos="3296920" algn="l"/>
                <a:tab pos="4368800" algn="l"/>
                <a:tab pos="5788660" algn="l"/>
                <a:tab pos="620966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Control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Detailed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instructions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conditioning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specimens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temperatures.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Pendulum</a:t>
            </a:r>
            <a:r>
              <a:rPr sz="2000" b="1" spc="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Specifications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Defines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geometry</a:t>
            </a:r>
            <a:r>
              <a:rPr sz="2000" spc="1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weight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pendulum.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2082164" algn="l"/>
                <a:tab pos="3132455" algn="l"/>
                <a:tab pos="4450715" algn="l"/>
                <a:tab pos="4820920" algn="l"/>
                <a:tab pos="5331460" algn="l"/>
                <a:tab pos="6238240" algn="l"/>
                <a:tab pos="7357109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Calibration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Regular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calibration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testing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machine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ensure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accuracy.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Energy</a:t>
            </a:r>
            <a:r>
              <a:rPr sz="2000" b="1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Accurate</a:t>
            </a:r>
            <a:r>
              <a:rPr sz="2000" spc="1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measurement</a:t>
            </a:r>
            <a:r>
              <a:rPr sz="2000" spc="1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1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energy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absorbed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fracture.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2432" y="2669489"/>
            <a:ext cx="4815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7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7929" y="3614420"/>
            <a:ext cx="3178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90055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62154" y="3614420"/>
            <a:ext cx="4294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9825" algn="l"/>
                <a:tab pos="2399030" algn="l"/>
                <a:tab pos="3857625" algn="l"/>
              </a:tabLst>
            </a:pP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specimen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53041" y="3918915"/>
            <a:ext cx="60667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notch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types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37929" y="4414773"/>
            <a:ext cx="818807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2346960" algn="l"/>
                <a:tab pos="4261485" algn="l"/>
                <a:tab pos="5842000" algn="l"/>
                <a:tab pos="6647180" algn="l"/>
                <a:tab pos="732345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Inconsistent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Temperature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lang="en-IN" sz="2000" dirty="0" smtClean="0">
                <a:solidFill>
                  <a:srgbClr val="404040"/>
                </a:solidFill>
                <a:latin typeface="Arial MT"/>
                <a:cs typeface="Arial MT"/>
              </a:rPr>
              <a:t>without conditioning of specimen 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37929" y="4719573"/>
            <a:ext cx="7619365" cy="27449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sz="2000" dirty="0" smtClean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-5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standardized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temperatures</a:t>
            </a:r>
            <a:r>
              <a:rPr lang="en-IN"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, test result may be inaccurate</a:t>
            </a:r>
            <a:r>
              <a:rPr sz="2000" spc="-10" dirty="0" smtClean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Pendulum</a:t>
            </a:r>
            <a:r>
              <a:rPr sz="2000" b="1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Variations</a:t>
            </a:r>
            <a:r>
              <a:rPr sz="2000" spc="1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2000" spc="1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geometry</a:t>
            </a:r>
            <a:r>
              <a:rPr sz="2000" spc="1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1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weight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pendulum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can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affect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 dirty="0"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2000" b="1" spc="2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Calibration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2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IN" sz="2000" dirty="0" smtClean="0">
                <a:solidFill>
                  <a:srgbClr val="404040"/>
                </a:solidFill>
                <a:latin typeface="Arial MT"/>
                <a:cs typeface="Arial MT"/>
              </a:rPr>
              <a:t>Without calibration, the test result may be inaccurate.</a:t>
            </a:r>
            <a:endParaRPr sz="2000" dirty="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spc="3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Energy</a:t>
            </a:r>
            <a:r>
              <a:rPr sz="2000" b="1" spc="3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Measurement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3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Methods</a:t>
            </a:r>
            <a:r>
              <a:rPr sz="2000" spc="3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spc="3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measuring</a:t>
            </a:r>
            <a:r>
              <a:rPr sz="2000" spc="3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energy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absorbed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during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fracture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7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499600" cy="10287000"/>
          </a:xfrm>
          <a:custGeom>
            <a:avLst/>
            <a:gdLst/>
            <a:ahLst/>
            <a:cxnLst/>
            <a:rect l="l" t="t" r="r" b="b"/>
            <a:pathLst>
              <a:path w="9499600" h="10287000">
                <a:moveTo>
                  <a:pt x="9499092" y="0"/>
                </a:moveTo>
                <a:lnTo>
                  <a:pt x="0" y="0"/>
                </a:lnTo>
                <a:lnTo>
                  <a:pt x="0" y="10287000"/>
                </a:lnTo>
                <a:lnTo>
                  <a:pt x="9499092" y="10287000"/>
                </a:lnTo>
                <a:lnTo>
                  <a:pt x="9499092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461" y="2244089"/>
            <a:ext cx="5762625" cy="18415"/>
          </a:xfrm>
          <a:custGeom>
            <a:avLst/>
            <a:gdLst/>
            <a:ahLst/>
            <a:cxnLst/>
            <a:rect l="l" t="t" r="r" b="b"/>
            <a:pathLst>
              <a:path w="5762625" h="18414">
                <a:moveTo>
                  <a:pt x="0" y="18287"/>
                </a:moveTo>
                <a:lnTo>
                  <a:pt x="576224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4213" y="4085097"/>
            <a:ext cx="5835650" cy="28314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5300" b="1" spc="-74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10" dirty="0">
                <a:solidFill>
                  <a:srgbClr val="FFFFFF"/>
                </a:solidFill>
                <a:latin typeface="Tahoma"/>
                <a:cs typeface="Tahoma"/>
              </a:rPr>
              <a:t>1599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6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53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434" dirty="0">
                <a:solidFill>
                  <a:srgbClr val="FFFFFF"/>
                </a:solidFill>
                <a:latin typeface="Tahoma"/>
                <a:cs typeface="Tahoma"/>
              </a:rPr>
              <a:t>ISO</a:t>
            </a:r>
            <a:r>
              <a:rPr sz="5300" b="1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300" b="1" spc="-330" dirty="0">
                <a:solidFill>
                  <a:srgbClr val="FFFFFF"/>
                </a:solidFill>
                <a:latin typeface="Tahoma"/>
                <a:cs typeface="Tahoma"/>
              </a:rPr>
              <a:t>7438</a:t>
            </a:r>
            <a:endParaRPr sz="5300">
              <a:latin typeface="Tahoma"/>
              <a:cs typeface="Tahoma"/>
            </a:endParaRPr>
          </a:p>
          <a:p>
            <a:pPr marL="12065" marR="5080" algn="ctr">
              <a:lnSpc>
                <a:spcPct val="114300"/>
              </a:lnSpc>
              <a:spcBef>
                <a:spcPts val="5"/>
              </a:spcBef>
            </a:pPr>
            <a:r>
              <a:rPr sz="5400" spc="130" dirty="0">
                <a:solidFill>
                  <a:srgbClr val="FFFFFF"/>
                </a:solidFill>
                <a:latin typeface="Tahoma"/>
                <a:cs typeface="Tahoma"/>
              </a:rPr>
              <a:t>Metallic</a:t>
            </a:r>
            <a:r>
              <a:rPr sz="5400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70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54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5400" spc="60" dirty="0">
                <a:solidFill>
                  <a:srgbClr val="FFFFFF"/>
                </a:solidFill>
                <a:latin typeface="Tahoma"/>
                <a:cs typeface="Tahoma"/>
              </a:rPr>
              <a:t>Bend</a:t>
            </a:r>
            <a:r>
              <a:rPr sz="5400" spc="-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spc="-20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939" y="1206754"/>
            <a:ext cx="825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ts val="295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ts val="4510"/>
              </a:lnSpc>
            </a:pPr>
            <a:r>
              <a:rPr sz="43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8</a:t>
            </a:r>
            <a:endParaRPr sz="43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000" dirty="0" smtClean="0">
                <a:latin typeface="Times New Roman"/>
                <a:cs typeface="Times New Roman"/>
              </a:rPr>
              <a:t>89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9483" y="3061843"/>
            <a:ext cx="15023465" cy="203771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84200" marR="5080" indent="-572135" algn="just">
              <a:lnSpc>
                <a:spcPts val="2590"/>
              </a:lnSpc>
              <a:spcBef>
                <a:spcPts val="425"/>
              </a:spcBef>
              <a:buSzPct val="91666"/>
              <a:buFont typeface="Arial MT"/>
              <a:buChar char="•"/>
              <a:tabLst>
                <a:tab pos="584200" algn="l"/>
              </a:tabLst>
            </a:pPr>
            <a:r>
              <a:rPr sz="2400" dirty="0">
                <a:latin typeface="Lucida Sans Unicode"/>
                <a:cs typeface="Lucida Sans Unicode"/>
              </a:rPr>
              <a:t>This</a:t>
            </a:r>
            <a:r>
              <a:rPr sz="2400" spc="3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Indian</a:t>
            </a:r>
            <a:r>
              <a:rPr sz="2400" spc="350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Standard</a:t>
            </a:r>
            <a:r>
              <a:rPr sz="2400" spc="3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specifies</a:t>
            </a:r>
            <a:r>
              <a:rPr sz="2400" spc="34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34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method</a:t>
            </a:r>
            <a:r>
              <a:rPr sz="2400" spc="3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</a:t>
            </a:r>
            <a:r>
              <a:rPr sz="2400" spc="3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determining</a:t>
            </a:r>
            <a:r>
              <a:rPr sz="2400" spc="3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3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ability</a:t>
            </a:r>
            <a:r>
              <a:rPr sz="2400" spc="3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35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metallic</a:t>
            </a:r>
            <a:r>
              <a:rPr sz="2400" spc="34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materials</a:t>
            </a:r>
            <a:r>
              <a:rPr sz="2400" spc="34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to </a:t>
            </a:r>
            <a:r>
              <a:rPr sz="2400" spc="55" dirty="0">
                <a:latin typeface="Lucida Sans Unicode"/>
                <a:cs typeface="Lucida Sans Unicode"/>
              </a:rPr>
              <a:t>undergo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plastic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deformation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</a:t>
            </a:r>
            <a:r>
              <a:rPr sz="2400" spc="-1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bending.</a:t>
            </a:r>
            <a:endParaRPr sz="2400">
              <a:latin typeface="Lucida Sans Unicode"/>
              <a:cs typeface="Lucida Sans Unicode"/>
            </a:endParaRPr>
          </a:p>
          <a:p>
            <a:pPr marL="584200" marR="5080" indent="-572135" algn="just">
              <a:lnSpc>
                <a:spcPts val="2590"/>
              </a:lnSpc>
              <a:spcBef>
                <a:spcPts val="2595"/>
              </a:spcBef>
              <a:buSzPct val="91666"/>
              <a:buFont typeface="Arial MT"/>
              <a:buChar char="•"/>
              <a:tabLst>
                <a:tab pos="584200" algn="l"/>
              </a:tabLst>
            </a:pPr>
            <a:r>
              <a:rPr sz="2400" spc="-55" dirty="0">
                <a:latin typeface="Lucida Sans Unicode"/>
                <a:cs typeface="Lucida Sans Unicode"/>
              </a:rPr>
              <a:t>This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International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Standard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applies</a:t>
            </a:r>
            <a:r>
              <a:rPr sz="2400" spc="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50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pieces</a:t>
            </a:r>
            <a:r>
              <a:rPr sz="2400" spc="6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taken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5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metallic </a:t>
            </a:r>
            <a:r>
              <a:rPr sz="2400" dirty="0">
                <a:latin typeface="Lucida Sans Unicode"/>
                <a:cs typeface="Lucida Sans Unicode"/>
              </a:rPr>
              <a:t>products,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spc="150" dirty="0">
                <a:latin typeface="Lucida Sans Unicode"/>
                <a:cs typeface="Lucida Sans Unicode"/>
              </a:rPr>
              <a:t>as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specified</a:t>
            </a:r>
            <a:r>
              <a:rPr sz="2400" spc="5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in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relevant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product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standard.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-75" dirty="0">
                <a:latin typeface="Lucida Sans Unicode"/>
                <a:cs typeface="Lucida Sans Unicode"/>
              </a:rPr>
              <a:t>It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is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not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applicable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certain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materials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products,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for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example </a:t>
            </a:r>
            <a:r>
              <a:rPr sz="2400" spc="50" dirty="0">
                <a:latin typeface="Lucida Sans Unicode"/>
                <a:cs typeface="Lucida Sans Unicode"/>
              </a:rPr>
              <a:t>tubes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85" dirty="0">
                <a:latin typeface="Lucida Sans Unicode"/>
                <a:cs typeface="Lucida Sans Unicode"/>
              </a:rPr>
              <a:t>full </a:t>
            </a:r>
            <a:r>
              <a:rPr sz="2400" dirty="0">
                <a:latin typeface="Lucida Sans Unicode"/>
                <a:cs typeface="Lucida Sans Unicode"/>
              </a:rPr>
              <a:t>section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welded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70" dirty="0">
                <a:latin typeface="Lucida Sans Unicode"/>
                <a:cs typeface="Lucida Sans Unicode"/>
              </a:rPr>
              <a:t>joints,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45" dirty="0">
                <a:latin typeface="Lucida Sans Unicode"/>
                <a:cs typeface="Lucida Sans Unicode"/>
              </a:rPr>
              <a:t>for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which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other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standards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exist.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598" y="520065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5" name="object 5"/>
          <p:cNvSpPr/>
          <p:nvPr/>
        </p:nvSpPr>
        <p:spPr>
          <a:xfrm>
            <a:off x="854963" y="1514855"/>
            <a:ext cx="16230600" cy="893444"/>
          </a:xfrm>
          <a:custGeom>
            <a:avLst/>
            <a:gdLst/>
            <a:ahLst/>
            <a:cxnLst/>
            <a:rect l="l" t="t" r="r" b="b"/>
            <a:pathLst>
              <a:path w="16230600" h="893444">
                <a:moveTo>
                  <a:pt x="16230600" y="0"/>
                </a:moveTo>
                <a:lnTo>
                  <a:pt x="0" y="0"/>
                </a:lnTo>
                <a:lnTo>
                  <a:pt x="0" y="893064"/>
                </a:lnTo>
                <a:lnTo>
                  <a:pt x="16230600" y="893064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54085" y="1596085"/>
            <a:ext cx="1461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FFFFFF"/>
                </a:solidFill>
                <a:latin typeface="Arial Black"/>
                <a:cs typeface="Arial Black"/>
              </a:rPr>
              <a:t>Scope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5136" y="574370"/>
            <a:ext cx="9243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Principle</a:t>
            </a:r>
            <a:r>
              <a:rPr spc="-140" dirty="0"/>
              <a:t> </a:t>
            </a:r>
            <a:r>
              <a:rPr spc="100" dirty="0"/>
              <a:t>of</a:t>
            </a:r>
            <a:r>
              <a:rPr spc="-150" dirty="0"/>
              <a:t> </a:t>
            </a:r>
            <a:r>
              <a:rPr spc="50" dirty="0"/>
              <a:t>Mechanical</a:t>
            </a:r>
            <a:r>
              <a:rPr spc="-130" dirty="0"/>
              <a:t> </a:t>
            </a:r>
            <a:r>
              <a:rPr spc="-10" dirty="0"/>
              <a:t>Testing</a:t>
            </a:r>
            <a:r>
              <a:rPr spc="-130" dirty="0"/>
              <a:t> </a:t>
            </a:r>
            <a:r>
              <a:rPr spc="100" dirty="0"/>
              <a:t>of</a:t>
            </a:r>
            <a:r>
              <a:rPr spc="-150" dirty="0"/>
              <a:t> </a:t>
            </a:r>
            <a:r>
              <a:rPr spc="70" dirty="0"/>
              <a:t>Metals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89302" y="1965705"/>
            <a:ext cx="1960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0" dirty="0">
                <a:solidFill>
                  <a:srgbClr val="404040"/>
                </a:solidFill>
                <a:latin typeface="Verdana"/>
                <a:cs typeface="Verdana"/>
              </a:rPr>
              <a:t>involves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1405" y="2575001"/>
            <a:ext cx="15102205" cy="24460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45"/>
              </a:spcBef>
            </a:pP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evaluating</a:t>
            </a:r>
            <a:r>
              <a:rPr sz="4000" spc="4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their</a:t>
            </a:r>
            <a:r>
              <a:rPr sz="4000" spc="5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85" dirty="0">
                <a:solidFill>
                  <a:srgbClr val="404040"/>
                </a:solidFill>
                <a:latin typeface="Verdana"/>
                <a:cs typeface="Verdana"/>
              </a:rPr>
              <a:t>mechanical</a:t>
            </a:r>
            <a:r>
              <a:rPr sz="4000" spc="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properties</a:t>
            </a:r>
            <a:r>
              <a:rPr sz="4000" spc="5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4000" spc="5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determine</a:t>
            </a:r>
            <a:r>
              <a:rPr sz="4000" spc="5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114" dirty="0">
                <a:solidFill>
                  <a:srgbClr val="404040"/>
                </a:solidFill>
                <a:latin typeface="Verdana"/>
                <a:cs typeface="Verdana"/>
              </a:rPr>
              <a:t>their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suitability</a:t>
            </a:r>
            <a:r>
              <a:rPr sz="4000" spc="390" dirty="0">
                <a:solidFill>
                  <a:srgbClr val="404040"/>
                </a:solidFill>
                <a:latin typeface="Verdana"/>
                <a:cs typeface="Verdana"/>
              </a:rPr>
              <a:t> 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4000" spc="390" dirty="0">
                <a:solidFill>
                  <a:srgbClr val="404040"/>
                </a:solidFill>
                <a:latin typeface="Verdana"/>
                <a:cs typeface="Verdana"/>
              </a:rPr>
              <a:t> 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specific</a:t>
            </a:r>
            <a:r>
              <a:rPr sz="4000" spc="395" dirty="0">
                <a:solidFill>
                  <a:srgbClr val="404040"/>
                </a:solidFill>
                <a:latin typeface="Verdana"/>
                <a:cs typeface="Verdana"/>
              </a:rPr>
              <a:t> 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applications.</a:t>
            </a:r>
            <a:r>
              <a:rPr sz="4000" spc="390" dirty="0">
                <a:solidFill>
                  <a:srgbClr val="404040"/>
                </a:solidFill>
                <a:latin typeface="Verdana"/>
                <a:cs typeface="Verdana"/>
              </a:rPr>
              <a:t> 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These</a:t>
            </a:r>
            <a:r>
              <a:rPr sz="4000" spc="385" dirty="0">
                <a:solidFill>
                  <a:srgbClr val="404040"/>
                </a:solidFill>
                <a:latin typeface="Verdana"/>
                <a:cs typeface="Verdana"/>
              </a:rPr>
              <a:t>  </a:t>
            </a:r>
            <a:r>
              <a:rPr sz="4000" spc="-280" dirty="0">
                <a:solidFill>
                  <a:srgbClr val="404040"/>
                </a:solidFill>
                <a:latin typeface="Verdana"/>
                <a:cs typeface="Verdana"/>
              </a:rPr>
              <a:t>tests</a:t>
            </a:r>
            <a:r>
              <a:rPr sz="4000" spc="390" dirty="0">
                <a:solidFill>
                  <a:srgbClr val="404040"/>
                </a:solidFill>
                <a:latin typeface="Verdana"/>
                <a:cs typeface="Verdana"/>
              </a:rPr>
              <a:t>  </a:t>
            </a:r>
            <a:r>
              <a:rPr sz="4000" spc="-300" dirty="0">
                <a:solidFill>
                  <a:srgbClr val="404040"/>
                </a:solidFill>
                <a:latin typeface="Verdana"/>
                <a:cs typeface="Verdana"/>
              </a:rPr>
              <a:t>assess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properties</a:t>
            </a:r>
            <a:r>
              <a:rPr sz="40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such</a:t>
            </a:r>
            <a:r>
              <a:rPr sz="4000" spc="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40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50" dirty="0">
                <a:solidFill>
                  <a:srgbClr val="404040"/>
                </a:solidFill>
                <a:latin typeface="Verdana"/>
                <a:cs typeface="Verdana"/>
              </a:rPr>
              <a:t>strength,</a:t>
            </a:r>
            <a:r>
              <a:rPr sz="40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30" dirty="0">
                <a:solidFill>
                  <a:srgbClr val="404040"/>
                </a:solidFill>
                <a:latin typeface="Verdana"/>
                <a:cs typeface="Verdana"/>
              </a:rPr>
              <a:t>hardness,</a:t>
            </a:r>
            <a:r>
              <a:rPr sz="40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Verdana"/>
                <a:cs typeface="Verdana"/>
              </a:rPr>
              <a:t>ductility,</a:t>
            </a:r>
            <a:r>
              <a:rPr sz="4000" spc="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90" dirty="0">
                <a:solidFill>
                  <a:srgbClr val="404040"/>
                </a:solidFill>
                <a:latin typeface="Verdana"/>
                <a:cs typeface="Verdana"/>
              </a:rPr>
              <a:t>toughness, </a:t>
            </a:r>
            <a:r>
              <a:rPr sz="4000" spc="14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40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20" dirty="0">
                <a:solidFill>
                  <a:srgbClr val="404040"/>
                </a:solidFill>
                <a:latin typeface="Verdana"/>
                <a:cs typeface="Verdana"/>
              </a:rPr>
              <a:t>fatigue</a:t>
            </a:r>
            <a:r>
              <a:rPr sz="40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135" dirty="0">
                <a:solidFill>
                  <a:srgbClr val="404040"/>
                </a:solidFill>
                <a:latin typeface="Verdana"/>
                <a:cs typeface="Verdana"/>
              </a:rPr>
              <a:t>resistance.</a:t>
            </a:r>
            <a:r>
              <a:rPr sz="40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800" spc="-459" dirty="0">
                <a:solidFill>
                  <a:srgbClr val="404040"/>
                </a:solidFill>
                <a:latin typeface="Lucida Sans Unicode"/>
                <a:cs typeface="Lucida Sans Unicode"/>
              </a:rPr>
              <a:t>.</a:t>
            </a:r>
            <a:endParaRPr sz="3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039" y="980214"/>
            <a:ext cx="13257530" cy="1619885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880"/>
              </a:spcBef>
            </a:pPr>
            <a:r>
              <a:rPr sz="3000" spc="-320" dirty="0">
                <a:solidFill>
                  <a:srgbClr val="FDFFFF"/>
                </a:solidFill>
                <a:latin typeface="Verdana"/>
                <a:cs typeface="Verdana"/>
              </a:rPr>
              <a:t>9</a:t>
            </a:r>
            <a:endParaRPr sz="3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75"/>
              </a:spcBef>
              <a:tabLst>
                <a:tab pos="1804670" algn="l"/>
                <a:tab pos="4344035" algn="l"/>
                <a:tab pos="5258435" algn="l"/>
                <a:tab pos="8660130" algn="l"/>
                <a:tab pos="10707370" algn="l"/>
                <a:tab pos="11621770" algn="l"/>
              </a:tabLst>
            </a:pPr>
            <a:r>
              <a:rPr sz="4000" spc="530" dirty="0" smtClean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lang="en-IN" sz="4000" spc="530" dirty="0" smtClean="0">
                <a:solidFill>
                  <a:srgbClr val="A42F10"/>
                </a:solidFill>
                <a:latin typeface="Microsoft Sans Serif"/>
                <a:cs typeface="Microsoft Sans Serif"/>
              </a:rPr>
              <a:t> </a:t>
            </a:r>
            <a:r>
              <a:rPr sz="4000" spc="530" dirty="0" smtClean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sz="4000" spc="-10" dirty="0">
                <a:solidFill>
                  <a:srgbClr val="404040"/>
                </a:solidFill>
                <a:latin typeface="Verdana"/>
                <a:cs typeface="Verdana"/>
              </a:rPr>
              <a:t>principle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sz="4000" spc="-2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sz="4000" spc="70" dirty="0">
                <a:solidFill>
                  <a:srgbClr val="404040"/>
                </a:solidFill>
                <a:latin typeface="Verdana"/>
                <a:cs typeface="Verdana"/>
              </a:rPr>
              <a:t>mechanical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sz="4000" spc="-10" dirty="0">
                <a:solidFill>
                  <a:srgbClr val="404040"/>
                </a:solidFill>
                <a:latin typeface="Verdana"/>
                <a:cs typeface="Verdana"/>
              </a:rPr>
              <a:t>testing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sz="4000" spc="-2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4000" dirty="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sz="4000" spc="-110" dirty="0">
                <a:solidFill>
                  <a:srgbClr val="404040"/>
                </a:solidFill>
                <a:latin typeface="Verdana"/>
                <a:cs typeface="Verdana"/>
              </a:rPr>
              <a:t>metals</a:t>
            </a:r>
            <a:endParaRPr sz="4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9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0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3913" y="3344036"/>
            <a:ext cx="15257144" cy="33928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84200" marR="5080" indent="-571500" algn="just">
              <a:lnSpc>
                <a:spcPts val="2590"/>
              </a:lnSpc>
              <a:spcBef>
                <a:spcPts val="425"/>
              </a:spcBef>
              <a:buSzPct val="91666"/>
              <a:buFont typeface="Arial MT"/>
              <a:buChar char="•"/>
              <a:tabLst>
                <a:tab pos="584200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355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bend</a:t>
            </a:r>
            <a:r>
              <a:rPr sz="2400" spc="3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3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consists</a:t>
            </a:r>
            <a:r>
              <a:rPr sz="2400" spc="3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3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submitting</a:t>
            </a:r>
            <a:r>
              <a:rPr sz="2400" spc="375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3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365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piece</a:t>
            </a:r>
            <a:r>
              <a:rPr sz="2400" spc="3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3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round,</a:t>
            </a:r>
            <a:r>
              <a:rPr sz="2400" spc="3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square,</a:t>
            </a:r>
            <a:r>
              <a:rPr sz="2400" spc="37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rectangular</a:t>
            </a:r>
            <a:r>
              <a:rPr sz="2400" spc="3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38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polygonal </a:t>
            </a:r>
            <a:r>
              <a:rPr sz="2400" dirty="0">
                <a:latin typeface="Lucida Sans Unicode"/>
                <a:cs typeface="Lucida Sans Unicode"/>
              </a:rPr>
              <a:t>cross-</a:t>
            </a:r>
            <a:r>
              <a:rPr sz="2400" spc="45" dirty="0">
                <a:latin typeface="Lucida Sans Unicode"/>
                <a:cs typeface="Lucida Sans Unicode"/>
              </a:rPr>
              <a:t>section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plastic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deformation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by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bending,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without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changing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the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direction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loading,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until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specified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angle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bend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is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reached.</a:t>
            </a:r>
            <a:endParaRPr sz="2400">
              <a:latin typeface="Lucida Sans Unicode"/>
              <a:cs typeface="Lucida Sans Unicode"/>
            </a:endParaRPr>
          </a:p>
          <a:p>
            <a:pPr marL="652780">
              <a:lnSpc>
                <a:spcPct val="100000"/>
              </a:lnSpc>
              <a:spcBef>
                <a:spcPts val="2575"/>
              </a:spcBef>
            </a:pPr>
            <a:r>
              <a:rPr sz="2400" spc="-10" dirty="0">
                <a:latin typeface="Lucida Sans Unicode"/>
                <a:cs typeface="Lucida Sans Unicode"/>
              </a:rPr>
              <a:t>Test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Equipment:</a:t>
            </a:r>
            <a:endParaRPr sz="2400">
              <a:latin typeface="Lucida Sans Unicode"/>
              <a:cs typeface="Lucida Sans Unicode"/>
            </a:endParaRPr>
          </a:p>
          <a:p>
            <a:pPr marL="1223645" lvl="1" indent="-570865">
              <a:lnSpc>
                <a:spcPct val="100000"/>
              </a:lnSpc>
              <a:spcBef>
                <a:spcPts val="1440"/>
              </a:spcBef>
              <a:buSzPct val="91666"/>
              <a:buFont typeface="Arial MT"/>
              <a:buChar char="•"/>
              <a:tabLst>
                <a:tab pos="1223645" algn="l"/>
              </a:tabLst>
            </a:pPr>
            <a:r>
              <a:rPr sz="2400" spc="50" dirty="0">
                <a:latin typeface="Lucida Sans Unicode"/>
                <a:cs typeface="Lucida Sans Unicode"/>
              </a:rPr>
              <a:t>Bending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device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two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supports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former(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Figure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1);</a:t>
            </a:r>
            <a:endParaRPr sz="2400">
              <a:latin typeface="Lucida Sans Unicode"/>
              <a:cs typeface="Lucida Sans Unicode"/>
            </a:endParaRPr>
          </a:p>
          <a:p>
            <a:pPr marL="1223645" lvl="1" indent="-570865">
              <a:lnSpc>
                <a:spcPct val="100000"/>
              </a:lnSpc>
              <a:spcBef>
                <a:spcPts val="1440"/>
              </a:spcBef>
              <a:buSzPct val="91666"/>
              <a:buFont typeface="Arial MT"/>
              <a:buChar char="•"/>
              <a:tabLst>
                <a:tab pos="1223645" algn="l"/>
              </a:tabLst>
            </a:pPr>
            <a:r>
              <a:rPr sz="2400" spc="50" dirty="0">
                <a:latin typeface="Lucida Sans Unicode"/>
                <a:cs typeface="Lucida Sans Unicode"/>
              </a:rPr>
              <a:t>Bending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device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V-</a:t>
            </a:r>
            <a:r>
              <a:rPr sz="2400" dirty="0">
                <a:latin typeface="Lucida Sans Unicode"/>
                <a:cs typeface="Lucida Sans Unicode"/>
              </a:rPr>
              <a:t>block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former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310" dirty="0">
                <a:latin typeface="Lucida Sans Unicode"/>
                <a:cs typeface="Lucida Sans Unicode"/>
              </a:rPr>
              <a:t>(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Figure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2);</a:t>
            </a:r>
            <a:endParaRPr sz="2400">
              <a:latin typeface="Lucida Sans Unicode"/>
              <a:cs typeface="Lucida Sans Unicode"/>
            </a:endParaRPr>
          </a:p>
          <a:p>
            <a:pPr marL="1223645" lvl="1" indent="-570865">
              <a:lnSpc>
                <a:spcPct val="100000"/>
              </a:lnSpc>
              <a:spcBef>
                <a:spcPts val="1440"/>
              </a:spcBef>
              <a:buSzPct val="91666"/>
              <a:buFont typeface="Arial MT"/>
              <a:buChar char="•"/>
              <a:tabLst>
                <a:tab pos="1223645" algn="l"/>
              </a:tabLst>
            </a:pPr>
            <a:r>
              <a:rPr sz="2400" spc="50" dirty="0">
                <a:latin typeface="Lucida Sans Unicode"/>
                <a:cs typeface="Lucida Sans Unicode"/>
              </a:rPr>
              <a:t>Bending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device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145" dirty="0">
                <a:latin typeface="Lucida Sans Unicode"/>
                <a:cs typeface="Lucida Sans Unicode"/>
              </a:rPr>
              <a:t>clamp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310" dirty="0">
                <a:latin typeface="Lucida Sans Unicode"/>
                <a:cs typeface="Lucida Sans Unicode"/>
              </a:rPr>
              <a:t>(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Figure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3);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5122" y="590804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</a:t>
            </a:r>
            <a:r>
              <a:rPr sz="4500" spc="-265" dirty="0"/>
              <a:t> </a:t>
            </a:r>
            <a:r>
              <a:rPr sz="4500" spc="125" dirty="0"/>
              <a:t>1599</a:t>
            </a:r>
            <a:r>
              <a:rPr sz="4500" spc="-270" dirty="0"/>
              <a:t> </a:t>
            </a:r>
            <a:r>
              <a:rPr sz="4500" spc="290" dirty="0"/>
              <a:t>/</a:t>
            </a:r>
            <a:r>
              <a:rPr sz="4500" spc="-254" dirty="0"/>
              <a:t> </a:t>
            </a:r>
            <a:r>
              <a:rPr sz="4500" dirty="0"/>
              <a:t>ISO</a:t>
            </a:r>
            <a:r>
              <a:rPr sz="4500" spc="-245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5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50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5" name="object 5"/>
          <p:cNvSpPr/>
          <p:nvPr/>
        </p:nvSpPr>
        <p:spPr>
          <a:xfrm>
            <a:off x="856488" y="1584960"/>
            <a:ext cx="16230600" cy="893444"/>
          </a:xfrm>
          <a:custGeom>
            <a:avLst/>
            <a:gdLst/>
            <a:ahLst/>
            <a:cxnLst/>
            <a:rect l="l" t="t" r="r" b="b"/>
            <a:pathLst>
              <a:path w="16230600" h="893444">
                <a:moveTo>
                  <a:pt x="16230600" y="0"/>
                </a:moveTo>
                <a:lnTo>
                  <a:pt x="0" y="0"/>
                </a:lnTo>
                <a:lnTo>
                  <a:pt x="0" y="893064"/>
                </a:lnTo>
                <a:lnTo>
                  <a:pt x="16230600" y="893064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02371" y="1666697"/>
            <a:ext cx="1966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>
                <a:solidFill>
                  <a:srgbClr val="FFFFFF"/>
                </a:solidFill>
                <a:latin typeface="Arial Black"/>
                <a:cs typeface="Arial Black"/>
              </a:rPr>
              <a:t>Principle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9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1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139" y="2808223"/>
            <a:ext cx="18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40" dirty="0">
                <a:latin typeface="Lucida Sans Unicode"/>
                <a:cs typeface="Lucida Sans Unicode"/>
              </a:rPr>
              <a:t>1.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4050284"/>
            <a:ext cx="269875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Lucida Sans Unicode"/>
                <a:cs typeface="Lucida Sans Unicode"/>
              </a:rPr>
              <a:t>2.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400" spc="-150" dirty="0">
                <a:latin typeface="Lucida Sans Unicode"/>
                <a:cs typeface="Lucida Sans Unicode"/>
              </a:rPr>
              <a:t>3.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794" y="2808223"/>
            <a:ext cx="14596744" cy="2216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0955">
              <a:lnSpc>
                <a:spcPts val="2590"/>
              </a:lnSpc>
              <a:spcBef>
                <a:spcPts val="425"/>
              </a:spcBef>
            </a:pPr>
            <a:r>
              <a:rPr sz="2400" spc="75" dirty="0">
                <a:latin typeface="Lucida Sans Unicode"/>
                <a:cs typeface="Lucida Sans Unicode"/>
              </a:rPr>
              <a:t>General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254" dirty="0">
                <a:latin typeface="Lucida Sans Unicode"/>
                <a:cs typeface="Lucida Sans Unicode"/>
              </a:rPr>
              <a:t>: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Round,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square,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rectangular,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polygonal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cross-</a:t>
            </a:r>
            <a:r>
              <a:rPr sz="2400" spc="45" dirty="0">
                <a:latin typeface="Lucida Sans Unicode"/>
                <a:cs typeface="Lucida Sans Unicode"/>
              </a:rPr>
              <a:t>section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pieces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used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the test.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Any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areas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material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affected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by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shearing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flame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cutting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similar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operations </a:t>
            </a:r>
            <a:r>
              <a:rPr sz="2400" dirty="0">
                <a:latin typeface="Lucida Sans Unicode"/>
                <a:cs typeface="Lucida Sans Unicode"/>
              </a:rPr>
              <a:t>during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sampling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pieces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be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40" dirty="0">
                <a:latin typeface="Lucida Sans Unicode"/>
                <a:cs typeface="Lucida Sans Unicode"/>
              </a:rPr>
              <a:t>removed.</a:t>
            </a:r>
            <a:endParaRPr sz="2400">
              <a:latin typeface="Lucida Sans Unicode"/>
              <a:cs typeface="Lucida Sans Unicode"/>
            </a:endParaRPr>
          </a:p>
          <a:p>
            <a:pPr marL="33655" marR="9650095">
              <a:lnSpc>
                <a:spcPts val="4590"/>
              </a:lnSpc>
              <a:spcBef>
                <a:spcPts val="210"/>
              </a:spcBef>
            </a:pPr>
            <a:r>
              <a:rPr sz="2400" spc="55" dirty="0">
                <a:latin typeface="Lucida Sans Unicode"/>
                <a:cs typeface="Lucida Sans Unicode"/>
              </a:rPr>
              <a:t>Edges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rectangular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pieces </a:t>
            </a:r>
            <a:r>
              <a:rPr sz="2400" dirty="0">
                <a:latin typeface="Lucida Sans Unicode"/>
                <a:cs typeface="Lucida Sans Unicode"/>
              </a:rPr>
              <a:t>Width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10" dirty="0">
                <a:latin typeface="Lucida Sans Unicode"/>
                <a:cs typeface="Lucida Sans Unicode"/>
              </a:rPr>
              <a:t> piece: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0505" y="4999989"/>
            <a:ext cx="12149455" cy="9372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944880" indent="-932180">
              <a:lnSpc>
                <a:spcPct val="100000"/>
              </a:lnSpc>
              <a:spcBef>
                <a:spcPts val="805"/>
              </a:spcBef>
              <a:buAutoNum type="alphaLcParenR"/>
              <a:tabLst>
                <a:tab pos="944880" algn="l"/>
              </a:tabLst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160" dirty="0">
                <a:latin typeface="Lucida Sans Unicode"/>
                <a:cs typeface="Lucida Sans Unicode"/>
              </a:rPr>
              <a:t>same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150" dirty="0">
                <a:latin typeface="Lucida Sans Unicode"/>
                <a:cs typeface="Lucida Sans Unicode"/>
              </a:rPr>
              <a:t>as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product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width,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120" dirty="0">
                <a:latin typeface="Lucida Sans Unicode"/>
                <a:cs typeface="Lucida Sans Unicode"/>
              </a:rPr>
              <a:t>if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latter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45" dirty="0">
                <a:latin typeface="Lucida Sans Unicode"/>
                <a:cs typeface="Lucida Sans Unicode"/>
              </a:rPr>
              <a:t>is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equal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less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than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20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mm;</a:t>
            </a:r>
            <a:endParaRPr sz="2400">
              <a:latin typeface="Lucida Sans Unicode"/>
              <a:cs typeface="Lucida Sans Unicode"/>
            </a:endParaRPr>
          </a:p>
          <a:p>
            <a:pPr marL="944880" indent="-932180">
              <a:lnSpc>
                <a:spcPct val="100000"/>
              </a:lnSpc>
              <a:spcBef>
                <a:spcPts val="710"/>
              </a:spcBef>
              <a:buAutoNum type="alphaLcParenR"/>
              <a:tabLst>
                <a:tab pos="944880" algn="l"/>
              </a:tabLst>
            </a:pPr>
            <a:r>
              <a:rPr sz="2400" spc="75" dirty="0">
                <a:latin typeface="Lucida Sans Unicode"/>
                <a:cs typeface="Lucida Sans Unicode"/>
              </a:rPr>
              <a:t>when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width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product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45" dirty="0">
                <a:latin typeface="Lucida Sans Unicode"/>
                <a:cs typeface="Lucida Sans Unicode"/>
              </a:rPr>
              <a:t>is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more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than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-85" dirty="0">
                <a:latin typeface="Lucida Sans Unicode"/>
                <a:cs typeface="Lucida Sans Unicode"/>
              </a:rPr>
              <a:t>20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40" dirty="0">
                <a:latin typeface="Lucida Sans Unicode"/>
                <a:cs typeface="Lucida Sans Unicode"/>
              </a:rPr>
              <a:t>mm: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6429" y="5913260"/>
            <a:ext cx="238760" cy="936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-25" dirty="0">
                <a:latin typeface="Lucida Sans Unicode"/>
                <a:cs typeface="Lucida Sans Unicode"/>
              </a:rPr>
              <a:t>i.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150" dirty="0">
                <a:latin typeface="Lucida Sans Unicode"/>
                <a:cs typeface="Lucida Sans Unicode"/>
              </a:rPr>
              <a:t>ii.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7594" y="5913260"/>
            <a:ext cx="12903200" cy="936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-80" dirty="0">
                <a:latin typeface="Lucida Sans Unicode"/>
                <a:cs typeface="Lucida Sans Unicode"/>
              </a:rPr>
              <a:t>20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-465" dirty="0">
                <a:latin typeface="Cambria Math"/>
                <a:cs typeface="Cambria Math"/>
              </a:rPr>
              <a:t>±</a:t>
            </a:r>
            <a:r>
              <a:rPr sz="2400" spc="114" dirty="0">
                <a:latin typeface="Cambria Math"/>
                <a:cs typeface="Cambria Math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5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220" dirty="0">
                <a:latin typeface="Lucida Sans Unicode"/>
                <a:cs typeface="Lucida Sans Unicode"/>
              </a:rPr>
              <a:t>mm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35" dirty="0">
                <a:latin typeface="Lucida Sans Unicode"/>
                <a:cs typeface="Lucida Sans Unicode"/>
              </a:rPr>
              <a:t>for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products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thickness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less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than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-110" dirty="0">
                <a:latin typeface="Lucida Sans Unicode"/>
                <a:cs typeface="Lucida Sans Unicode"/>
              </a:rPr>
              <a:t>3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mm,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95" dirty="0">
                <a:latin typeface="Lucida Sans Unicode"/>
                <a:cs typeface="Lucida Sans Unicode"/>
              </a:rPr>
              <a:t>between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20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220" dirty="0">
                <a:latin typeface="Lucida Sans Unicode"/>
                <a:cs typeface="Lucida Sans Unicode"/>
              </a:rPr>
              <a:t>mm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50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220" dirty="0">
                <a:latin typeface="Lucida Sans Unicode"/>
                <a:cs typeface="Lucida Sans Unicode"/>
              </a:rPr>
              <a:t>mm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for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products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thickness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equal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greater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than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114" dirty="0">
                <a:latin typeface="Lucida Sans Unicode"/>
                <a:cs typeface="Lucida Sans Unicode"/>
              </a:rPr>
              <a:t>3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195" dirty="0">
                <a:latin typeface="Lucida Sans Unicode"/>
                <a:cs typeface="Lucida Sans Unicode"/>
              </a:rPr>
              <a:t>mm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139" y="7041007"/>
            <a:ext cx="282575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Lucida Sans Unicode"/>
                <a:cs typeface="Lucida Sans Unicode"/>
              </a:rPr>
              <a:t>4.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sz="2400" spc="-100" dirty="0">
                <a:latin typeface="Lucida Sans Unicode"/>
                <a:cs typeface="Lucida Sans Unicode"/>
              </a:rPr>
              <a:t>5.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0129" y="7041007"/>
            <a:ext cx="403225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Thickness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piece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sz="2400" dirty="0">
                <a:latin typeface="Lucida Sans Unicode"/>
                <a:cs typeface="Lucida Sans Unicode"/>
              </a:rPr>
              <a:t>Length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piece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63598" y="520065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12" name="object 12"/>
          <p:cNvSpPr/>
          <p:nvPr/>
        </p:nvSpPr>
        <p:spPr>
          <a:xfrm>
            <a:off x="854963" y="1514855"/>
            <a:ext cx="16230600" cy="893444"/>
          </a:xfrm>
          <a:custGeom>
            <a:avLst/>
            <a:gdLst/>
            <a:ahLst/>
            <a:cxnLst/>
            <a:rect l="l" t="t" r="r" b="b"/>
            <a:pathLst>
              <a:path w="16230600" h="893444">
                <a:moveTo>
                  <a:pt x="16230600" y="0"/>
                </a:moveTo>
                <a:lnTo>
                  <a:pt x="0" y="0"/>
                </a:lnTo>
                <a:lnTo>
                  <a:pt x="0" y="893064"/>
                </a:lnTo>
                <a:lnTo>
                  <a:pt x="16230600" y="893064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54085" y="1596085"/>
            <a:ext cx="1461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FFFFFF"/>
                </a:solidFill>
                <a:latin typeface="Arial Black"/>
                <a:cs typeface="Arial Black"/>
              </a:rPr>
              <a:t>Scope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83098" y="9341002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9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870" y="1648474"/>
            <a:ext cx="677672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4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KNOOP</a:t>
            </a:r>
            <a:r>
              <a:rPr sz="40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HARDNESS</a:t>
            </a:r>
            <a:r>
              <a:rPr sz="4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870959"/>
            <a:ext cx="3195827" cy="41422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1140" y="3738371"/>
            <a:ext cx="2962656" cy="43098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53032" y="3718559"/>
            <a:ext cx="2897124" cy="42946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6731" y="3747515"/>
            <a:ext cx="2729483" cy="42915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29689" y="8051063"/>
            <a:ext cx="2268220" cy="184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95"/>
              </a:spcBef>
            </a:pPr>
            <a:r>
              <a:rPr sz="2800" spc="-265" dirty="0">
                <a:latin typeface="Arial Black"/>
                <a:cs typeface="Arial Black"/>
              </a:rPr>
              <a:t>Fig.</a:t>
            </a:r>
            <a:r>
              <a:rPr sz="2800" spc="595" dirty="0">
                <a:latin typeface="Arial Black"/>
                <a:cs typeface="Arial Black"/>
              </a:rPr>
              <a:t> </a:t>
            </a:r>
            <a:r>
              <a:rPr sz="2800" spc="-135" dirty="0">
                <a:latin typeface="Arial Black"/>
                <a:cs typeface="Arial Black"/>
              </a:rPr>
              <a:t>Bending </a:t>
            </a:r>
            <a:r>
              <a:rPr sz="2800" dirty="0">
                <a:latin typeface="Arial Black"/>
                <a:cs typeface="Arial Black"/>
              </a:rPr>
              <a:t>the</a:t>
            </a:r>
            <a:r>
              <a:rPr sz="2800" spc="-55" dirty="0">
                <a:latin typeface="Arial Black"/>
                <a:cs typeface="Arial Black"/>
              </a:rPr>
              <a:t>  </a:t>
            </a:r>
            <a:r>
              <a:rPr sz="2800" dirty="0">
                <a:latin typeface="Arial Black"/>
                <a:cs typeface="Arial Black"/>
              </a:rPr>
              <a:t>legs</a:t>
            </a:r>
            <a:r>
              <a:rPr sz="2800" spc="-45" dirty="0">
                <a:latin typeface="Arial Black"/>
                <a:cs typeface="Arial Black"/>
              </a:rPr>
              <a:t>  </a:t>
            </a:r>
            <a:r>
              <a:rPr sz="2800" spc="-120" dirty="0">
                <a:latin typeface="Arial Black"/>
                <a:cs typeface="Arial Black"/>
              </a:rPr>
              <a:t>of </a:t>
            </a:r>
            <a:r>
              <a:rPr sz="2800" dirty="0">
                <a:latin typeface="Arial Black"/>
                <a:cs typeface="Arial Black"/>
              </a:rPr>
              <a:t>the</a:t>
            </a:r>
            <a:r>
              <a:rPr sz="2800" spc="550" dirty="0">
                <a:latin typeface="Arial Black"/>
                <a:cs typeface="Arial Black"/>
              </a:rPr>
              <a:t>     </a:t>
            </a:r>
            <a:r>
              <a:rPr sz="2800" spc="-220" dirty="0">
                <a:latin typeface="Arial Black"/>
                <a:cs typeface="Arial Black"/>
              </a:rPr>
              <a:t>test </a:t>
            </a:r>
            <a:r>
              <a:rPr sz="2800" spc="-10" dirty="0">
                <a:latin typeface="Arial Black"/>
                <a:cs typeface="Arial Black"/>
              </a:rPr>
              <a:t>piece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5483" y="8134629"/>
            <a:ext cx="6513195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100"/>
              </a:spcBef>
            </a:pPr>
            <a:r>
              <a:rPr sz="2800" spc="-265" dirty="0">
                <a:latin typeface="Arial Black"/>
                <a:cs typeface="Arial Black"/>
              </a:rPr>
              <a:t>Fig.</a:t>
            </a:r>
            <a:r>
              <a:rPr sz="2800" spc="30" dirty="0">
                <a:latin typeface="Arial Black"/>
                <a:cs typeface="Arial Black"/>
              </a:rPr>
              <a:t> </a:t>
            </a:r>
            <a:r>
              <a:rPr sz="2800" spc="-105" dirty="0">
                <a:latin typeface="Arial Black"/>
                <a:cs typeface="Arial Black"/>
              </a:rPr>
              <a:t>legs</a:t>
            </a:r>
            <a:r>
              <a:rPr sz="2800" spc="-13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of</a:t>
            </a:r>
            <a:r>
              <a:rPr sz="2800" spc="-235" dirty="0">
                <a:latin typeface="Arial Black"/>
                <a:cs typeface="Arial Black"/>
              </a:rPr>
              <a:t> </a:t>
            </a:r>
            <a:r>
              <a:rPr sz="2800" spc="-55" dirty="0">
                <a:latin typeface="Arial Black"/>
                <a:cs typeface="Arial Black"/>
              </a:rPr>
              <a:t>the</a:t>
            </a:r>
            <a:r>
              <a:rPr sz="2800" spc="-110" dirty="0">
                <a:latin typeface="Arial Black"/>
                <a:cs typeface="Arial Black"/>
              </a:rPr>
              <a:t> </a:t>
            </a:r>
            <a:r>
              <a:rPr sz="2800" spc="-190" dirty="0">
                <a:latin typeface="Arial Black"/>
                <a:cs typeface="Arial Black"/>
              </a:rPr>
              <a:t>test</a:t>
            </a:r>
            <a:r>
              <a:rPr sz="2800" spc="-40" dirty="0">
                <a:latin typeface="Arial Black"/>
                <a:cs typeface="Arial Black"/>
              </a:rPr>
              <a:t> </a:t>
            </a:r>
            <a:r>
              <a:rPr sz="2800" spc="-90" dirty="0">
                <a:latin typeface="Arial Black"/>
                <a:cs typeface="Arial Black"/>
              </a:rPr>
              <a:t>piece </a:t>
            </a:r>
            <a:r>
              <a:rPr sz="2800" spc="-110" dirty="0">
                <a:latin typeface="Arial Black"/>
                <a:cs typeface="Arial Black"/>
              </a:rPr>
              <a:t>parallel</a:t>
            </a:r>
            <a:r>
              <a:rPr sz="2800" spc="-90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to </a:t>
            </a:r>
            <a:r>
              <a:rPr sz="2800" spc="-95" dirty="0">
                <a:latin typeface="Arial Black"/>
                <a:cs typeface="Arial Black"/>
              </a:rPr>
              <a:t>each</a:t>
            </a:r>
            <a:r>
              <a:rPr sz="2800" spc="-16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other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02943" y="8076717"/>
            <a:ext cx="3482340" cy="1394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0"/>
              </a:spcBef>
            </a:pPr>
            <a:r>
              <a:rPr sz="2800" spc="-275" dirty="0">
                <a:latin typeface="Arial Black"/>
                <a:cs typeface="Arial Black"/>
              </a:rPr>
              <a:t>Fig.</a:t>
            </a:r>
            <a:r>
              <a:rPr sz="2800" spc="40" dirty="0">
                <a:latin typeface="Arial Black"/>
                <a:cs typeface="Arial Black"/>
              </a:rPr>
              <a:t> </a:t>
            </a:r>
            <a:r>
              <a:rPr sz="2800" spc="-265" dirty="0">
                <a:latin typeface="Arial Black"/>
                <a:cs typeface="Arial Black"/>
              </a:rPr>
              <a:t>Legs</a:t>
            </a:r>
            <a:r>
              <a:rPr sz="2800" spc="3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of</a:t>
            </a:r>
            <a:r>
              <a:rPr sz="2800" spc="-225" dirty="0">
                <a:latin typeface="Arial Black"/>
                <a:cs typeface="Arial Black"/>
              </a:rPr>
              <a:t> </a:t>
            </a:r>
            <a:r>
              <a:rPr sz="2800" spc="-90" dirty="0">
                <a:latin typeface="Arial Black"/>
                <a:cs typeface="Arial Black"/>
              </a:rPr>
              <a:t>the </a:t>
            </a:r>
            <a:r>
              <a:rPr sz="2800" spc="-190" dirty="0">
                <a:latin typeface="Arial Black"/>
                <a:cs typeface="Arial Black"/>
              </a:rPr>
              <a:t>test </a:t>
            </a:r>
            <a:r>
              <a:rPr sz="2800" dirty="0">
                <a:latin typeface="Arial Black"/>
                <a:cs typeface="Arial Black"/>
              </a:rPr>
              <a:t>piece</a:t>
            </a:r>
            <a:r>
              <a:rPr sz="2800" spc="380" dirty="0">
                <a:latin typeface="Arial Black"/>
                <a:cs typeface="Arial Black"/>
              </a:rPr>
              <a:t>   </a:t>
            </a:r>
            <a:r>
              <a:rPr sz="2800" dirty="0">
                <a:latin typeface="Arial Black"/>
                <a:cs typeface="Arial Black"/>
              </a:rPr>
              <a:t>in</a:t>
            </a:r>
            <a:r>
              <a:rPr sz="2800" spc="385" dirty="0">
                <a:latin typeface="Arial Black"/>
                <a:cs typeface="Arial Black"/>
              </a:rPr>
              <a:t>   </a:t>
            </a:r>
            <a:r>
              <a:rPr sz="2800" spc="-165" dirty="0">
                <a:latin typeface="Arial Black"/>
                <a:cs typeface="Arial Black"/>
              </a:rPr>
              <a:t>direct </a:t>
            </a:r>
            <a:r>
              <a:rPr sz="2800" spc="-10" dirty="0">
                <a:latin typeface="Arial Black"/>
                <a:cs typeface="Arial Black"/>
              </a:rPr>
              <a:t>contact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63598" y="520065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13" name="object 13"/>
          <p:cNvSpPr txBox="1"/>
          <p:nvPr/>
        </p:nvSpPr>
        <p:spPr>
          <a:xfrm>
            <a:off x="854963" y="1514855"/>
            <a:ext cx="16230600" cy="893444"/>
          </a:xfrm>
          <a:prstGeom prst="rect">
            <a:avLst/>
          </a:prstGeom>
          <a:solidFill>
            <a:srgbClr val="583B8F"/>
          </a:solidFill>
        </p:spPr>
        <p:txBody>
          <a:bodyPr vert="horz" wrap="square" lIns="0" tIns="93980" rIns="0" bIns="0" rtlCol="0">
            <a:spAutoFit/>
          </a:bodyPr>
          <a:lstStyle/>
          <a:p>
            <a:pPr marR="365760" algn="ctr">
              <a:lnSpc>
                <a:spcPct val="100000"/>
              </a:lnSpc>
              <a:spcBef>
                <a:spcPts val="740"/>
              </a:spcBef>
            </a:pPr>
            <a:r>
              <a:rPr sz="3600" spc="-90" dirty="0">
                <a:solidFill>
                  <a:srgbClr val="FFFFFF"/>
                </a:solidFill>
                <a:latin typeface="Arial Black"/>
                <a:cs typeface="Arial Black"/>
              </a:rPr>
              <a:t>Procedure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9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3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088" y="3214116"/>
            <a:ext cx="13008864" cy="60594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598" y="520065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5" name="object 5"/>
          <p:cNvSpPr/>
          <p:nvPr/>
        </p:nvSpPr>
        <p:spPr>
          <a:xfrm>
            <a:off x="854963" y="1514855"/>
            <a:ext cx="16230600" cy="893444"/>
          </a:xfrm>
          <a:custGeom>
            <a:avLst/>
            <a:gdLst/>
            <a:ahLst/>
            <a:cxnLst/>
            <a:rect l="l" t="t" r="r" b="b"/>
            <a:pathLst>
              <a:path w="16230600" h="893444">
                <a:moveTo>
                  <a:pt x="16230600" y="0"/>
                </a:moveTo>
                <a:lnTo>
                  <a:pt x="0" y="0"/>
                </a:lnTo>
                <a:lnTo>
                  <a:pt x="0" y="893064"/>
                </a:lnTo>
                <a:lnTo>
                  <a:pt x="16230600" y="893064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83098" y="9341002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9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endParaRPr sz="30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3238500"/>
            <a:ext cx="4387596" cy="63505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000" y="2644139"/>
            <a:ext cx="4399788" cy="69448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2007" y="417703"/>
            <a:ext cx="145611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/>
          <p:nvPr/>
        </p:nvSpPr>
        <p:spPr>
          <a:xfrm>
            <a:off x="833627" y="1412747"/>
            <a:ext cx="16230600" cy="891540"/>
          </a:xfrm>
          <a:custGeom>
            <a:avLst/>
            <a:gdLst/>
            <a:ahLst/>
            <a:cxnLst/>
            <a:rect l="l" t="t" r="r" b="b"/>
            <a:pathLst>
              <a:path w="16230600" h="891539">
                <a:moveTo>
                  <a:pt x="16230600" y="0"/>
                </a:moveTo>
                <a:lnTo>
                  <a:pt x="0" y="0"/>
                </a:lnTo>
                <a:lnTo>
                  <a:pt x="0" y="891540"/>
                </a:lnTo>
                <a:lnTo>
                  <a:pt x="16230600" y="891540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83098" y="9341002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9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endParaRPr sz="30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20" y="2628900"/>
            <a:ext cx="3887723" cy="74858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5088" y="2656332"/>
            <a:ext cx="5416296" cy="68442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3598" y="520065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6" name="object 6"/>
          <p:cNvSpPr/>
          <p:nvPr/>
        </p:nvSpPr>
        <p:spPr>
          <a:xfrm>
            <a:off x="854963" y="1514855"/>
            <a:ext cx="16230600" cy="893444"/>
          </a:xfrm>
          <a:custGeom>
            <a:avLst/>
            <a:gdLst/>
            <a:ahLst/>
            <a:cxnLst/>
            <a:rect l="l" t="t" r="r" b="b"/>
            <a:pathLst>
              <a:path w="16230600" h="893444">
                <a:moveTo>
                  <a:pt x="16230600" y="0"/>
                </a:moveTo>
                <a:lnTo>
                  <a:pt x="0" y="0"/>
                </a:lnTo>
                <a:lnTo>
                  <a:pt x="0" y="893064"/>
                </a:lnTo>
                <a:lnTo>
                  <a:pt x="16230600" y="893064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9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6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3" y="3444240"/>
            <a:ext cx="6798564" cy="49316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7152" y="3444240"/>
            <a:ext cx="6214871" cy="49316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1245" y="8808516"/>
            <a:ext cx="16743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latin typeface="Lucida Sans Unicode"/>
                <a:cs typeface="Lucida Sans Unicode"/>
              </a:rPr>
              <a:t>When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requirements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spc="105" dirty="0">
                <a:latin typeface="Lucida Sans Unicode"/>
                <a:cs typeface="Lucida Sans Unicode"/>
              </a:rPr>
              <a:t>are</a:t>
            </a:r>
            <a:r>
              <a:rPr sz="2400" spc="2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not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specified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product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standard,</a:t>
            </a:r>
            <a:r>
              <a:rPr sz="2400" spc="245" dirty="0">
                <a:latin typeface="Lucida Sans Unicode"/>
                <a:cs typeface="Lucida Sans Unicode"/>
              </a:rPr>
              <a:t> </a:t>
            </a:r>
            <a:r>
              <a:rPr sz="2400" spc="135" dirty="0">
                <a:latin typeface="Lucida Sans Unicode"/>
                <a:cs typeface="Lucida Sans Unicode"/>
              </a:rPr>
              <a:t>absence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spc="80" dirty="0">
                <a:latin typeface="Lucida Sans Unicode"/>
                <a:cs typeface="Lucida Sans Unicode"/>
              </a:rPr>
              <a:t>cracks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visible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without</a:t>
            </a:r>
            <a:r>
              <a:rPr sz="2400" spc="2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use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of </a:t>
            </a:r>
            <a:r>
              <a:rPr sz="2400" spc="60" dirty="0">
                <a:latin typeface="Lucida Sans Unicode"/>
                <a:cs typeface="Lucida Sans Unicode"/>
              </a:rPr>
              <a:t>magnifying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aids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is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considered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150" dirty="0">
                <a:latin typeface="Lucida Sans Unicode"/>
                <a:cs typeface="Lucida Sans Unicode"/>
              </a:rPr>
              <a:t>as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evidence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65" dirty="0">
                <a:latin typeface="Lucida Sans Unicode"/>
                <a:cs typeface="Lucida Sans Unicode"/>
              </a:rPr>
              <a:t>that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piece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withstood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100" dirty="0">
                <a:latin typeface="Lucida Sans Unicode"/>
                <a:cs typeface="Lucida Sans Unicode"/>
              </a:rPr>
              <a:t>bend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test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3598" y="520065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7" name="object 7"/>
          <p:cNvSpPr/>
          <p:nvPr/>
        </p:nvSpPr>
        <p:spPr>
          <a:xfrm>
            <a:off x="838200" y="1501139"/>
            <a:ext cx="16230600" cy="891540"/>
          </a:xfrm>
          <a:custGeom>
            <a:avLst/>
            <a:gdLst/>
            <a:ahLst/>
            <a:cxnLst/>
            <a:rect l="l" t="t" r="r" b="b"/>
            <a:pathLst>
              <a:path w="16230600" h="891539">
                <a:moveTo>
                  <a:pt x="16230600" y="0"/>
                </a:moveTo>
                <a:lnTo>
                  <a:pt x="0" y="0"/>
                </a:lnTo>
                <a:lnTo>
                  <a:pt x="0" y="891540"/>
                </a:lnTo>
                <a:lnTo>
                  <a:pt x="16230600" y="891540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5770" y="9334906"/>
            <a:ext cx="40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9</a:t>
            </a:r>
            <a:r>
              <a:rPr lang="en-IN" sz="3000" spc="-25" dirty="0" smtClean="0">
                <a:solidFill>
                  <a:srgbClr val="FDFFFF"/>
                </a:solidFill>
                <a:latin typeface="Times New Roman"/>
                <a:cs typeface="Times New Roman"/>
              </a:rPr>
              <a:t>7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594" y="3028645"/>
            <a:ext cx="14242415" cy="495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report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shall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include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following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information:</a:t>
            </a:r>
            <a:endParaRPr sz="2400">
              <a:latin typeface="Lucida Sans Unicode"/>
              <a:cs typeface="Lucida Sans Unicode"/>
            </a:endParaRPr>
          </a:p>
          <a:p>
            <a:pPr marL="469265" indent="-456565">
              <a:lnSpc>
                <a:spcPct val="100000"/>
              </a:lnSpc>
              <a:spcBef>
                <a:spcPts val="1720"/>
              </a:spcBef>
              <a:buSzPct val="91666"/>
              <a:buFont typeface="SimSun-ExtB"/>
              <a:buChar char="•"/>
              <a:tabLst>
                <a:tab pos="469265" algn="l"/>
                <a:tab pos="8769985" algn="l"/>
              </a:tabLst>
            </a:pP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reference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this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International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Standard,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130" dirty="0">
                <a:latin typeface="Lucida Sans Unicode"/>
                <a:cs typeface="Lucida Sans Unicode"/>
              </a:rPr>
              <a:t>i.e.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204" dirty="0">
                <a:latin typeface="Lucida Sans Unicode"/>
                <a:cs typeface="Lucida Sans Unicode"/>
              </a:rPr>
              <a:t>1599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/</a:t>
            </a:r>
            <a:r>
              <a:rPr sz="2400" dirty="0">
                <a:latin typeface="Lucida Sans Unicode"/>
                <a:cs typeface="Lucida Sans Unicode"/>
              </a:rPr>
              <a:t>	ISO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7438;</a:t>
            </a:r>
            <a:endParaRPr sz="2400">
              <a:latin typeface="Lucida Sans Unicode"/>
              <a:cs typeface="Lucida Sans Unicode"/>
            </a:endParaRPr>
          </a:p>
          <a:p>
            <a:pPr marL="469900" marR="5080" indent="-457200">
              <a:lnSpc>
                <a:spcPts val="2590"/>
              </a:lnSpc>
              <a:spcBef>
                <a:spcPts val="2030"/>
              </a:spcBef>
              <a:buSzPct val="91666"/>
              <a:buFont typeface="SimSun-ExtB"/>
              <a:buChar char="•"/>
              <a:tabLst>
                <a:tab pos="469900" algn="l"/>
              </a:tabLst>
            </a:pPr>
            <a:r>
              <a:rPr sz="2400" dirty="0">
                <a:latin typeface="Lucida Sans Unicode"/>
                <a:cs typeface="Lucida Sans Unicode"/>
              </a:rPr>
              <a:t>identification</a:t>
            </a:r>
            <a:r>
              <a:rPr sz="2400" spc="2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225" dirty="0">
                <a:latin typeface="Lucida Sans Unicode"/>
                <a:cs typeface="Lucida Sans Unicode"/>
              </a:rPr>
              <a:t> </a:t>
            </a:r>
            <a:r>
              <a:rPr sz="2400" spc="105" dirty="0">
                <a:latin typeface="Lucida Sans Unicode"/>
                <a:cs typeface="Lucida Sans Unicode"/>
              </a:rPr>
              <a:t>piece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spc="125" dirty="0">
                <a:latin typeface="Lucida Sans Unicode"/>
                <a:cs typeface="Lucida Sans Unicode"/>
              </a:rPr>
              <a:t>(type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material,</a:t>
            </a:r>
            <a:r>
              <a:rPr sz="2400" spc="250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cast</a:t>
            </a:r>
            <a:r>
              <a:rPr sz="2400" spc="2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number,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direction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2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229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piece </a:t>
            </a:r>
            <a:r>
              <a:rPr sz="2400" spc="-30" dirty="0">
                <a:latin typeface="Lucida Sans Unicode"/>
                <a:cs typeface="Lucida Sans Unicode"/>
              </a:rPr>
              <a:t>axis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relative</a:t>
            </a:r>
            <a:endParaRPr sz="2400">
              <a:latin typeface="Lucida Sans Unicode"/>
              <a:cs typeface="Lucida Sans Unicode"/>
            </a:endParaRPr>
          </a:p>
          <a:p>
            <a:pPr marL="469265" indent="-456565">
              <a:lnSpc>
                <a:spcPct val="100000"/>
              </a:lnSpc>
              <a:spcBef>
                <a:spcPts val="1680"/>
              </a:spcBef>
              <a:buSzPct val="91666"/>
              <a:buFont typeface="SimSun-ExtB"/>
              <a:buChar char="•"/>
              <a:tabLst>
                <a:tab pos="469265" algn="l"/>
              </a:tabLst>
            </a:pPr>
            <a:r>
              <a:rPr sz="2400" dirty="0">
                <a:latin typeface="Lucida Sans Unicode"/>
                <a:cs typeface="Lucida Sans Unicode"/>
              </a:rPr>
              <a:t>to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product,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etc.);</a:t>
            </a:r>
            <a:endParaRPr sz="2400">
              <a:latin typeface="Lucida Sans Unicode"/>
              <a:cs typeface="Lucida Sans Unicode"/>
            </a:endParaRPr>
          </a:p>
          <a:p>
            <a:pPr marL="469265" indent="-456565">
              <a:lnSpc>
                <a:spcPct val="100000"/>
              </a:lnSpc>
              <a:spcBef>
                <a:spcPts val="1720"/>
              </a:spcBef>
              <a:buSzPct val="91666"/>
              <a:buFont typeface="SimSun-ExtB"/>
              <a:buChar char="•"/>
              <a:tabLst>
                <a:tab pos="469265" algn="l"/>
              </a:tabLst>
            </a:pPr>
            <a:r>
              <a:rPr sz="2400" spc="114" dirty="0">
                <a:latin typeface="Lucida Sans Unicode"/>
                <a:cs typeface="Lucida Sans Unicode"/>
              </a:rPr>
              <a:t>shape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and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dimensions of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piece;</a:t>
            </a:r>
            <a:endParaRPr sz="2400">
              <a:latin typeface="Lucida Sans Unicode"/>
              <a:cs typeface="Lucida Sans Unicode"/>
            </a:endParaRPr>
          </a:p>
          <a:p>
            <a:pPr marL="469265" indent="-456565">
              <a:lnSpc>
                <a:spcPct val="100000"/>
              </a:lnSpc>
              <a:spcBef>
                <a:spcPts val="1705"/>
              </a:spcBef>
              <a:buSzPct val="91666"/>
              <a:buFont typeface="SimSun-ExtB"/>
              <a:buChar char="•"/>
              <a:tabLst>
                <a:tab pos="469265" algn="l"/>
              </a:tabLst>
            </a:pP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method;</a:t>
            </a:r>
            <a:endParaRPr sz="2400">
              <a:latin typeface="Lucida Sans Unicode"/>
              <a:cs typeface="Lucida Sans Unicode"/>
            </a:endParaRPr>
          </a:p>
          <a:p>
            <a:pPr marL="469265" indent="-456565">
              <a:lnSpc>
                <a:spcPct val="100000"/>
              </a:lnSpc>
              <a:spcBef>
                <a:spcPts val="1714"/>
              </a:spcBef>
              <a:buSzPct val="91666"/>
              <a:buFont typeface="SimSun-ExtB"/>
              <a:buChar char="•"/>
              <a:tabLst>
                <a:tab pos="469265" algn="l"/>
              </a:tabLst>
            </a:pPr>
            <a:r>
              <a:rPr sz="2400" spc="145" dirty="0">
                <a:latin typeface="Lucida Sans Unicode"/>
                <a:cs typeface="Lucida Sans Unicode"/>
              </a:rPr>
              <a:t>any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deviation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this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International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Standard;</a:t>
            </a:r>
            <a:endParaRPr sz="2400">
              <a:latin typeface="Lucida Sans Unicode"/>
              <a:cs typeface="Lucida Sans Unicode"/>
            </a:endParaRPr>
          </a:p>
          <a:p>
            <a:pPr marL="469265" indent="-456565">
              <a:lnSpc>
                <a:spcPct val="100000"/>
              </a:lnSpc>
              <a:spcBef>
                <a:spcPts val="1490"/>
              </a:spcBef>
              <a:buSzPct val="91666"/>
              <a:buFont typeface="SimSun-ExtB"/>
              <a:buChar char="•"/>
              <a:tabLst>
                <a:tab pos="469265" algn="l"/>
              </a:tabLst>
            </a:pPr>
            <a:r>
              <a:rPr sz="2400" dirty="0">
                <a:latin typeface="Lucida Sans Unicode"/>
                <a:cs typeface="Lucida Sans Unicode"/>
              </a:rPr>
              <a:t>test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result</a:t>
            </a:r>
            <a:r>
              <a:rPr sz="3600" spc="-10" dirty="0">
                <a:latin typeface="Lucida Sans Unicode"/>
                <a:cs typeface="Lucida Sans Unicode"/>
              </a:rPr>
              <a:t>.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3598" y="520065"/>
            <a:ext cx="14560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4" dirty="0"/>
              <a:t>IS </a:t>
            </a:r>
            <a:r>
              <a:rPr sz="4500" spc="120" dirty="0"/>
              <a:t>1599</a:t>
            </a:r>
            <a:r>
              <a:rPr sz="4500" spc="-240" dirty="0"/>
              <a:t> </a:t>
            </a:r>
            <a:r>
              <a:rPr sz="4500" spc="290" dirty="0"/>
              <a:t>/</a:t>
            </a:r>
            <a:r>
              <a:rPr sz="4500" spc="-275" dirty="0"/>
              <a:t> </a:t>
            </a:r>
            <a:r>
              <a:rPr sz="4500" dirty="0"/>
              <a:t>ISO</a:t>
            </a:r>
            <a:r>
              <a:rPr sz="4500" spc="-250" dirty="0"/>
              <a:t> </a:t>
            </a:r>
            <a:r>
              <a:rPr sz="4500" spc="125" dirty="0"/>
              <a:t>7438</a:t>
            </a:r>
            <a:r>
              <a:rPr sz="4500" spc="-275" dirty="0"/>
              <a:t> </a:t>
            </a:r>
            <a:r>
              <a:rPr sz="4500" spc="125" dirty="0"/>
              <a:t>METALLIC</a:t>
            </a:r>
            <a:r>
              <a:rPr sz="4500" spc="-240" dirty="0"/>
              <a:t> </a:t>
            </a:r>
            <a:r>
              <a:rPr sz="4500" spc="100" dirty="0"/>
              <a:t>MATERIALS</a:t>
            </a:r>
            <a:r>
              <a:rPr sz="4500" spc="-260" dirty="0"/>
              <a:t> </a:t>
            </a:r>
            <a:r>
              <a:rPr sz="4500" dirty="0"/>
              <a:t>-</a:t>
            </a:r>
            <a:r>
              <a:rPr sz="4500" spc="-245" dirty="0"/>
              <a:t> </a:t>
            </a:r>
            <a:r>
              <a:rPr sz="4500" spc="280" dirty="0"/>
              <a:t>BEND</a:t>
            </a:r>
            <a:r>
              <a:rPr sz="4500" spc="-270" dirty="0"/>
              <a:t> </a:t>
            </a:r>
            <a:r>
              <a:rPr sz="4500" spc="-20" dirty="0"/>
              <a:t>TEST</a:t>
            </a:r>
            <a:endParaRPr sz="4500"/>
          </a:p>
        </p:txBody>
      </p:sp>
      <p:sp>
        <p:nvSpPr>
          <p:cNvPr id="5" name="object 5"/>
          <p:cNvSpPr/>
          <p:nvPr/>
        </p:nvSpPr>
        <p:spPr>
          <a:xfrm>
            <a:off x="854963" y="1514855"/>
            <a:ext cx="16230600" cy="893444"/>
          </a:xfrm>
          <a:custGeom>
            <a:avLst/>
            <a:gdLst/>
            <a:ahLst/>
            <a:cxnLst/>
            <a:rect l="l" t="t" r="r" b="b"/>
            <a:pathLst>
              <a:path w="16230600" h="893444">
                <a:moveTo>
                  <a:pt x="16230600" y="0"/>
                </a:moveTo>
                <a:lnTo>
                  <a:pt x="0" y="0"/>
                </a:lnTo>
                <a:lnTo>
                  <a:pt x="0" y="893064"/>
                </a:lnTo>
                <a:lnTo>
                  <a:pt x="16230600" y="893064"/>
                </a:lnTo>
                <a:lnTo>
                  <a:pt x="16230600" y="0"/>
                </a:lnTo>
                <a:close/>
              </a:path>
            </a:pathLst>
          </a:custGeom>
          <a:solidFill>
            <a:srgbClr val="58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9697" y="1596085"/>
            <a:ext cx="2592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70" dirty="0">
                <a:solidFill>
                  <a:srgbClr val="FFFFFF"/>
                </a:solidFill>
                <a:latin typeface="Arial Black"/>
                <a:cs typeface="Arial Black"/>
              </a:rPr>
              <a:t>Test</a:t>
            </a:r>
            <a:r>
              <a:rPr sz="3600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210" dirty="0">
                <a:solidFill>
                  <a:srgbClr val="FFFFFF"/>
                </a:solidFill>
                <a:latin typeface="Arial Black"/>
                <a:cs typeface="Arial Black"/>
              </a:rPr>
              <a:t>Report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386965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3345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IS</a:t>
            </a:r>
            <a:r>
              <a:rPr spc="-220" dirty="0"/>
              <a:t> </a:t>
            </a:r>
            <a:r>
              <a:rPr spc="130" dirty="0"/>
              <a:t>1599</a:t>
            </a:r>
            <a:r>
              <a:rPr spc="-195" dirty="0"/>
              <a:t> </a:t>
            </a:r>
            <a:r>
              <a:rPr spc="270" dirty="0"/>
              <a:t>/</a:t>
            </a:r>
            <a:r>
              <a:rPr spc="-225" dirty="0"/>
              <a:t> </a:t>
            </a:r>
            <a:r>
              <a:rPr dirty="0"/>
              <a:t>ISO</a:t>
            </a:r>
            <a:r>
              <a:rPr spc="-215" dirty="0"/>
              <a:t> </a:t>
            </a:r>
            <a:r>
              <a:rPr spc="130" dirty="0"/>
              <a:t>7438</a:t>
            </a:r>
            <a:r>
              <a:rPr spc="-185" dirty="0"/>
              <a:t> </a:t>
            </a:r>
            <a:r>
              <a:rPr spc="120" dirty="0"/>
              <a:t>METALLIC</a:t>
            </a:r>
            <a:r>
              <a:rPr spc="-200" dirty="0"/>
              <a:t> </a:t>
            </a:r>
            <a:r>
              <a:rPr spc="95" dirty="0"/>
              <a:t>MATERIALS</a:t>
            </a:r>
            <a:r>
              <a:rPr spc="-190" dirty="0"/>
              <a:t> </a:t>
            </a:r>
            <a:r>
              <a:rPr dirty="0"/>
              <a:t>-</a:t>
            </a:r>
            <a:r>
              <a:rPr spc="-210" dirty="0"/>
              <a:t> </a:t>
            </a:r>
            <a:r>
              <a:rPr spc="220" dirty="0"/>
              <a:t>BEND</a:t>
            </a:r>
            <a:r>
              <a:rPr spc="-204" dirty="0"/>
              <a:t> </a:t>
            </a:r>
            <a:r>
              <a:rPr spc="-20" dirty="0"/>
              <a:t>TEST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5115" y="1537461"/>
            <a:ext cx="3460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583B8F"/>
                </a:solidFill>
                <a:latin typeface="Tahoma"/>
                <a:cs typeface="Tahoma"/>
              </a:rPr>
              <a:t>Specific</a:t>
            </a:r>
            <a:r>
              <a:rPr sz="3200" b="1" spc="-180" dirty="0">
                <a:solidFill>
                  <a:srgbClr val="583B8F"/>
                </a:solidFill>
                <a:latin typeface="Tahoma"/>
                <a:cs typeface="Tahoma"/>
              </a:rPr>
              <a:t> </a:t>
            </a:r>
            <a:r>
              <a:rPr sz="3200" b="1" spc="-210" dirty="0">
                <a:solidFill>
                  <a:srgbClr val="583B8F"/>
                </a:solidFill>
                <a:latin typeface="Tahoma"/>
                <a:cs typeface="Tahoma"/>
              </a:rPr>
              <a:t>differences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8452" y="2593289"/>
            <a:ext cx="6059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6F2F9F"/>
                </a:solidFill>
                <a:latin typeface="Verdana"/>
                <a:cs typeface="Verdana"/>
              </a:rPr>
              <a:t>under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19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9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r>
              <a:rPr sz="2800" spc="-195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445" dirty="0">
                <a:solidFill>
                  <a:srgbClr val="6F2F9F"/>
                </a:solidFill>
                <a:latin typeface="Verdana"/>
                <a:cs typeface="Verdana"/>
              </a:rPr>
              <a:t>(IS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175" dirty="0">
                <a:solidFill>
                  <a:srgbClr val="6F2F9F"/>
                </a:solidFill>
                <a:latin typeface="Verdana"/>
                <a:cs typeface="Verdana"/>
              </a:rPr>
              <a:t>1599)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452" y="3493135"/>
            <a:ext cx="7580630" cy="2236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000" b="1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Specifies</a:t>
            </a:r>
            <a:r>
              <a:rPr sz="2000"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preparation</a:t>
            </a:r>
            <a:r>
              <a:rPr sz="200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test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specimen,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ensuring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uniformity.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0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Bend</a:t>
            </a:r>
            <a:r>
              <a:rPr sz="2000" b="1" spc="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Angle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2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Defines</a:t>
            </a:r>
            <a:r>
              <a:rPr sz="2000" spc="2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2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angle</a:t>
            </a:r>
            <a:r>
              <a:rPr sz="2000" spc="2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2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2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2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specimen</a:t>
            </a:r>
            <a:r>
              <a:rPr sz="2000" spc="2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must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bent,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typically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180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degrees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until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fracture.</a:t>
            </a:r>
            <a:endParaRPr sz="2000">
              <a:latin typeface="Arial MT"/>
              <a:cs typeface="Arial MT"/>
            </a:endParaRPr>
          </a:p>
          <a:p>
            <a:pPr marL="527685" marR="5080" indent="-515620">
              <a:lnSpc>
                <a:spcPct val="100000"/>
              </a:lnSpc>
              <a:spcBef>
                <a:spcPts val="1505"/>
              </a:spcBef>
              <a:tabLst>
                <a:tab pos="52768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Bending</a:t>
            </a:r>
            <a:r>
              <a:rPr sz="20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Rate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Specifies</a:t>
            </a:r>
            <a:r>
              <a:rPr sz="2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rate</a:t>
            </a:r>
            <a:r>
              <a:rPr sz="2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bending</a:t>
            </a:r>
            <a:r>
              <a:rPr sz="2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should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occur,</a:t>
            </a:r>
            <a:r>
              <a:rPr sz="20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ensuring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consistent</a:t>
            </a:r>
            <a:r>
              <a:rPr sz="20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application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force.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452" y="5893688"/>
            <a:ext cx="75793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1623695" algn="l"/>
                <a:tab pos="2790825" algn="l"/>
                <a:tab pos="4028440" algn="l"/>
                <a:tab pos="5011420" algn="l"/>
                <a:tab pos="5543550" algn="l"/>
                <a:tab pos="6144260" algn="l"/>
                <a:tab pos="714248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Fixture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Design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Provides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details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design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3564" y="6198488"/>
            <a:ext cx="39516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bending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fixtures.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452" y="6693789"/>
            <a:ext cx="758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1826260" algn="l"/>
                <a:tab pos="2981325" algn="l"/>
                <a:tab pos="4040504" algn="l"/>
                <a:tab pos="4789170" algn="l"/>
                <a:tab pos="5749290" algn="l"/>
                <a:tab pos="6241415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Pass/Fail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Criteria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Defines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clear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criteria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for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determining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3564" y="6998284"/>
            <a:ext cx="706437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whether</a:t>
            </a:r>
            <a:r>
              <a:rPr sz="2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specimen</a:t>
            </a:r>
            <a:r>
              <a:rPr sz="2000" spc="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has</a:t>
            </a:r>
            <a:r>
              <a:rPr sz="2000" spc="1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passed</a:t>
            </a:r>
            <a:r>
              <a:rPr sz="2000" spc="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failed</a:t>
            </a:r>
            <a:r>
              <a:rPr sz="2000" spc="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test</a:t>
            </a:r>
            <a:r>
              <a:rPr sz="200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based</a:t>
            </a:r>
            <a:r>
              <a:rPr sz="2000" spc="1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presence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cracks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or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fractures.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25836" y="2593289"/>
            <a:ext cx="4815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Parameters</a:t>
            </a:r>
            <a:r>
              <a:rPr sz="2800" spc="-17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-545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800" spc="-20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800" spc="170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37929" y="3493135"/>
            <a:ext cx="7618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900555" algn="l"/>
                <a:tab pos="3336290" algn="l"/>
                <a:tab pos="4464050" algn="l"/>
                <a:tab pos="5723255" algn="l"/>
                <a:tab pos="7181850" algn="l"/>
              </a:tabLst>
            </a:pPr>
            <a:r>
              <a:rPr sz="2000" spc="114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Specimen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Variability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Different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specimen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37929" y="3797934"/>
            <a:ext cx="7620000" cy="3836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preparation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methods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used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without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standard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guidelines.</a:t>
            </a:r>
            <a:endParaRPr sz="2000">
              <a:latin typeface="Arial MT"/>
              <a:cs typeface="Arial MT"/>
            </a:endParaRPr>
          </a:p>
          <a:p>
            <a:pPr marL="527685" marR="8255" indent="-515620" algn="just">
              <a:lnSpc>
                <a:spcPct val="100000"/>
              </a:lnSpc>
              <a:spcBef>
                <a:spcPts val="1500"/>
              </a:spcBef>
            </a:pPr>
            <a:r>
              <a:rPr sz="2000" spc="119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spc="560" dirty="0">
                <a:solidFill>
                  <a:srgbClr val="A42F10"/>
                </a:solidFill>
                <a:latin typeface="Microsoft Sans Serif"/>
                <a:cs typeface="Microsoft Sans Serif"/>
              </a:rPr>
              <a:t> 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Inconsistent</a:t>
            </a:r>
            <a:r>
              <a:rPr sz="20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Bend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Angle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angle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specimen</a:t>
            </a:r>
            <a:r>
              <a:rPr sz="20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is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bent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  <a:p>
            <a:pPr marL="527685" marR="6350" indent="-515620" algn="just">
              <a:lnSpc>
                <a:spcPct val="100000"/>
              </a:lnSpc>
              <a:spcBef>
                <a:spcPts val="1500"/>
              </a:spcBef>
            </a:pPr>
            <a:r>
              <a:rPr sz="2000" spc="119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spc="550" dirty="0">
                <a:solidFill>
                  <a:srgbClr val="A42F10"/>
                </a:solidFill>
                <a:latin typeface="Microsoft Sans Serif"/>
                <a:cs typeface="Microsoft Sans Serif"/>
              </a:rPr>
              <a:t> 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Variable</a:t>
            </a:r>
            <a:r>
              <a:rPr sz="20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Bending</a:t>
            </a:r>
            <a:r>
              <a:rPr sz="2000" b="1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Rate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rate</a:t>
            </a:r>
            <a:r>
              <a:rPr sz="2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at</a:t>
            </a:r>
            <a:r>
              <a:rPr sz="2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which</a:t>
            </a:r>
            <a:r>
              <a:rPr sz="200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bending</a:t>
            </a:r>
            <a:r>
              <a:rPr sz="2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occurs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2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2000" spc="1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spc="20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controlled,</a:t>
            </a:r>
            <a:r>
              <a:rPr sz="2000" spc="2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2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2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variations</a:t>
            </a:r>
            <a:r>
              <a:rPr sz="2000" spc="2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2000" spc="2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application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force.</a:t>
            </a:r>
            <a:endParaRPr sz="2000">
              <a:latin typeface="Arial MT"/>
              <a:cs typeface="Arial MT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1500"/>
              </a:spcBef>
            </a:pPr>
            <a:r>
              <a:rPr sz="2000" spc="1190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spc="560" dirty="0">
                <a:solidFill>
                  <a:srgbClr val="A42F10"/>
                </a:solidFill>
                <a:latin typeface="Microsoft Sans Serif"/>
                <a:cs typeface="Microsoft Sans Serif"/>
              </a:rPr>
              <a:t> 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Non-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sz="2000" b="1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Fixture</a:t>
            </a:r>
            <a:r>
              <a:rPr sz="2000" b="1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Design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design</a:t>
            </a:r>
            <a:r>
              <a:rPr sz="20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200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dimensions</a:t>
            </a:r>
            <a:r>
              <a:rPr sz="200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bending</a:t>
            </a:r>
            <a:r>
              <a:rPr sz="20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fixtures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vary,</a:t>
            </a:r>
            <a:r>
              <a:rPr sz="20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affecting</a:t>
            </a:r>
            <a:r>
              <a:rPr sz="20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27685" algn="l"/>
                <a:tab pos="1592580" algn="l"/>
                <a:tab pos="2682875" algn="l"/>
                <a:tab pos="3773804" algn="l"/>
                <a:tab pos="4668520" algn="l"/>
                <a:tab pos="5279390" algn="l"/>
                <a:tab pos="5764530" algn="l"/>
                <a:tab pos="6180455" algn="l"/>
              </a:tabLst>
            </a:pPr>
            <a:r>
              <a:rPr sz="2000" spc="1145" dirty="0">
                <a:solidFill>
                  <a:srgbClr val="A42F10"/>
                </a:solidFill>
                <a:latin typeface="Microsoft Sans Serif"/>
                <a:cs typeface="Microsoft Sans Serif"/>
              </a:rPr>
              <a:t>🠶</a:t>
            </a:r>
            <a:r>
              <a:rPr sz="2000" dirty="0">
                <a:solidFill>
                  <a:srgbClr val="A42F10"/>
                </a:solidFill>
                <a:latin typeface="Microsoft Sans Serif"/>
                <a:cs typeface="Microsoft Sans Serif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Unclear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Criteria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: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Pass/fail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criteria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not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Arial MT"/>
                <a:cs typeface="Arial MT"/>
              </a:rPr>
              <a:t>be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well-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defined,</a:t>
            </a:r>
            <a:endParaRPr sz="2000">
              <a:latin typeface="Arial MT"/>
              <a:cs typeface="Arial MT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leading</a:t>
            </a:r>
            <a:r>
              <a:rPr sz="20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20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subjective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interpretations</a:t>
            </a:r>
            <a:r>
              <a:rPr sz="20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20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MT"/>
                <a:cs typeface="Arial MT"/>
              </a:rPr>
              <a:t>results.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9036" y="1206754"/>
            <a:ext cx="449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9</a:t>
            </a:r>
            <a:r>
              <a:rPr lang="en-IN" sz="3000" spc="-290" dirty="0" smtClean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1372"/>
            <a:ext cx="2667000" cy="760730"/>
          </a:xfrm>
          <a:custGeom>
            <a:avLst/>
            <a:gdLst/>
            <a:ahLst/>
            <a:cxnLst/>
            <a:rect l="l" t="t" r="r" b="b"/>
            <a:pathLst>
              <a:path w="2386965" h="760730">
                <a:moveTo>
                  <a:pt x="343" y="0"/>
                </a:moveTo>
                <a:lnTo>
                  <a:pt x="0" y="41601"/>
                </a:lnTo>
                <a:lnTo>
                  <a:pt x="0" y="755159"/>
                </a:lnTo>
                <a:lnTo>
                  <a:pt x="1867789" y="760476"/>
                </a:lnTo>
                <a:lnTo>
                  <a:pt x="2018157" y="760476"/>
                </a:lnTo>
                <a:lnTo>
                  <a:pt x="2025142" y="753363"/>
                </a:lnTo>
                <a:lnTo>
                  <a:pt x="2027428" y="750951"/>
                </a:lnTo>
                <a:lnTo>
                  <a:pt x="2030222" y="748664"/>
                </a:lnTo>
                <a:lnTo>
                  <a:pt x="2032635" y="746125"/>
                </a:lnTo>
                <a:lnTo>
                  <a:pt x="2375916" y="402971"/>
                </a:lnTo>
                <a:lnTo>
                  <a:pt x="2383917" y="392227"/>
                </a:lnTo>
                <a:lnTo>
                  <a:pt x="2386584" y="381507"/>
                </a:lnTo>
                <a:lnTo>
                  <a:pt x="2383917" y="370788"/>
                </a:lnTo>
                <a:lnTo>
                  <a:pt x="2375916" y="360045"/>
                </a:lnTo>
                <a:lnTo>
                  <a:pt x="2032635" y="16891"/>
                </a:lnTo>
                <a:lnTo>
                  <a:pt x="2025142" y="16891"/>
                </a:lnTo>
                <a:lnTo>
                  <a:pt x="2025142" y="9778"/>
                </a:lnTo>
                <a:lnTo>
                  <a:pt x="2018157" y="9778"/>
                </a:lnTo>
                <a:lnTo>
                  <a:pt x="2010918" y="2539"/>
                </a:lnTo>
                <a:lnTo>
                  <a:pt x="1867789" y="2539"/>
                </a:lnTo>
                <a:lnTo>
                  <a:pt x="343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8622" y="1708785"/>
            <a:ext cx="1183259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IN" sz="4900" spc="-275" dirty="0" smtClean="0">
                <a:solidFill>
                  <a:srgbClr val="583B8F"/>
                </a:solidFill>
                <a:latin typeface="Tahoma"/>
                <a:cs typeface="Tahoma"/>
              </a:rPr>
              <a:t>Mechanical Testing of Metals</a:t>
            </a:r>
            <a:endParaRPr sz="49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9873" y="3155441"/>
            <a:ext cx="415797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500" spc="-150" dirty="0" smtClean="0">
                <a:solidFill>
                  <a:srgbClr val="6F2F9F"/>
                </a:solidFill>
                <a:latin typeface="Verdana"/>
                <a:cs typeface="Verdana"/>
              </a:rPr>
              <a:t>Testing</a:t>
            </a:r>
            <a:r>
              <a:rPr sz="2500" spc="-125" dirty="0" smtClean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500" spc="-95" dirty="0">
                <a:solidFill>
                  <a:srgbClr val="6F2F9F"/>
                </a:solidFill>
                <a:latin typeface="Verdana"/>
                <a:cs typeface="Verdana"/>
              </a:rPr>
              <a:t>with</a:t>
            </a:r>
            <a:r>
              <a:rPr sz="2500" spc="-16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500" spc="-490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500" spc="-1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500" spc="135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0834" y="4345685"/>
            <a:ext cx="4250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Ensures</a:t>
            </a:r>
            <a:r>
              <a:rPr sz="15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standardization,</a:t>
            </a:r>
            <a:r>
              <a:rPr sz="15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reliability,</a:t>
            </a:r>
            <a:r>
              <a:rPr sz="15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5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accuracy.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0834" y="4802885"/>
            <a:ext cx="44831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Facilitates</a:t>
            </a:r>
            <a:r>
              <a:rPr sz="1500" spc="-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compliance</a:t>
            </a:r>
            <a:r>
              <a:rPr sz="15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5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regulatory</a:t>
            </a:r>
            <a:r>
              <a:rPr sz="15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requirements.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0834" y="5260085"/>
            <a:ext cx="36995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Provides</a:t>
            </a:r>
            <a:r>
              <a:rPr sz="15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detailed</a:t>
            </a:r>
            <a:r>
              <a:rPr sz="15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5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consistent</a:t>
            </a:r>
            <a:r>
              <a:rPr sz="15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reporting.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0834" y="5716981"/>
            <a:ext cx="52546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Enhances</a:t>
            </a:r>
            <a:r>
              <a:rPr sz="15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5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credibility</a:t>
            </a:r>
            <a:r>
              <a:rPr sz="1500" spc="-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5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quality</a:t>
            </a:r>
            <a:r>
              <a:rPr sz="15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assurance</a:t>
            </a:r>
            <a:r>
              <a:rPr sz="15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5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test</a:t>
            </a:r>
            <a:r>
              <a:rPr sz="15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results</a:t>
            </a:r>
            <a:r>
              <a:rPr sz="1350" spc="-1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9354" y="3155441"/>
            <a:ext cx="46666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500" spc="-150" dirty="0" smtClean="0">
                <a:solidFill>
                  <a:srgbClr val="6F2F9F"/>
                </a:solidFill>
                <a:latin typeface="Verdana"/>
                <a:cs typeface="Verdana"/>
              </a:rPr>
              <a:t>Testing</a:t>
            </a:r>
            <a:r>
              <a:rPr sz="2500" spc="-120" dirty="0" smtClean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500" spc="-70" dirty="0">
                <a:solidFill>
                  <a:srgbClr val="6F2F9F"/>
                </a:solidFill>
                <a:latin typeface="Verdana"/>
                <a:cs typeface="Verdana"/>
              </a:rPr>
              <a:t>without</a:t>
            </a:r>
            <a:r>
              <a:rPr sz="2500" spc="-14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500" spc="-490" dirty="0">
                <a:solidFill>
                  <a:srgbClr val="6F2F9F"/>
                </a:solidFill>
                <a:latin typeface="Verdana"/>
                <a:cs typeface="Verdana"/>
              </a:rPr>
              <a:t>IS</a:t>
            </a:r>
            <a:r>
              <a:rPr sz="2500" spc="-150" dirty="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sz="2500" spc="135" dirty="0">
                <a:solidFill>
                  <a:srgbClr val="6F2F9F"/>
                </a:solidFill>
                <a:latin typeface="Verdana"/>
                <a:cs typeface="Verdana"/>
              </a:rPr>
              <a:t>Code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5441" y="4345685"/>
            <a:ext cx="419633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Results</a:t>
            </a:r>
            <a:r>
              <a:rPr sz="15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5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inconsistent</a:t>
            </a:r>
            <a:r>
              <a:rPr sz="15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5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variable</a:t>
            </a:r>
            <a:r>
              <a:rPr sz="15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procedures.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6493" y="4802885"/>
            <a:ext cx="4758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May</a:t>
            </a:r>
            <a:r>
              <a:rPr sz="15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lead</a:t>
            </a:r>
            <a:r>
              <a:rPr sz="15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to</a:t>
            </a:r>
            <a:r>
              <a:rPr sz="15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unreliable</a:t>
            </a:r>
            <a:r>
              <a:rPr sz="15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5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less</a:t>
            </a:r>
            <a:r>
              <a:rPr sz="15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precise</a:t>
            </a:r>
            <a:r>
              <a:rPr sz="15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measurements.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6493" y="5260085"/>
            <a:ext cx="37934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Can</a:t>
            </a:r>
            <a:r>
              <a:rPr sz="15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face</a:t>
            </a:r>
            <a:r>
              <a:rPr sz="15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regulatory</a:t>
            </a:r>
            <a:r>
              <a:rPr sz="15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5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compliance</a:t>
            </a:r>
            <a:r>
              <a:rPr sz="15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issues.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6493" y="5716981"/>
            <a:ext cx="462153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Results</a:t>
            </a:r>
            <a:r>
              <a:rPr sz="15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5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inadequate</a:t>
            </a:r>
            <a:r>
              <a:rPr sz="15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documentation</a:t>
            </a:r>
            <a:r>
              <a:rPr sz="15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5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 MT"/>
                <a:cs typeface="Arial MT"/>
              </a:rPr>
              <a:t>traceability</a:t>
            </a:r>
            <a:r>
              <a:rPr sz="1350" spc="-1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43000" y="1206754"/>
            <a:ext cx="74561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000" dirty="0" smtClean="0">
                <a:latin typeface="Verdana"/>
                <a:cs typeface="Verdana"/>
              </a:rPr>
              <a:t>99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3386074" y="6174181"/>
            <a:ext cx="52393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lang="en-IN" sz="1500" dirty="0" smtClean="0">
                <a:latin typeface="Arial MT"/>
                <a:cs typeface="Arial MT"/>
              </a:rPr>
              <a:t>Facilitate acceptance of test report world wide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9309354" y="6146873"/>
            <a:ext cx="46215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74930">
              <a:lnSpc>
                <a:spcPct val="100000"/>
              </a:lnSpc>
              <a:spcBef>
                <a:spcPts val="100"/>
              </a:spcBef>
              <a:buClr>
                <a:srgbClr val="A42F10"/>
              </a:buClr>
              <a:buSzPct val="93333"/>
              <a:buChar char="•"/>
              <a:tabLst>
                <a:tab pos="79375" algn="l"/>
              </a:tabLst>
            </a:pPr>
            <a:r>
              <a:rPr lang="en-IN" sz="1500" spc="-10" dirty="0" smtClean="0">
                <a:solidFill>
                  <a:srgbClr val="404040"/>
                </a:solidFill>
                <a:latin typeface="Arial MT"/>
                <a:cs typeface="Arial MT"/>
              </a:rPr>
              <a:t>Test report not accepted world wide</a:t>
            </a:r>
            <a:r>
              <a:rPr sz="1350" spc="-10" dirty="0" smtClean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135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2287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5855</Words>
  <Application>Microsoft Office PowerPoint</Application>
  <PresentationFormat>Custom</PresentationFormat>
  <Paragraphs>1057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7" baseType="lpstr">
      <vt:lpstr>SimSun-ExtB</vt:lpstr>
      <vt:lpstr>Arial</vt:lpstr>
      <vt:lpstr>Arial Black</vt:lpstr>
      <vt:lpstr>Arial MT</vt:lpstr>
      <vt:lpstr>Cambria</vt:lpstr>
      <vt:lpstr>Cambria Math</vt:lpstr>
      <vt:lpstr>Consolas</vt:lpstr>
      <vt:lpstr>Lucida Sans Unicode</vt:lpstr>
      <vt:lpstr>Microsoft Sans Serif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MECHANICAL TESTING OF METALS</vt:lpstr>
      <vt:lpstr>Standard</vt:lpstr>
      <vt:lpstr>Stages of Formulation of Indian Standards</vt:lpstr>
      <vt:lpstr>Stages of Formulation of Indian Standards</vt:lpstr>
      <vt:lpstr>Stages of Formulation of Indian Standards</vt:lpstr>
      <vt:lpstr>Need for Standards on Various Mechanical Testing of Metals</vt:lpstr>
      <vt:lpstr>Need for Standards on Various Mechanical Testing of Metals</vt:lpstr>
      <vt:lpstr>MTD 3 – Mechanical Testing of Metals Sectional Committee</vt:lpstr>
      <vt:lpstr>Principle of Mechanical Testing of Metals</vt:lpstr>
      <vt:lpstr>INDIAN STANDARDS ON MECHANICAL TESTING OF METALS</vt:lpstr>
      <vt:lpstr>INDIAN STANDARDS ON MECHANICAL TESTING OF METALS</vt:lpstr>
      <vt:lpstr>INDIAN STANDARDS ON MECHANICAL TESTING OF METALS</vt:lpstr>
      <vt:lpstr>INDIAN STANDARDS ON MECHANICAL TESTING OF METALS</vt:lpstr>
      <vt:lpstr>PowerPoint Presentation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IS 1608 Metallic Materials - Tensile Testing</vt:lpstr>
      <vt:lpstr>PowerPoint Presentation</vt:lpstr>
      <vt:lpstr>IS 1500/ISO 6506 Metallic Materials – Brinell Hardness Test</vt:lpstr>
      <vt:lpstr>IS 1500/ISO 6506 Metallic Materials – Brinell Hardness Test</vt:lpstr>
      <vt:lpstr>IS 1500/ISO 6506 Metallic Materials – Brinell Hardness Test</vt:lpstr>
      <vt:lpstr>IS 1500/ISO 6506 Metallic Materials – Brinell Hardness Test</vt:lpstr>
      <vt:lpstr>IS 136500/ISO 6506 Metallic Materials – Brinell Hardness Test</vt:lpstr>
      <vt:lpstr>IS 1500/ISO 6506 Metallic Materials – Brinell Hardness Test</vt:lpstr>
      <vt:lpstr>IS 1500/ISO 6506 Metallic Materials – Brinell Hardness Test</vt:lpstr>
      <vt:lpstr>IS 1500/ISO 6506 Metallic Materials – Brinell Hardness Test</vt:lpstr>
      <vt:lpstr>PowerPoint Presentation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</vt:lpstr>
      <vt:lpstr>IS 1586 / ISO 6508 Metallic Materials - Rockwell Hardness Test 52</vt:lpstr>
      <vt:lpstr>PowerPoint Presentation</vt:lpstr>
      <vt:lpstr>IS 6885/ISO 4545 Metallic Materials — Knoop Hardness Test</vt:lpstr>
      <vt:lpstr>IS 6885/ISO 4545 Metallic Materials — Knoop Hardness Test</vt:lpstr>
      <vt:lpstr>IS 6885/ISO 4545 Metallic Materials — Knoop Hardness Test 56</vt:lpstr>
      <vt:lpstr>IS 6885/ISO 4545 Metallic Materials — Knoop Hardness Test 57</vt:lpstr>
      <vt:lpstr>IS 6885/ISO 4545 Metallic Materials — Knoop Hardness Test</vt:lpstr>
      <vt:lpstr>IS 6885/ISO 4545 Metallic Materials — Knoop Hardness Test</vt:lpstr>
      <vt:lpstr>IS 6885/ISO 4545 Metallic Materials — Knoop Hardness Test</vt:lpstr>
      <vt:lpstr>IS 6885/ISO 4545 Metallic Materials — Knoop Hardness Test 61</vt:lpstr>
      <vt:lpstr>IS 6885/ISO 4545 Metallic Materials — Knoop Hardness Test Specific difference</vt:lpstr>
      <vt:lpstr>PowerPoint Presentation</vt:lpstr>
      <vt:lpstr>IS 1501 / ISO 6507 Metallic Materials — Vickers Hardness Test</vt:lpstr>
      <vt:lpstr>IS 1501 / ISO 6507 Metallic Materials — Vickers Hardness Test</vt:lpstr>
      <vt:lpstr>IS 1501 / ISO 6507 Metallic Materials — Vickers Hardness Test</vt:lpstr>
      <vt:lpstr>IS 1501 / ISO 6507 Metallic Materials — Vickers Hardness Test</vt:lpstr>
      <vt:lpstr>IS 1501 / ISO 6507 Metallic Materials — Vickers Hardness Test</vt:lpstr>
      <vt:lpstr>Calculation</vt:lpstr>
      <vt:lpstr>IS 1501 / ISO 6507 Metallic Materials — Vickers Hardness Test</vt:lpstr>
      <vt:lpstr>IS 1501 / ISO 6507 Metallic Materials — Vickers Hardness Test</vt:lpstr>
      <vt:lpstr>IS 1501 / ISO 6507 Metallic Materials — Vickers Hardness Test</vt:lpstr>
      <vt:lpstr>PowerPoint Presentation</vt:lpstr>
      <vt:lpstr>IS 1757 / ISO 148 Metallic Materials — Charpy Pendulum Impact Test</vt:lpstr>
      <vt:lpstr>IS 1757 / ISO 148 Metallic Materials — Charpy Pendulum Impact Test</vt:lpstr>
      <vt:lpstr>IS 1757 / ISO 148 Metallic Materials — Charpy Pendulum Impact Test</vt:lpstr>
      <vt:lpstr>IS 1757 / ISO 148 Metallic Materials — Charpy Pendulum Impact Test</vt:lpstr>
      <vt:lpstr>IS 1757 / ISO 148 Metallic Materials — Charpy Pendulum Impact Test</vt:lpstr>
      <vt:lpstr>IS 1757 / ISO 148 Metallic Materials — Charpy Pendulum Impact Test</vt:lpstr>
      <vt:lpstr>PowerPoint Presentation</vt:lpstr>
      <vt:lpstr>IS 1598 Method For Izod Impact Test Of Metals</vt:lpstr>
      <vt:lpstr>IS 1598 Method For Izod Impact Test Of Metals</vt:lpstr>
      <vt:lpstr>IS 1598 Method For Izod Impact Test Of Metals</vt:lpstr>
      <vt:lpstr>IS 1598 Method For Izod Impact Test Of Metals</vt:lpstr>
      <vt:lpstr>IS 1598 Method For Izod Impact Test Of Metals</vt:lpstr>
      <vt:lpstr>IS 1598 Method For Izod Impact Test Of Metals</vt:lpstr>
      <vt:lpstr>IS 1598 Method For Izod Impact Test Of Metals</vt:lpstr>
      <vt:lpstr>PowerPoint Presentation</vt:lpstr>
      <vt:lpstr>IS 1599 / ISO 7438 METALLIC MATERIALS - BEND TEST</vt:lpstr>
      <vt:lpstr>IS 1599 / ISO 7438 METALLIC MATERIALS - BEND TEST</vt:lpstr>
      <vt:lpstr>IS 1599 / ISO 7438 METALLIC MATERIALS - BEND TEST</vt:lpstr>
      <vt:lpstr>IS 1599 / ISO 7438 METALLIC MATERIALS - BEND TEST</vt:lpstr>
      <vt:lpstr>IS 1599 / ISO 7438 METALLIC MATERIALS - BEND TEST</vt:lpstr>
      <vt:lpstr>IS 1599 / ISO 7438 METALLIC MATERIALS - BEND TEST</vt:lpstr>
      <vt:lpstr>IS 1599 / ISO 7438 METALLIC MATERIALS - BEND TEST</vt:lpstr>
      <vt:lpstr>IS 1599 / ISO 7438 METALLIC MATERIALS - BEND TEST</vt:lpstr>
      <vt:lpstr>IS 1599 / ISO 7438 METALLIC MATERIALS - BEND TEST</vt:lpstr>
      <vt:lpstr>IS 1599 / ISO 7438 METALLIC MATERIALS - BEND TEST</vt:lpstr>
      <vt:lpstr>99</vt:lpstr>
      <vt:lpstr>Why this session is being conducted 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TESTING OF METALS</dc:title>
  <dc:creator>HP</dc:creator>
  <cp:lastModifiedBy>Microsoft account</cp:lastModifiedBy>
  <cp:revision>83</cp:revision>
  <dcterms:created xsi:type="dcterms:W3CDTF">2024-08-02T05:57:01Z</dcterms:created>
  <dcterms:modified xsi:type="dcterms:W3CDTF">2024-08-02T07:38:53Z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2024-08-02T00:00:00Z</vt:filetime>
  </property>
  <property fmtid="{D5CDD505-2E9C-101B-9397-08002B2CF9AE}" pid="3" name="Producer">
    <vt:lpwstr>Pdftools SDK</vt:lpwstr>
  </property>
</Properties>
</file>