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2"/>
  </p:notesMasterIdLst>
  <p:sldIdLst>
    <p:sldId id="339" r:id="rId2"/>
    <p:sldId id="331" r:id="rId3"/>
    <p:sldId id="332" r:id="rId4"/>
    <p:sldId id="333" r:id="rId5"/>
    <p:sldId id="334" r:id="rId6"/>
    <p:sldId id="341" r:id="rId7"/>
    <p:sldId id="342" r:id="rId8"/>
    <p:sldId id="344" r:id="rId9"/>
    <p:sldId id="335" r:id="rId10"/>
    <p:sldId id="336" r:id="rId11"/>
    <p:sldId id="340" r:id="rId12"/>
    <p:sldId id="337" r:id="rId13"/>
    <p:sldId id="345" r:id="rId14"/>
    <p:sldId id="346" r:id="rId15"/>
    <p:sldId id="349" r:id="rId16"/>
    <p:sldId id="350" r:id="rId17"/>
    <p:sldId id="351" r:id="rId18"/>
    <p:sldId id="352" r:id="rId19"/>
    <p:sldId id="424" r:id="rId20"/>
    <p:sldId id="354" r:id="rId21"/>
    <p:sldId id="355" r:id="rId22"/>
    <p:sldId id="356" r:id="rId23"/>
    <p:sldId id="267" r:id="rId24"/>
    <p:sldId id="268" r:id="rId25"/>
    <p:sldId id="357" r:id="rId26"/>
    <p:sldId id="426" r:id="rId27"/>
    <p:sldId id="403" r:id="rId28"/>
    <p:sldId id="358" r:id="rId29"/>
    <p:sldId id="360" r:id="rId30"/>
    <p:sldId id="361" r:id="rId31"/>
    <p:sldId id="362" r:id="rId32"/>
    <p:sldId id="309" r:id="rId33"/>
    <p:sldId id="363" r:id="rId34"/>
    <p:sldId id="364" r:id="rId35"/>
    <p:sldId id="365" r:id="rId36"/>
    <p:sldId id="366" r:id="rId37"/>
    <p:sldId id="367" r:id="rId38"/>
    <p:sldId id="374" r:id="rId39"/>
    <p:sldId id="368" r:id="rId40"/>
    <p:sldId id="369" r:id="rId41"/>
    <p:sldId id="370" r:id="rId42"/>
    <p:sldId id="371" r:id="rId43"/>
    <p:sldId id="372" r:id="rId44"/>
    <p:sldId id="373" r:id="rId45"/>
    <p:sldId id="375" r:id="rId46"/>
    <p:sldId id="376" r:id="rId47"/>
    <p:sldId id="377" r:id="rId48"/>
    <p:sldId id="427" r:id="rId49"/>
    <p:sldId id="378" r:id="rId50"/>
    <p:sldId id="428" r:id="rId51"/>
    <p:sldId id="379" r:id="rId52"/>
    <p:sldId id="380" r:id="rId53"/>
    <p:sldId id="381" r:id="rId54"/>
    <p:sldId id="382" r:id="rId55"/>
    <p:sldId id="383" r:id="rId56"/>
    <p:sldId id="384" r:id="rId57"/>
    <p:sldId id="385" r:id="rId58"/>
    <p:sldId id="273" r:id="rId59"/>
    <p:sldId id="274" r:id="rId60"/>
    <p:sldId id="386" r:id="rId61"/>
    <p:sldId id="429" r:id="rId62"/>
    <p:sldId id="388" r:id="rId63"/>
    <p:sldId id="395" r:id="rId64"/>
    <p:sldId id="396" r:id="rId65"/>
    <p:sldId id="387" r:id="rId66"/>
    <p:sldId id="389" r:id="rId67"/>
    <p:sldId id="390" r:id="rId68"/>
    <p:sldId id="391" r:id="rId69"/>
    <p:sldId id="394" r:id="rId70"/>
    <p:sldId id="392" r:id="rId71"/>
    <p:sldId id="393" r:id="rId72"/>
    <p:sldId id="397" r:id="rId73"/>
    <p:sldId id="398" r:id="rId74"/>
    <p:sldId id="399" r:id="rId75"/>
    <p:sldId id="400" r:id="rId76"/>
    <p:sldId id="402" r:id="rId77"/>
    <p:sldId id="292" r:id="rId78"/>
    <p:sldId id="404" r:id="rId79"/>
    <p:sldId id="405" r:id="rId80"/>
    <p:sldId id="406" r:id="rId81"/>
    <p:sldId id="415" r:id="rId82"/>
    <p:sldId id="416" r:id="rId83"/>
    <p:sldId id="417" r:id="rId84"/>
    <p:sldId id="418" r:id="rId85"/>
    <p:sldId id="420" r:id="rId86"/>
    <p:sldId id="421" r:id="rId87"/>
    <p:sldId id="422" r:id="rId88"/>
    <p:sldId id="423" r:id="rId89"/>
    <p:sldId id="431" r:id="rId90"/>
    <p:sldId id="430" r:id="rId9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727" autoAdjust="0"/>
  </p:normalViewPr>
  <p:slideViewPr>
    <p:cSldViewPr>
      <p:cViewPr varScale="1">
        <p:scale>
          <a:sx n="109" d="100"/>
          <a:sy n="109" d="100"/>
        </p:scale>
        <p:origin x="187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0F83E-CD2A-40CC-A00A-4131D2EB3EBE}" type="datetimeFigureOut">
              <a:rPr lang="en-US" smtClean="0"/>
              <a:pPr/>
              <a:t>8/2/2024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C2D5EF-97D6-48DD-956D-532095926D84}" type="slidenum">
              <a:rPr lang="en-US" smtClean="0"/>
              <a:pPr/>
              <a:t>‹#›</a:t>
            </a:fld>
            <a:endParaRPr lang="en-US"/>
          </a:p>
        </p:txBody>
      </p:sp>
    </p:spTree>
    <p:extLst>
      <p:ext uri="{BB962C8B-B14F-4D97-AF65-F5344CB8AC3E}">
        <p14:creationId xmlns:p14="http://schemas.microsoft.com/office/powerpoint/2010/main" val="2549960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0632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2303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9221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96270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833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1754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14078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9001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7378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8429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2123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8/2/2024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53634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8/2/2024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3807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3948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59149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9615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8/2/2024</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592745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tandardsbis.i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66778" y="857250"/>
            <a:ext cx="1543050" cy="5143500"/>
            <a:chOff x="0" y="0"/>
            <a:chExt cx="812800" cy="2709333"/>
          </a:xfrm>
        </p:grpSpPr>
        <p:sp>
          <p:nvSpPr>
            <p:cNvPr id="3" name="Freeform 3"/>
            <p:cNvSpPr/>
            <p:nvPr/>
          </p:nvSpPr>
          <p:spPr>
            <a:xfrm>
              <a:off x="0" y="0"/>
              <a:ext cx="812800" cy="2709333"/>
            </a:xfrm>
            <a:custGeom>
              <a:avLst/>
              <a:gdLst/>
              <a:ahLst/>
              <a:cxnLst/>
              <a:rect l="l" t="t" r="r" b="b"/>
              <a:pathLst>
                <a:path w="812800" h="2709333">
                  <a:moveTo>
                    <a:pt x="0" y="0"/>
                  </a:moveTo>
                  <a:lnTo>
                    <a:pt x="812800" y="0"/>
                  </a:lnTo>
                  <a:lnTo>
                    <a:pt x="812800" y="2709333"/>
                  </a:lnTo>
                  <a:lnTo>
                    <a:pt x="0" y="2709333"/>
                  </a:lnTo>
                  <a:close/>
                </a:path>
              </a:pathLst>
            </a:custGeom>
            <a:solidFill>
              <a:srgbClr val="593C8F"/>
            </a:solidFill>
          </p:spPr>
        </p:sp>
        <p:sp>
          <p:nvSpPr>
            <p:cNvPr id="4" name="TextBox 4"/>
            <p:cNvSpPr txBox="1"/>
            <p:nvPr/>
          </p:nvSpPr>
          <p:spPr>
            <a:xfrm>
              <a:off x="0" y="-47625"/>
              <a:ext cx="812800" cy="2756958"/>
            </a:xfrm>
            <a:prstGeom prst="rect">
              <a:avLst/>
            </a:prstGeom>
          </p:spPr>
          <p:txBody>
            <a:bodyPr lIns="25400" tIns="25400" rIns="25400" bIns="25400" rtlCol="0" anchor="ctr"/>
            <a:lstStyle/>
            <a:p>
              <a:pPr algn="ctr">
                <a:lnSpc>
                  <a:spcPts val="1330"/>
                </a:lnSpc>
              </a:pPr>
              <a:endParaRPr sz="900"/>
            </a:p>
          </p:txBody>
        </p:sp>
      </p:grpSp>
      <p:sp>
        <p:nvSpPr>
          <p:cNvPr id="5" name="TextBox 5"/>
          <p:cNvSpPr txBox="1"/>
          <p:nvPr/>
        </p:nvSpPr>
        <p:spPr>
          <a:xfrm>
            <a:off x="1810287" y="2582776"/>
            <a:ext cx="5491039" cy="718145"/>
          </a:xfrm>
          <a:prstGeom prst="rect">
            <a:avLst/>
          </a:prstGeom>
        </p:spPr>
        <p:txBody>
          <a:bodyPr wrap="square" lIns="0" tIns="0" rIns="0" bIns="0" rtlCol="0" anchor="t">
            <a:spAutoFit/>
          </a:bodyPr>
          <a:lstStyle/>
          <a:p>
            <a:pPr>
              <a:lnSpc>
                <a:spcPts val="5633"/>
              </a:lnSpc>
              <a:spcBef>
                <a:spcPct val="0"/>
              </a:spcBef>
            </a:pPr>
            <a:r>
              <a:rPr lang="en-US" sz="3600" dirty="0" smtClean="0">
                <a:solidFill>
                  <a:srgbClr val="000000"/>
                </a:solidFill>
                <a:latin typeface="Lato Bold"/>
                <a:ea typeface="Lato Bold"/>
                <a:cs typeface="Lato Bold"/>
                <a:sym typeface="Lato Bold"/>
              </a:rPr>
              <a:t>Non - Destructive Testing</a:t>
            </a:r>
            <a:endParaRPr lang="en-US" sz="3600" dirty="0">
              <a:solidFill>
                <a:srgbClr val="000000"/>
              </a:solidFill>
              <a:latin typeface="Lato Bold"/>
              <a:ea typeface="Lato Bold"/>
              <a:cs typeface="Lato Bold"/>
              <a:sym typeface="Lato Bold"/>
            </a:endParaRPr>
          </a:p>
        </p:txBody>
      </p:sp>
      <p:sp>
        <p:nvSpPr>
          <p:cNvPr id="6" name="AutoShape 6"/>
          <p:cNvSpPr/>
          <p:nvPr/>
        </p:nvSpPr>
        <p:spPr>
          <a:xfrm>
            <a:off x="1824161" y="3276600"/>
            <a:ext cx="4843998" cy="5336"/>
          </a:xfrm>
          <a:prstGeom prst="line">
            <a:avLst/>
          </a:prstGeom>
          <a:ln w="38100" cap="flat">
            <a:solidFill>
              <a:srgbClr val="000000"/>
            </a:solidFill>
            <a:prstDash val="solid"/>
            <a:headEnd type="none" w="sm" len="sm"/>
            <a:tailEnd type="none" w="sm" len="sm"/>
          </a:ln>
        </p:spPr>
      </p:sp>
      <p:sp>
        <p:nvSpPr>
          <p:cNvPr id="7" name="Freeform 7"/>
          <p:cNvSpPr/>
          <p:nvPr/>
        </p:nvSpPr>
        <p:spPr>
          <a:xfrm>
            <a:off x="7620000" y="1050925"/>
            <a:ext cx="1341671" cy="1082675"/>
          </a:xfrm>
          <a:custGeom>
            <a:avLst/>
            <a:gdLst/>
            <a:ahLst/>
            <a:cxnLst/>
            <a:rect l="l" t="t" r="r" b="b"/>
            <a:pathLst>
              <a:path w="4160184" h="4114800">
                <a:moveTo>
                  <a:pt x="0" y="0"/>
                </a:moveTo>
                <a:lnTo>
                  <a:pt x="4160184" y="0"/>
                </a:lnTo>
                <a:lnTo>
                  <a:pt x="4160184" y="4114800"/>
                </a:lnTo>
                <a:lnTo>
                  <a:pt x="0" y="4114800"/>
                </a:lnTo>
                <a:lnTo>
                  <a:pt x="0" y="0"/>
                </a:lnTo>
                <a:close/>
              </a:path>
            </a:pathLst>
          </a:custGeom>
          <a:blipFill>
            <a:blip r:embed="rId2">
              <a:alphaModFix amt="37000"/>
              <a:extLst>
                <a:ext uri="{96DAC541-7B7A-43D3-8B79-37D633B846F1}">
                  <asvg:svgBlip xmlns="" xmlns:asvg="http://schemas.microsoft.com/office/drawing/2016/SVG/main" r:embed="rId3"/>
                </a:ext>
              </a:extLst>
            </a:blip>
            <a:stretch>
              <a:fillRect/>
            </a:stretch>
          </a:blipFill>
        </p:spPr>
      </p:sp>
      <p:sp>
        <p:nvSpPr>
          <p:cNvPr id="8" name="TextBox 8"/>
          <p:cNvSpPr txBox="1"/>
          <p:nvPr/>
        </p:nvSpPr>
        <p:spPr>
          <a:xfrm>
            <a:off x="1824161" y="3827513"/>
            <a:ext cx="4332015" cy="1308050"/>
          </a:xfrm>
          <a:prstGeom prst="rect">
            <a:avLst/>
          </a:prstGeom>
        </p:spPr>
        <p:txBody>
          <a:bodyPr wrap="square" lIns="0" tIns="0" rIns="0" bIns="0" rtlCol="0" anchor="t">
            <a:spAutoFit/>
          </a:bodyPr>
          <a:lstStyle/>
          <a:p>
            <a:pPr>
              <a:lnSpc>
                <a:spcPts val="1690"/>
              </a:lnSpc>
            </a:pPr>
            <a:r>
              <a:rPr lang="en-US" sz="1600" b="1" dirty="0" smtClean="0">
                <a:solidFill>
                  <a:srgbClr val="000000"/>
                </a:solidFill>
                <a:latin typeface="Poppins"/>
                <a:ea typeface="Poppins"/>
                <a:cs typeface="Poppins"/>
                <a:sym typeface="Poppins"/>
              </a:rPr>
              <a:t>Kunal Kumar</a:t>
            </a:r>
          </a:p>
          <a:p>
            <a:pPr>
              <a:lnSpc>
                <a:spcPts val="1690"/>
              </a:lnSpc>
            </a:pPr>
            <a:r>
              <a:rPr lang="en-US" sz="1600" b="1" dirty="0" smtClean="0">
                <a:solidFill>
                  <a:srgbClr val="000000"/>
                </a:solidFill>
                <a:latin typeface="Poppins"/>
                <a:ea typeface="Poppins"/>
                <a:cs typeface="Poppins"/>
                <a:sym typeface="Poppins"/>
              </a:rPr>
              <a:t>Scientist-E</a:t>
            </a:r>
          </a:p>
          <a:p>
            <a:pPr>
              <a:lnSpc>
                <a:spcPts val="1690"/>
              </a:lnSpc>
            </a:pPr>
            <a:endParaRPr lang="en-US" sz="1600" b="1" dirty="0" smtClean="0">
              <a:solidFill>
                <a:srgbClr val="000000"/>
              </a:solidFill>
              <a:latin typeface="Poppins"/>
              <a:ea typeface="Poppins"/>
              <a:cs typeface="Poppins"/>
              <a:sym typeface="Poppins"/>
            </a:endParaRPr>
          </a:p>
          <a:p>
            <a:pPr>
              <a:lnSpc>
                <a:spcPts val="1690"/>
              </a:lnSpc>
            </a:pPr>
            <a:r>
              <a:rPr lang="en-US" sz="1600" b="1" dirty="0" smtClean="0">
                <a:solidFill>
                  <a:srgbClr val="000000"/>
                </a:solidFill>
                <a:latin typeface="Poppins"/>
                <a:ea typeface="Poppins"/>
                <a:cs typeface="Poppins"/>
                <a:sym typeface="Poppins"/>
              </a:rPr>
              <a:t>Metallurgical </a:t>
            </a:r>
            <a:r>
              <a:rPr lang="en-US" sz="1600" b="1" dirty="0">
                <a:solidFill>
                  <a:srgbClr val="000000"/>
                </a:solidFill>
                <a:latin typeface="Poppins"/>
                <a:ea typeface="Poppins"/>
                <a:cs typeface="Poppins"/>
                <a:sym typeface="Poppins"/>
              </a:rPr>
              <a:t>Engineering Department</a:t>
            </a:r>
          </a:p>
          <a:p>
            <a:pPr>
              <a:lnSpc>
                <a:spcPts val="1690"/>
              </a:lnSpc>
            </a:pPr>
            <a:r>
              <a:rPr lang="en-US" sz="1600" b="1" dirty="0">
                <a:solidFill>
                  <a:srgbClr val="000000"/>
                </a:solidFill>
                <a:latin typeface="Poppins"/>
                <a:ea typeface="Poppins"/>
                <a:cs typeface="Poppins"/>
                <a:sym typeface="Poppins"/>
              </a:rPr>
              <a:t>Bureau of Indian Standards</a:t>
            </a:r>
          </a:p>
          <a:p>
            <a:pPr>
              <a:lnSpc>
                <a:spcPts val="1690"/>
              </a:lnSpc>
              <a:spcBef>
                <a:spcPct val="0"/>
              </a:spcBef>
            </a:pPr>
            <a:r>
              <a:rPr lang="en-US" sz="1600" b="1" u="sng" dirty="0">
                <a:solidFill>
                  <a:srgbClr val="000000"/>
                </a:solidFill>
                <a:latin typeface="Poppins"/>
                <a:ea typeface="Poppins"/>
                <a:cs typeface="Poppins"/>
                <a:sym typeface="Poppins"/>
              </a:rPr>
              <a:t>www.bis.gov.in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191027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116631"/>
            <a:ext cx="7886700" cy="648073"/>
          </a:xfrm>
        </p:spPr>
        <p:txBody>
          <a:bodyPr>
            <a:normAutofit/>
          </a:bodyPr>
          <a:lstStyle/>
          <a:p>
            <a:r>
              <a:rPr lang="en-US" sz="2400" b="1" dirty="0">
                <a:solidFill>
                  <a:srgbClr val="7030A0"/>
                </a:solidFill>
                <a:latin typeface="+mn-lt"/>
              </a:rPr>
              <a:t>Need for Standards on Various </a:t>
            </a:r>
            <a:r>
              <a:rPr lang="en-US" sz="2400" b="1" dirty="0" smtClean="0">
                <a:solidFill>
                  <a:srgbClr val="7030A0"/>
                </a:solidFill>
                <a:latin typeface="+mn-lt"/>
              </a:rPr>
              <a:t>NDT Methods</a:t>
            </a:r>
            <a:endParaRPr lang="en-IN" sz="2400" b="1" dirty="0">
              <a:solidFill>
                <a:srgbClr val="7030A0"/>
              </a:solidFill>
              <a:latin typeface="+mn-lt"/>
            </a:endParaRPr>
          </a:p>
        </p:txBody>
      </p:sp>
      <p:sp>
        <p:nvSpPr>
          <p:cNvPr id="4" name="Content Placeholder 3"/>
          <p:cNvSpPr>
            <a:spLocks noGrp="1"/>
          </p:cNvSpPr>
          <p:nvPr>
            <p:ph idx="1"/>
          </p:nvPr>
        </p:nvSpPr>
        <p:spPr>
          <a:xfrm>
            <a:off x="628650" y="476672"/>
            <a:ext cx="7981950" cy="5879677"/>
          </a:xfrm>
        </p:spPr>
        <p:txBody>
          <a:bodyPr>
            <a:normAutofit fontScale="25000" lnSpcReduction="20000"/>
          </a:bodyPr>
          <a:lstStyle/>
          <a:p>
            <a:pPr marL="0" indent="0" algn="just">
              <a:buNone/>
            </a:pPr>
            <a:endParaRPr lang="en-US" sz="3400" b="1" dirty="0" smtClean="0"/>
          </a:p>
          <a:p>
            <a:pPr marL="0" indent="0" algn="just">
              <a:buNone/>
            </a:pPr>
            <a:endParaRPr lang="en-US" sz="3800" b="1" dirty="0" smtClean="0">
              <a:solidFill>
                <a:srgbClr val="7030A0"/>
              </a:solidFill>
            </a:endParaRPr>
          </a:p>
          <a:p>
            <a:pPr marL="0" indent="0" algn="just">
              <a:buNone/>
            </a:pPr>
            <a:r>
              <a:rPr lang="en-US" sz="6400" b="1" dirty="0" smtClean="0">
                <a:solidFill>
                  <a:srgbClr val="7030A0"/>
                </a:solidFill>
                <a:latin typeface="Arial" panose="020B0604020202020204" pitchFamily="34" charset="0"/>
                <a:cs typeface="Arial" panose="020B0604020202020204" pitchFamily="34" charset="0"/>
              </a:rPr>
              <a:t>4</a:t>
            </a:r>
            <a:r>
              <a:rPr lang="en-US" sz="6400" b="1" dirty="0">
                <a:solidFill>
                  <a:srgbClr val="7030A0"/>
                </a:solidFill>
                <a:latin typeface="Arial" panose="020B0604020202020204" pitchFamily="34" charset="0"/>
                <a:cs typeface="Arial" panose="020B0604020202020204" pitchFamily="34" charset="0"/>
              </a:rPr>
              <a:t>. Compliance and Regulation</a:t>
            </a:r>
          </a:p>
          <a:p>
            <a:pPr algn="just"/>
            <a:r>
              <a:rPr lang="en-US" sz="6400" b="1" dirty="0">
                <a:latin typeface="Arial" panose="020B0604020202020204" pitchFamily="34" charset="0"/>
                <a:cs typeface="Arial" panose="020B0604020202020204" pitchFamily="34" charset="0"/>
              </a:rPr>
              <a:t>Meeting Regulatory Requirements</a:t>
            </a:r>
            <a:r>
              <a:rPr lang="en-US" sz="6400" dirty="0">
                <a:latin typeface="Arial" panose="020B0604020202020204" pitchFamily="34" charset="0"/>
                <a:cs typeface="Arial" panose="020B0604020202020204" pitchFamily="34" charset="0"/>
              </a:rPr>
              <a:t>: Many industries are regulated by government bodies that require compliance with specific NDT standards to ensure safety and reliability.</a:t>
            </a:r>
          </a:p>
          <a:p>
            <a:pPr algn="just"/>
            <a:r>
              <a:rPr lang="en-US" sz="6400" b="1" dirty="0">
                <a:latin typeface="Arial" panose="020B0604020202020204" pitchFamily="34" charset="0"/>
                <a:cs typeface="Arial" panose="020B0604020202020204" pitchFamily="34" charset="0"/>
              </a:rPr>
              <a:t>Legal Accountability</a:t>
            </a:r>
            <a:r>
              <a:rPr lang="en-US" sz="6400" dirty="0">
                <a:latin typeface="Arial" panose="020B0604020202020204" pitchFamily="34" charset="0"/>
                <a:cs typeface="Arial" panose="020B0604020202020204" pitchFamily="34" charset="0"/>
              </a:rPr>
              <a:t>: Adherence to standards can provide legal protection and accountability in case of disputes or failures</a:t>
            </a:r>
            <a:r>
              <a:rPr lang="en-US" sz="6400" dirty="0" smtClean="0">
                <a:latin typeface="Arial" panose="020B0604020202020204" pitchFamily="34" charset="0"/>
                <a:cs typeface="Arial" panose="020B0604020202020204" pitchFamily="34" charset="0"/>
              </a:rPr>
              <a:t>.</a:t>
            </a:r>
          </a:p>
          <a:p>
            <a:pPr marL="0" indent="0" algn="just">
              <a:buNone/>
            </a:pPr>
            <a:endParaRPr lang="en-US" sz="6400" dirty="0">
              <a:latin typeface="Arial" panose="020B0604020202020204" pitchFamily="34" charset="0"/>
              <a:cs typeface="Arial" panose="020B0604020202020204" pitchFamily="34" charset="0"/>
            </a:endParaRPr>
          </a:p>
          <a:p>
            <a:pPr marL="0" indent="0" algn="just">
              <a:buNone/>
            </a:pPr>
            <a:r>
              <a:rPr lang="en-US" sz="6400" b="1" dirty="0">
                <a:solidFill>
                  <a:srgbClr val="7030A0"/>
                </a:solidFill>
                <a:latin typeface="Arial" panose="020B0604020202020204" pitchFamily="34" charset="0"/>
                <a:cs typeface="Arial" panose="020B0604020202020204" pitchFamily="34" charset="0"/>
              </a:rPr>
              <a:t>5. Training and Certification</a:t>
            </a:r>
          </a:p>
          <a:p>
            <a:pPr algn="just"/>
            <a:r>
              <a:rPr lang="en-US" sz="6400" b="1" dirty="0">
                <a:latin typeface="Arial" panose="020B0604020202020204" pitchFamily="34" charset="0"/>
                <a:cs typeface="Arial" panose="020B0604020202020204" pitchFamily="34" charset="0"/>
              </a:rPr>
              <a:t>Competency of Personnel</a:t>
            </a:r>
            <a:r>
              <a:rPr lang="en-US" sz="6400" dirty="0">
                <a:latin typeface="Arial" panose="020B0604020202020204" pitchFamily="34" charset="0"/>
                <a:cs typeface="Arial" panose="020B0604020202020204" pitchFamily="34" charset="0"/>
              </a:rPr>
              <a:t>: Standards often include requirements for the qualification and certification of NDT personnel, ensuring that individuals performing the tests are competent and </a:t>
            </a:r>
            <a:r>
              <a:rPr lang="en-US" sz="6400" dirty="0" smtClean="0">
                <a:latin typeface="Arial" panose="020B0604020202020204" pitchFamily="34" charset="0"/>
                <a:cs typeface="Arial" panose="020B0604020202020204" pitchFamily="34" charset="0"/>
              </a:rPr>
              <a:t>adequately trained.</a:t>
            </a:r>
          </a:p>
          <a:p>
            <a:pPr algn="just"/>
            <a:r>
              <a:rPr lang="en-US" sz="6400" b="1" dirty="0" smtClean="0">
                <a:latin typeface="Arial" panose="020B0604020202020204" pitchFamily="34" charset="0"/>
                <a:cs typeface="Arial" panose="020B0604020202020204" pitchFamily="34" charset="0"/>
              </a:rPr>
              <a:t>Consistent Training Programs</a:t>
            </a:r>
            <a:r>
              <a:rPr lang="en-US" sz="6400" dirty="0">
                <a:latin typeface="Arial" panose="020B0604020202020204" pitchFamily="34" charset="0"/>
                <a:cs typeface="Arial" panose="020B0604020202020204" pitchFamily="34" charset="0"/>
              </a:rPr>
              <a:t>: Standardized training programs based on established standards ensure that all NDT personnel receive consistent and comprehensive training</a:t>
            </a:r>
            <a:r>
              <a:rPr lang="en-US" sz="6400" dirty="0" smtClean="0">
                <a:latin typeface="Arial" panose="020B0604020202020204" pitchFamily="34" charset="0"/>
                <a:cs typeface="Arial" panose="020B0604020202020204" pitchFamily="34" charset="0"/>
              </a:rPr>
              <a:t>.</a:t>
            </a:r>
          </a:p>
          <a:p>
            <a:pPr marL="0" indent="0" algn="just">
              <a:buNone/>
            </a:pPr>
            <a:endParaRPr lang="en-US" sz="6400" dirty="0">
              <a:latin typeface="Arial" panose="020B0604020202020204" pitchFamily="34" charset="0"/>
              <a:cs typeface="Arial" panose="020B0604020202020204" pitchFamily="34" charset="0"/>
            </a:endParaRPr>
          </a:p>
          <a:p>
            <a:pPr marL="0" indent="0" algn="just">
              <a:buNone/>
            </a:pPr>
            <a:r>
              <a:rPr lang="en-US" sz="6400" b="1" dirty="0">
                <a:solidFill>
                  <a:srgbClr val="7030A0"/>
                </a:solidFill>
                <a:latin typeface="Arial" panose="020B0604020202020204" pitchFamily="34" charset="0"/>
                <a:cs typeface="Arial" panose="020B0604020202020204" pitchFamily="34" charset="0"/>
              </a:rPr>
              <a:t>6. Interchangeability</a:t>
            </a:r>
          </a:p>
          <a:p>
            <a:pPr algn="just"/>
            <a:r>
              <a:rPr lang="en-US" sz="6400" b="1" dirty="0">
                <a:latin typeface="Arial" panose="020B0604020202020204" pitchFamily="34" charset="0"/>
                <a:cs typeface="Arial" panose="020B0604020202020204" pitchFamily="34" charset="0"/>
              </a:rPr>
              <a:t>Cross-Industry Applicability</a:t>
            </a:r>
            <a:r>
              <a:rPr lang="en-US" sz="6400" dirty="0">
                <a:latin typeface="Arial" panose="020B0604020202020204" pitchFamily="34" charset="0"/>
                <a:cs typeface="Arial" panose="020B0604020202020204" pitchFamily="34" charset="0"/>
              </a:rPr>
              <a:t>: Standardized NDT methods allow for the interchangeability of components and materials across different industries, facilitating broader use and application.</a:t>
            </a:r>
          </a:p>
          <a:p>
            <a:pPr algn="just"/>
            <a:r>
              <a:rPr lang="en-US" sz="6400" b="1" dirty="0">
                <a:latin typeface="Arial" panose="020B0604020202020204" pitchFamily="34" charset="0"/>
                <a:cs typeface="Arial" panose="020B0604020202020204" pitchFamily="34" charset="0"/>
              </a:rPr>
              <a:t>Compatibility</a:t>
            </a:r>
            <a:r>
              <a:rPr lang="en-US" sz="6400" dirty="0">
                <a:latin typeface="Arial" panose="020B0604020202020204" pitchFamily="34" charset="0"/>
                <a:cs typeface="Arial" panose="020B0604020202020204" pitchFamily="34" charset="0"/>
              </a:rPr>
              <a:t>: Ensuring that NDT results are compatible and comparable across different projects and sectors</a:t>
            </a:r>
            <a:r>
              <a:rPr lang="en-US" sz="6400" dirty="0" smtClean="0">
                <a:latin typeface="Arial" panose="020B0604020202020204" pitchFamily="34" charset="0"/>
                <a:cs typeface="Arial" panose="020B0604020202020204" pitchFamily="34" charset="0"/>
              </a:rPr>
              <a:t>.</a:t>
            </a:r>
            <a:endParaRPr lang="en-US" sz="6400"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3496247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116633"/>
            <a:ext cx="7886700" cy="648072"/>
          </a:xfrm>
        </p:spPr>
        <p:txBody>
          <a:bodyPr>
            <a:normAutofit/>
          </a:bodyPr>
          <a:lstStyle/>
          <a:p>
            <a:r>
              <a:rPr lang="en-US" sz="2400" b="1" dirty="0">
                <a:solidFill>
                  <a:srgbClr val="7030A0"/>
                </a:solidFill>
                <a:latin typeface="+mn-lt"/>
              </a:rPr>
              <a:t>Need for Standards on Various </a:t>
            </a:r>
            <a:r>
              <a:rPr lang="en-US" sz="2400" b="1" dirty="0" smtClean="0">
                <a:solidFill>
                  <a:srgbClr val="7030A0"/>
                </a:solidFill>
                <a:latin typeface="+mn-lt"/>
              </a:rPr>
              <a:t>NDT Methods</a:t>
            </a:r>
            <a:endParaRPr lang="en-IN" sz="2400" b="1" dirty="0">
              <a:solidFill>
                <a:srgbClr val="7030A0"/>
              </a:solidFill>
              <a:latin typeface="+mn-lt"/>
            </a:endParaRPr>
          </a:p>
        </p:txBody>
      </p:sp>
      <p:sp>
        <p:nvSpPr>
          <p:cNvPr id="4" name="Content Placeholder 3"/>
          <p:cNvSpPr>
            <a:spLocks noGrp="1"/>
          </p:cNvSpPr>
          <p:nvPr>
            <p:ph idx="1"/>
          </p:nvPr>
        </p:nvSpPr>
        <p:spPr>
          <a:xfrm>
            <a:off x="628650" y="764705"/>
            <a:ext cx="8191822" cy="5688631"/>
          </a:xfrm>
        </p:spPr>
        <p:txBody>
          <a:bodyPr>
            <a:normAutofit/>
          </a:bodyPr>
          <a:lstStyle/>
          <a:p>
            <a:pPr marL="0" indent="0">
              <a:buNone/>
            </a:pPr>
            <a:endParaRPr lang="en-US" sz="2000" b="1" dirty="0" smtClean="0">
              <a:solidFill>
                <a:srgbClr val="7030A0"/>
              </a:solidFill>
            </a:endParaRPr>
          </a:p>
          <a:p>
            <a:pPr marL="0" indent="0">
              <a:buNone/>
            </a:pPr>
            <a:r>
              <a:rPr lang="en-US" b="1" dirty="0" smtClean="0">
                <a:solidFill>
                  <a:srgbClr val="7030A0"/>
                </a:solidFill>
                <a:latin typeface="Arial" panose="020B0604020202020204" pitchFamily="34" charset="0"/>
                <a:cs typeface="Arial" panose="020B0604020202020204" pitchFamily="34" charset="0"/>
              </a:rPr>
              <a:t>7</a:t>
            </a:r>
            <a:r>
              <a:rPr lang="en-US" b="1" dirty="0">
                <a:solidFill>
                  <a:srgbClr val="7030A0"/>
                </a:solidFill>
                <a:latin typeface="Arial" panose="020B0604020202020204" pitchFamily="34" charset="0"/>
                <a:cs typeface="Arial" panose="020B0604020202020204" pitchFamily="34" charset="0"/>
              </a:rPr>
              <a:t>. Economic Efficiency</a:t>
            </a:r>
          </a:p>
          <a:p>
            <a:r>
              <a:rPr lang="en-US" b="1" dirty="0">
                <a:latin typeface="Arial" panose="020B0604020202020204" pitchFamily="34" charset="0"/>
                <a:cs typeface="Arial" panose="020B0604020202020204" pitchFamily="34" charset="0"/>
              </a:rPr>
              <a:t>Reducing Waste</a:t>
            </a:r>
            <a:r>
              <a:rPr lang="en-US" dirty="0">
                <a:latin typeface="Arial" panose="020B0604020202020204" pitchFamily="34" charset="0"/>
                <a:cs typeface="Arial" panose="020B0604020202020204" pitchFamily="34" charset="0"/>
              </a:rPr>
              <a:t>: Standards help minimize material waste by ensuring accurate detection of defects and preventing unnecessary rejection of materials.</a:t>
            </a:r>
          </a:p>
          <a:p>
            <a:r>
              <a:rPr lang="en-US" b="1" dirty="0">
                <a:latin typeface="Arial" panose="020B0604020202020204" pitchFamily="34" charset="0"/>
                <a:cs typeface="Arial" panose="020B0604020202020204" pitchFamily="34" charset="0"/>
              </a:rPr>
              <a:t>Cost-Effective Maintenance</a:t>
            </a:r>
            <a:r>
              <a:rPr lang="en-US" dirty="0">
                <a:latin typeface="Arial" panose="020B0604020202020204" pitchFamily="34" charset="0"/>
                <a:cs typeface="Arial" panose="020B0604020202020204" pitchFamily="34" charset="0"/>
              </a:rPr>
              <a:t>: Standardized NDT methods enable cost-effective maintenance strategies by identifying defects early and reducing the need for costly repairs or replacements</a:t>
            </a:r>
            <a:r>
              <a:rPr lang="en-US" dirty="0" smtClean="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solidFill>
                  <a:srgbClr val="7030A0"/>
                </a:solidFill>
                <a:latin typeface="Arial" panose="020B0604020202020204" pitchFamily="34" charset="0"/>
                <a:cs typeface="Arial" panose="020B0604020202020204" pitchFamily="34" charset="0"/>
              </a:rPr>
              <a:t>8. Global Trade</a:t>
            </a:r>
          </a:p>
          <a:p>
            <a:r>
              <a:rPr lang="en-US" b="1" dirty="0">
                <a:latin typeface="Arial" panose="020B0604020202020204" pitchFamily="34" charset="0"/>
                <a:cs typeface="Arial" panose="020B0604020202020204" pitchFamily="34" charset="0"/>
              </a:rPr>
              <a:t>International Acceptance</a:t>
            </a:r>
            <a:r>
              <a:rPr lang="en-US" dirty="0">
                <a:latin typeface="Arial" panose="020B0604020202020204" pitchFamily="34" charset="0"/>
                <a:cs typeface="Arial" panose="020B0604020202020204" pitchFamily="34" charset="0"/>
              </a:rPr>
              <a:t>: International standards (e.g., ISO, ASTM) facilitate global trade by ensuring that products meet universally recognized quality and safety criteria.</a:t>
            </a:r>
          </a:p>
          <a:p>
            <a:r>
              <a:rPr lang="en-US" b="1" dirty="0">
                <a:latin typeface="Arial" panose="020B0604020202020204" pitchFamily="34" charset="0"/>
                <a:cs typeface="Arial" panose="020B0604020202020204" pitchFamily="34" charset="0"/>
              </a:rPr>
              <a:t>Harmonization</a:t>
            </a:r>
            <a:r>
              <a:rPr lang="en-US" dirty="0">
                <a:latin typeface="Arial" panose="020B0604020202020204" pitchFamily="34" charset="0"/>
                <a:cs typeface="Arial" panose="020B0604020202020204" pitchFamily="34" charset="0"/>
              </a:rPr>
              <a:t>: Standardized NDT methods promote harmonization of practices across different countries, reducing trade barriers and fostering international cooperation.</a:t>
            </a:r>
          </a:p>
          <a:p>
            <a:pPr marL="0" indent="0">
              <a:buNone/>
            </a:pPr>
            <a:endParaRPr lang="en-IN"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974982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5"/>
            <a:ext cx="7886700" cy="431006"/>
          </a:xfrm>
        </p:spPr>
        <p:txBody>
          <a:bodyPr>
            <a:noAutofit/>
          </a:bodyPr>
          <a:lstStyle/>
          <a:p>
            <a:pPr algn="ctr"/>
            <a:r>
              <a:rPr lang="en-IN" sz="2000" b="1" dirty="0">
                <a:solidFill>
                  <a:srgbClr val="593C8F"/>
                </a:solidFill>
                <a:latin typeface="Lato "/>
              </a:rPr>
              <a:t>MTD </a:t>
            </a:r>
            <a:r>
              <a:rPr lang="en-IN" sz="2000" b="1" dirty="0" smtClean="0">
                <a:solidFill>
                  <a:srgbClr val="593C8F"/>
                </a:solidFill>
                <a:latin typeface="Lato "/>
              </a:rPr>
              <a:t>21 </a:t>
            </a:r>
            <a:r>
              <a:rPr lang="en-IN" sz="2000" b="1" dirty="0">
                <a:solidFill>
                  <a:srgbClr val="593C8F"/>
                </a:solidFill>
                <a:latin typeface="Lato "/>
              </a:rPr>
              <a:t>– </a:t>
            </a:r>
            <a:r>
              <a:rPr lang="en-IN" sz="2000" b="1" dirty="0" smtClean="0">
                <a:solidFill>
                  <a:srgbClr val="593C8F"/>
                </a:solidFill>
                <a:latin typeface="Lato "/>
              </a:rPr>
              <a:t>Non-Destructive Testing Sectional </a:t>
            </a:r>
            <a:r>
              <a:rPr lang="en-IN" sz="2000" b="1" dirty="0">
                <a:solidFill>
                  <a:srgbClr val="593C8F"/>
                </a:solidFill>
                <a:latin typeface="Lato "/>
              </a:rPr>
              <a:t>Committee</a:t>
            </a:r>
          </a:p>
        </p:txBody>
      </p:sp>
      <p:sp>
        <p:nvSpPr>
          <p:cNvPr id="3" name="Content Placeholder 2"/>
          <p:cNvSpPr>
            <a:spLocks noGrp="1"/>
          </p:cNvSpPr>
          <p:nvPr>
            <p:ph idx="1"/>
          </p:nvPr>
        </p:nvSpPr>
        <p:spPr>
          <a:xfrm>
            <a:off x="628650" y="1828800"/>
            <a:ext cx="7886700" cy="3661173"/>
          </a:xfrm>
        </p:spPr>
        <p:txBody>
          <a:bodyPr>
            <a:normAutofit/>
          </a:bodyPr>
          <a:lstStyle/>
          <a:p>
            <a:pPr algn="just"/>
            <a:r>
              <a:rPr lang="en-IN" sz="1900" b="1" dirty="0">
                <a:latin typeface="Poppins" panose="020B0604020202020204" charset="0"/>
                <a:cs typeface="Poppins" panose="020B0604020202020204" charset="0"/>
              </a:rPr>
              <a:t>Scope</a:t>
            </a:r>
            <a:r>
              <a:rPr lang="en-IN" sz="1900" dirty="0">
                <a:latin typeface="Poppins" panose="020B0604020202020204" charset="0"/>
                <a:cs typeface="Poppins" panose="020B0604020202020204" charset="0"/>
              </a:rPr>
              <a:t> : </a:t>
            </a:r>
            <a:r>
              <a:rPr lang="en-IN" sz="1900" i="1" dirty="0">
                <a:latin typeface="Poppins" panose="020B0604020202020204" charset="0"/>
                <a:cs typeface="Poppins" panose="020B0604020202020204" charset="0"/>
              </a:rPr>
              <a:t>Standardization in the field of </a:t>
            </a:r>
            <a:r>
              <a:rPr lang="en-IN" sz="1900" i="1" dirty="0" smtClean="0">
                <a:latin typeface="Poppins" panose="020B0604020202020204" charset="0"/>
                <a:cs typeface="Poppins" panose="020B0604020202020204" charset="0"/>
              </a:rPr>
              <a:t>“Non-Destructive Testing</a:t>
            </a:r>
            <a:r>
              <a:rPr lang="en-IN" sz="1900" dirty="0" smtClean="0">
                <a:latin typeface="Poppins" panose="020B0604020202020204" charset="0"/>
                <a:cs typeface="Poppins" panose="020B0604020202020204" charset="0"/>
              </a:rPr>
              <a:t>”.</a:t>
            </a:r>
            <a:endParaRPr lang="en-IN" sz="1900" dirty="0">
              <a:latin typeface="Poppins" panose="020B0604020202020204" charset="0"/>
              <a:cs typeface="Poppins" panose="020B0604020202020204" charset="0"/>
            </a:endParaRPr>
          </a:p>
          <a:p>
            <a:pPr algn="just"/>
            <a:r>
              <a:rPr lang="en-IN" sz="1900" dirty="0">
                <a:latin typeface="Poppins" panose="020B0604020202020204" charset="0"/>
                <a:cs typeface="Poppins" panose="020B0604020202020204" charset="0"/>
              </a:rPr>
              <a:t>This committee has formulated </a:t>
            </a:r>
            <a:r>
              <a:rPr lang="en-IN" sz="1900" dirty="0" smtClean="0">
                <a:latin typeface="Poppins" panose="020B0604020202020204" charset="0"/>
                <a:cs typeface="Poppins" panose="020B0604020202020204" charset="0"/>
              </a:rPr>
              <a:t>68 </a:t>
            </a:r>
            <a:r>
              <a:rPr lang="en-IN" sz="1900" dirty="0">
                <a:latin typeface="Poppins" panose="020B0604020202020204" charset="0"/>
                <a:cs typeface="Poppins" panose="020B0604020202020204" charset="0"/>
              </a:rPr>
              <a:t>standards. List of the standards can be seen and downloaded from </a:t>
            </a:r>
            <a:r>
              <a:rPr lang="en-IN" sz="1900" dirty="0">
                <a:latin typeface="Poppins" panose="020B0604020202020204" charset="0"/>
                <a:cs typeface="Poppins" panose="020B0604020202020204" charset="0"/>
                <a:hlinkClick r:id="rId2"/>
              </a:rPr>
              <a:t>www.standardsbis.in</a:t>
            </a:r>
            <a:r>
              <a:rPr lang="en-IN" sz="1900" dirty="0">
                <a:latin typeface="Poppins" panose="020B0604020202020204" charset="0"/>
                <a:cs typeface="Poppins" panose="020B0604020202020204" charset="0"/>
              </a:rPr>
              <a:t>.</a:t>
            </a:r>
          </a:p>
          <a:p>
            <a:pPr algn="just"/>
            <a:r>
              <a:rPr lang="en-US" sz="1900" dirty="0">
                <a:latin typeface="Poppins" panose="020B0604020202020204" charset="0"/>
                <a:cs typeface="Poppins" panose="020B0604020202020204" charset="0"/>
              </a:rPr>
              <a:t>Some of the important standards are detailed in next slides.</a:t>
            </a:r>
            <a:endParaRPr lang="en-IN" sz="1900" dirty="0">
              <a:latin typeface="Poppins" panose="020B0604020202020204" charset="0"/>
              <a:cs typeface="Poppins" panose="020B060402020202020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539723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Different NDT Methods</a:t>
            </a:r>
            <a:endParaRPr lang="en-US" dirty="0">
              <a:solidFill>
                <a:srgbClr val="7030A0"/>
              </a:solidFill>
            </a:endParaRPr>
          </a:p>
        </p:txBody>
      </p:sp>
      <p:sp>
        <p:nvSpPr>
          <p:cNvPr id="3" name="Content Placeholder 2"/>
          <p:cNvSpPr>
            <a:spLocks noGrp="1"/>
          </p:cNvSpPr>
          <p:nvPr>
            <p:ph idx="1"/>
          </p:nvPr>
        </p:nvSpPr>
        <p:spPr>
          <a:xfrm>
            <a:off x="457200" y="1600201"/>
            <a:ext cx="8206740" cy="4038600"/>
          </a:xfrm>
        </p:spPr>
        <p:txBody>
          <a:bodyPr>
            <a:normAutofit fontScale="92500" lnSpcReduction="10000"/>
          </a:bodyPr>
          <a:lstStyle/>
          <a:p>
            <a:pPr marL="0" indent="0">
              <a:buNone/>
            </a:pPr>
            <a:r>
              <a:rPr lang="en-US" sz="2400" dirty="0" smtClean="0"/>
              <a:t>1.  LIQUID DYE PENETRATION TEST</a:t>
            </a:r>
          </a:p>
          <a:p>
            <a:pPr marL="0" indent="0">
              <a:buNone/>
            </a:pPr>
            <a:r>
              <a:rPr lang="en-US" sz="2400" dirty="0" smtClean="0"/>
              <a:t>2.  MAGNETIC PARTICLE TEST</a:t>
            </a:r>
          </a:p>
          <a:p>
            <a:pPr>
              <a:buNone/>
            </a:pPr>
            <a:r>
              <a:rPr lang="en-US" sz="2400" dirty="0" smtClean="0"/>
              <a:t>3.  ULTRASONIC TEST </a:t>
            </a:r>
          </a:p>
          <a:p>
            <a:pPr>
              <a:buNone/>
            </a:pPr>
            <a:r>
              <a:rPr lang="en-US" sz="2400" dirty="0" smtClean="0"/>
              <a:t>4.  RADIOGRAPHY TEST </a:t>
            </a:r>
          </a:p>
          <a:p>
            <a:pPr>
              <a:buNone/>
            </a:pPr>
            <a:r>
              <a:rPr lang="en-US" sz="2400" dirty="0" smtClean="0"/>
              <a:t>5.  EDDY CURRENT TEST</a:t>
            </a:r>
          </a:p>
          <a:p>
            <a:pPr>
              <a:buNone/>
            </a:pPr>
            <a:r>
              <a:rPr lang="en-US" sz="2400" dirty="0" smtClean="0"/>
              <a:t>6.  VISUAL INSPECTION</a:t>
            </a:r>
          </a:p>
          <a:p>
            <a:pPr>
              <a:buNone/>
            </a:pPr>
            <a:r>
              <a:rPr lang="en-US" sz="2400" dirty="0" smtClean="0"/>
              <a:t>7.  ACOUSTIC EMISSION TESTING</a:t>
            </a:r>
          </a:p>
          <a:p>
            <a:pPr>
              <a:buNone/>
            </a:pPr>
            <a:r>
              <a:rPr lang="en-US" sz="2400" dirty="0" smtClean="0"/>
              <a:t>8.  LEAK TESTING</a:t>
            </a:r>
          </a:p>
          <a:p>
            <a:pPr>
              <a:buNone/>
            </a:pPr>
            <a:r>
              <a:rPr lang="en-US" sz="2400" dirty="0" smtClean="0"/>
              <a:t>9.  THERMOGRAPHIC TESTING</a:t>
            </a:r>
          </a:p>
          <a:p>
            <a:pPr>
              <a:buNone/>
            </a:pPr>
            <a:endParaRPr lang="en-US" dirty="0"/>
          </a:p>
        </p:txBody>
      </p:sp>
    </p:spTree>
    <p:extLst>
      <p:ext uri="{BB962C8B-B14F-4D97-AF65-F5344CB8AC3E}">
        <p14:creationId xmlns:p14="http://schemas.microsoft.com/office/powerpoint/2010/main" val="715851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1313" y="826770"/>
            <a:ext cx="9144000" cy="51435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cstate="print"/>
            <a:stretch>
              <a:fillRect l="-20312" r="-20312"/>
            </a:stretch>
          </a:blipFill>
        </p:spPr>
      </p:sp>
      <p:grpSp>
        <p:nvGrpSpPr>
          <p:cNvPr id="3" name="Group 3"/>
          <p:cNvGrpSpPr/>
          <p:nvPr/>
        </p:nvGrpSpPr>
        <p:grpSpPr>
          <a:xfrm>
            <a:off x="712011" y="857250"/>
            <a:ext cx="1543050" cy="5143500"/>
            <a:chOff x="0" y="0"/>
            <a:chExt cx="812800" cy="2709333"/>
          </a:xfrm>
        </p:grpSpPr>
        <p:sp>
          <p:nvSpPr>
            <p:cNvPr id="4" name="Freeform 4"/>
            <p:cNvSpPr/>
            <p:nvPr/>
          </p:nvSpPr>
          <p:spPr>
            <a:xfrm>
              <a:off x="0" y="0"/>
              <a:ext cx="812800" cy="2709333"/>
            </a:xfrm>
            <a:custGeom>
              <a:avLst/>
              <a:gdLst/>
              <a:ahLst/>
              <a:cxnLst/>
              <a:rect l="l" t="t" r="r" b="b"/>
              <a:pathLst>
                <a:path w="812800" h="2709333">
                  <a:moveTo>
                    <a:pt x="0" y="0"/>
                  </a:moveTo>
                  <a:lnTo>
                    <a:pt x="812800" y="0"/>
                  </a:lnTo>
                  <a:lnTo>
                    <a:pt x="812800" y="2709333"/>
                  </a:lnTo>
                  <a:lnTo>
                    <a:pt x="0" y="2709333"/>
                  </a:lnTo>
                  <a:close/>
                </a:path>
              </a:pathLst>
            </a:custGeom>
            <a:solidFill>
              <a:srgbClr val="593C8F"/>
            </a:solidFill>
          </p:spPr>
        </p:sp>
        <p:sp>
          <p:nvSpPr>
            <p:cNvPr id="5" name="TextBox 5"/>
            <p:cNvSpPr txBox="1"/>
            <p:nvPr/>
          </p:nvSpPr>
          <p:spPr>
            <a:xfrm>
              <a:off x="0" y="-47625"/>
              <a:ext cx="812800" cy="2756958"/>
            </a:xfrm>
            <a:prstGeom prst="rect">
              <a:avLst/>
            </a:prstGeom>
          </p:spPr>
          <p:txBody>
            <a:bodyPr lIns="25400" tIns="25400" rIns="25400" bIns="25400" rtlCol="0" anchor="ctr"/>
            <a:lstStyle/>
            <a:p>
              <a:pPr algn="ctr">
                <a:lnSpc>
                  <a:spcPts val="1330"/>
                </a:lnSpc>
              </a:pPr>
              <a:endParaRPr sz="900"/>
            </a:p>
          </p:txBody>
        </p:sp>
      </p:grpSp>
      <p:grpSp>
        <p:nvGrpSpPr>
          <p:cNvPr id="12" name="Group 12"/>
          <p:cNvGrpSpPr/>
          <p:nvPr/>
        </p:nvGrpSpPr>
        <p:grpSpPr>
          <a:xfrm>
            <a:off x="3431318" y="1555899"/>
            <a:ext cx="208366" cy="208366"/>
            <a:chOff x="0" y="0"/>
            <a:chExt cx="812800" cy="812800"/>
          </a:xfrm>
        </p:grpSpPr>
        <p:sp>
          <p:nvSpPr>
            <p:cNvPr id="13" name="Freeform 1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93C8F"/>
            </a:solidFill>
          </p:spPr>
        </p:sp>
        <p:sp>
          <p:nvSpPr>
            <p:cNvPr id="14" name="TextBox 14"/>
            <p:cNvSpPr txBox="1"/>
            <p:nvPr/>
          </p:nvSpPr>
          <p:spPr>
            <a:xfrm>
              <a:off x="76200" y="28575"/>
              <a:ext cx="660400" cy="708025"/>
            </a:xfrm>
            <a:prstGeom prst="rect">
              <a:avLst/>
            </a:prstGeom>
          </p:spPr>
          <p:txBody>
            <a:bodyPr lIns="25400" tIns="25400" rIns="25400" bIns="25400" rtlCol="0" anchor="ctr"/>
            <a:lstStyle/>
            <a:p>
              <a:pPr algn="ctr">
                <a:lnSpc>
                  <a:spcPts val="1330"/>
                </a:lnSpc>
              </a:pPr>
              <a:endParaRPr sz="900"/>
            </a:p>
          </p:txBody>
        </p:sp>
      </p:grpSp>
      <p:grpSp>
        <p:nvGrpSpPr>
          <p:cNvPr id="15" name="Group 15"/>
          <p:cNvGrpSpPr/>
          <p:nvPr/>
        </p:nvGrpSpPr>
        <p:grpSpPr>
          <a:xfrm>
            <a:off x="3453062" y="3451689"/>
            <a:ext cx="208366" cy="223268"/>
            <a:chOff x="0" y="0"/>
            <a:chExt cx="812800" cy="812800"/>
          </a:xfrm>
        </p:grpSpPr>
        <p:sp>
          <p:nvSpPr>
            <p:cNvPr id="16" name="Freeform 1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93C8F"/>
            </a:solidFill>
          </p:spPr>
        </p:sp>
        <p:sp>
          <p:nvSpPr>
            <p:cNvPr id="17" name="TextBox 17"/>
            <p:cNvSpPr txBox="1"/>
            <p:nvPr/>
          </p:nvSpPr>
          <p:spPr>
            <a:xfrm>
              <a:off x="76200" y="28575"/>
              <a:ext cx="660400" cy="708025"/>
            </a:xfrm>
            <a:prstGeom prst="rect">
              <a:avLst/>
            </a:prstGeom>
          </p:spPr>
          <p:txBody>
            <a:bodyPr lIns="25400" tIns="25400" rIns="25400" bIns="25400" rtlCol="0" anchor="ctr"/>
            <a:lstStyle/>
            <a:p>
              <a:pPr algn="ctr">
                <a:lnSpc>
                  <a:spcPts val="1330"/>
                </a:lnSpc>
              </a:pPr>
              <a:endParaRPr sz="900"/>
            </a:p>
          </p:txBody>
        </p:sp>
      </p:grpSp>
      <p:sp>
        <p:nvSpPr>
          <p:cNvPr id="18" name="TextBox 18"/>
          <p:cNvSpPr txBox="1"/>
          <p:nvPr/>
        </p:nvSpPr>
        <p:spPr>
          <a:xfrm>
            <a:off x="3779913" y="1555899"/>
            <a:ext cx="5290026" cy="1769715"/>
          </a:xfrm>
          <a:prstGeom prst="rect">
            <a:avLst/>
          </a:prstGeom>
        </p:spPr>
        <p:txBody>
          <a:bodyPr wrap="square" lIns="0" tIns="0" rIns="0" bIns="0" rtlCol="0" anchor="t">
            <a:spAutoFit/>
          </a:bodyPr>
          <a:lstStyle/>
          <a:p>
            <a:pPr>
              <a:lnSpc>
                <a:spcPts val="1750"/>
              </a:lnSpc>
            </a:pPr>
            <a:r>
              <a:rPr lang="en-US" b="1" dirty="0" smtClean="0">
                <a:solidFill>
                  <a:srgbClr val="5F848D"/>
                </a:solidFill>
                <a:latin typeface="Lato Bold"/>
                <a:ea typeface="Lato Bold"/>
                <a:cs typeface="Lato Bold"/>
                <a:sym typeface="Lato Bold"/>
              </a:rPr>
              <a:t>Liquid Dye Penetration Test</a:t>
            </a:r>
            <a:endParaRPr lang="en-US" b="1" dirty="0">
              <a:solidFill>
                <a:srgbClr val="5F848D"/>
              </a:solidFill>
              <a:latin typeface="Lato Bold"/>
              <a:ea typeface="Lato Bold"/>
              <a:cs typeface="Lato Bold"/>
              <a:sym typeface="Lato Bold"/>
            </a:endParaRPr>
          </a:p>
          <a:p>
            <a:pPr>
              <a:lnSpc>
                <a:spcPts val="1540"/>
              </a:lnSpc>
            </a:pPr>
            <a:endParaRPr lang="en-US" sz="1250" dirty="0">
              <a:solidFill>
                <a:srgbClr val="5F848D"/>
              </a:solidFill>
              <a:latin typeface="Lato Bold"/>
              <a:ea typeface="Lato Bold"/>
              <a:cs typeface="Lato Bold"/>
              <a:sym typeface="Lato Bold"/>
            </a:endParaRPr>
          </a:p>
          <a:p>
            <a:pPr>
              <a:lnSpc>
                <a:spcPts val="1540"/>
              </a:lnSpc>
            </a:pPr>
            <a:r>
              <a:rPr lang="en-US" dirty="0" smtClean="0">
                <a:solidFill>
                  <a:srgbClr val="000000"/>
                </a:solidFill>
                <a:latin typeface="Poppins" panose="020B0604020202020204" charset="0"/>
                <a:ea typeface="Poppins"/>
                <a:cs typeface="Poppins" panose="020B0604020202020204" charset="0"/>
                <a:sym typeface="Poppins"/>
              </a:rPr>
              <a:t>IS </a:t>
            </a:r>
            <a:r>
              <a:rPr lang="en-US" dirty="0">
                <a:solidFill>
                  <a:srgbClr val="000000"/>
                </a:solidFill>
                <a:latin typeface="Poppins" panose="020B0604020202020204" charset="0"/>
                <a:ea typeface="Poppins"/>
                <a:cs typeface="Poppins" panose="020B0604020202020204" charset="0"/>
                <a:sym typeface="Poppins"/>
              </a:rPr>
              <a:t>3658 : 1999 Code of practice for liquid penetrant flaw </a:t>
            </a:r>
            <a:r>
              <a:rPr lang="en-US" dirty="0" smtClean="0">
                <a:solidFill>
                  <a:srgbClr val="000000"/>
                </a:solidFill>
                <a:latin typeface="Poppins" panose="020B0604020202020204" charset="0"/>
                <a:ea typeface="Poppins"/>
                <a:cs typeface="Poppins" panose="020B0604020202020204" charset="0"/>
                <a:sym typeface="Poppins"/>
              </a:rPr>
              <a:t>detection</a:t>
            </a:r>
          </a:p>
          <a:p>
            <a:pPr>
              <a:lnSpc>
                <a:spcPts val="1540"/>
              </a:lnSpc>
            </a:pPr>
            <a:endParaRPr lang="en-US" dirty="0" smtClean="0">
              <a:solidFill>
                <a:srgbClr val="000000"/>
              </a:solidFill>
              <a:latin typeface="Poppins" panose="020B0604020202020204" charset="0"/>
              <a:ea typeface="Poppins"/>
              <a:cs typeface="Poppins" panose="020B0604020202020204" charset="0"/>
              <a:sym typeface="Poppins"/>
            </a:endParaRPr>
          </a:p>
          <a:p>
            <a:pPr>
              <a:lnSpc>
                <a:spcPts val="1540"/>
              </a:lnSpc>
            </a:pPr>
            <a:r>
              <a:rPr lang="en-US" dirty="0">
                <a:latin typeface="Poppins" panose="020B0604020202020204" charset="0"/>
                <a:cs typeface="Poppins" panose="020B0604020202020204" charset="0"/>
              </a:rPr>
              <a:t>IS 12889 : 2018 ISO 3452-2:2013 Performance evaluation of materials used for liquid penetrant test (First Revision)</a:t>
            </a:r>
          </a:p>
          <a:p>
            <a:pPr>
              <a:lnSpc>
                <a:spcPts val="1540"/>
              </a:lnSpc>
            </a:pPr>
            <a:r>
              <a:rPr lang="en-US" sz="1100" dirty="0" smtClean="0">
                <a:solidFill>
                  <a:srgbClr val="000000"/>
                </a:solidFill>
                <a:latin typeface="Poppins"/>
                <a:ea typeface="Poppins"/>
                <a:cs typeface="Poppins"/>
                <a:sym typeface="Poppins"/>
              </a:rPr>
              <a:t> </a:t>
            </a:r>
            <a:endParaRPr lang="en-US" sz="1100" dirty="0">
              <a:solidFill>
                <a:srgbClr val="000000"/>
              </a:solidFill>
              <a:latin typeface="Poppins"/>
              <a:ea typeface="Poppins"/>
              <a:cs typeface="Poppins"/>
              <a:sym typeface="Poppins"/>
            </a:endParaRPr>
          </a:p>
        </p:txBody>
      </p:sp>
      <p:sp>
        <p:nvSpPr>
          <p:cNvPr id="19" name="TextBox 19"/>
          <p:cNvSpPr txBox="1"/>
          <p:nvPr/>
        </p:nvSpPr>
        <p:spPr>
          <a:xfrm>
            <a:off x="3779912" y="2924944"/>
            <a:ext cx="5242232" cy="3008516"/>
          </a:xfrm>
          <a:prstGeom prst="rect">
            <a:avLst/>
          </a:prstGeom>
        </p:spPr>
        <p:txBody>
          <a:bodyPr wrap="square" lIns="0" tIns="0" rIns="0" bIns="0" rtlCol="0" anchor="t">
            <a:spAutoFit/>
          </a:bodyPr>
          <a:lstStyle/>
          <a:p>
            <a:pPr>
              <a:lnSpc>
                <a:spcPts val="1540"/>
              </a:lnSpc>
            </a:pPr>
            <a:endParaRPr lang="en-US" b="1" dirty="0" smtClean="0">
              <a:solidFill>
                <a:srgbClr val="5F848D"/>
              </a:solidFill>
              <a:latin typeface="Poppins Bold"/>
              <a:ea typeface="Poppins Bold"/>
              <a:cs typeface="Poppins Bold"/>
              <a:sym typeface="Poppins Bold"/>
            </a:endParaRPr>
          </a:p>
          <a:p>
            <a:pPr>
              <a:lnSpc>
                <a:spcPts val="1540"/>
              </a:lnSpc>
            </a:pPr>
            <a:endParaRPr lang="en-US" b="1" dirty="0">
              <a:solidFill>
                <a:srgbClr val="5F848D"/>
              </a:solidFill>
              <a:latin typeface="Poppins Bold"/>
              <a:ea typeface="Poppins Bold"/>
              <a:cs typeface="Poppins Bold"/>
              <a:sym typeface="Poppins Bold"/>
            </a:endParaRPr>
          </a:p>
          <a:p>
            <a:pPr>
              <a:lnSpc>
                <a:spcPts val="1540"/>
              </a:lnSpc>
            </a:pPr>
            <a:endParaRPr lang="en-US" b="1" dirty="0" smtClean="0">
              <a:solidFill>
                <a:srgbClr val="5F848D"/>
              </a:solidFill>
              <a:latin typeface="Poppins Bold"/>
              <a:ea typeface="Poppins Bold"/>
              <a:cs typeface="Poppins Bold"/>
              <a:sym typeface="Poppins Bold"/>
            </a:endParaRPr>
          </a:p>
          <a:p>
            <a:pPr>
              <a:lnSpc>
                <a:spcPts val="1540"/>
              </a:lnSpc>
            </a:pPr>
            <a:r>
              <a:rPr lang="en-US" b="1" dirty="0" smtClean="0">
                <a:solidFill>
                  <a:srgbClr val="5F848D"/>
                </a:solidFill>
                <a:latin typeface="Poppins Bold"/>
                <a:ea typeface="Poppins Bold"/>
                <a:cs typeface="Poppins Bold"/>
                <a:sym typeface="Poppins Bold"/>
              </a:rPr>
              <a:t>Magnetic Particle Test</a:t>
            </a:r>
            <a:endParaRPr lang="en-US" b="1" dirty="0">
              <a:solidFill>
                <a:srgbClr val="5F848D"/>
              </a:solidFill>
              <a:latin typeface="Poppins Bold"/>
              <a:ea typeface="Poppins Bold"/>
              <a:cs typeface="Poppins Bold"/>
              <a:sym typeface="Poppins Bold"/>
            </a:endParaRPr>
          </a:p>
          <a:p>
            <a:pPr>
              <a:lnSpc>
                <a:spcPts val="1540"/>
              </a:lnSpc>
            </a:pPr>
            <a:endParaRPr lang="en-US" sz="1100" dirty="0">
              <a:solidFill>
                <a:srgbClr val="5F848D"/>
              </a:solidFill>
              <a:latin typeface="Poppins Bold"/>
              <a:ea typeface="Poppins Bold"/>
              <a:cs typeface="Poppins Bold"/>
              <a:sym typeface="Poppins Bold"/>
            </a:endParaRPr>
          </a:p>
          <a:p>
            <a:r>
              <a:rPr lang="en-US" dirty="0">
                <a:latin typeface="Poppins" panose="020B0604020202020204" charset="0"/>
                <a:cs typeface="Poppins" panose="020B0604020202020204" charset="0"/>
              </a:rPr>
              <a:t>IS 3703 : 2023 Recommended practice for magnetic particle flaw </a:t>
            </a:r>
            <a:r>
              <a:rPr lang="en-US" dirty="0" smtClean="0">
                <a:latin typeface="Poppins" panose="020B0604020202020204" charset="0"/>
                <a:cs typeface="Poppins" panose="020B0604020202020204" charset="0"/>
              </a:rPr>
              <a:t>detection</a:t>
            </a:r>
            <a:endParaRPr lang="en-US" dirty="0">
              <a:latin typeface="Poppins" panose="020B0604020202020204" charset="0"/>
              <a:cs typeface="Poppins" panose="020B0604020202020204" charset="0"/>
            </a:endParaRPr>
          </a:p>
          <a:p>
            <a:r>
              <a:rPr lang="en-US" dirty="0">
                <a:latin typeface="Poppins" panose="020B0604020202020204" charset="0"/>
                <a:cs typeface="Poppins" panose="020B0604020202020204" charset="0"/>
              </a:rPr>
              <a:t>IS 10543 : 1983 ISO 9934-1:2016 - Method for dry powder magnetic particle </a:t>
            </a:r>
            <a:r>
              <a:rPr lang="en-US" dirty="0" smtClean="0">
                <a:latin typeface="Poppins" panose="020B0604020202020204" charset="0"/>
                <a:cs typeface="Poppins" panose="020B0604020202020204" charset="0"/>
              </a:rPr>
              <a:t>testing</a:t>
            </a:r>
            <a:endParaRPr lang="en-US" dirty="0">
              <a:latin typeface="Poppins" panose="020B0604020202020204" charset="0"/>
              <a:cs typeface="Poppins" panose="020B0604020202020204" charset="0"/>
            </a:endParaRPr>
          </a:p>
          <a:p>
            <a:r>
              <a:rPr lang="en-US" dirty="0">
                <a:latin typeface="Poppins" panose="020B0604020202020204" charset="0"/>
                <a:cs typeface="Poppins" panose="020B0604020202020204" charset="0"/>
              </a:rPr>
              <a:t>IS 12147 : 2013 Recommended practice for wet magnetic particle examina</a:t>
            </a:r>
            <a:r>
              <a:rPr lang="en-US" dirty="0"/>
              <a:t>tion</a:t>
            </a:r>
          </a:p>
          <a:p>
            <a:pPr>
              <a:lnSpc>
                <a:spcPts val="1540"/>
              </a:lnSpc>
            </a:pPr>
            <a:endParaRPr lang="en-US" sz="1100" dirty="0">
              <a:solidFill>
                <a:srgbClr val="000000"/>
              </a:solidFill>
              <a:latin typeface="Poppins"/>
              <a:ea typeface="Poppins"/>
              <a:cs typeface="Poppins"/>
              <a:sym typeface="Poppins"/>
            </a:endParaRPr>
          </a:p>
          <a:p>
            <a:pPr>
              <a:lnSpc>
                <a:spcPts val="1540"/>
              </a:lnSpc>
              <a:spcBef>
                <a:spcPct val="0"/>
              </a:spcBef>
            </a:pPr>
            <a:endParaRPr lang="en-US" sz="1100" dirty="0">
              <a:solidFill>
                <a:srgbClr val="000000"/>
              </a:solidFill>
              <a:latin typeface="Poppins"/>
              <a:ea typeface="Poppins"/>
              <a:cs typeface="Poppins"/>
              <a:sym typeface="Poppins"/>
            </a:endParaRPr>
          </a:p>
        </p:txBody>
      </p:sp>
      <p:sp>
        <p:nvSpPr>
          <p:cNvPr id="20" name="TextBox 20"/>
          <p:cNvSpPr txBox="1"/>
          <p:nvPr/>
        </p:nvSpPr>
        <p:spPr>
          <a:xfrm>
            <a:off x="2255061" y="1027494"/>
            <a:ext cx="6814878" cy="258276"/>
          </a:xfrm>
          <a:prstGeom prst="rect">
            <a:avLst/>
          </a:prstGeom>
        </p:spPr>
        <p:txBody>
          <a:bodyPr wrap="square" lIns="0" tIns="0" rIns="0" bIns="0" rtlCol="0" anchor="t">
            <a:spAutoFit/>
          </a:bodyPr>
          <a:lstStyle/>
          <a:p>
            <a:pPr algn="ctr">
              <a:lnSpc>
                <a:spcPts val="2238"/>
              </a:lnSpc>
              <a:spcBef>
                <a:spcPct val="0"/>
              </a:spcBef>
            </a:pPr>
            <a:r>
              <a:rPr lang="en-US" sz="1600" b="1" dirty="0">
                <a:solidFill>
                  <a:schemeClr val="tx2"/>
                </a:solidFill>
                <a:latin typeface="Lato"/>
                <a:ea typeface="Lato"/>
                <a:cs typeface="Lato"/>
                <a:sym typeface="Lato"/>
              </a:rPr>
              <a:t>INDIAN STANDARDS ON </a:t>
            </a:r>
            <a:r>
              <a:rPr lang="en-US" sz="1600" b="1" dirty="0" smtClean="0">
                <a:solidFill>
                  <a:schemeClr val="tx2"/>
                </a:solidFill>
                <a:latin typeface="Lato"/>
                <a:ea typeface="Lato"/>
                <a:cs typeface="Lato"/>
                <a:sym typeface="Lato"/>
              </a:rPr>
              <a:t>NON-DESTRUCTIVE TESTING</a:t>
            </a:r>
            <a:endParaRPr lang="en-US" sz="1600" b="1" dirty="0">
              <a:solidFill>
                <a:schemeClr val="tx2"/>
              </a:solidFill>
              <a:latin typeface="Lato"/>
              <a:ea typeface="Lato"/>
              <a:cs typeface="Lato"/>
              <a:sym typeface="Lato"/>
            </a:endParaRPr>
          </a:p>
        </p:txBody>
      </p:sp>
      <p:sp>
        <p:nvSpPr>
          <p:cNvPr id="21" name="Slide Number Placeholder 20"/>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562783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796428"/>
            <a:ext cx="9144000" cy="5204322"/>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cstate="print"/>
            <a:stretch>
              <a:fillRect l="-20312" r="-20312"/>
            </a:stretch>
          </a:blipFill>
        </p:spPr>
      </p:sp>
      <p:grpSp>
        <p:nvGrpSpPr>
          <p:cNvPr id="3" name="Group 3"/>
          <p:cNvGrpSpPr/>
          <p:nvPr/>
        </p:nvGrpSpPr>
        <p:grpSpPr>
          <a:xfrm>
            <a:off x="712011" y="857250"/>
            <a:ext cx="1543050" cy="5143500"/>
            <a:chOff x="0" y="0"/>
            <a:chExt cx="812800" cy="2709333"/>
          </a:xfrm>
        </p:grpSpPr>
        <p:sp>
          <p:nvSpPr>
            <p:cNvPr id="4" name="Freeform 4"/>
            <p:cNvSpPr/>
            <p:nvPr/>
          </p:nvSpPr>
          <p:spPr>
            <a:xfrm>
              <a:off x="0" y="0"/>
              <a:ext cx="812800" cy="2709333"/>
            </a:xfrm>
            <a:custGeom>
              <a:avLst/>
              <a:gdLst/>
              <a:ahLst/>
              <a:cxnLst/>
              <a:rect l="l" t="t" r="r" b="b"/>
              <a:pathLst>
                <a:path w="812800" h="2709333">
                  <a:moveTo>
                    <a:pt x="0" y="0"/>
                  </a:moveTo>
                  <a:lnTo>
                    <a:pt x="812800" y="0"/>
                  </a:lnTo>
                  <a:lnTo>
                    <a:pt x="812800" y="2709333"/>
                  </a:lnTo>
                  <a:lnTo>
                    <a:pt x="0" y="2709333"/>
                  </a:lnTo>
                  <a:close/>
                </a:path>
              </a:pathLst>
            </a:custGeom>
            <a:solidFill>
              <a:srgbClr val="593C8F"/>
            </a:solidFill>
          </p:spPr>
        </p:sp>
        <p:sp>
          <p:nvSpPr>
            <p:cNvPr id="5" name="TextBox 5"/>
            <p:cNvSpPr txBox="1"/>
            <p:nvPr/>
          </p:nvSpPr>
          <p:spPr>
            <a:xfrm>
              <a:off x="0" y="-47625"/>
              <a:ext cx="812800" cy="2756958"/>
            </a:xfrm>
            <a:prstGeom prst="rect">
              <a:avLst/>
            </a:prstGeom>
          </p:spPr>
          <p:txBody>
            <a:bodyPr lIns="25400" tIns="25400" rIns="25400" bIns="25400" rtlCol="0" anchor="ctr"/>
            <a:lstStyle/>
            <a:p>
              <a:pPr algn="ctr">
                <a:lnSpc>
                  <a:spcPts val="1330"/>
                </a:lnSpc>
              </a:pPr>
              <a:endParaRPr sz="900"/>
            </a:p>
          </p:txBody>
        </p:sp>
      </p:grpSp>
      <p:grpSp>
        <p:nvGrpSpPr>
          <p:cNvPr id="12" name="Group 12"/>
          <p:cNvGrpSpPr/>
          <p:nvPr/>
        </p:nvGrpSpPr>
        <p:grpSpPr>
          <a:xfrm>
            <a:off x="3250120" y="1530266"/>
            <a:ext cx="208366" cy="208366"/>
            <a:chOff x="0" y="0"/>
            <a:chExt cx="812800" cy="812800"/>
          </a:xfrm>
        </p:grpSpPr>
        <p:sp>
          <p:nvSpPr>
            <p:cNvPr id="13" name="Freeform 1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93C8F"/>
            </a:solidFill>
          </p:spPr>
        </p:sp>
        <p:sp>
          <p:nvSpPr>
            <p:cNvPr id="14" name="TextBox 14"/>
            <p:cNvSpPr txBox="1"/>
            <p:nvPr/>
          </p:nvSpPr>
          <p:spPr>
            <a:xfrm>
              <a:off x="76200" y="28575"/>
              <a:ext cx="660400" cy="708025"/>
            </a:xfrm>
            <a:prstGeom prst="rect">
              <a:avLst/>
            </a:prstGeom>
          </p:spPr>
          <p:txBody>
            <a:bodyPr lIns="25400" tIns="25400" rIns="25400" bIns="25400" rtlCol="0" anchor="ctr"/>
            <a:lstStyle/>
            <a:p>
              <a:pPr algn="ctr">
                <a:lnSpc>
                  <a:spcPts val="1330"/>
                </a:lnSpc>
              </a:pPr>
              <a:endParaRPr sz="900" dirty="0"/>
            </a:p>
          </p:txBody>
        </p:sp>
      </p:grpSp>
      <p:grpSp>
        <p:nvGrpSpPr>
          <p:cNvPr id="15" name="Group 15"/>
          <p:cNvGrpSpPr/>
          <p:nvPr/>
        </p:nvGrpSpPr>
        <p:grpSpPr>
          <a:xfrm>
            <a:off x="3250120" y="3360329"/>
            <a:ext cx="208366" cy="223268"/>
            <a:chOff x="0" y="0"/>
            <a:chExt cx="812800" cy="812800"/>
          </a:xfrm>
        </p:grpSpPr>
        <p:sp>
          <p:nvSpPr>
            <p:cNvPr id="16" name="Freeform 1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93C8F"/>
            </a:solidFill>
          </p:spPr>
        </p:sp>
        <p:sp>
          <p:nvSpPr>
            <p:cNvPr id="17" name="TextBox 17"/>
            <p:cNvSpPr txBox="1"/>
            <p:nvPr/>
          </p:nvSpPr>
          <p:spPr>
            <a:xfrm>
              <a:off x="76200" y="28575"/>
              <a:ext cx="660400" cy="708025"/>
            </a:xfrm>
            <a:prstGeom prst="rect">
              <a:avLst/>
            </a:prstGeom>
          </p:spPr>
          <p:txBody>
            <a:bodyPr lIns="25400" tIns="25400" rIns="25400" bIns="25400" rtlCol="0" anchor="ctr"/>
            <a:lstStyle/>
            <a:p>
              <a:pPr algn="ctr">
                <a:lnSpc>
                  <a:spcPts val="1330"/>
                </a:lnSpc>
              </a:pPr>
              <a:endParaRPr sz="900"/>
            </a:p>
          </p:txBody>
        </p:sp>
      </p:grpSp>
      <p:sp>
        <p:nvSpPr>
          <p:cNvPr id="18" name="TextBox 18"/>
          <p:cNvSpPr txBox="1"/>
          <p:nvPr/>
        </p:nvSpPr>
        <p:spPr>
          <a:xfrm>
            <a:off x="3635896" y="1537591"/>
            <a:ext cx="5295123" cy="1900890"/>
          </a:xfrm>
          <a:prstGeom prst="rect">
            <a:avLst/>
          </a:prstGeom>
        </p:spPr>
        <p:txBody>
          <a:bodyPr wrap="square" lIns="0" tIns="0" rIns="0" bIns="0" rtlCol="0" anchor="t">
            <a:spAutoFit/>
          </a:bodyPr>
          <a:lstStyle/>
          <a:p>
            <a:pPr>
              <a:lnSpc>
                <a:spcPts val="1750"/>
              </a:lnSpc>
            </a:pPr>
            <a:r>
              <a:rPr lang="en-US" b="1" dirty="0" smtClean="0">
                <a:solidFill>
                  <a:srgbClr val="5F848D"/>
                </a:solidFill>
                <a:latin typeface="Lato Bold"/>
                <a:ea typeface="Lato Bold"/>
                <a:cs typeface="Lato Bold"/>
                <a:sym typeface="Lato Bold"/>
              </a:rPr>
              <a:t>Ultrasonic Test</a:t>
            </a:r>
            <a:endParaRPr lang="en-US" b="1" dirty="0">
              <a:solidFill>
                <a:srgbClr val="5F848D"/>
              </a:solidFill>
              <a:latin typeface="Lato Bold"/>
              <a:ea typeface="Lato Bold"/>
              <a:cs typeface="Lato Bold"/>
              <a:sym typeface="Lato Bold"/>
            </a:endParaRPr>
          </a:p>
          <a:p>
            <a:pPr>
              <a:lnSpc>
                <a:spcPts val="1540"/>
              </a:lnSpc>
            </a:pPr>
            <a:endParaRPr lang="en-US" sz="1250" dirty="0">
              <a:solidFill>
                <a:srgbClr val="5F848D"/>
              </a:solidFill>
              <a:latin typeface="Lato Bold"/>
              <a:ea typeface="Lato Bold"/>
              <a:cs typeface="Lato Bold"/>
              <a:sym typeface="Lato Bold"/>
            </a:endParaRPr>
          </a:p>
          <a:p>
            <a:r>
              <a:rPr lang="en-US" sz="1400" dirty="0" smtClean="0">
                <a:latin typeface="Poppins" panose="020B0604020202020204" charset="0"/>
                <a:cs typeface="Poppins" panose="020B0604020202020204" charset="0"/>
              </a:rPr>
              <a:t>IS 3664 : 1981 ISO 18175 ISO 2400 ISO 7963 Code of practice for ultrasonic pulse echo testing by contact and immersion methods (first revision)</a:t>
            </a:r>
          </a:p>
          <a:p>
            <a:endParaRPr lang="en-US" sz="1400" dirty="0" smtClean="0">
              <a:latin typeface="Poppins" panose="020B0604020202020204" charset="0"/>
              <a:cs typeface="Poppins" panose="020B0604020202020204" charset="0"/>
            </a:endParaRPr>
          </a:p>
          <a:p>
            <a:r>
              <a:rPr lang="en-US" sz="1400" dirty="0" smtClean="0">
                <a:latin typeface="Poppins" panose="020B0604020202020204" charset="0"/>
                <a:cs typeface="Poppins" panose="020B0604020202020204" charset="0"/>
              </a:rPr>
              <a:t>IS </a:t>
            </a:r>
            <a:r>
              <a:rPr lang="en-US" sz="1400" dirty="0">
                <a:latin typeface="Poppins" panose="020B0604020202020204" charset="0"/>
                <a:cs typeface="Poppins" panose="020B0604020202020204" charset="0"/>
              </a:rPr>
              <a:t>12666 : 2018 ISO 16831:2012 Performance assessment of ultrasonic flaw detection equipment (First Revision)</a:t>
            </a:r>
          </a:p>
          <a:p>
            <a:pPr>
              <a:lnSpc>
                <a:spcPts val="1540"/>
              </a:lnSpc>
            </a:pPr>
            <a:r>
              <a:rPr lang="en-US" sz="1100" dirty="0" smtClean="0">
                <a:solidFill>
                  <a:srgbClr val="000000"/>
                </a:solidFill>
                <a:latin typeface="Poppins"/>
                <a:ea typeface="Poppins"/>
                <a:cs typeface="Poppins"/>
                <a:sym typeface="Poppins"/>
              </a:rPr>
              <a:t> </a:t>
            </a:r>
            <a:endParaRPr lang="en-US" sz="1100" dirty="0">
              <a:solidFill>
                <a:srgbClr val="000000"/>
              </a:solidFill>
              <a:latin typeface="Poppins"/>
              <a:ea typeface="Poppins"/>
              <a:cs typeface="Poppins"/>
              <a:sym typeface="Poppins"/>
            </a:endParaRPr>
          </a:p>
        </p:txBody>
      </p:sp>
      <p:sp>
        <p:nvSpPr>
          <p:cNvPr id="19" name="TextBox 19"/>
          <p:cNvSpPr txBox="1"/>
          <p:nvPr/>
        </p:nvSpPr>
        <p:spPr>
          <a:xfrm>
            <a:off x="3635896" y="3360329"/>
            <a:ext cx="5260703" cy="2923877"/>
          </a:xfrm>
          <a:prstGeom prst="rect">
            <a:avLst/>
          </a:prstGeom>
        </p:spPr>
        <p:txBody>
          <a:bodyPr wrap="square" lIns="0" tIns="0" rIns="0" bIns="0" rtlCol="0" anchor="t">
            <a:spAutoFit/>
          </a:bodyPr>
          <a:lstStyle/>
          <a:p>
            <a:pPr>
              <a:lnSpc>
                <a:spcPts val="1540"/>
              </a:lnSpc>
            </a:pPr>
            <a:r>
              <a:rPr lang="en-US" b="1" dirty="0" smtClean="0">
                <a:solidFill>
                  <a:srgbClr val="5F848D"/>
                </a:solidFill>
                <a:latin typeface="Poppins Bold"/>
                <a:ea typeface="Poppins Bold"/>
                <a:cs typeface="Poppins Bold"/>
                <a:sym typeface="Poppins Bold"/>
              </a:rPr>
              <a:t>Radiography Test</a:t>
            </a:r>
            <a:endParaRPr lang="en-US" sz="1100" dirty="0">
              <a:solidFill>
                <a:srgbClr val="5F848D"/>
              </a:solidFill>
              <a:latin typeface="Poppins Bold"/>
              <a:ea typeface="Poppins Bold"/>
              <a:cs typeface="Poppins Bold"/>
              <a:sym typeface="Poppins Bold"/>
            </a:endParaRPr>
          </a:p>
          <a:p>
            <a:pPr algn="just"/>
            <a:r>
              <a:rPr lang="en-US" sz="1400" dirty="0">
                <a:solidFill>
                  <a:srgbClr val="000000"/>
                </a:solidFill>
                <a:latin typeface="Poppins"/>
                <a:ea typeface="Poppins"/>
                <a:cs typeface="Poppins"/>
                <a:sym typeface="Poppins"/>
              </a:rPr>
              <a:t>IS 1182 : 1983 Recommended - Practice for radiographic examination of fusion welded butt joints in steel plates (Second Revision</a:t>
            </a:r>
            <a:r>
              <a:rPr lang="en-US" sz="1400" dirty="0" smtClean="0">
                <a:solidFill>
                  <a:srgbClr val="000000"/>
                </a:solidFill>
                <a:latin typeface="Poppins"/>
                <a:ea typeface="Poppins"/>
                <a:cs typeface="Poppins"/>
                <a:sym typeface="Poppins"/>
              </a:rPr>
              <a:t>)</a:t>
            </a:r>
          </a:p>
          <a:p>
            <a:pPr algn="just"/>
            <a:endParaRPr lang="en-US" sz="1400" dirty="0" smtClean="0">
              <a:solidFill>
                <a:srgbClr val="000000"/>
              </a:solidFill>
              <a:latin typeface="Poppins"/>
              <a:ea typeface="Poppins"/>
              <a:cs typeface="Poppins"/>
              <a:sym typeface="Poppins"/>
            </a:endParaRPr>
          </a:p>
          <a:p>
            <a:pPr algn="just"/>
            <a:r>
              <a:rPr lang="en-US" sz="1400" dirty="0">
                <a:solidFill>
                  <a:srgbClr val="000000"/>
                </a:solidFill>
                <a:latin typeface="Poppins"/>
                <a:ea typeface="Poppins"/>
                <a:cs typeface="Poppins"/>
                <a:sym typeface="Poppins"/>
              </a:rPr>
              <a:t>IS 2595 : 2008 Industrial radiographic testing - Code of practice (Second Revision</a:t>
            </a:r>
            <a:r>
              <a:rPr lang="en-US" sz="1400" dirty="0" smtClean="0">
                <a:solidFill>
                  <a:srgbClr val="000000"/>
                </a:solidFill>
                <a:latin typeface="Poppins"/>
                <a:ea typeface="Poppins"/>
                <a:cs typeface="Poppins"/>
                <a:sym typeface="Poppins"/>
              </a:rPr>
              <a:t>)</a:t>
            </a:r>
          </a:p>
          <a:p>
            <a:pPr algn="just"/>
            <a:endParaRPr lang="en-US" sz="1400" dirty="0" smtClean="0">
              <a:solidFill>
                <a:srgbClr val="000000"/>
              </a:solidFill>
              <a:latin typeface="Poppins"/>
              <a:ea typeface="Poppins"/>
              <a:cs typeface="Poppins"/>
              <a:sym typeface="Poppins"/>
            </a:endParaRPr>
          </a:p>
          <a:p>
            <a:pPr algn="just"/>
            <a:r>
              <a:rPr lang="en-US" sz="1400" dirty="0" smtClean="0">
                <a:solidFill>
                  <a:srgbClr val="000000"/>
                </a:solidFill>
                <a:latin typeface="Poppins"/>
                <a:ea typeface="Poppins"/>
                <a:cs typeface="Poppins"/>
                <a:sym typeface="Poppins"/>
              </a:rPr>
              <a:t>New Standard – Micro focal Radiography of Industrial components</a:t>
            </a:r>
          </a:p>
          <a:p>
            <a:pPr algn="just"/>
            <a:endParaRPr lang="en-US" sz="1400" dirty="0">
              <a:solidFill>
                <a:srgbClr val="000000"/>
              </a:solidFill>
              <a:latin typeface="Poppins"/>
              <a:ea typeface="Poppins"/>
              <a:cs typeface="Poppins"/>
              <a:sym typeface="Poppins"/>
            </a:endParaRPr>
          </a:p>
          <a:p>
            <a:pPr algn="just"/>
            <a:r>
              <a:rPr lang="en-US" sz="1400" dirty="0" smtClean="0">
                <a:solidFill>
                  <a:srgbClr val="000000"/>
                </a:solidFill>
                <a:latin typeface="Poppins"/>
                <a:ea typeface="Poppins"/>
                <a:cs typeface="Poppins"/>
                <a:sym typeface="Poppins"/>
              </a:rPr>
              <a:t>NWIP proposed in ISO </a:t>
            </a:r>
            <a:r>
              <a:rPr lang="en-US" sz="1400" dirty="0">
                <a:solidFill>
                  <a:srgbClr val="000000"/>
                </a:solidFill>
                <a:latin typeface="Poppins"/>
                <a:ea typeface="Poppins"/>
                <a:cs typeface="Poppins"/>
                <a:sym typeface="Poppins"/>
              </a:rPr>
              <a:t>- Evaluation of the Integrity of Various Shielding Structures by Using </a:t>
            </a:r>
            <a:r>
              <a:rPr lang="en-US" sz="1400" dirty="0" err="1">
                <a:solidFill>
                  <a:srgbClr val="000000"/>
                </a:solidFill>
                <a:latin typeface="Poppins"/>
                <a:ea typeface="Poppins"/>
                <a:cs typeface="Poppins"/>
                <a:sym typeface="Poppins"/>
              </a:rPr>
              <a:t>Gammatography</a:t>
            </a:r>
            <a:r>
              <a:rPr lang="en-US" sz="1400" dirty="0">
                <a:solidFill>
                  <a:srgbClr val="000000"/>
                </a:solidFill>
                <a:latin typeface="Poppins"/>
                <a:ea typeface="Poppins"/>
                <a:cs typeface="Poppins"/>
                <a:sym typeface="Poppins"/>
              </a:rPr>
              <a:t> Technique </a:t>
            </a:r>
          </a:p>
          <a:p>
            <a:endParaRPr lang="en-US" sz="1100" dirty="0" smtClean="0">
              <a:solidFill>
                <a:srgbClr val="000000"/>
              </a:solidFill>
              <a:latin typeface="Poppins"/>
              <a:ea typeface="Poppins"/>
              <a:cs typeface="Poppins"/>
              <a:sym typeface="Poppins"/>
            </a:endParaRPr>
          </a:p>
          <a:p>
            <a:pPr>
              <a:lnSpc>
                <a:spcPts val="1540"/>
              </a:lnSpc>
              <a:spcBef>
                <a:spcPct val="0"/>
              </a:spcBef>
            </a:pPr>
            <a:endParaRPr lang="en-US" sz="1100" dirty="0">
              <a:solidFill>
                <a:srgbClr val="000000"/>
              </a:solidFill>
              <a:latin typeface="Poppins"/>
              <a:ea typeface="Poppins"/>
              <a:cs typeface="Poppins"/>
              <a:sym typeface="Poppins"/>
            </a:endParaRPr>
          </a:p>
        </p:txBody>
      </p:sp>
      <p:sp>
        <p:nvSpPr>
          <p:cNvPr id="20" name="TextBox 20"/>
          <p:cNvSpPr txBox="1"/>
          <p:nvPr/>
        </p:nvSpPr>
        <p:spPr>
          <a:xfrm>
            <a:off x="2829582" y="1027494"/>
            <a:ext cx="5756226" cy="258276"/>
          </a:xfrm>
          <a:prstGeom prst="rect">
            <a:avLst/>
          </a:prstGeom>
        </p:spPr>
        <p:txBody>
          <a:bodyPr lIns="0" tIns="0" rIns="0" bIns="0" rtlCol="0" anchor="t">
            <a:spAutoFit/>
          </a:bodyPr>
          <a:lstStyle/>
          <a:p>
            <a:pPr algn="ctr">
              <a:lnSpc>
                <a:spcPts val="2238"/>
              </a:lnSpc>
              <a:spcBef>
                <a:spcPct val="0"/>
              </a:spcBef>
            </a:pPr>
            <a:r>
              <a:rPr lang="en-US" sz="1600" b="1" dirty="0">
                <a:solidFill>
                  <a:schemeClr val="tx2"/>
                </a:solidFill>
                <a:latin typeface="Lato"/>
                <a:ea typeface="Lato"/>
                <a:cs typeface="Lato"/>
                <a:sym typeface="Lato"/>
              </a:rPr>
              <a:t>INDIAN STANDARDS ON </a:t>
            </a:r>
            <a:r>
              <a:rPr lang="en-US" sz="1600" b="1" dirty="0" smtClean="0">
                <a:solidFill>
                  <a:schemeClr val="tx2"/>
                </a:solidFill>
                <a:latin typeface="Lato"/>
                <a:ea typeface="Lato"/>
                <a:cs typeface="Lato"/>
                <a:sym typeface="Lato"/>
              </a:rPr>
              <a:t>NON-DESTRUCTIVE TESTING</a:t>
            </a:r>
            <a:endParaRPr lang="en-US" sz="1600" b="1" dirty="0">
              <a:solidFill>
                <a:schemeClr val="tx2"/>
              </a:solidFill>
              <a:latin typeface="Lato"/>
              <a:ea typeface="Lato"/>
              <a:cs typeface="Lato"/>
              <a:sym typeface="Lato"/>
            </a:endParaRPr>
          </a:p>
        </p:txBody>
      </p:sp>
      <p:sp>
        <p:nvSpPr>
          <p:cNvPr id="21" name="Slide Number Placeholder 20"/>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3480599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1313" y="826770"/>
            <a:ext cx="9144000" cy="51435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cstate="print"/>
            <a:stretch>
              <a:fillRect l="-20312" r="-20312"/>
            </a:stretch>
          </a:blipFill>
        </p:spPr>
      </p:sp>
      <p:grpSp>
        <p:nvGrpSpPr>
          <p:cNvPr id="3" name="Group 3"/>
          <p:cNvGrpSpPr/>
          <p:nvPr/>
        </p:nvGrpSpPr>
        <p:grpSpPr>
          <a:xfrm>
            <a:off x="712011" y="857250"/>
            <a:ext cx="1543050" cy="5143500"/>
            <a:chOff x="0" y="0"/>
            <a:chExt cx="812800" cy="2709333"/>
          </a:xfrm>
        </p:grpSpPr>
        <p:sp>
          <p:nvSpPr>
            <p:cNvPr id="4" name="Freeform 4"/>
            <p:cNvSpPr/>
            <p:nvPr/>
          </p:nvSpPr>
          <p:spPr>
            <a:xfrm>
              <a:off x="0" y="0"/>
              <a:ext cx="812800" cy="2709333"/>
            </a:xfrm>
            <a:custGeom>
              <a:avLst/>
              <a:gdLst/>
              <a:ahLst/>
              <a:cxnLst/>
              <a:rect l="l" t="t" r="r" b="b"/>
              <a:pathLst>
                <a:path w="812800" h="2709333">
                  <a:moveTo>
                    <a:pt x="0" y="0"/>
                  </a:moveTo>
                  <a:lnTo>
                    <a:pt x="812800" y="0"/>
                  </a:lnTo>
                  <a:lnTo>
                    <a:pt x="812800" y="2709333"/>
                  </a:lnTo>
                  <a:lnTo>
                    <a:pt x="0" y="2709333"/>
                  </a:lnTo>
                  <a:close/>
                </a:path>
              </a:pathLst>
            </a:custGeom>
            <a:solidFill>
              <a:srgbClr val="593C8F"/>
            </a:solidFill>
          </p:spPr>
        </p:sp>
        <p:sp>
          <p:nvSpPr>
            <p:cNvPr id="5" name="TextBox 5"/>
            <p:cNvSpPr txBox="1"/>
            <p:nvPr/>
          </p:nvSpPr>
          <p:spPr>
            <a:xfrm>
              <a:off x="0" y="-47625"/>
              <a:ext cx="812800" cy="2756958"/>
            </a:xfrm>
            <a:prstGeom prst="rect">
              <a:avLst/>
            </a:prstGeom>
          </p:spPr>
          <p:txBody>
            <a:bodyPr lIns="25400" tIns="25400" rIns="25400" bIns="25400" rtlCol="0" anchor="ctr"/>
            <a:lstStyle/>
            <a:p>
              <a:pPr algn="ctr">
                <a:lnSpc>
                  <a:spcPts val="1330"/>
                </a:lnSpc>
              </a:pPr>
              <a:endParaRPr sz="900"/>
            </a:p>
          </p:txBody>
        </p:sp>
      </p:grpSp>
      <p:grpSp>
        <p:nvGrpSpPr>
          <p:cNvPr id="12" name="Group 12"/>
          <p:cNvGrpSpPr/>
          <p:nvPr/>
        </p:nvGrpSpPr>
        <p:grpSpPr>
          <a:xfrm>
            <a:off x="3119197" y="1608306"/>
            <a:ext cx="273482" cy="214856"/>
            <a:chOff x="-330205" y="28575"/>
            <a:chExt cx="1066805" cy="838115"/>
          </a:xfrm>
        </p:grpSpPr>
        <p:sp>
          <p:nvSpPr>
            <p:cNvPr id="13" name="Freeform 13"/>
            <p:cNvSpPr/>
            <p:nvPr/>
          </p:nvSpPr>
          <p:spPr>
            <a:xfrm>
              <a:off x="-330205" y="5389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93C8F"/>
            </a:solidFill>
          </p:spPr>
        </p:sp>
        <p:sp>
          <p:nvSpPr>
            <p:cNvPr id="14" name="TextBox 14"/>
            <p:cNvSpPr txBox="1"/>
            <p:nvPr/>
          </p:nvSpPr>
          <p:spPr>
            <a:xfrm>
              <a:off x="76200" y="28575"/>
              <a:ext cx="660400" cy="708025"/>
            </a:xfrm>
            <a:prstGeom prst="rect">
              <a:avLst/>
            </a:prstGeom>
          </p:spPr>
          <p:txBody>
            <a:bodyPr lIns="25400" tIns="25400" rIns="25400" bIns="25400" rtlCol="0" anchor="ctr"/>
            <a:lstStyle/>
            <a:p>
              <a:pPr algn="ctr">
                <a:lnSpc>
                  <a:spcPts val="1330"/>
                </a:lnSpc>
              </a:pPr>
              <a:endParaRPr sz="900" dirty="0"/>
            </a:p>
          </p:txBody>
        </p:sp>
      </p:grpSp>
      <p:grpSp>
        <p:nvGrpSpPr>
          <p:cNvPr id="15" name="Group 15"/>
          <p:cNvGrpSpPr/>
          <p:nvPr/>
        </p:nvGrpSpPr>
        <p:grpSpPr>
          <a:xfrm>
            <a:off x="3119198" y="4524488"/>
            <a:ext cx="208366" cy="223268"/>
            <a:chOff x="0" y="0"/>
            <a:chExt cx="812800" cy="812800"/>
          </a:xfrm>
        </p:grpSpPr>
        <p:sp>
          <p:nvSpPr>
            <p:cNvPr id="16" name="Freeform 1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93C8F"/>
            </a:solidFill>
          </p:spPr>
        </p:sp>
        <p:sp>
          <p:nvSpPr>
            <p:cNvPr id="17" name="TextBox 17"/>
            <p:cNvSpPr txBox="1"/>
            <p:nvPr/>
          </p:nvSpPr>
          <p:spPr>
            <a:xfrm>
              <a:off x="76200" y="28575"/>
              <a:ext cx="660400" cy="708025"/>
            </a:xfrm>
            <a:prstGeom prst="rect">
              <a:avLst/>
            </a:prstGeom>
          </p:spPr>
          <p:txBody>
            <a:bodyPr lIns="25400" tIns="25400" rIns="25400" bIns="25400" rtlCol="0" anchor="ctr"/>
            <a:lstStyle/>
            <a:p>
              <a:pPr algn="ctr">
                <a:lnSpc>
                  <a:spcPts val="1330"/>
                </a:lnSpc>
              </a:pPr>
              <a:endParaRPr sz="900"/>
            </a:p>
          </p:txBody>
        </p:sp>
      </p:grpSp>
      <p:sp>
        <p:nvSpPr>
          <p:cNvPr id="18" name="TextBox 18"/>
          <p:cNvSpPr txBox="1"/>
          <p:nvPr/>
        </p:nvSpPr>
        <p:spPr>
          <a:xfrm>
            <a:off x="3431747" y="1608305"/>
            <a:ext cx="5638192" cy="2916183"/>
          </a:xfrm>
          <a:prstGeom prst="rect">
            <a:avLst/>
          </a:prstGeom>
        </p:spPr>
        <p:txBody>
          <a:bodyPr wrap="square" lIns="0" tIns="0" rIns="0" bIns="0" rtlCol="0" anchor="t">
            <a:spAutoFit/>
          </a:bodyPr>
          <a:lstStyle/>
          <a:p>
            <a:pPr>
              <a:lnSpc>
                <a:spcPts val="1750"/>
              </a:lnSpc>
            </a:pPr>
            <a:r>
              <a:rPr lang="en-US" b="1" dirty="0" smtClean="0">
                <a:solidFill>
                  <a:srgbClr val="5F848D"/>
                </a:solidFill>
                <a:latin typeface="Lato Bold"/>
                <a:ea typeface="Lato Bold"/>
                <a:cs typeface="Lato Bold"/>
                <a:sym typeface="Lato Bold"/>
              </a:rPr>
              <a:t>Eddy Current Test</a:t>
            </a:r>
            <a:endParaRPr lang="en-US" sz="1250" dirty="0">
              <a:solidFill>
                <a:srgbClr val="5F848D"/>
              </a:solidFill>
              <a:latin typeface="Lato Bold"/>
              <a:ea typeface="Lato Bold"/>
              <a:cs typeface="Lato Bold"/>
              <a:sym typeface="Lato Bold"/>
            </a:endParaRPr>
          </a:p>
          <a:p>
            <a:r>
              <a:rPr lang="en-US" dirty="0"/>
              <a:t>IS 11612 : 2004 Code of practice for eddy current testing of non-ferrous seamless pipes and tubes (First Revision)</a:t>
            </a:r>
          </a:p>
          <a:p>
            <a:pPr>
              <a:buNone/>
            </a:pPr>
            <a:endParaRPr lang="en-US" dirty="0"/>
          </a:p>
          <a:p>
            <a:r>
              <a:rPr lang="en-US" dirty="0"/>
              <a:t>IS 12965 : 1990 ISO 12718:2008 Glossary of terms used in electro magnetic (Eddy Current) testing</a:t>
            </a:r>
          </a:p>
          <a:p>
            <a:pPr>
              <a:buNone/>
            </a:pPr>
            <a:endParaRPr lang="en-US" dirty="0"/>
          </a:p>
          <a:p>
            <a:r>
              <a:rPr lang="en-US" dirty="0"/>
              <a:t>IS 13190 : 1991 ISO 15548-2:2013 Recommended practice for eddy current examination by rotating probe method of round steel bars</a:t>
            </a:r>
          </a:p>
          <a:p>
            <a:pPr>
              <a:lnSpc>
                <a:spcPts val="1540"/>
              </a:lnSpc>
            </a:pPr>
            <a:r>
              <a:rPr lang="en-US" sz="1100" dirty="0" smtClean="0">
                <a:solidFill>
                  <a:srgbClr val="000000"/>
                </a:solidFill>
                <a:latin typeface="Poppins"/>
                <a:ea typeface="Poppins"/>
                <a:cs typeface="Poppins"/>
                <a:sym typeface="Poppins"/>
              </a:rPr>
              <a:t> </a:t>
            </a:r>
            <a:endParaRPr lang="en-US" sz="1100" dirty="0">
              <a:solidFill>
                <a:srgbClr val="000000"/>
              </a:solidFill>
              <a:latin typeface="Poppins"/>
              <a:ea typeface="Poppins"/>
              <a:cs typeface="Poppins"/>
              <a:sym typeface="Poppins"/>
            </a:endParaRPr>
          </a:p>
        </p:txBody>
      </p:sp>
      <p:sp>
        <p:nvSpPr>
          <p:cNvPr id="19" name="TextBox 19"/>
          <p:cNvSpPr txBox="1"/>
          <p:nvPr/>
        </p:nvSpPr>
        <p:spPr>
          <a:xfrm>
            <a:off x="3431749" y="4221088"/>
            <a:ext cx="5614292" cy="1877437"/>
          </a:xfrm>
          <a:prstGeom prst="rect">
            <a:avLst/>
          </a:prstGeom>
        </p:spPr>
        <p:txBody>
          <a:bodyPr wrap="square" lIns="0" tIns="0" rIns="0" bIns="0" rtlCol="0" anchor="t">
            <a:spAutoFit/>
          </a:bodyPr>
          <a:lstStyle/>
          <a:p>
            <a:pPr>
              <a:lnSpc>
                <a:spcPts val="1540"/>
              </a:lnSpc>
            </a:pPr>
            <a:endParaRPr lang="en-US" b="1" dirty="0" smtClean="0">
              <a:solidFill>
                <a:srgbClr val="5F848D"/>
              </a:solidFill>
              <a:latin typeface="Poppins Bold"/>
              <a:ea typeface="Poppins Bold"/>
              <a:cs typeface="Poppins Bold"/>
              <a:sym typeface="Poppins Bold"/>
            </a:endParaRPr>
          </a:p>
          <a:p>
            <a:pPr>
              <a:lnSpc>
                <a:spcPts val="1540"/>
              </a:lnSpc>
            </a:pPr>
            <a:endParaRPr lang="en-US" b="1" dirty="0" smtClean="0">
              <a:solidFill>
                <a:srgbClr val="5F848D"/>
              </a:solidFill>
              <a:latin typeface="Poppins Bold"/>
              <a:ea typeface="Poppins Bold"/>
              <a:cs typeface="Poppins Bold"/>
              <a:sym typeface="Poppins Bold"/>
            </a:endParaRPr>
          </a:p>
          <a:p>
            <a:pPr>
              <a:lnSpc>
                <a:spcPts val="1540"/>
              </a:lnSpc>
            </a:pPr>
            <a:r>
              <a:rPr lang="en-US" sz="2000" b="1" dirty="0" smtClean="0">
                <a:solidFill>
                  <a:srgbClr val="5F848D"/>
                </a:solidFill>
                <a:latin typeface="Poppins Bold"/>
                <a:ea typeface="Poppins Bold"/>
                <a:cs typeface="Poppins Bold"/>
                <a:sym typeface="Poppins Bold"/>
              </a:rPr>
              <a:t>Visual Examination</a:t>
            </a:r>
            <a:endParaRPr lang="en-US" sz="2000" b="1" dirty="0">
              <a:solidFill>
                <a:srgbClr val="5F848D"/>
              </a:solidFill>
              <a:latin typeface="Poppins Bold"/>
              <a:ea typeface="Poppins Bold"/>
              <a:cs typeface="Poppins Bold"/>
              <a:sym typeface="Poppins Bold"/>
            </a:endParaRPr>
          </a:p>
          <a:p>
            <a:pPr>
              <a:lnSpc>
                <a:spcPts val="1540"/>
              </a:lnSpc>
            </a:pPr>
            <a:endParaRPr lang="en-US" sz="1200" dirty="0">
              <a:solidFill>
                <a:srgbClr val="5F848D"/>
              </a:solidFill>
              <a:latin typeface="Poppins Bold"/>
              <a:ea typeface="Poppins Bold"/>
              <a:cs typeface="Poppins Bold"/>
              <a:sym typeface="Poppins Bold"/>
            </a:endParaRPr>
          </a:p>
          <a:p>
            <a:r>
              <a:rPr lang="en-US" dirty="0"/>
              <a:t>IS 16979 : 2018 Guidelines for visual inspection using </a:t>
            </a:r>
            <a:r>
              <a:rPr lang="en-US" dirty="0" smtClean="0"/>
              <a:t>bore scopes </a:t>
            </a:r>
            <a:r>
              <a:rPr lang="en-US" dirty="0"/>
              <a:t>and </a:t>
            </a:r>
            <a:r>
              <a:rPr lang="en-US" dirty="0" smtClean="0"/>
              <a:t>video scopes</a:t>
            </a:r>
            <a:endParaRPr lang="en-US" dirty="0"/>
          </a:p>
          <a:p>
            <a:endParaRPr lang="en-US" sz="1100" dirty="0" smtClean="0"/>
          </a:p>
          <a:p>
            <a:pPr>
              <a:lnSpc>
                <a:spcPts val="1540"/>
              </a:lnSpc>
            </a:pPr>
            <a:endParaRPr lang="en-US" sz="1100" dirty="0">
              <a:solidFill>
                <a:srgbClr val="000000"/>
              </a:solidFill>
              <a:latin typeface="Poppins"/>
              <a:ea typeface="Poppins"/>
              <a:cs typeface="Poppins"/>
              <a:sym typeface="Poppins"/>
            </a:endParaRPr>
          </a:p>
          <a:p>
            <a:pPr>
              <a:lnSpc>
                <a:spcPts val="1540"/>
              </a:lnSpc>
              <a:spcBef>
                <a:spcPct val="0"/>
              </a:spcBef>
            </a:pPr>
            <a:endParaRPr lang="en-US" sz="1100" dirty="0">
              <a:solidFill>
                <a:srgbClr val="000000"/>
              </a:solidFill>
              <a:latin typeface="Poppins"/>
              <a:ea typeface="Poppins"/>
              <a:cs typeface="Poppins"/>
              <a:sym typeface="Poppins"/>
            </a:endParaRPr>
          </a:p>
        </p:txBody>
      </p:sp>
      <p:sp>
        <p:nvSpPr>
          <p:cNvPr id="20" name="TextBox 20"/>
          <p:cNvSpPr txBox="1"/>
          <p:nvPr/>
        </p:nvSpPr>
        <p:spPr>
          <a:xfrm>
            <a:off x="2829582" y="1027494"/>
            <a:ext cx="5756226" cy="258276"/>
          </a:xfrm>
          <a:prstGeom prst="rect">
            <a:avLst/>
          </a:prstGeom>
        </p:spPr>
        <p:txBody>
          <a:bodyPr lIns="0" tIns="0" rIns="0" bIns="0" rtlCol="0" anchor="t">
            <a:spAutoFit/>
          </a:bodyPr>
          <a:lstStyle/>
          <a:p>
            <a:pPr algn="ctr">
              <a:lnSpc>
                <a:spcPts val="2238"/>
              </a:lnSpc>
              <a:spcBef>
                <a:spcPct val="0"/>
              </a:spcBef>
            </a:pPr>
            <a:r>
              <a:rPr lang="en-US" sz="1600" b="1" dirty="0">
                <a:solidFill>
                  <a:schemeClr val="tx2"/>
                </a:solidFill>
                <a:latin typeface="Lato"/>
                <a:ea typeface="Lato"/>
                <a:cs typeface="Lato"/>
                <a:sym typeface="Lato"/>
              </a:rPr>
              <a:t>INDIAN STANDARDS ON </a:t>
            </a:r>
            <a:r>
              <a:rPr lang="en-US" sz="1600" b="1" dirty="0" smtClean="0">
                <a:solidFill>
                  <a:schemeClr val="tx2"/>
                </a:solidFill>
                <a:latin typeface="Lato"/>
                <a:ea typeface="Lato"/>
                <a:cs typeface="Lato"/>
                <a:sym typeface="Lato"/>
              </a:rPr>
              <a:t>NON-DESTRUCTIVE TESTING</a:t>
            </a:r>
            <a:endParaRPr lang="en-US" sz="1600" b="1" dirty="0">
              <a:solidFill>
                <a:schemeClr val="tx2"/>
              </a:solidFill>
              <a:latin typeface="Lato"/>
              <a:ea typeface="Lato"/>
              <a:cs typeface="Lato"/>
              <a:sym typeface="Lato"/>
            </a:endParaRPr>
          </a:p>
        </p:txBody>
      </p:sp>
      <p:sp>
        <p:nvSpPr>
          <p:cNvPr id="21" name="Slide Number Placeholder 20"/>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666007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41313" y="826770"/>
            <a:ext cx="9144000" cy="51435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cstate="print"/>
            <a:stretch>
              <a:fillRect l="-20312" r="-20312"/>
            </a:stretch>
          </a:blipFill>
        </p:spPr>
      </p:sp>
      <p:grpSp>
        <p:nvGrpSpPr>
          <p:cNvPr id="3" name="Group 3"/>
          <p:cNvGrpSpPr/>
          <p:nvPr/>
        </p:nvGrpSpPr>
        <p:grpSpPr>
          <a:xfrm>
            <a:off x="712011" y="857250"/>
            <a:ext cx="1543050" cy="5143500"/>
            <a:chOff x="0" y="0"/>
            <a:chExt cx="812800" cy="2709333"/>
          </a:xfrm>
        </p:grpSpPr>
        <p:sp>
          <p:nvSpPr>
            <p:cNvPr id="4" name="Freeform 4"/>
            <p:cNvSpPr/>
            <p:nvPr/>
          </p:nvSpPr>
          <p:spPr>
            <a:xfrm>
              <a:off x="0" y="0"/>
              <a:ext cx="812800" cy="2709333"/>
            </a:xfrm>
            <a:custGeom>
              <a:avLst/>
              <a:gdLst/>
              <a:ahLst/>
              <a:cxnLst/>
              <a:rect l="l" t="t" r="r" b="b"/>
              <a:pathLst>
                <a:path w="812800" h="2709333">
                  <a:moveTo>
                    <a:pt x="0" y="0"/>
                  </a:moveTo>
                  <a:lnTo>
                    <a:pt x="812800" y="0"/>
                  </a:lnTo>
                  <a:lnTo>
                    <a:pt x="812800" y="2709333"/>
                  </a:lnTo>
                  <a:lnTo>
                    <a:pt x="0" y="2709333"/>
                  </a:lnTo>
                  <a:close/>
                </a:path>
              </a:pathLst>
            </a:custGeom>
            <a:solidFill>
              <a:srgbClr val="593C8F"/>
            </a:solidFill>
          </p:spPr>
        </p:sp>
        <p:sp>
          <p:nvSpPr>
            <p:cNvPr id="5" name="TextBox 5"/>
            <p:cNvSpPr txBox="1"/>
            <p:nvPr/>
          </p:nvSpPr>
          <p:spPr>
            <a:xfrm>
              <a:off x="0" y="-47625"/>
              <a:ext cx="812800" cy="2756958"/>
            </a:xfrm>
            <a:prstGeom prst="rect">
              <a:avLst/>
            </a:prstGeom>
          </p:spPr>
          <p:txBody>
            <a:bodyPr lIns="25400" tIns="25400" rIns="25400" bIns="25400" rtlCol="0" anchor="ctr"/>
            <a:lstStyle/>
            <a:p>
              <a:pPr algn="ctr">
                <a:lnSpc>
                  <a:spcPts val="1330"/>
                </a:lnSpc>
              </a:pPr>
              <a:endParaRPr sz="900"/>
            </a:p>
          </p:txBody>
        </p:sp>
      </p:grpSp>
      <p:grpSp>
        <p:nvGrpSpPr>
          <p:cNvPr id="12" name="Group 12"/>
          <p:cNvGrpSpPr/>
          <p:nvPr/>
        </p:nvGrpSpPr>
        <p:grpSpPr>
          <a:xfrm>
            <a:off x="3692018" y="1579712"/>
            <a:ext cx="208366" cy="208366"/>
            <a:chOff x="0" y="0"/>
            <a:chExt cx="812800" cy="812800"/>
          </a:xfrm>
        </p:grpSpPr>
        <p:sp>
          <p:nvSpPr>
            <p:cNvPr id="13" name="Freeform 1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93C8F"/>
            </a:solidFill>
          </p:spPr>
        </p:sp>
        <p:sp>
          <p:nvSpPr>
            <p:cNvPr id="14" name="TextBox 14"/>
            <p:cNvSpPr txBox="1"/>
            <p:nvPr/>
          </p:nvSpPr>
          <p:spPr>
            <a:xfrm>
              <a:off x="76200" y="28575"/>
              <a:ext cx="660400" cy="708025"/>
            </a:xfrm>
            <a:prstGeom prst="rect">
              <a:avLst/>
            </a:prstGeom>
          </p:spPr>
          <p:txBody>
            <a:bodyPr lIns="25400" tIns="25400" rIns="25400" bIns="25400" rtlCol="0" anchor="ctr"/>
            <a:lstStyle/>
            <a:p>
              <a:pPr algn="ctr">
                <a:lnSpc>
                  <a:spcPts val="1330"/>
                </a:lnSpc>
              </a:pPr>
              <a:endParaRPr sz="900"/>
            </a:p>
          </p:txBody>
        </p:sp>
      </p:grpSp>
      <p:grpSp>
        <p:nvGrpSpPr>
          <p:cNvPr id="15" name="Group 15"/>
          <p:cNvGrpSpPr/>
          <p:nvPr/>
        </p:nvGrpSpPr>
        <p:grpSpPr>
          <a:xfrm>
            <a:off x="3667731" y="4005064"/>
            <a:ext cx="208366" cy="223268"/>
            <a:chOff x="0" y="0"/>
            <a:chExt cx="812800" cy="812800"/>
          </a:xfrm>
        </p:grpSpPr>
        <p:sp>
          <p:nvSpPr>
            <p:cNvPr id="16" name="Freeform 1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593C8F"/>
            </a:solidFill>
          </p:spPr>
        </p:sp>
        <p:sp>
          <p:nvSpPr>
            <p:cNvPr id="17" name="TextBox 17"/>
            <p:cNvSpPr txBox="1"/>
            <p:nvPr/>
          </p:nvSpPr>
          <p:spPr>
            <a:xfrm>
              <a:off x="76200" y="28575"/>
              <a:ext cx="660400" cy="708025"/>
            </a:xfrm>
            <a:prstGeom prst="rect">
              <a:avLst/>
            </a:prstGeom>
          </p:spPr>
          <p:txBody>
            <a:bodyPr lIns="25400" tIns="25400" rIns="25400" bIns="25400" rtlCol="0" anchor="ctr"/>
            <a:lstStyle/>
            <a:p>
              <a:pPr algn="ctr">
                <a:lnSpc>
                  <a:spcPts val="1330"/>
                </a:lnSpc>
              </a:pPr>
              <a:endParaRPr sz="900"/>
            </a:p>
          </p:txBody>
        </p:sp>
      </p:grpSp>
      <p:sp>
        <p:nvSpPr>
          <p:cNvPr id="18" name="TextBox 18"/>
          <p:cNvSpPr txBox="1"/>
          <p:nvPr/>
        </p:nvSpPr>
        <p:spPr>
          <a:xfrm>
            <a:off x="3965733" y="1555899"/>
            <a:ext cx="5104205" cy="2277547"/>
          </a:xfrm>
          <a:prstGeom prst="rect">
            <a:avLst/>
          </a:prstGeom>
        </p:spPr>
        <p:txBody>
          <a:bodyPr lIns="0" tIns="0" rIns="0" bIns="0" rtlCol="0" anchor="t">
            <a:spAutoFit/>
          </a:bodyPr>
          <a:lstStyle/>
          <a:p>
            <a:pPr>
              <a:lnSpc>
                <a:spcPts val="1750"/>
              </a:lnSpc>
            </a:pPr>
            <a:r>
              <a:rPr lang="en-US" b="1" dirty="0" smtClean="0">
                <a:solidFill>
                  <a:srgbClr val="5F848D"/>
                </a:solidFill>
                <a:latin typeface="Lato Bold"/>
                <a:ea typeface="Lato Bold"/>
                <a:cs typeface="Lato Bold"/>
                <a:sym typeface="Lato Bold"/>
              </a:rPr>
              <a:t>Acoustic Emission Testing</a:t>
            </a:r>
            <a:endParaRPr lang="en-US" b="1" dirty="0">
              <a:solidFill>
                <a:srgbClr val="5F848D"/>
              </a:solidFill>
              <a:latin typeface="Lato Bold"/>
              <a:ea typeface="Lato Bold"/>
              <a:cs typeface="Lato Bold"/>
              <a:sym typeface="Lato Bold"/>
            </a:endParaRPr>
          </a:p>
          <a:p>
            <a:pPr>
              <a:lnSpc>
                <a:spcPts val="1540"/>
              </a:lnSpc>
            </a:pPr>
            <a:endParaRPr lang="en-US" sz="1600" dirty="0">
              <a:solidFill>
                <a:srgbClr val="5F848D"/>
              </a:solidFill>
              <a:latin typeface="Lato Bold"/>
              <a:ea typeface="Lato Bold"/>
              <a:cs typeface="Lato Bold"/>
              <a:sym typeface="Lato Bold"/>
            </a:endParaRPr>
          </a:p>
          <a:p>
            <a:r>
              <a:rPr lang="en-US" dirty="0" smtClean="0"/>
              <a:t>IS 12710 : 1989 ISO 12716 Acoustic emission testing - Glossary of terms</a:t>
            </a:r>
          </a:p>
          <a:p>
            <a:endParaRPr lang="en-US" dirty="0" smtClean="0"/>
          </a:p>
          <a:p>
            <a:r>
              <a:rPr lang="en-US" dirty="0" smtClean="0"/>
              <a:t>IS 14670 : 1999 Recommended practice for acoustic emission inspection during hydrostatic pressure testing of system</a:t>
            </a:r>
          </a:p>
          <a:p>
            <a:pPr>
              <a:lnSpc>
                <a:spcPts val="1540"/>
              </a:lnSpc>
            </a:pPr>
            <a:r>
              <a:rPr lang="en-US" sz="1100" dirty="0" smtClean="0">
                <a:solidFill>
                  <a:srgbClr val="000000"/>
                </a:solidFill>
                <a:latin typeface="Poppins"/>
                <a:ea typeface="Poppins"/>
                <a:cs typeface="Poppins"/>
                <a:sym typeface="Poppins"/>
              </a:rPr>
              <a:t> </a:t>
            </a:r>
            <a:endParaRPr lang="en-US" sz="1100" dirty="0">
              <a:solidFill>
                <a:srgbClr val="000000"/>
              </a:solidFill>
              <a:latin typeface="Poppins"/>
              <a:ea typeface="Poppins"/>
              <a:cs typeface="Poppins"/>
              <a:sym typeface="Poppins"/>
            </a:endParaRPr>
          </a:p>
        </p:txBody>
      </p:sp>
      <p:sp>
        <p:nvSpPr>
          <p:cNvPr id="19" name="TextBox 19"/>
          <p:cNvSpPr txBox="1"/>
          <p:nvPr/>
        </p:nvSpPr>
        <p:spPr>
          <a:xfrm>
            <a:off x="3961186" y="4032637"/>
            <a:ext cx="5056411" cy="2323713"/>
          </a:xfrm>
          <a:prstGeom prst="rect">
            <a:avLst/>
          </a:prstGeom>
        </p:spPr>
        <p:txBody>
          <a:bodyPr wrap="square" lIns="0" tIns="0" rIns="0" bIns="0" rtlCol="0" anchor="t">
            <a:spAutoFit/>
          </a:bodyPr>
          <a:lstStyle/>
          <a:p>
            <a:pPr>
              <a:lnSpc>
                <a:spcPts val="1540"/>
              </a:lnSpc>
            </a:pPr>
            <a:r>
              <a:rPr lang="en-US" b="1" dirty="0" smtClean="0">
                <a:solidFill>
                  <a:srgbClr val="5F848D"/>
                </a:solidFill>
                <a:latin typeface="Poppins Bold"/>
                <a:ea typeface="Poppins Bold"/>
                <a:cs typeface="Poppins Bold"/>
                <a:sym typeface="Poppins Bold"/>
              </a:rPr>
              <a:t>Leak Testing</a:t>
            </a:r>
            <a:endParaRPr lang="en-US" b="1" dirty="0">
              <a:solidFill>
                <a:srgbClr val="5F848D"/>
              </a:solidFill>
              <a:latin typeface="Poppins Bold"/>
              <a:ea typeface="Poppins Bold"/>
              <a:cs typeface="Poppins Bold"/>
              <a:sym typeface="Poppins Bold"/>
            </a:endParaRPr>
          </a:p>
          <a:p>
            <a:pPr>
              <a:lnSpc>
                <a:spcPts val="1540"/>
              </a:lnSpc>
            </a:pPr>
            <a:endParaRPr lang="en-US" sz="1100" dirty="0">
              <a:solidFill>
                <a:srgbClr val="5F848D"/>
              </a:solidFill>
              <a:latin typeface="Poppins Bold"/>
              <a:ea typeface="Poppins Bold"/>
              <a:cs typeface="Poppins Bold"/>
              <a:sym typeface="Poppins Bold"/>
            </a:endParaRPr>
          </a:p>
          <a:p>
            <a:r>
              <a:rPr lang="en-US" dirty="0"/>
              <a:t>IS 8973 : 1991 ISO 20484:2017 Leak detection techniques glossary (First Revision)</a:t>
            </a:r>
          </a:p>
          <a:p>
            <a:endParaRPr lang="en-US" dirty="0"/>
          </a:p>
          <a:p>
            <a:r>
              <a:rPr lang="en-US" dirty="0"/>
              <a:t>IS 9902 : 2004 Recommended practice for leak testing (First Revision)</a:t>
            </a:r>
          </a:p>
          <a:p>
            <a:endParaRPr lang="en-US" sz="1100" dirty="0" smtClean="0"/>
          </a:p>
          <a:p>
            <a:pPr>
              <a:lnSpc>
                <a:spcPts val="1540"/>
              </a:lnSpc>
            </a:pPr>
            <a:endParaRPr lang="en-US" sz="1100" dirty="0">
              <a:solidFill>
                <a:srgbClr val="000000"/>
              </a:solidFill>
              <a:latin typeface="Poppins"/>
              <a:ea typeface="Poppins"/>
              <a:cs typeface="Poppins"/>
              <a:sym typeface="Poppins"/>
            </a:endParaRPr>
          </a:p>
          <a:p>
            <a:pPr>
              <a:lnSpc>
                <a:spcPts val="1540"/>
              </a:lnSpc>
              <a:spcBef>
                <a:spcPct val="0"/>
              </a:spcBef>
            </a:pPr>
            <a:endParaRPr lang="en-US" sz="1100" dirty="0">
              <a:solidFill>
                <a:srgbClr val="000000"/>
              </a:solidFill>
              <a:latin typeface="Poppins"/>
              <a:ea typeface="Poppins"/>
              <a:cs typeface="Poppins"/>
              <a:sym typeface="Poppins"/>
            </a:endParaRPr>
          </a:p>
        </p:txBody>
      </p:sp>
      <p:sp>
        <p:nvSpPr>
          <p:cNvPr id="20" name="TextBox 20"/>
          <p:cNvSpPr txBox="1"/>
          <p:nvPr/>
        </p:nvSpPr>
        <p:spPr>
          <a:xfrm>
            <a:off x="2829582" y="1027494"/>
            <a:ext cx="5756226" cy="258276"/>
          </a:xfrm>
          <a:prstGeom prst="rect">
            <a:avLst/>
          </a:prstGeom>
        </p:spPr>
        <p:txBody>
          <a:bodyPr lIns="0" tIns="0" rIns="0" bIns="0" rtlCol="0" anchor="t">
            <a:spAutoFit/>
          </a:bodyPr>
          <a:lstStyle/>
          <a:p>
            <a:pPr algn="ctr">
              <a:lnSpc>
                <a:spcPts val="2238"/>
              </a:lnSpc>
              <a:spcBef>
                <a:spcPct val="0"/>
              </a:spcBef>
            </a:pPr>
            <a:r>
              <a:rPr lang="en-US" sz="1600" b="1" dirty="0">
                <a:solidFill>
                  <a:schemeClr val="tx2"/>
                </a:solidFill>
                <a:latin typeface="Lato"/>
                <a:ea typeface="Lato"/>
                <a:cs typeface="Lato"/>
                <a:sym typeface="Lato"/>
              </a:rPr>
              <a:t>INDIAN STANDARDS ON </a:t>
            </a:r>
            <a:r>
              <a:rPr lang="en-US" sz="1600" b="1" dirty="0" smtClean="0">
                <a:solidFill>
                  <a:schemeClr val="tx2"/>
                </a:solidFill>
                <a:latin typeface="Lato"/>
                <a:ea typeface="Lato"/>
                <a:cs typeface="Lato"/>
                <a:sym typeface="Lato"/>
              </a:rPr>
              <a:t>NON-DESTRUCTIVE TESTING</a:t>
            </a:r>
            <a:endParaRPr lang="en-US" sz="1600" b="1" dirty="0">
              <a:solidFill>
                <a:schemeClr val="tx2"/>
              </a:solidFill>
              <a:latin typeface="Lato"/>
              <a:ea typeface="Lato"/>
              <a:cs typeface="Lato"/>
              <a:sym typeface="Lato"/>
            </a:endParaRPr>
          </a:p>
        </p:txBody>
      </p:sp>
      <p:sp>
        <p:nvSpPr>
          <p:cNvPr id="21" name="Slide Number Placeholder 20"/>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4137616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857250"/>
            <a:ext cx="4749800" cy="5143500"/>
            <a:chOff x="0" y="0"/>
            <a:chExt cx="2501952" cy="2709333"/>
          </a:xfrm>
        </p:grpSpPr>
        <p:sp>
          <p:nvSpPr>
            <p:cNvPr id="3" name="Freeform 3"/>
            <p:cNvSpPr/>
            <p:nvPr/>
          </p:nvSpPr>
          <p:spPr>
            <a:xfrm>
              <a:off x="0" y="0"/>
              <a:ext cx="2501952" cy="2709333"/>
            </a:xfrm>
            <a:custGeom>
              <a:avLst/>
              <a:gdLst/>
              <a:ahLst/>
              <a:cxnLst/>
              <a:rect l="l" t="t" r="r" b="b"/>
              <a:pathLst>
                <a:path w="2501952" h="2709333">
                  <a:moveTo>
                    <a:pt x="0" y="0"/>
                  </a:moveTo>
                  <a:lnTo>
                    <a:pt x="2501952" y="0"/>
                  </a:lnTo>
                  <a:lnTo>
                    <a:pt x="2501952" y="2709333"/>
                  </a:lnTo>
                  <a:lnTo>
                    <a:pt x="0" y="2709333"/>
                  </a:lnTo>
                  <a:close/>
                </a:path>
              </a:pathLst>
            </a:custGeom>
            <a:solidFill>
              <a:srgbClr val="593C8F"/>
            </a:solidFill>
          </p:spPr>
        </p:sp>
        <p:sp>
          <p:nvSpPr>
            <p:cNvPr id="4" name="TextBox 4"/>
            <p:cNvSpPr txBox="1"/>
            <p:nvPr/>
          </p:nvSpPr>
          <p:spPr>
            <a:xfrm>
              <a:off x="0" y="-47625"/>
              <a:ext cx="2501952" cy="2756958"/>
            </a:xfrm>
            <a:prstGeom prst="rect">
              <a:avLst/>
            </a:prstGeom>
          </p:spPr>
          <p:txBody>
            <a:bodyPr lIns="25400" tIns="25400" rIns="25400" bIns="25400" rtlCol="0" anchor="ctr"/>
            <a:lstStyle/>
            <a:p>
              <a:pPr algn="ctr">
                <a:lnSpc>
                  <a:spcPts val="1330"/>
                </a:lnSpc>
              </a:pPr>
              <a:endParaRPr sz="900"/>
            </a:p>
          </p:txBody>
        </p:sp>
      </p:grpSp>
      <p:sp>
        <p:nvSpPr>
          <p:cNvPr id="5" name="TextBox 5"/>
          <p:cNvSpPr txBox="1"/>
          <p:nvPr/>
        </p:nvSpPr>
        <p:spPr>
          <a:xfrm>
            <a:off x="537755" y="1599898"/>
            <a:ext cx="2990524" cy="384721"/>
          </a:xfrm>
          <a:prstGeom prst="rect">
            <a:avLst/>
          </a:prstGeom>
        </p:spPr>
        <p:txBody>
          <a:bodyPr lIns="0" tIns="0" rIns="0" bIns="0" rtlCol="0" anchor="t">
            <a:spAutoFit/>
          </a:bodyPr>
          <a:lstStyle/>
          <a:p>
            <a:pPr>
              <a:lnSpc>
                <a:spcPts val="3009"/>
              </a:lnSpc>
              <a:spcBef>
                <a:spcPct val="0"/>
              </a:spcBef>
            </a:pPr>
            <a:r>
              <a:rPr lang="en-US" sz="2149">
                <a:solidFill>
                  <a:srgbClr val="FFFFFF"/>
                </a:solidFill>
                <a:latin typeface="Poppins"/>
                <a:ea typeface="Poppins"/>
                <a:cs typeface="Poppins"/>
                <a:sym typeface="Poppins"/>
              </a:rPr>
              <a:t>1</a:t>
            </a:r>
          </a:p>
        </p:txBody>
      </p:sp>
      <p:sp>
        <p:nvSpPr>
          <p:cNvPr id="6" name="AutoShape 6"/>
          <p:cNvSpPr/>
          <p:nvPr/>
        </p:nvSpPr>
        <p:spPr>
          <a:xfrm flipV="1">
            <a:off x="514382" y="1978542"/>
            <a:ext cx="2880995" cy="9525"/>
          </a:xfrm>
          <a:prstGeom prst="line">
            <a:avLst/>
          </a:prstGeom>
          <a:ln w="38100" cap="flat">
            <a:solidFill>
              <a:srgbClr val="FFFFFF"/>
            </a:solidFill>
            <a:prstDash val="solid"/>
            <a:headEnd type="none" w="sm" len="sm"/>
            <a:tailEnd type="none" w="sm" len="sm"/>
          </a:ln>
        </p:spPr>
      </p:sp>
      <p:sp>
        <p:nvSpPr>
          <p:cNvPr id="10" name="TextBox 10"/>
          <p:cNvSpPr txBox="1"/>
          <p:nvPr/>
        </p:nvSpPr>
        <p:spPr>
          <a:xfrm>
            <a:off x="514350" y="2947670"/>
            <a:ext cx="3592363" cy="2372444"/>
          </a:xfrm>
          <a:prstGeom prst="rect">
            <a:avLst/>
          </a:prstGeom>
        </p:spPr>
        <p:txBody>
          <a:bodyPr lIns="0" tIns="0" rIns="0" bIns="0" rtlCol="0" anchor="t">
            <a:spAutoFit/>
          </a:bodyPr>
          <a:lstStyle/>
          <a:p>
            <a:pPr algn="ctr">
              <a:lnSpc>
                <a:spcPts val="3710"/>
              </a:lnSpc>
            </a:pPr>
            <a:r>
              <a:rPr lang="en-US" sz="2650" dirty="0">
                <a:solidFill>
                  <a:srgbClr val="FFFFFF"/>
                </a:solidFill>
                <a:latin typeface="Lato Bold"/>
                <a:ea typeface="Lato Bold"/>
                <a:cs typeface="Lato Bold"/>
                <a:sym typeface="Lato Bold"/>
              </a:rPr>
              <a:t>IS 3658 : 1999 </a:t>
            </a:r>
            <a:endParaRPr lang="en-US" sz="2650" dirty="0" smtClean="0">
              <a:solidFill>
                <a:srgbClr val="FFFFFF"/>
              </a:solidFill>
              <a:latin typeface="Lato Bold"/>
              <a:ea typeface="Lato Bold"/>
              <a:cs typeface="Lato Bold"/>
              <a:sym typeface="Lato Bold"/>
            </a:endParaRPr>
          </a:p>
          <a:p>
            <a:pPr algn="ctr">
              <a:lnSpc>
                <a:spcPts val="3710"/>
              </a:lnSpc>
            </a:pPr>
            <a:endParaRPr lang="en-US" sz="2650" dirty="0">
              <a:solidFill>
                <a:srgbClr val="FFFFFF"/>
              </a:solidFill>
              <a:latin typeface="Lato Bold"/>
              <a:ea typeface="Lato Bold"/>
              <a:cs typeface="Lato Bold"/>
              <a:sym typeface="Lato Bold"/>
            </a:endParaRPr>
          </a:p>
          <a:p>
            <a:pPr algn="ctr">
              <a:lnSpc>
                <a:spcPts val="3710"/>
              </a:lnSpc>
            </a:pPr>
            <a:r>
              <a:rPr lang="en-US" sz="2650" dirty="0" smtClean="0">
                <a:solidFill>
                  <a:srgbClr val="FFFFFF"/>
                </a:solidFill>
                <a:latin typeface="Lato Bold"/>
                <a:ea typeface="Lato Bold"/>
                <a:cs typeface="Lato Bold"/>
                <a:sym typeface="Lato Bold"/>
              </a:rPr>
              <a:t>Code </a:t>
            </a:r>
            <a:r>
              <a:rPr lang="en-US" sz="2650" dirty="0">
                <a:solidFill>
                  <a:srgbClr val="FFFFFF"/>
                </a:solidFill>
                <a:latin typeface="Lato Bold"/>
                <a:ea typeface="Lato Bold"/>
                <a:cs typeface="Lato Bold"/>
                <a:sym typeface="Lato Bold"/>
              </a:rPr>
              <a:t>of practice for liquid penetrant flaw detection</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185022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dirty="0" smtClean="0">
                <a:solidFill>
                  <a:srgbClr val="7030A0"/>
                </a:solidFill>
              </a:rPr>
              <a:t>Structure of Standard (IS 3658 : 1999) </a:t>
            </a:r>
            <a:endParaRPr lang="en-IN" dirty="0">
              <a:solidFill>
                <a:srgbClr val="7030A0"/>
              </a:solidFill>
            </a:endParaRPr>
          </a:p>
        </p:txBody>
      </p:sp>
      <p:sp>
        <p:nvSpPr>
          <p:cNvPr id="3" name="Content Placeholder 2"/>
          <p:cNvSpPr>
            <a:spLocks noGrp="1"/>
          </p:cNvSpPr>
          <p:nvPr>
            <p:ph idx="1"/>
          </p:nvPr>
        </p:nvSpPr>
        <p:spPr>
          <a:xfrm>
            <a:off x="457200" y="980728"/>
            <a:ext cx="8229600" cy="5145435"/>
          </a:xfrm>
        </p:spPr>
        <p:txBody>
          <a:bodyPr>
            <a:normAutofit lnSpcReduction="10000"/>
          </a:bodyPr>
          <a:lstStyle/>
          <a:p>
            <a:r>
              <a:rPr lang="en-US" sz="2400" dirty="0" smtClean="0">
                <a:latin typeface="Arial" panose="020B0604020202020204" pitchFamily="34" charset="0"/>
                <a:cs typeface="Arial" panose="020B0604020202020204" pitchFamily="34" charset="0"/>
              </a:rPr>
              <a:t>1. Scope</a:t>
            </a:r>
          </a:p>
          <a:p>
            <a:r>
              <a:rPr lang="en-US" sz="2400" dirty="0" smtClean="0">
                <a:latin typeface="Arial" panose="020B0604020202020204" pitchFamily="34" charset="0"/>
                <a:cs typeface="Arial" panose="020B0604020202020204" pitchFamily="34" charset="0"/>
              </a:rPr>
              <a:t>2. References</a:t>
            </a:r>
          </a:p>
          <a:p>
            <a:r>
              <a:rPr lang="en-US" sz="2400" dirty="0" smtClean="0">
                <a:latin typeface="Arial" panose="020B0604020202020204" pitchFamily="34" charset="0"/>
                <a:cs typeface="Arial" panose="020B0604020202020204" pitchFamily="34" charset="0"/>
              </a:rPr>
              <a:t>3. Terminology</a:t>
            </a:r>
          </a:p>
          <a:p>
            <a:r>
              <a:rPr lang="en-US" sz="2400" dirty="0" smtClean="0">
                <a:latin typeface="Arial" panose="020B0604020202020204" pitchFamily="34" charset="0"/>
                <a:cs typeface="Arial" panose="020B0604020202020204" pitchFamily="34" charset="0"/>
              </a:rPr>
              <a:t>4. Principle of test</a:t>
            </a:r>
          </a:p>
          <a:p>
            <a:r>
              <a:rPr lang="en-US" sz="2400" dirty="0" smtClean="0">
                <a:latin typeface="Arial" panose="020B0604020202020204" pitchFamily="34" charset="0"/>
                <a:cs typeface="Arial" panose="020B0604020202020204" pitchFamily="34" charset="0"/>
              </a:rPr>
              <a:t>5. Materials</a:t>
            </a:r>
          </a:p>
          <a:p>
            <a:r>
              <a:rPr lang="en-US" sz="2400" dirty="0" smtClean="0">
                <a:latin typeface="Arial" panose="020B0604020202020204" pitchFamily="34" charset="0"/>
                <a:cs typeface="Arial" panose="020B0604020202020204" pitchFamily="34" charset="0"/>
              </a:rPr>
              <a:t>6. Procedure </a:t>
            </a:r>
          </a:p>
          <a:p>
            <a:r>
              <a:rPr lang="en-US" sz="2400" dirty="0" smtClean="0">
                <a:latin typeface="Arial" panose="020B0604020202020204" pitchFamily="34" charset="0"/>
                <a:cs typeface="Arial" panose="020B0604020202020204" pitchFamily="34" charset="0"/>
              </a:rPr>
              <a:t>7. Dwell Time</a:t>
            </a:r>
          </a:p>
          <a:p>
            <a:r>
              <a:rPr lang="en-US" sz="2400" dirty="0" smtClean="0">
                <a:latin typeface="Arial" panose="020B0604020202020204" pitchFamily="34" charset="0"/>
                <a:cs typeface="Arial" panose="020B0604020202020204" pitchFamily="34" charset="0"/>
              </a:rPr>
              <a:t>8. Lighting condition</a:t>
            </a:r>
          </a:p>
          <a:p>
            <a:r>
              <a:rPr lang="en-US" sz="2400" dirty="0" smtClean="0">
                <a:latin typeface="Arial" panose="020B0604020202020204" pitchFamily="34" charset="0"/>
                <a:cs typeface="Arial" panose="020B0604020202020204" pitchFamily="34" charset="0"/>
              </a:rPr>
              <a:t>9. Interpretation of result</a:t>
            </a:r>
          </a:p>
          <a:p>
            <a:r>
              <a:rPr lang="en-US" sz="2400" dirty="0" smtClean="0">
                <a:latin typeface="Arial" panose="020B0604020202020204" pitchFamily="34" charset="0"/>
                <a:cs typeface="Arial" panose="020B0604020202020204" pitchFamily="34" charset="0"/>
              </a:rPr>
              <a:t>10. Post cleaning</a:t>
            </a:r>
          </a:p>
          <a:p>
            <a:r>
              <a:rPr lang="en-US" sz="2400" dirty="0" smtClean="0">
                <a:latin typeface="Arial" panose="020B0604020202020204" pitchFamily="34" charset="0"/>
                <a:cs typeface="Arial" panose="020B0604020202020204" pitchFamily="34" charset="0"/>
              </a:rPr>
              <a:t>11. Report of Examination</a:t>
            </a: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9145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260648"/>
            <a:ext cx="7886700" cy="504056"/>
          </a:xfrm>
        </p:spPr>
        <p:txBody>
          <a:bodyPr>
            <a:noAutofit/>
          </a:bodyPr>
          <a:lstStyle/>
          <a:p>
            <a:pPr algn="ctr"/>
            <a:r>
              <a:rPr lang="en-IN" sz="3200" b="1" dirty="0">
                <a:solidFill>
                  <a:srgbClr val="7030A0"/>
                </a:solidFill>
              </a:rPr>
              <a:t>Standard</a:t>
            </a:r>
          </a:p>
        </p:txBody>
      </p:sp>
      <p:sp>
        <p:nvSpPr>
          <p:cNvPr id="4" name="Content Placeholder 3"/>
          <p:cNvSpPr>
            <a:spLocks noGrp="1"/>
          </p:cNvSpPr>
          <p:nvPr>
            <p:ph idx="1"/>
          </p:nvPr>
        </p:nvSpPr>
        <p:spPr>
          <a:xfrm>
            <a:off x="628650" y="908720"/>
            <a:ext cx="8119814" cy="5328592"/>
          </a:xfrm>
        </p:spPr>
        <p:txBody>
          <a:bodyPr>
            <a:normAutofit fontScale="85000" lnSpcReduction="10000"/>
          </a:bodyPr>
          <a:lstStyle/>
          <a:p>
            <a:pPr algn="just"/>
            <a:endParaRPr lang="en-US" b="1" dirty="0" smtClean="0"/>
          </a:p>
          <a:p>
            <a:pPr algn="just"/>
            <a:r>
              <a:rPr lang="en-US" b="1" dirty="0" smtClean="0"/>
              <a:t>A </a:t>
            </a:r>
            <a:r>
              <a:rPr lang="en-US" b="1" dirty="0"/>
              <a:t>standard is a document, established by consensus and approved by a recognized body, that provides, for common and repeated use, rules, guidelines or characteristics for activities or their results, aimed at the achievement of the optimum degree of order in a given context (see ISO Guide 2</a:t>
            </a:r>
            <a:r>
              <a:rPr lang="en-US" b="1" dirty="0" smtClean="0"/>
              <a:t>). </a:t>
            </a:r>
          </a:p>
          <a:p>
            <a:pPr marL="0" indent="0" algn="just">
              <a:buNone/>
            </a:pPr>
            <a:endParaRPr lang="en-US" b="1" dirty="0" smtClean="0"/>
          </a:p>
          <a:p>
            <a:pPr algn="just"/>
            <a:r>
              <a:rPr lang="en-US" b="1" dirty="0" smtClean="0"/>
              <a:t>The process of standard development is based on the core principle of Openness, transparency, impartiality and consensus.</a:t>
            </a:r>
          </a:p>
          <a:p>
            <a:pPr marL="0" indent="0" algn="just">
              <a:buNone/>
            </a:pPr>
            <a:endParaRPr lang="en-US" b="1" dirty="0" smtClean="0"/>
          </a:p>
          <a:p>
            <a:pPr algn="just"/>
            <a:r>
              <a:rPr lang="en-US" b="1" dirty="0" smtClean="0"/>
              <a:t>Standard </a:t>
            </a:r>
            <a:r>
              <a:rPr lang="en-US" b="1" dirty="0"/>
              <a:t>can be a product specification, a code of practice, a terminology standard, a process specification, a service specification, a test method, system specification, dimensions, </a:t>
            </a:r>
            <a:r>
              <a:rPr lang="en-US" b="1" dirty="0" smtClean="0"/>
              <a:t>etc. </a:t>
            </a:r>
            <a:r>
              <a:rPr lang="en-US" b="1" dirty="0"/>
              <a:t>(see ISO/IEC Guide 2). </a:t>
            </a:r>
            <a:endParaRPr lang="en-US" b="1" dirty="0" smtClean="0"/>
          </a:p>
          <a:p>
            <a:pPr marL="0" indent="0" algn="just">
              <a:buNone/>
            </a:pPr>
            <a:endParaRPr lang="en-US" dirty="0"/>
          </a:p>
          <a:p>
            <a:pPr marL="0" indent="0" algn="just">
              <a:buNone/>
            </a:pPr>
            <a:r>
              <a:rPr lang="en-US" sz="2400" dirty="0" smtClean="0"/>
              <a:t>NOTE </a:t>
            </a:r>
            <a:r>
              <a:rPr lang="en-US" sz="2400" dirty="0"/>
              <a:t>– Standards should be based on the consolidated results of science, technology and experience, and aimed at the promotion of optimum community benefits. A Standard is a document setting out good practices established by consensus subject to public consultation and approved by a national committee.</a:t>
            </a:r>
            <a:endParaRPr lang="en-IN" sz="2400"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90433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71470" y="-285776"/>
            <a:ext cx="9144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l="-20312" r="-20312"/>
            </a:stretch>
          </a:blipFill>
        </p:spPr>
      </p:sp>
      <p:grpSp>
        <p:nvGrpSpPr>
          <p:cNvPr id="3" name="Group 3"/>
          <p:cNvGrpSpPr/>
          <p:nvPr/>
        </p:nvGrpSpPr>
        <p:grpSpPr>
          <a:xfrm>
            <a:off x="500034" y="759006"/>
            <a:ext cx="8115300" cy="836273"/>
            <a:chOff x="0" y="-95250"/>
            <a:chExt cx="4274726" cy="330379"/>
          </a:xfrm>
        </p:grpSpPr>
        <p:sp>
          <p:nvSpPr>
            <p:cNvPr id="4" name="Freeform 4"/>
            <p:cNvSpPr/>
            <p:nvPr/>
          </p:nvSpPr>
          <p:spPr>
            <a:xfrm>
              <a:off x="0" y="0"/>
              <a:ext cx="4274726" cy="235129"/>
            </a:xfrm>
            <a:custGeom>
              <a:avLst/>
              <a:gdLst/>
              <a:ahLst/>
              <a:cxnLst/>
              <a:rect l="l" t="t" r="r" b="b"/>
              <a:pathLst>
                <a:path w="4274726" h="235129">
                  <a:moveTo>
                    <a:pt x="0" y="0"/>
                  </a:moveTo>
                  <a:lnTo>
                    <a:pt x="4274726" y="0"/>
                  </a:lnTo>
                  <a:lnTo>
                    <a:pt x="4274726" y="235129"/>
                  </a:lnTo>
                  <a:lnTo>
                    <a:pt x="0" y="235129"/>
                  </a:lnTo>
                  <a:close/>
                </a:path>
              </a:pathLst>
            </a:custGeom>
            <a:solidFill>
              <a:srgbClr val="593C8F"/>
            </a:solidFill>
          </p:spPr>
        </p:sp>
        <p:sp>
          <p:nvSpPr>
            <p:cNvPr id="5" name="TextBox 5"/>
            <p:cNvSpPr txBox="1"/>
            <p:nvPr/>
          </p:nvSpPr>
          <p:spPr>
            <a:xfrm>
              <a:off x="0" y="-95250"/>
              <a:ext cx="4274726" cy="330379"/>
            </a:xfrm>
            <a:prstGeom prst="rect">
              <a:avLst/>
            </a:prstGeom>
          </p:spPr>
          <p:txBody>
            <a:bodyPr lIns="50800" tIns="50800" rIns="50800" bIns="50800" rtlCol="0" anchor="ctr"/>
            <a:lstStyle/>
            <a:p>
              <a:pPr algn="ctr">
                <a:lnSpc>
                  <a:spcPts val="2587"/>
                </a:lnSpc>
              </a:pPr>
              <a:r>
                <a:rPr lang="en-US" b="1" dirty="0">
                  <a:solidFill>
                    <a:srgbClr val="FFFFFF"/>
                  </a:solidFill>
                  <a:latin typeface="Poppins"/>
                  <a:ea typeface="Poppins"/>
                  <a:cs typeface="Poppins"/>
                  <a:sym typeface="Poppins"/>
                </a:rPr>
                <a:t>Important </a:t>
              </a:r>
              <a:r>
                <a:rPr lang="en-US" b="1" dirty="0" smtClean="0">
                  <a:solidFill>
                    <a:srgbClr val="FFFFFF"/>
                  </a:solidFill>
                  <a:latin typeface="Poppins"/>
                  <a:ea typeface="Poppins"/>
                  <a:cs typeface="Poppins"/>
                  <a:sym typeface="Poppins"/>
                </a:rPr>
                <a:t>term </a:t>
              </a:r>
              <a:r>
                <a:rPr lang="en-US" b="1" dirty="0">
                  <a:solidFill>
                    <a:srgbClr val="FFFFFF"/>
                  </a:solidFill>
                  <a:latin typeface="Poppins"/>
                  <a:ea typeface="Poppins"/>
                  <a:cs typeface="Poppins"/>
                  <a:sym typeface="Poppins"/>
                </a:rPr>
                <a:t>and definitions</a:t>
              </a:r>
            </a:p>
          </p:txBody>
        </p:sp>
      </p:grpSp>
      <p:sp>
        <p:nvSpPr>
          <p:cNvPr id="6" name="TextBox 6"/>
          <p:cNvSpPr txBox="1"/>
          <p:nvPr/>
        </p:nvSpPr>
        <p:spPr>
          <a:xfrm>
            <a:off x="0" y="91455"/>
            <a:ext cx="9144000" cy="780022"/>
          </a:xfrm>
          <a:prstGeom prst="rect">
            <a:avLst/>
          </a:prstGeom>
        </p:spPr>
        <p:txBody>
          <a:bodyPr lIns="0" tIns="0" rIns="0" bIns="0" rtlCol="0" anchor="t">
            <a:spAutoFit/>
          </a:bodyPr>
          <a:lstStyle/>
          <a:p>
            <a:pPr algn="ctr">
              <a:lnSpc>
                <a:spcPts val="4155"/>
              </a:lnSpc>
            </a:pPr>
            <a:r>
              <a:rPr lang="en-US" sz="2400" dirty="0" smtClean="0">
                <a:solidFill>
                  <a:schemeClr val="accent5">
                    <a:lumMod val="50000"/>
                  </a:schemeClr>
                </a:solidFill>
                <a:latin typeface="Lato"/>
                <a:ea typeface="Lato"/>
                <a:cs typeface="Lato"/>
                <a:sym typeface="Lato"/>
              </a:rPr>
              <a:t>IS 3658 : 1999- Code of practice for liquid </a:t>
            </a:r>
            <a:r>
              <a:rPr lang="en-US" sz="2400" dirty="0" err="1" smtClean="0">
                <a:solidFill>
                  <a:schemeClr val="accent5">
                    <a:lumMod val="50000"/>
                  </a:schemeClr>
                </a:solidFill>
                <a:latin typeface="Lato"/>
                <a:ea typeface="Lato"/>
                <a:cs typeface="Lato"/>
                <a:sym typeface="Lato"/>
              </a:rPr>
              <a:t>penetrant</a:t>
            </a:r>
            <a:r>
              <a:rPr lang="en-US" sz="2400" dirty="0" smtClean="0">
                <a:solidFill>
                  <a:schemeClr val="accent5">
                    <a:lumMod val="50000"/>
                  </a:schemeClr>
                </a:solidFill>
                <a:latin typeface="Lato"/>
                <a:ea typeface="Lato"/>
                <a:cs typeface="Lato"/>
                <a:sym typeface="Lato"/>
              </a:rPr>
              <a:t> flaw detection </a:t>
            </a:r>
          </a:p>
          <a:p>
            <a:pPr algn="ctr">
              <a:lnSpc>
                <a:spcPts val="1572"/>
              </a:lnSpc>
              <a:spcBef>
                <a:spcPct val="0"/>
              </a:spcBef>
            </a:pPr>
            <a:endParaRPr lang="en-US" sz="3000" dirty="0">
              <a:solidFill>
                <a:srgbClr val="593C8F"/>
              </a:solidFill>
              <a:latin typeface="Lato"/>
              <a:ea typeface="Lato"/>
              <a:cs typeface="Lato"/>
              <a:sym typeface="Lato"/>
            </a:endParaRPr>
          </a:p>
        </p:txBody>
      </p:sp>
      <p:grpSp>
        <p:nvGrpSpPr>
          <p:cNvPr id="7" name="Group 7"/>
          <p:cNvGrpSpPr/>
          <p:nvPr/>
        </p:nvGrpSpPr>
        <p:grpSpPr>
          <a:xfrm>
            <a:off x="500034" y="1850926"/>
            <a:ext cx="3786800" cy="4497041"/>
            <a:chOff x="-7541" y="-76200"/>
            <a:chExt cx="1994693" cy="1552308"/>
          </a:xfrm>
        </p:grpSpPr>
        <p:sp>
          <p:nvSpPr>
            <p:cNvPr id="8" name="Freeform 8"/>
            <p:cNvSpPr/>
            <p:nvPr/>
          </p:nvSpPr>
          <p:spPr>
            <a:xfrm>
              <a:off x="-7541" y="9432"/>
              <a:ext cx="1987152" cy="1466676"/>
            </a:xfrm>
            <a:custGeom>
              <a:avLst/>
              <a:gdLst/>
              <a:ahLst/>
              <a:cxnLst/>
              <a:rect l="l" t="t" r="r" b="b"/>
              <a:pathLst>
                <a:path w="1987152" h="1466676">
                  <a:moveTo>
                    <a:pt x="52331" y="0"/>
                  </a:moveTo>
                  <a:lnTo>
                    <a:pt x="1934821" y="0"/>
                  </a:lnTo>
                  <a:cubicBezTo>
                    <a:pt x="1963722" y="0"/>
                    <a:pt x="1987152" y="23430"/>
                    <a:pt x="1987152" y="52331"/>
                  </a:cubicBezTo>
                  <a:lnTo>
                    <a:pt x="1987152" y="1414344"/>
                  </a:lnTo>
                  <a:cubicBezTo>
                    <a:pt x="1987152" y="1443246"/>
                    <a:pt x="1963722" y="1466676"/>
                    <a:pt x="1934821" y="1466676"/>
                  </a:cubicBezTo>
                  <a:lnTo>
                    <a:pt x="52331" y="1466676"/>
                  </a:lnTo>
                  <a:cubicBezTo>
                    <a:pt x="23430" y="1466676"/>
                    <a:pt x="0" y="1443246"/>
                    <a:pt x="0" y="1414344"/>
                  </a:cubicBezTo>
                  <a:lnTo>
                    <a:pt x="0" y="52331"/>
                  </a:lnTo>
                  <a:cubicBezTo>
                    <a:pt x="0" y="23430"/>
                    <a:pt x="23430" y="0"/>
                    <a:pt x="52331" y="0"/>
                  </a:cubicBezTo>
                  <a:close/>
                </a:path>
              </a:pathLst>
            </a:custGeom>
            <a:solidFill>
              <a:srgbClr val="E5E5E5"/>
            </a:solidFill>
          </p:spPr>
        </p:sp>
        <p:sp>
          <p:nvSpPr>
            <p:cNvPr id="9" name="TextBox 9"/>
            <p:cNvSpPr txBox="1"/>
            <p:nvPr/>
          </p:nvSpPr>
          <p:spPr>
            <a:xfrm>
              <a:off x="0" y="-76200"/>
              <a:ext cx="1987152" cy="1542876"/>
            </a:xfrm>
            <a:prstGeom prst="rect">
              <a:avLst/>
            </a:prstGeom>
          </p:spPr>
          <p:txBody>
            <a:bodyPr lIns="50800" tIns="50800" rIns="50800" bIns="50800" rtlCol="0" anchor="ctr"/>
            <a:lstStyle/>
            <a:p>
              <a:pPr marL="326441" lvl="1" indent="-163220" algn="just">
                <a:lnSpc>
                  <a:spcPts val="2116"/>
                </a:lnSpc>
                <a:buAutoNum type="arabicPeriod"/>
              </a:pPr>
              <a:r>
                <a:rPr lang="en-US" sz="2000" dirty="0" smtClean="0">
                  <a:solidFill>
                    <a:srgbClr val="000000"/>
                  </a:solidFill>
                  <a:latin typeface="Poppins"/>
                  <a:ea typeface="Poppins"/>
                  <a:cs typeface="Poppins"/>
                  <a:sym typeface="Poppins"/>
                </a:rPr>
                <a:t> Penetrant</a:t>
              </a:r>
            </a:p>
            <a:p>
              <a:pPr marL="326441" lvl="1" indent="-163220" algn="just">
                <a:lnSpc>
                  <a:spcPts val="2116"/>
                </a:lnSpc>
                <a:buAutoNum type="arabicPeriod"/>
              </a:pPr>
              <a:r>
                <a:rPr lang="en-US" sz="2000" dirty="0" smtClean="0">
                  <a:solidFill>
                    <a:srgbClr val="000000"/>
                  </a:solidFill>
                  <a:latin typeface="Poppins"/>
                  <a:ea typeface="Poppins"/>
                  <a:cs typeface="Poppins"/>
                  <a:sym typeface="Poppins"/>
                </a:rPr>
                <a:t> Developer</a:t>
              </a:r>
            </a:p>
            <a:p>
              <a:pPr marL="326441" lvl="1" indent="-163220" algn="just">
                <a:lnSpc>
                  <a:spcPts val="2116"/>
                </a:lnSpc>
                <a:buAutoNum type="arabicPeriod"/>
              </a:pPr>
              <a:r>
                <a:rPr lang="en-US" sz="2000" dirty="0" smtClean="0">
                  <a:solidFill>
                    <a:srgbClr val="000000"/>
                  </a:solidFill>
                  <a:latin typeface="Poppins"/>
                  <a:ea typeface="Poppins"/>
                  <a:cs typeface="Poppins"/>
                  <a:sym typeface="Poppins"/>
                </a:rPr>
                <a:t> Cleaner</a:t>
              </a:r>
            </a:p>
            <a:p>
              <a:pPr marL="326441" lvl="1" indent="-163220" algn="just">
                <a:lnSpc>
                  <a:spcPts val="2116"/>
                </a:lnSpc>
                <a:buAutoNum type="arabicPeriod"/>
              </a:pPr>
              <a:r>
                <a:rPr lang="en-US" sz="2000" dirty="0" smtClean="0">
                  <a:solidFill>
                    <a:srgbClr val="000000"/>
                  </a:solidFill>
                  <a:latin typeface="Poppins"/>
                  <a:ea typeface="Poppins"/>
                  <a:cs typeface="Poppins"/>
                  <a:sym typeface="Poppins"/>
                </a:rPr>
                <a:t> Aerosol </a:t>
              </a:r>
              <a:r>
                <a:rPr lang="en-US" sz="2000" dirty="0" err="1" smtClean="0">
                  <a:solidFill>
                    <a:srgbClr val="000000"/>
                  </a:solidFill>
                  <a:latin typeface="Poppins"/>
                  <a:ea typeface="Poppins"/>
                  <a:cs typeface="Poppins"/>
                  <a:sym typeface="Poppins"/>
                </a:rPr>
                <a:t>spreying</a:t>
              </a:r>
              <a:endParaRPr lang="en-US" sz="2000" dirty="0" smtClean="0">
                <a:solidFill>
                  <a:srgbClr val="000000"/>
                </a:solidFill>
                <a:latin typeface="Poppins"/>
                <a:ea typeface="Poppins"/>
                <a:cs typeface="Poppins"/>
                <a:sym typeface="Poppins"/>
              </a:endParaRPr>
            </a:p>
            <a:p>
              <a:pPr marL="326441" lvl="1" indent="-163220" algn="just">
                <a:lnSpc>
                  <a:spcPts val="2116"/>
                </a:lnSpc>
                <a:buAutoNum type="arabicPeriod"/>
              </a:pPr>
              <a:r>
                <a:rPr lang="en-US" sz="2000" dirty="0" smtClean="0">
                  <a:solidFill>
                    <a:srgbClr val="000000"/>
                  </a:solidFill>
                  <a:latin typeface="Poppins"/>
                  <a:ea typeface="Poppins"/>
                  <a:cs typeface="Poppins"/>
                  <a:sym typeface="Poppins"/>
                </a:rPr>
                <a:t> Air accelerated spraying</a:t>
              </a:r>
            </a:p>
            <a:p>
              <a:pPr marL="326441" lvl="1" indent="-163220" algn="just">
                <a:lnSpc>
                  <a:spcPts val="2116"/>
                </a:lnSpc>
                <a:buAutoNum type="arabicPeriod"/>
              </a:pPr>
              <a:r>
                <a:rPr lang="en-US" sz="2000" dirty="0" smtClean="0">
                  <a:solidFill>
                    <a:srgbClr val="000000"/>
                  </a:solidFill>
                  <a:latin typeface="Poppins"/>
                  <a:ea typeface="Poppins"/>
                  <a:cs typeface="Poppins"/>
                  <a:sym typeface="Poppins"/>
                </a:rPr>
                <a:t> Background</a:t>
              </a:r>
            </a:p>
            <a:p>
              <a:pPr marL="326441" lvl="1" indent="-163220" algn="just">
                <a:lnSpc>
                  <a:spcPts val="2116"/>
                </a:lnSpc>
                <a:buAutoNum type="arabicPeriod"/>
              </a:pPr>
              <a:r>
                <a:rPr lang="en-US" sz="2000" dirty="0" smtClean="0">
                  <a:solidFill>
                    <a:srgbClr val="000000"/>
                  </a:solidFill>
                  <a:latin typeface="Poppins"/>
                  <a:ea typeface="Poppins"/>
                  <a:cs typeface="Poppins"/>
                  <a:sym typeface="Poppins"/>
                </a:rPr>
                <a:t> Bleed- out </a:t>
              </a:r>
            </a:p>
            <a:p>
              <a:pPr algn="just">
                <a:lnSpc>
                  <a:spcPts val="2116"/>
                </a:lnSpc>
              </a:pPr>
              <a:r>
                <a:rPr lang="en-US" sz="2000" dirty="0" smtClean="0">
                  <a:solidFill>
                    <a:srgbClr val="000000"/>
                  </a:solidFill>
                  <a:latin typeface="Poppins"/>
                  <a:ea typeface="Poppins"/>
                  <a:cs typeface="Poppins"/>
                  <a:sym typeface="Poppins"/>
                </a:rPr>
                <a:t>   8. Blotting</a:t>
              </a:r>
            </a:p>
            <a:p>
              <a:pPr algn="just">
                <a:lnSpc>
                  <a:spcPts val="2116"/>
                </a:lnSpc>
              </a:pPr>
              <a:r>
                <a:rPr lang="en-US" sz="2000" dirty="0" smtClean="0">
                  <a:solidFill>
                    <a:srgbClr val="000000"/>
                  </a:solidFill>
                  <a:latin typeface="Poppins"/>
                  <a:ea typeface="Poppins"/>
                  <a:cs typeface="Poppins"/>
                  <a:sym typeface="Poppins"/>
                </a:rPr>
                <a:t>   9. Capillary action</a:t>
              </a:r>
            </a:p>
            <a:p>
              <a:pPr algn="just">
                <a:lnSpc>
                  <a:spcPts val="2116"/>
                </a:lnSpc>
              </a:pPr>
              <a:r>
                <a:rPr lang="en-US" sz="2000" dirty="0" smtClean="0">
                  <a:solidFill>
                    <a:srgbClr val="000000"/>
                  </a:solidFill>
                  <a:latin typeface="Poppins"/>
                  <a:ea typeface="Poppins"/>
                  <a:cs typeface="Poppins"/>
                  <a:sym typeface="Poppins"/>
                </a:rPr>
                <a:t>  10.Clean test piece</a:t>
              </a:r>
            </a:p>
            <a:p>
              <a:pPr algn="ctr">
                <a:lnSpc>
                  <a:spcPts val="1489"/>
                </a:lnSpc>
              </a:pPr>
              <a:endParaRPr lang="en-US" sz="1500" dirty="0">
                <a:solidFill>
                  <a:srgbClr val="000000"/>
                </a:solidFill>
                <a:latin typeface="Poppins"/>
                <a:ea typeface="Poppins"/>
                <a:cs typeface="Poppins"/>
                <a:sym typeface="Poppins"/>
              </a:endParaRPr>
            </a:p>
          </p:txBody>
        </p:sp>
      </p:grpSp>
      <p:grpSp>
        <p:nvGrpSpPr>
          <p:cNvPr id="10" name="Group 10"/>
          <p:cNvGrpSpPr/>
          <p:nvPr/>
        </p:nvGrpSpPr>
        <p:grpSpPr>
          <a:xfrm>
            <a:off x="4643438" y="2143116"/>
            <a:ext cx="3828150" cy="3783961"/>
            <a:chOff x="0" y="0"/>
            <a:chExt cx="2016474" cy="1466676"/>
          </a:xfrm>
        </p:grpSpPr>
        <p:sp>
          <p:nvSpPr>
            <p:cNvPr id="11" name="Freeform 11"/>
            <p:cNvSpPr/>
            <p:nvPr/>
          </p:nvSpPr>
          <p:spPr>
            <a:xfrm>
              <a:off x="0" y="0"/>
              <a:ext cx="2016474" cy="1466676"/>
            </a:xfrm>
            <a:custGeom>
              <a:avLst/>
              <a:gdLst/>
              <a:ahLst/>
              <a:cxnLst/>
              <a:rect l="l" t="t" r="r" b="b"/>
              <a:pathLst>
                <a:path w="2016474" h="1466676">
                  <a:moveTo>
                    <a:pt x="51570" y="0"/>
                  </a:moveTo>
                  <a:lnTo>
                    <a:pt x="1964904" y="0"/>
                  </a:lnTo>
                  <a:cubicBezTo>
                    <a:pt x="1978581" y="0"/>
                    <a:pt x="1991698" y="5433"/>
                    <a:pt x="2001370" y="15105"/>
                  </a:cubicBezTo>
                  <a:cubicBezTo>
                    <a:pt x="2011041" y="24776"/>
                    <a:pt x="2016474" y="37893"/>
                    <a:pt x="2016474" y="51570"/>
                  </a:cubicBezTo>
                  <a:lnTo>
                    <a:pt x="2016474" y="1415105"/>
                  </a:lnTo>
                  <a:cubicBezTo>
                    <a:pt x="2016474" y="1428783"/>
                    <a:pt x="2011041" y="1441900"/>
                    <a:pt x="2001370" y="1451571"/>
                  </a:cubicBezTo>
                  <a:cubicBezTo>
                    <a:pt x="1991698" y="1461242"/>
                    <a:pt x="1978581" y="1466676"/>
                    <a:pt x="1964904" y="1466676"/>
                  </a:cubicBezTo>
                  <a:lnTo>
                    <a:pt x="51570" y="1466676"/>
                  </a:lnTo>
                  <a:cubicBezTo>
                    <a:pt x="37893" y="1466676"/>
                    <a:pt x="24776" y="1461242"/>
                    <a:pt x="15105" y="1451571"/>
                  </a:cubicBezTo>
                  <a:cubicBezTo>
                    <a:pt x="5433" y="1441900"/>
                    <a:pt x="0" y="1428783"/>
                    <a:pt x="0" y="1415105"/>
                  </a:cubicBezTo>
                  <a:lnTo>
                    <a:pt x="0" y="51570"/>
                  </a:lnTo>
                  <a:cubicBezTo>
                    <a:pt x="0" y="37893"/>
                    <a:pt x="5433" y="24776"/>
                    <a:pt x="15105" y="15105"/>
                  </a:cubicBezTo>
                  <a:cubicBezTo>
                    <a:pt x="24776" y="5433"/>
                    <a:pt x="37893" y="0"/>
                    <a:pt x="51570" y="0"/>
                  </a:cubicBezTo>
                  <a:close/>
                </a:path>
              </a:pathLst>
            </a:custGeom>
            <a:solidFill>
              <a:srgbClr val="E5E5E5"/>
            </a:solidFill>
          </p:spPr>
        </p:sp>
        <p:sp>
          <p:nvSpPr>
            <p:cNvPr id="12" name="TextBox 12"/>
            <p:cNvSpPr txBox="1"/>
            <p:nvPr/>
          </p:nvSpPr>
          <p:spPr>
            <a:xfrm>
              <a:off x="0" y="-76200"/>
              <a:ext cx="2016474" cy="1542876"/>
            </a:xfrm>
            <a:prstGeom prst="rect">
              <a:avLst/>
            </a:prstGeom>
          </p:spPr>
          <p:txBody>
            <a:bodyPr lIns="50800" tIns="50800" rIns="50800" bIns="50800" rtlCol="0" anchor="ctr"/>
            <a:lstStyle/>
            <a:p>
              <a:pPr algn="just">
                <a:lnSpc>
                  <a:spcPts val="2116"/>
                </a:lnSpc>
              </a:pPr>
              <a:r>
                <a:rPr lang="en-US" sz="2000" dirty="0">
                  <a:solidFill>
                    <a:srgbClr val="000000"/>
                  </a:solidFill>
                  <a:latin typeface="Poppins"/>
                  <a:ea typeface="Poppins"/>
                  <a:cs typeface="Poppins"/>
                  <a:sym typeface="Poppins"/>
                </a:rPr>
                <a:t>   </a:t>
              </a:r>
              <a:r>
                <a:rPr lang="en-US" sz="2000" dirty="0" smtClean="0">
                  <a:solidFill>
                    <a:srgbClr val="000000"/>
                  </a:solidFill>
                  <a:latin typeface="Poppins"/>
                  <a:ea typeface="Poppins"/>
                  <a:cs typeface="Poppins"/>
                  <a:sym typeface="Poppins"/>
                </a:rPr>
                <a:t>11. Comparative test block</a:t>
              </a:r>
              <a:endParaRPr lang="en-US" sz="2000" dirty="0">
                <a:solidFill>
                  <a:srgbClr val="000000"/>
                </a:solidFill>
                <a:latin typeface="Poppins"/>
                <a:ea typeface="Poppins"/>
                <a:cs typeface="Poppins"/>
                <a:sym typeface="Poppins"/>
              </a:endParaRPr>
            </a:p>
            <a:p>
              <a:pPr algn="just">
                <a:lnSpc>
                  <a:spcPts val="2116"/>
                </a:lnSpc>
              </a:pPr>
              <a:r>
                <a:rPr lang="en-US" sz="2000" dirty="0">
                  <a:solidFill>
                    <a:srgbClr val="000000"/>
                  </a:solidFill>
                  <a:latin typeface="Poppins"/>
                  <a:ea typeface="Poppins"/>
                  <a:cs typeface="Poppins"/>
                  <a:sym typeface="Poppins"/>
                </a:rPr>
                <a:t>   </a:t>
              </a:r>
              <a:r>
                <a:rPr lang="en-US" sz="2000" dirty="0" smtClean="0">
                  <a:solidFill>
                    <a:srgbClr val="000000"/>
                  </a:solidFill>
                  <a:latin typeface="Poppins"/>
                  <a:ea typeface="Poppins"/>
                  <a:cs typeface="Poppins"/>
                  <a:sym typeface="Poppins"/>
                </a:rPr>
                <a:t>12. Contaminant</a:t>
              </a:r>
              <a:endParaRPr lang="en-US" sz="2000" dirty="0">
                <a:solidFill>
                  <a:srgbClr val="000000"/>
                </a:solidFill>
                <a:latin typeface="Poppins"/>
                <a:ea typeface="Poppins"/>
                <a:cs typeface="Poppins"/>
                <a:sym typeface="Poppins"/>
              </a:endParaRPr>
            </a:p>
            <a:p>
              <a:pPr algn="just">
                <a:lnSpc>
                  <a:spcPts val="2116"/>
                </a:lnSpc>
              </a:pPr>
              <a:r>
                <a:rPr lang="en-US" sz="2000" dirty="0">
                  <a:solidFill>
                    <a:srgbClr val="000000"/>
                  </a:solidFill>
                  <a:latin typeface="Poppins"/>
                  <a:ea typeface="Poppins"/>
                  <a:cs typeface="Poppins"/>
                  <a:sym typeface="Poppins"/>
                </a:rPr>
                <a:t>   </a:t>
              </a:r>
              <a:r>
                <a:rPr lang="en-US" sz="2000" dirty="0" smtClean="0">
                  <a:solidFill>
                    <a:srgbClr val="000000"/>
                  </a:solidFill>
                  <a:latin typeface="Poppins"/>
                  <a:ea typeface="Poppins"/>
                  <a:cs typeface="Poppins"/>
                  <a:sym typeface="Poppins"/>
                </a:rPr>
                <a:t>13. Contact time</a:t>
              </a:r>
              <a:endParaRPr lang="en-US" sz="2000" dirty="0">
                <a:solidFill>
                  <a:srgbClr val="000000"/>
                </a:solidFill>
                <a:latin typeface="Poppins"/>
                <a:ea typeface="Poppins"/>
                <a:cs typeface="Poppins"/>
                <a:sym typeface="Poppins"/>
              </a:endParaRPr>
            </a:p>
            <a:p>
              <a:pPr algn="just">
                <a:lnSpc>
                  <a:spcPts val="2116"/>
                </a:lnSpc>
              </a:pPr>
              <a:r>
                <a:rPr lang="en-US" sz="2000" dirty="0">
                  <a:solidFill>
                    <a:srgbClr val="000000"/>
                  </a:solidFill>
                  <a:latin typeface="Poppins"/>
                  <a:ea typeface="Poppins"/>
                  <a:cs typeface="Poppins"/>
                  <a:sym typeface="Poppins"/>
                </a:rPr>
                <a:t>   </a:t>
              </a:r>
              <a:r>
                <a:rPr lang="en-US" sz="2000" dirty="0" smtClean="0">
                  <a:solidFill>
                    <a:srgbClr val="000000"/>
                  </a:solidFill>
                  <a:latin typeface="Poppins"/>
                  <a:ea typeface="Poppins"/>
                  <a:cs typeface="Poppins"/>
                  <a:sym typeface="Poppins"/>
                </a:rPr>
                <a:t>14. Developing time</a:t>
              </a:r>
              <a:endParaRPr lang="en-US" sz="2000" dirty="0">
                <a:solidFill>
                  <a:srgbClr val="000000"/>
                </a:solidFill>
                <a:latin typeface="Poppins"/>
                <a:ea typeface="Poppins"/>
                <a:cs typeface="Poppins"/>
                <a:sym typeface="Poppins"/>
              </a:endParaRPr>
            </a:p>
            <a:p>
              <a:pPr algn="just">
                <a:lnSpc>
                  <a:spcPts val="2116"/>
                </a:lnSpc>
              </a:pPr>
              <a:r>
                <a:rPr lang="en-US" sz="2000" dirty="0">
                  <a:solidFill>
                    <a:srgbClr val="000000"/>
                  </a:solidFill>
                  <a:latin typeface="Poppins"/>
                  <a:ea typeface="Poppins"/>
                  <a:cs typeface="Poppins"/>
                  <a:sym typeface="Poppins"/>
                </a:rPr>
                <a:t>   </a:t>
              </a:r>
              <a:r>
                <a:rPr lang="en-US" sz="2000" dirty="0" smtClean="0">
                  <a:solidFill>
                    <a:srgbClr val="000000"/>
                  </a:solidFill>
                  <a:latin typeface="Poppins"/>
                  <a:ea typeface="Poppins"/>
                  <a:cs typeface="Poppins"/>
                  <a:sym typeface="Poppins"/>
                </a:rPr>
                <a:t>15. Drain time</a:t>
              </a:r>
              <a:endParaRPr lang="en-US" sz="2000" dirty="0">
                <a:solidFill>
                  <a:srgbClr val="000000"/>
                </a:solidFill>
                <a:latin typeface="Poppins"/>
                <a:ea typeface="Poppins"/>
                <a:cs typeface="Poppins"/>
                <a:sym typeface="Poppins"/>
              </a:endParaRPr>
            </a:p>
            <a:p>
              <a:pPr algn="just">
                <a:lnSpc>
                  <a:spcPts val="2116"/>
                </a:lnSpc>
              </a:pPr>
              <a:r>
                <a:rPr lang="en-US" sz="2000" dirty="0">
                  <a:solidFill>
                    <a:srgbClr val="000000"/>
                  </a:solidFill>
                  <a:latin typeface="Poppins"/>
                  <a:ea typeface="Poppins"/>
                  <a:cs typeface="Poppins"/>
                  <a:sym typeface="Poppins"/>
                </a:rPr>
                <a:t>   </a:t>
              </a:r>
              <a:r>
                <a:rPr lang="en-US" sz="2000" dirty="0" smtClean="0">
                  <a:solidFill>
                    <a:srgbClr val="000000"/>
                  </a:solidFill>
                  <a:latin typeface="Poppins"/>
                  <a:ea typeface="Poppins"/>
                  <a:cs typeface="Poppins"/>
                  <a:sym typeface="Poppins"/>
                </a:rPr>
                <a:t>16. Dwell time</a:t>
              </a:r>
              <a:endParaRPr lang="en-US" sz="2000" dirty="0">
                <a:solidFill>
                  <a:srgbClr val="000000"/>
                </a:solidFill>
                <a:latin typeface="Poppins"/>
                <a:ea typeface="Poppins"/>
                <a:cs typeface="Poppins"/>
                <a:sym typeface="Poppins"/>
              </a:endParaRPr>
            </a:p>
            <a:p>
              <a:pPr algn="just">
                <a:lnSpc>
                  <a:spcPts val="2116"/>
                </a:lnSpc>
              </a:pPr>
              <a:r>
                <a:rPr lang="en-US" sz="2000" dirty="0">
                  <a:solidFill>
                    <a:srgbClr val="000000"/>
                  </a:solidFill>
                  <a:latin typeface="Poppins"/>
                  <a:ea typeface="Poppins"/>
                  <a:cs typeface="Poppins"/>
                  <a:sym typeface="Poppins"/>
                </a:rPr>
                <a:t>   </a:t>
              </a:r>
              <a:r>
                <a:rPr lang="en-US" sz="2000" dirty="0" smtClean="0">
                  <a:solidFill>
                    <a:srgbClr val="000000"/>
                  </a:solidFill>
                  <a:latin typeface="Poppins"/>
                  <a:ea typeface="Poppins"/>
                  <a:cs typeface="Poppins"/>
                  <a:sym typeface="Poppins"/>
                </a:rPr>
                <a:t>17. Penetration time</a:t>
              </a:r>
            </a:p>
            <a:p>
              <a:pPr algn="just">
                <a:lnSpc>
                  <a:spcPts val="2116"/>
                </a:lnSpc>
              </a:pPr>
              <a:r>
                <a:rPr lang="en-US" sz="2000" dirty="0" smtClean="0">
                  <a:solidFill>
                    <a:srgbClr val="000000"/>
                  </a:solidFill>
                  <a:latin typeface="Poppins"/>
                  <a:ea typeface="Poppins"/>
                  <a:cs typeface="Poppins"/>
                  <a:sym typeface="Poppins"/>
                </a:rPr>
                <a:t>   18. Indication</a:t>
              </a:r>
              <a:endParaRPr lang="en-US" sz="2000" dirty="0">
                <a:solidFill>
                  <a:srgbClr val="000000"/>
                </a:solidFill>
                <a:latin typeface="Poppins"/>
                <a:ea typeface="Poppins"/>
                <a:cs typeface="Poppins"/>
                <a:sym typeface="Poppins"/>
              </a:endParaRPr>
            </a:p>
            <a:p>
              <a:pPr algn="just">
                <a:lnSpc>
                  <a:spcPts val="2116"/>
                </a:lnSpc>
              </a:pPr>
              <a:r>
                <a:rPr lang="en-US" sz="2000" dirty="0">
                  <a:solidFill>
                    <a:srgbClr val="000000"/>
                  </a:solidFill>
                  <a:latin typeface="Poppins"/>
                  <a:ea typeface="Poppins"/>
                  <a:cs typeface="Poppins"/>
                  <a:sym typeface="Poppins"/>
                </a:rPr>
                <a:t>   </a:t>
              </a:r>
              <a:r>
                <a:rPr lang="en-US" sz="2000" dirty="0" smtClean="0">
                  <a:solidFill>
                    <a:srgbClr val="000000"/>
                  </a:solidFill>
                  <a:latin typeface="Poppins"/>
                  <a:ea typeface="Poppins"/>
                  <a:cs typeface="Poppins"/>
                  <a:sym typeface="Poppins"/>
                </a:rPr>
                <a:t>19. Inspection</a:t>
              </a:r>
            </a:p>
            <a:p>
              <a:pPr algn="just">
                <a:lnSpc>
                  <a:spcPts val="2116"/>
                </a:lnSpc>
              </a:pPr>
              <a:r>
                <a:rPr lang="en-US" sz="2000" dirty="0" smtClean="0">
                  <a:solidFill>
                    <a:srgbClr val="000000"/>
                  </a:solidFill>
                  <a:latin typeface="Poppins"/>
                  <a:ea typeface="Poppins"/>
                  <a:cs typeface="Poppins"/>
                  <a:sym typeface="Poppins"/>
                </a:rPr>
                <a:t>   20. Interpretation</a:t>
              </a:r>
              <a:endParaRPr lang="en-US" sz="2000" dirty="0">
                <a:solidFill>
                  <a:srgbClr val="000000"/>
                </a:solidFill>
                <a:latin typeface="Poppins"/>
                <a:ea typeface="Poppins"/>
                <a:cs typeface="Poppins"/>
                <a:sym typeface="Poppins"/>
              </a:endParaRPr>
            </a:p>
            <a:p>
              <a:pPr algn="ctr">
                <a:lnSpc>
                  <a:spcPts val="1489"/>
                </a:lnSpc>
              </a:pPr>
              <a:endParaRPr lang="en-US" sz="1500" dirty="0">
                <a:solidFill>
                  <a:srgbClr val="000000"/>
                </a:solidFill>
                <a:latin typeface="Poppins"/>
                <a:ea typeface="Poppins"/>
                <a:cs typeface="Poppins"/>
                <a:sym typeface="Poppins"/>
              </a:endParaRPr>
            </a:p>
          </p:txBody>
        </p:sp>
      </p:grpSp>
      <p:sp>
        <p:nvSpPr>
          <p:cNvPr id="13" name="Slide Number Placeholder 12"/>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13997"/>
            <a:ext cx="9144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l="-20312" r="-20312"/>
            </a:stretch>
          </a:blipFill>
        </p:spPr>
      </p:sp>
      <p:grpSp>
        <p:nvGrpSpPr>
          <p:cNvPr id="3" name="Group 3"/>
          <p:cNvGrpSpPr/>
          <p:nvPr/>
        </p:nvGrpSpPr>
        <p:grpSpPr>
          <a:xfrm>
            <a:off x="500034" y="980729"/>
            <a:ext cx="8115300" cy="651924"/>
            <a:chOff x="0" y="-7656"/>
            <a:chExt cx="4274726" cy="257550"/>
          </a:xfrm>
        </p:grpSpPr>
        <p:sp>
          <p:nvSpPr>
            <p:cNvPr id="4" name="Freeform 4"/>
            <p:cNvSpPr/>
            <p:nvPr/>
          </p:nvSpPr>
          <p:spPr>
            <a:xfrm>
              <a:off x="0" y="14765"/>
              <a:ext cx="4274726" cy="235129"/>
            </a:xfrm>
            <a:custGeom>
              <a:avLst/>
              <a:gdLst/>
              <a:ahLst/>
              <a:cxnLst/>
              <a:rect l="l" t="t" r="r" b="b"/>
              <a:pathLst>
                <a:path w="4274726" h="235129">
                  <a:moveTo>
                    <a:pt x="0" y="0"/>
                  </a:moveTo>
                  <a:lnTo>
                    <a:pt x="4274726" y="0"/>
                  </a:lnTo>
                  <a:lnTo>
                    <a:pt x="4274726" y="235129"/>
                  </a:lnTo>
                  <a:lnTo>
                    <a:pt x="0" y="235129"/>
                  </a:lnTo>
                  <a:close/>
                </a:path>
              </a:pathLst>
            </a:custGeom>
            <a:solidFill>
              <a:srgbClr val="593C8F"/>
            </a:solidFill>
          </p:spPr>
        </p:sp>
        <p:sp>
          <p:nvSpPr>
            <p:cNvPr id="5" name="TextBox 5"/>
            <p:cNvSpPr txBox="1"/>
            <p:nvPr/>
          </p:nvSpPr>
          <p:spPr>
            <a:xfrm>
              <a:off x="0" y="-7656"/>
              <a:ext cx="4274726" cy="242785"/>
            </a:xfrm>
            <a:prstGeom prst="rect">
              <a:avLst/>
            </a:prstGeom>
          </p:spPr>
          <p:txBody>
            <a:bodyPr lIns="50800" tIns="50800" rIns="50800" bIns="50800" rtlCol="0" anchor="ctr"/>
            <a:lstStyle/>
            <a:p>
              <a:pPr algn="ctr">
                <a:lnSpc>
                  <a:spcPts val="2587"/>
                </a:lnSpc>
              </a:pPr>
              <a:r>
                <a:rPr lang="en-US" sz="2400" b="1" dirty="0" smtClean="0">
                  <a:solidFill>
                    <a:srgbClr val="FFFFFF"/>
                  </a:solidFill>
                  <a:latin typeface="Poppins"/>
                  <a:ea typeface="Poppins"/>
                  <a:cs typeface="Poppins"/>
                  <a:sym typeface="Poppins"/>
                </a:rPr>
                <a:t>Principle</a:t>
              </a:r>
              <a:endParaRPr lang="en-US" sz="2400" b="1" dirty="0">
                <a:solidFill>
                  <a:srgbClr val="FFFFFF"/>
                </a:solidFill>
                <a:latin typeface="Poppins"/>
                <a:ea typeface="Poppins"/>
                <a:cs typeface="Poppins"/>
                <a:sym typeface="Poppins"/>
              </a:endParaRPr>
            </a:p>
          </p:txBody>
        </p:sp>
      </p:grpSp>
      <p:sp>
        <p:nvSpPr>
          <p:cNvPr id="6" name="TextBox 6"/>
          <p:cNvSpPr txBox="1"/>
          <p:nvPr/>
        </p:nvSpPr>
        <p:spPr>
          <a:xfrm>
            <a:off x="-14316" y="286943"/>
            <a:ext cx="9144000" cy="780022"/>
          </a:xfrm>
          <a:prstGeom prst="rect">
            <a:avLst/>
          </a:prstGeom>
        </p:spPr>
        <p:txBody>
          <a:bodyPr lIns="0" tIns="0" rIns="0" bIns="0" rtlCol="0" anchor="t">
            <a:spAutoFit/>
          </a:bodyPr>
          <a:lstStyle/>
          <a:p>
            <a:pPr algn="ctr">
              <a:lnSpc>
                <a:spcPts val="4155"/>
              </a:lnSpc>
            </a:pPr>
            <a:r>
              <a:rPr lang="en-US" sz="2400" dirty="0" smtClean="0">
                <a:solidFill>
                  <a:schemeClr val="accent5">
                    <a:lumMod val="50000"/>
                  </a:schemeClr>
                </a:solidFill>
                <a:latin typeface="Lato"/>
                <a:ea typeface="Lato"/>
                <a:cs typeface="Lato"/>
                <a:sym typeface="Lato"/>
              </a:rPr>
              <a:t>IS 3658 : 1999- Code of practice for liquid </a:t>
            </a:r>
            <a:r>
              <a:rPr lang="en-US" sz="2400" dirty="0" err="1" smtClean="0">
                <a:solidFill>
                  <a:schemeClr val="accent5">
                    <a:lumMod val="50000"/>
                  </a:schemeClr>
                </a:solidFill>
                <a:latin typeface="Lato"/>
                <a:ea typeface="Lato"/>
                <a:cs typeface="Lato"/>
                <a:sym typeface="Lato"/>
              </a:rPr>
              <a:t>penetrant</a:t>
            </a:r>
            <a:r>
              <a:rPr lang="en-US" sz="2400" dirty="0" smtClean="0">
                <a:solidFill>
                  <a:schemeClr val="accent5">
                    <a:lumMod val="50000"/>
                  </a:schemeClr>
                </a:solidFill>
                <a:latin typeface="Lato"/>
                <a:ea typeface="Lato"/>
                <a:cs typeface="Lato"/>
                <a:sym typeface="Lato"/>
              </a:rPr>
              <a:t> flaw detection </a:t>
            </a:r>
          </a:p>
          <a:p>
            <a:pPr algn="ctr">
              <a:lnSpc>
                <a:spcPts val="1572"/>
              </a:lnSpc>
              <a:spcBef>
                <a:spcPct val="0"/>
              </a:spcBef>
            </a:pPr>
            <a:endParaRPr lang="en-US" sz="3000" dirty="0">
              <a:solidFill>
                <a:srgbClr val="593C8F"/>
              </a:solidFill>
              <a:latin typeface="Lato"/>
              <a:ea typeface="Lato"/>
              <a:cs typeface="Lato"/>
              <a:sym typeface="Lato"/>
            </a:endParaRPr>
          </a:p>
        </p:txBody>
      </p:sp>
      <p:sp>
        <p:nvSpPr>
          <p:cNvPr id="11" name="Freeform 11"/>
          <p:cNvSpPr/>
          <p:nvPr/>
        </p:nvSpPr>
        <p:spPr>
          <a:xfrm>
            <a:off x="571472" y="1916832"/>
            <a:ext cx="7900116" cy="4010245"/>
          </a:xfrm>
          <a:custGeom>
            <a:avLst/>
            <a:gdLst/>
            <a:ahLst/>
            <a:cxnLst/>
            <a:rect l="l" t="t" r="r" b="b"/>
            <a:pathLst>
              <a:path w="2016474" h="1466676">
                <a:moveTo>
                  <a:pt x="51570" y="0"/>
                </a:moveTo>
                <a:lnTo>
                  <a:pt x="1964904" y="0"/>
                </a:lnTo>
                <a:cubicBezTo>
                  <a:pt x="1978581" y="0"/>
                  <a:pt x="1991698" y="5433"/>
                  <a:pt x="2001370" y="15105"/>
                </a:cubicBezTo>
                <a:cubicBezTo>
                  <a:pt x="2011041" y="24776"/>
                  <a:pt x="2016474" y="37893"/>
                  <a:pt x="2016474" y="51570"/>
                </a:cubicBezTo>
                <a:lnTo>
                  <a:pt x="2016474" y="1415105"/>
                </a:lnTo>
                <a:cubicBezTo>
                  <a:pt x="2016474" y="1428783"/>
                  <a:pt x="2011041" y="1441900"/>
                  <a:pt x="2001370" y="1451571"/>
                </a:cubicBezTo>
                <a:cubicBezTo>
                  <a:pt x="1991698" y="1461242"/>
                  <a:pt x="1978581" y="1466676"/>
                  <a:pt x="1964904" y="1466676"/>
                </a:cubicBezTo>
                <a:lnTo>
                  <a:pt x="51570" y="1466676"/>
                </a:lnTo>
                <a:cubicBezTo>
                  <a:pt x="37893" y="1466676"/>
                  <a:pt x="24776" y="1461242"/>
                  <a:pt x="15105" y="1451571"/>
                </a:cubicBezTo>
                <a:cubicBezTo>
                  <a:pt x="5433" y="1441900"/>
                  <a:pt x="0" y="1428783"/>
                  <a:pt x="0" y="1415105"/>
                </a:cubicBezTo>
                <a:lnTo>
                  <a:pt x="0" y="51570"/>
                </a:lnTo>
                <a:cubicBezTo>
                  <a:pt x="0" y="37893"/>
                  <a:pt x="5433" y="24776"/>
                  <a:pt x="15105" y="15105"/>
                </a:cubicBezTo>
                <a:cubicBezTo>
                  <a:pt x="24776" y="5433"/>
                  <a:pt x="37893" y="0"/>
                  <a:pt x="51570" y="0"/>
                </a:cubicBezTo>
                <a:close/>
              </a:path>
            </a:pathLst>
          </a:custGeom>
          <a:solidFill>
            <a:srgbClr val="E5E5E5"/>
          </a:solidFill>
        </p:spPr>
        <p:txBody>
          <a:bodyPr/>
          <a:lstStyle/>
          <a:p>
            <a:pPr algn="just"/>
            <a:r>
              <a:rPr lang="en-US" dirty="0" smtClean="0">
                <a:latin typeface="Arial" panose="020B0604020202020204" pitchFamily="34" charset="0"/>
                <a:cs typeface="Arial" panose="020B0604020202020204" pitchFamily="34" charset="0"/>
              </a:rPr>
              <a:t>A suitable liquid </a:t>
            </a:r>
            <a:r>
              <a:rPr lang="en-US" dirty="0" err="1" smtClean="0">
                <a:latin typeface="Arial" panose="020B0604020202020204" pitchFamily="34" charset="0"/>
                <a:cs typeface="Arial" panose="020B0604020202020204" pitchFamily="34" charset="0"/>
              </a:rPr>
              <a:t>penetrant</a:t>
            </a:r>
            <a:r>
              <a:rPr lang="en-US" dirty="0" smtClean="0">
                <a:latin typeface="Arial" panose="020B0604020202020204" pitchFamily="34" charset="0"/>
                <a:cs typeface="Arial" panose="020B0604020202020204" pitchFamily="34" charset="0"/>
              </a:rPr>
              <a:t> is applied to the surface of the component under examination and is permitted to remain there for sufficient time to allow the liquid to </a:t>
            </a:r>
            <a:r>
              <a:rPr lang="en-US" dirty="0" err="1" smtClean="0">
                <a:latin typeface="Arial" panose="020B0604020202020204" pitchFamily="34" charset="0"/>
                <a:cs typeface="Arial" panose="020B0604020202020204" pitchFamily="34" charset="0"/>
              </a:rPr>
              <a:t>penetrant</a:t>
            </a:r>
            <a:r>
              <a:rPr lang="en-US" dirty="0" smtClean="0">
                <a:latin typeface="Arial" panose="020B0604020202020204" pitchFamily="34" charset="0"/>
                <a:cs typeface="Arial" panose="020B0604020202020204" pitchFamily="34" charset="0"/>
              </a:rPr>
              <a:t> into any defects open at the surface. After the </a:t>
            </a:r>
            <a:r>
              <a:rPr lang="en-US" dirty="0" err="1" smtClean="0">
                <a:latin typeface="Arial" panose="020B0604020202020204" pitchFamily="34" charset="0"/>
                <a:cs typeface="Arial" panose="020B0604020202020204" pitchFamily="34" charset="0"/>
              </a:rPr>
              <a:t>penetrant</a:t>
            </a:r>
            <a:r>
              <a:rPr lang="en-US" dirty="0" smtClean="0">
                <a:latin typeface="Arial" panose="020B0604020202020204" pitchFamily="34" charset="0"/>
                <a:cs typeface="Arial" panose="020B0604020202020204" pitchFamily="34" charset="0"/>
              </a:rPr>
              <a:t> time, the excess </a:t>
            </a:r>
            <a:r>
              <a:rPr lang="en-US" dirty="0" err="1" smtClean="0">
                <a:latin typeface="Arial" panose="020B0604020202020204" pitchFamily="34" charset="0"/>
                <a:cs typeface="Arial" panose="020B0604020202020204" pitchFamily="34" charset="0"/>
              </a:rPr>
              <a:t>penetrant</a:t>
            </a:r>
            <a:r>
              <a:rPr lang="en-US" dirty="0" smtClean="0">
                <a:latin typeface="Arial" panose="020B0604020202020204" pitchFamily="34" charset="0"/>
                <a:cs typeface="Arial" panose="020B0604020202020204" pitchFamily="34" charset="0"/>
              </a:rPr>
              <a:t>, which remain on the surface, is removed. Then a light </a:t>
            </a:r>
            <a:r>
              <a:rPr lang="en-US" dirty="0" err="1" smtClean="0">
                <a:latin typeface="Arial" panose="020B0604020202020204" pitchFamily="34" charset="0"/>
                <a:cs typeface="Arial" panose="020B0604020202020204" pitchFamily="34" charset="0"/>
              </a:rPr>
              <a:t>coloured</a:t>
            </a:r>
            <a:r>
              <a:rPr lang="en-US" dirty="0" smtClean="0">
                <a:latin typeface="Arial" panose="020B0604020202020204" pitchFamily="34" charset="0"/>
                <a:cs typeface="Arial" panose="020B0604020202020204" pitchFamily="34" charset="0"/>
              </a:rPr>
              <a:t>, powder absorbent called a developer is applied to the surface. This developer acts as a blotter and draws out a portion of the penetrant which had previously seeped into the surface openings. As the penetrant is drawn out, it diffuses into the coating of the developer, forming indications of the surface discontinuities or flaws (see fig).</a:t>
            </a:r>
            <a:endParaRPr lang="en-US" dirty="0">
              <a:latin typeface="Arial" panose="020B0604020202020204" pitchFamily="34" charset="0"/>
              <a:cs typeface="Arial" panose="020B0604020202020204" pitchFamily="34" charset="0"/>
            </a:endParaRPr>
          </a:p>
        </p:txBody>
      </p:sp>
      <p:sp>
        <p:nvSpPr>
          <p:cNvPr id="13" name="Slide Number Placeholder 12"/>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71470" y="-285776"/>
            <a:ext cx="9144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l="-20312" r="-20312"/>
            </a:stretch>
          </a:blipFill>
        </p:spPr>
      </p:sp>
      <p:grpSp>
        <p:nvGrpSpPr>
          <p:cNvPr id="3" name="Group 3"/>
          <p:cNvGrpSpPr/>
          <p:nvPr/>
        </p:nvGrpSpPr>
        <p:grpSpPr>
          <a:xfrm>
            <a:off x="500034" y="1074732"/>
            <a:ext cx="8115300" cy="595171"/>
            <a:chOff x="0" y="29481"/>
            <a:chExt cx="4274726" cy="235129"/>
          </a:xfrm>
        </p:grpSpPr>
        <p:sp>
          <p:nvSpPr>
            <p:cNvPr id="4" name="Freeform 4"/>
            <p:cNvSpPr/>
            <p:nvPr/>
          </p:nvSpPr>
          <p:spPr>
            <a:xfrm>
              <a:off x="0" y="29481"/>
              <a:ext cx="4274726" cy="235129"/>
            </a:xfrm>
            <a:custGeom>
              <a:avLst/>
              <a:gdLst/>
              <a:ahLst/>
              <a:cxnLst/>
              <a:rect l="l" t="t" r="r" b="b"/>
              <a:pathLst>
                <a:path w="4274726" h="235129">
                  <a:moveTo>
                    <a:pt x="0" y="0"/>
                  </a:moveTo>
                  <a:lnTo>
                    <a:pt x="4274726" y="0"/>
                  </a:lnTo>
                  <a:lnTo>
                    <a:pt x="4274726" y="235129"/>
                  </a:lnTo>
                  <a:lnTo>
                    <a:pt x="0" y="235129"/>
                  </a:lnTo>
                  <a:close/>
                </a:path>
              </a:pathLst>
            </a:custGeom>
            <a:solidFill>
              <a:srgbClr val="593C8F"/>
            </a:solidFill>
          </p:spPr>
        </p:sp>
        <p:sp>
          <p:nvSpPr>
            <p:cNvPr id="5" name="TextBox 5"/>
            <p:cNvSpPr txBox="1"/>
            <p:nvPr/>
          </p:nvSpPr>
          <p:spPr>
            <a:xfrm>
              <a:off x="0" y="29481"/>
              <a:ext cx="4274726" cy="205648"/>
            </a:xfrm>
            <a:prstGeom prst="rect">
              <a:avLst/>
            </a:prstGeom>
          </p:spPr>
          <p:txBody>
            <a:bodyPr lIns="50800" tIns="50800" rIns="50800" bIns="50800" rtlCol="0" anchor="ctr"/>
            <a:lstStyle/>
            <a:p>
              <a:pPr algn="ctr">
                <a:lnSpc>
                  <a:spcPts val="2587"/>
                </a:lnSpc>
              </a:pPr>
              <a:r>
                <a:rPr lang="en-US" sz="2000" b="1" dirty="0" smtClean="0">
                  <a:solidFill>
                    <a:srgbClr val="FFFFFF"/>
                  </a:solidFill>
                  <a:latin typeface="Poppins"/>
                  <a:ea typeface="Poppins"/>
                  <a:cs typeface="Poppins"/>
                  <a:sym typeface="Poppins"/>
                </a:rPr>
                <a:t>Procedure</a:t>
              </a:r>
              <a:endParaRPr lang="en-US" sz="2000" b="1" dirty="0">
                <a:solidFill>
                  <a:srgbClr val="FFFFFF"/>
                </a:solidFill>
                <a:latin typeface="Poppins"/>
                <a:ea typeface="Poppins"/>
                <a:cs typeface="Poppins"/>
                <a:sym typeface="Poppins"/>
              </a:endParaRPr>
            </a:p>
          </p:txBody>
        </p:sp>
      </p:grpSp>
      <p:sp>
        <p:nvSpPr>
          <p:cNvPr id="6" name="TextBox 6"/>
          <p:cNvSpPr txBox="1"/>
          <p:nvPr/>
        </p:nvSpPr>
        <p:spPr>
          <a:xfrm>
            <a:off x="2339" y="294647"/>
            <a:ext cx="9144000" cy="780022"/>
          </a:xfrm>
          <a:prstGeom prst="rect">
            <a:avLst/>
          </a:prstGeom>
        </p:spPr>
        <p:txBody>
          <a:bodyPr lIns="0" tIns="0" rIns="0" bIns="0" rtlCol="0" anchor="t">
            <a:spAutoFit/>
          </a:bodyPr>
          <a:lstStyle/>
          <a:p>
            <a:pPr algn="ctr">
              <a:lnSpc>
                <a:spcPts val="4155"/>
              </a:lnSpc>
            </a:pPr>
            <a:r>
              <a:rPr lang="en-US" sz="2400" dirty="0" smtClean="0">
                <a:solidFill>
                  <a:schemeClr val="accent5">
                    <a:lumMod val="50000"/>
                  </a:schemeClr>
                </a:solidFill>
                <a:latin typeface="Lato"/>
                <a:ea typeface="Lato"/>
                <a:cs typeface="Lato"/>
                <a:sym typeface="Lato"/>
              </a:rPr>
              <a:t>IS 3658 : 1999- Code of practice for liquid penetrant flaw detection </a:t>
            </a:r>
          </a:p>
          <a:p>
            <a:pPr algn="ctr">
              <a:lnSpc>
                <a:spcPts val="1572"/>
              </a:lnSpc>
              <a:spcBef>
                <a:spcPct val="0"/>
              </a:spcBef>
            </a:pPr>
            <a:endParaRPr lang="en-US" sz="3000" dirty="0">
              <a:solidFill>
                <a:srgbClr val="593C8F"/>
              </a:solidFill>
              <a:latin typeface="Lato"/>
              <a:ea typeface="Lato"/>
              <a:cs typeface="Lato"/>
              <a:sym typeface="Lato"/>
            </a:endParaRPr>
          </a:p>
        </p:txBody>
      </p:sp>
      <p:sp>
        <p:nvSpPr>
          <p:cNvPr id="11" name="Freeform 11"/>
          <p:cNvSpPr/>
          <p:nvPr/>
        </p:nvSpPr>
        <p:spPr>
          <a:xfrm>
            <a:off x="571472" y="2143116"/>
            <a:ext cx="7900116" cy="3783961"/>
          </a:xfrm>
          <a:custGeom>
            <a:avLst/>
            <a:gdLst/>
            <a:ahLst/>
            <a:cxnLst/>
            <a:rect l="l" t="t" r="r" b="b"/>
            <a:pathLst>
              <a:path w="2016474" h="1466676">
                <a:moveTo>
                  <a:pt x="51570" y="0"/>
                </a:moveTo>
                <a:lnTo>
                  <a:pt x="1964904" y="0"/>
                </a:lnTo>
                <a:cubicBezTo>
                  <a:pt x="1978581" y="0"/>
                  <a:pt x="1991698" y="5433"/>
                  <a:pt x="2001370" y="15105"/>
                </a:cubicBezTo>
                <a:cubicBezTo>
                  <a:pt x="2011041" y="24776"/>
                  <a:pt x="2016474" y="37893"/>
                  <a:pt x="2016474" y="51570"/>
                </a:cubicBezTo>
                <a:lnTo>
                  <a:pt x="2016474" y="1415105"/>
                </a:lnTo>
                <a:cubicBezTo>
                  <a:pt x="2016474" y="1428783"/>
                  <a:pt x="2011041" y="1441900"/>
                  <a:pt x="2001370" y="1451571"/>
                </a:cubicBezTo>
                <a:cubicBezTo>
                  <a:pt x="1991698" y="1461242"/>
                  <a:pt x="1978581" y="1466676"/>
                  <a:pt x="1964904" y="1466676"/>
                </a:cubicBezTo>
                <a:lnTo>
                  <a:pt x="51570" y="1466676"/>
                </a:lnTo>
                <a:cubicBezTo>
                  <a:pt x="37893" y="1466676"/>
                  <a:pt x="24776" y="1461242"/>
                  <a:pt x="15105" y="1451571"/>
                </a:cubicBezTo>
                <a:cubicBezTo>
                  <a:pt x="5433" y="1441900"/>
                  <a:pt x="0" y="1428783"/>
                  <a:pt x="0" y="1415105"/>
                </a:cubicBezTo>
                <a:lnTo>
                  <a:pt x="0" y="51570"/>
                </a:lnTo>
                <a:cubicBezTo>
                  <a:pt x="0" y="37893"/>
                  <a:pt x="5433" y="24776"/>
                  <a:pt x="15105" y="15105"/>
                </a:cubicBezTo>
                <a:cubicBezTo>
                  <a:pt x="24776" y="5433"/>
                  <a:pt x="37893" y="0"/>
                  <a:pt x="51570" y="0"/>
                </a:cubicBezTo>
                <a:close/>
              </a:path>
            </a:pathLst>
          </a:custGeom>
          <a:solidFill>
            <a:srgbClr val="E5E5E5"/>
          </a:solidFill>
        </p:spPr>
        <p:txBody>
          <a:bodyPr/>
          <a:lstStyle/>
          <a:p>
            <a:pPr marL="342900" indent="-342900">
              <a:buAutoNum type="arabicPeriod"/>
            </a:pPr>
            <a:r>
              <a:rPr lang="en-US" dirty="0" smtClean="0">
                <a:latin typeface="Arial" panose="020B0604020202020204" pitchFamily="34" charset="0"/>
                <a:cs typeface="Arial" panose="020B0604020202020204" pitchFamily="34" charset="0"/>
              </a:rPr>
              <a:t>Cleaning of surface.(Grease, oil, any other material). </a:t>
            </a:r>
          </a:p>
          <a:p>
            <a:endParaRPr lang="en-US" dirty="0" smtClean="0">
              <a:latin typeface="Arial" panose="020B0604020202020204" pitchFamily="34" charset="0"/>
              <a:cs typeface="Arial" panose="020B0604020202020204" pitchFamily="34" charset="0"/>
            </a:endParaRPr>
          </a:p>
          <a:p>
            <a:pPr>
              <a:buNone/>
            </a:pPr>
            <a:r>
              <a:rPr lang="en-US" dirty="0" smtClean="0">
                <a:latin typeface="Arial" panose="020B0604020202020204" pitchFamily="34" charset="0"/>
                <a:cs typeface="Arial" panose="020B0604020202020204" pitchFamily="34" charset="0"/>
              </a:rPr>
              <a:t>2. Drying of surface.</a:t>
            </a:r>
          </a:p>
          <a:p>
            <a:pPr>
              <a:buNone/>
            </a:pPr>
            <a:endParaRPr lang="en-US" dirty="0" smtClean="0">
              <a:latin typeface="Arial" panose="020B0604020202020204" pitchFamily="34" charset="0"/>
              <a:cs typeface="Arial" panose="020B0604020202020204" pitchFamily="34" charset="0"/>
            </a:endParaRPr>
          </a:p>
          <a:p>
            <a:pPr>
              <a:buNone/>
            </a:pPr>
            <a:r>
              <a:rPr lang="en-US" dirty="0" smtClean="0">
                <a:latin typeface="Arial" panose="020B0604020202020204" pitchFamily="34" charset="0"/>
                <a:cs typeface="Arial" panose="020B0604020202020204" pitchFamily="34" charset="0"/>
              </a:rPr>
              <a:t>3. Applying dye-</a:t>
            </a:r>
            <a:r>
              <a:rPr lang="en-US" dirty="0" err="1" smtClean="0">
                <a:latin typeface="Arial" panose="020B0604020202020204" pitchFamily="34" charset="0"/>
                <a:cs typeface="Arial" panose="020B0604020202020204" pitchFamily="34" charset="0"/>
              </a:rPr>
              <a:t>penetrant</a:t>
            </a:r>
            <a:r>
              <a:rPr lang="en-US" dirty="0" smtClean="0">
                <a:latin typeface="Arial" panose="020B0604020202020204" pitchFamily="34" charset="0"/>
                <a:cs typeface="Arial" panose="020B0604020202020204" pitchFamily="34" charset="0"/>
              </a:rPr>
              <a:t> on clean and dry surface. It is allowed to penetrate in surface flaws. </a:t>
            </a:r>
          </a:p>
          <a:p>
            <a:pPr>
              <a:buNone/>
            </a:pPr>
            <a:endParaRPr lang="en-US" dirty="0" smtClean="0">
              <a:latin typeface="Arial" panose="020B0604020202020204" pitchFamily="34" charset="0"/>
              <a:cs typeface="Arial" panose="020B0604020202020204" pitchFamily="34" charset="0"/>
            </a:endParaRPr>
          </a:p>
          <a:p>
            <a:pPr marL="571500" indent="-571500">
              <a:buNone/>
            </a:pPr>
            <a:r>
              <a:rPr lang="en-US" dirty="0" smtClean="0">
                <a:latin typeface="Arial" panose="020B0604020202020204" pitchFamily="34" charset="0"/>
                <a:cs typeface="Arial" panose="020B0604020202020204" pitchFamily="34" charset="0"/>
              </a:rPr>
              <a:t>4. Removing excess penetrant by soft or clean cotton. </a:t>
            </a:r>
          </a:p>
          <a:p>
            <a:pPr marL="571500" indent="-571500">
              <a:buNone/>
            </a:pPr>
            <a:endParaRPr lang="en-US" dirty="0" smtClean="0">
              <a:latin typeface="Arial" panose="020B0604020202020204" pitchFamily="34" charset="0"/>
              <a:cs typeface="Arial" panose="020B0604020202020204" pitchFamily="34" charset="0"/>
            </a:endParaRPr>
          </a:p>
          <a:p>
            <a:pPr marL="571500" indent="-571500">
              <a:buNone/>
            </a:pPr>
            <a:r>
              <a:rPr lang="en-US" dirty="0" smtClean="0">
                <a:latin typeface="Arial" panose="020B0604020202020204" pitchFamily="34" charset="0"/>
                <a:cs typeface="Arial" panose="020B0604020202020204" pitchFamily="34" charset="0"/>
              </a:rPr>
              <a:t>5. Applying developer on surface. This pulls out dye from flaws and flaws are revealed by </a:t>
            </a:r>
            <a:r>
              <a:rPr lang="en-US" dirty="0" err="1" smtClean="0">
                <a:latin typeface="Arial" panose="020B0604020202020204" pitchFamily="34" charset="0"/>
                <a:cs typeface="Arial" panose="020B0604020202020204" pitchFamily="34" charset="0"/>
              </a:rPr>
              <a:t>colour</a:t>
            </a:r>
            <a:r>
              <a:rPr lang="en-US" dirty="0" smtClean="0">
                <a:latin typeface="Arial" panose="020B0604020202020204" pitchFamily="34" charset="0"/>
                <a:cs typeface="Arial" panose="020B0604020202020204" pitchFamily="34" charset="0"/>
              </a:rPr>
              <a:t> of dye. </a:t>
            </a:r>
          </a:p>
        </p:txBody>
      </p:sp>
      <p:sp>
        <p:nvSpPr>
          <p:cNvPr id="13" name="Slide Number Placeholder 12"/>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NON DESTRUCTIVE TESTING"/>
          <p:cNvPicPr>
            <a:picLocks noChangeAspect="1" noChangeArrowheads="1"/>
          </p:cNvPicPr>
          <p:nvPr/>
        </p:nvPicPr>
        <p:blipFill>
          <a:blip r:embed="rId2"/>
          <a:srcRect/>
          <a:stretch>
            <a:fillRect/>
          </a:stretch>
        </p:blipFill>
        <p:spPr bwMode="auto">
          <a:xfrm>
            <a:off x="533400" y="304800"/>
            <a:ext cx="7772400" cy="60198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NON DESTRUCTIVE TESTING"/>
          <p:cNvPicPr>
            <a:picLocks noChangeAspect="1" noChangeArrowheads="1"/>
          </p:cNvPicPr>
          <p:nvPr/>
        </p:nvPicPr>
        <p:blipFill>
          <a:blip r:embed="rId2"/>
          <a:srcRect/>
          <a:stretch>
            <a:fillRect/>
          </a:stretch>
        </p:blipFill>
        <p:spPr bwMode="auto">
          <a:xfrm>
            <a:off x="762000" y="552450"/>
            <a:ext cx="7823198" cy="58674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71470" y="-285776"/>
            <a:ext cx="9144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l="-20312" r="-20312"/>
            </a:stretch>
          </a:blipFill>
        </p:spPr>
      </p:sp>
      <p:grpSp>
        <p:nvGrpSpPr>
          <p:cNvPr id="3" name="Group 3"/>
          <p:cNvGrpSpPr/>
          <p:nvPr/>
        </p:nvGrpSpPr>
        <p:grpSpPr>
          <a:xfrm>
            <a:off x="500034" y="1000108"/>
            <a:ext cx="8115300" cy="713735"/>
            <a:chOff x="0" y="0"/>
            <a:chExt cx="4274726" cy="235129"/>
          </a:xfrm>
        </p:grpSpPr>
        <p:sp>
          <p:nvSpPr>
            <p:cNvPr id="4" name="Freeform 4"/>
            <p:cNvSpPr/>
            <p:nvPr/>
          </p:nvSpPr>
          <p:spPr>
            <a:xfrm>
              <a:off x="0" y="0"/>
              <a:ext cx="4274726" cy="235129"/>
            </a:xfrm>
            <a:custGeom>
              <a:avLst/>
              <a:gdLst/>
              <a:ahLst/>
              <a:cxnLst/>
              <a:rect l="l" t="t" r="r" b="b"/>
              <a:pathLst>
                <a:path w="4274726" h="235129">
                  <a:moveTo>
                    <a:pt x="0" y="0"/>
                  </a:moveTo>
                  <a:lnTo>
                    <a:pt x="4274726" y="0"/>
                  </a:lnTo>
                  <a:lnTo>
                    <a:pt x="4274726" y="235129"/>
                  </a:lnTo>
                  <a:lnTo>
                    <a:pt x="0" y="235129"/>
                  </a:lnTo>
                  <a:close/>
                </a:path>
              </a:pathLst>
            </a:custGeom>
            <a:solidFill>
              <a:srgbClr val="593C8F"/>
            </a:solidFill>
          </p:spPr>
        </p:sp>
        <p:sp>
          <p:nvSpPr>
            <p:cNvPr id="5" name="TextBox 5"/>
            <p:cNvSpPr txBox="1"/>
            <p:nvPr/>
          </p:nvSpPr>
          <p:spPr>
            <a:xfrm>
              <a:off x="0" y="0"/>
              <a:ext cx="4274726" cy="235129"/>
            </a:xfrm>
            <a:prstGeom prst="rect">
              <a:avLst/>
            </a:prstGeom>
          </p:spPr>
          <p:txBody>
            <a:bodyPr lIns="50800" tIns="50800" rIns="50800" bIns="50800" rtlCol="0" anchor="ctr"/>
            <a:lstStyle/>
            <a:p>
              <a:pPr algn="ctr">
                <a:lnSpc>
                  <a:spcPts val="2587"/>
                </a:lnSpc>
              </a:pPr>
              <a:r>
                <a:rPr lang="en-US" sz="2000" b="1" dirty="0" smtClean="0">
                  <a:solidFill>
                    <a:srgbClr val="FFFFFF"/>
                  </a:solidFill>
                  <a:latin typeface="Poppins"/>
                  <a:ea typeface="Poppins"/>
                  <a:cs typeface="Poppins"/>
                  <a:sym typeface="Poppins"/>
                </a:rPr>
                <a:t>Testing report</a:t>
              </a:r>
              <a:endParaRPr lang="en-US" sz="2000" b="1" dirty="0">
                <a:solidFill>
                  <a:srgbClr val="FFFFFF"/>
                </a:solidFill>
                <a:latin typeface="Poppins"/>
                <a:ea typeface="Poppins"/>
                <a:cs typeface="Poppins"/>
                <a:sym typeface="Poppins"/>
              </a:endParaRPr>
            </a:p>
          </p:txBody>
        </p:sp>
      </p:grpSp>
      <p:sp>
        <p:nvSpPr>
          <p:cNvPr id="6" name="TextBox 6"/>
          <p:cNvSpPr txBox="1"/>
          <p:nvPr/>
        </p:nvSpPr>
        <p:spPr>
          <a:xfrm>
            <a:off x="0" y="240861"/>
            <a:ext cx="9144000" cy="780022"/>
          </a:xfrm>
          <a:prstGeom prst="rect">
            <a:avLst/>
          </a:prstGeom>
        </p:spPr>
        <p:txBody>
          <a:bodyPr lIns="0" tIns="0" rIns="0" bIns="0" rtlCol="0" anchor="t">
            <a:spAutoFit/>
          </a:bodyPr>
          <a:lstStyle/>
          <a:p>
            <a:pPr algn="ctr">
              <a:lnSpc>
                <a:spcPts val="4155"/>
              </a:lnSpc>
            </a:pPr>
            <a:r>
              <a:rPr lang="en-US" sz="2400" dirty="0" smtClean="0">
                <a:solidFill>
                  <a:schemeClr val="accent5">
                    <a:lumMod val="50000"/>
                  </a:schemeClr>
                </a:solidFill>
                <a:latin typeface="Lato"/>
                <a:ea typeface="Lato"/>
                <a:cs typeface="Lato"/>
                <a:sym typeface="Lato"/>
              </a:rPr>
              <a:t>IS 3658 : 1999- Code of practice for liquid </a:t>
            </a:r>
            <a:r>
              <a:rPr lang="en-US" sz="2400" dirty="0" err="1" smtClean="0">
                <a:solidFill>
                  <a:schemeClr val="accent5">
                    <a:lumMod val="50000"/>
                  </a:schemeClr>
                </a:solidFill>
                <a:latin typeface="Lato"/>
                <a:ea typeface="Lato"/>
                <a:cs typeface="Lato"/>
                <a:sym typeface="Lato"/>
              </a:rPr>
              <a:t>penetrant</a:t>
            </a:r>
            <a:r>
              <a:rPr lang="en-US" sz="2400" dirty="0" smtClean="0">
                <a:solidFill>
                  <a:schemeClr val="accent5">
                    <a:lumMod val="50000"/>
                  </a:schemeClr>
                </a:solidFill>
                <a:latin typeface="Lato"/>
                <a:ea typeface="Lato"/>
                <a:cs typeface="Lato"/>
                <a:sym typeface="Lato"/>
              </a:rPr>
              <a:t> flaw detection </a:t>
            </a:r>
          </a:p>
          <a:p>
            <a:pPr algn="ctr">
              <a:lnSpc>
                <a:spcPts val="1572"/>
              </a:lnSpc>
              <a:spcBef>
                <a:spcPct val="0"/>
              </a:spcBef>
            </a:pPr>
            <a:endParaRPr lang="en-US" sz="3000" dirty="0">
              <a:solidFill>
                <a:srgbClr val="593C8F"/>
              </a:solidFill>
              <a:latin typeface="Lato"/>
              <a:ea typeface="Lato"/>
              <a:cs typeface="Lato"/>
              <a:sym typeface="Lato"/>
            </a:endParaRPr>
          </a:p>
        </p:txBody>
      </p:sp>
      <p:sp>
        <p:nvSpPr>
          <p:cNvPr id="11" name="Freeform 11"/>
          <p:cNvSpPr/>
          <p:nvPr/>
        </p:nvSpPr>
        <p:spPr>
          <a:xfrm>
            <a:off x="571472" y="2060848"/>
            <a:ext cx="7900116" cy="3866229"/>
          </a:xfrm>
          <a:custGeom>
            <a:avLst/>
            <a:gdLst/>
            <a:ahLst/>
            <a:cxnLst/>
            <a:rect l="l" t="t" r="r" b="b"/>
            <a:pathLst>
              <a:path w="2016474" h="1466676">
                <a:moveTo>
                  <a:pt x="51570" y="0"/>
                </a:moveTo>
                <a:lnTo>
                  <a:pt x="1964904" y="0"/>
                </a:lnTo>
                <a:cubicBezTo>
                  <a:pt x="1978581" y="0"/>
                  <a:pt x="1991698" y="5433"/>
                  <a:pt x="2001370" y="15105"/>
                </a:cubicBezTo>
                <a:cubicBezTo>
                  <a:pt x="2011041" y="24776"/>
                  <a:pt x="2016474" y="37893"/>
                  <a:pt x="2016474" y="51570"/>
                </a:cubicBezTo>
                <a:lnTo>
                  <a:pt x="2016474" y="1415105"/>
                </a:lnTo>
                <a:cubicBezTo>
                  <a:pt x="2016474" y="1428783"/>
                  <a:pt x="2011041" y="1441900"/>
                  <a:pt x="2001370" y="1451571"/>
                </a:cubicBezTo>
                <a:cubicBezTo>
                  <a:pt x="1991698" y="1461242"/>
                  <a:pt x="1978581" y="1466676"/>
                  <a:pt x="1964904" y="1466676"/>
                </a:cubicBezTo>
                <a:lnTo>
                  <a:pt x="51570" y="1466676"/>
                </a:lnTo>
                <a:cubicBezTo>
                  <a:pt x="37893" y="1466676"/>
                  <a:pt x="24776" y="1461242"/>
                  <a:pt x="15105" y="1451571"/>
                </a:cubicBezTo>
                <a:cubicBezTo>
                  <a:pt x="5433" y="1441900"/>
                  <a:pt x="0" y="1428783"/>
                  <a:pt x="0" y="1415105"/>
                </a:cubicBezTo>
                <a:lnTo>
                  <a:pt x="0" y="51570"/>
                </a:lnTo>
                <a:cubicBezTo>
                  <a:pt x="0" y="37893"/>
                  <a:pt x="5433" y="24776"/>
                  <a:pt x="15105" y="15105"/>
                </a:cubicBezTo>
                <a:cubicBezTo>
                  <a:pt x="24776" y="5433"/>
                  <a:pt x="37893" y="0"/>
                  <a:pt x="51570" y="0"/>
                </a:cubicBezTo>
                <a:close/>
              </a:path>
            </a:pathLst>
          </a:custGeom>
          <a:solidFill>
            <a:srgbClr val="E5E5E5"/>
          </a:solidFill>
        </p:spPr>
        <p:txBody>
          <a:bodyPr/>
          <a:lstStyle/>
          <a:p>
            <a:pPr>
              <a:buNone/>
            </a:pPr>
            <a:r>
              <a:rPr lang="en-US" sz="2000" dirty="0" smtClean="0"/>
              <a:t>The results of the liquid penetrant test shall be reported covering information on:</a:t>
            </a:r>
          </a:p>
          <a:p>
            <a:pPr>
              <a:buNone/>
            </a:pPr>
            <a:endParaRPr lang="en-US" sz="2000" dirty="0" smtClean="0"/>
          </a:p>
          <a:p>
            <a:pPr marL="342900" indent="-342900">
              <a:buAutoNum type="alphaLcParenR"/>
            </a:pPr>
            <a:r>
              <a:rPr lang="en-US" sz="2000" dirty="0" smtClean="0"/>
              <a:t>Identification/Reference of construction and weld, </a:t>
            </a:r>
          </a:p>
          <a:p>
            <a:pPr marL="342900" indent="-342900">
              <a:buAutoNum type="alphaLcParenR"/>
            </a:pPr>
            <a:r>
              <a:rPr lang="en-US" sz="2000" dirty="0" smtClean="0"/>
              <a:t>testing media and cleaning operation, </a:t>
            </a:r>
          </a:p>
          <a:p>
            <a:pPr marL="342900" indent="-342900">
              <a:buAutoNum type="alphaLcParenR"/>
            </a:pPr>
            <a:r>
              <a:rPr lang="en-US" sz="2000" dirty="0" smtClean="0"/>
              <a:t>penetration and developing time, </a:t>
            </a:r>
          </a:p>
          <a:p>
            <a:pPr marL="342900" indent="-342900">
              <a:buAutoNum type="alphaLcParenR"/>
            </a:pPr>
            <a:r>
              <a:rPr lang="en-US" sz="2000" dirty="0" smtClean="0"/>
              <a:t>description and locations of relevant indications, </a:t>
            </a:r>
          </a:p>
          <a:p>
            <a:pPr marL="342900" indent="-342900">
              <a:buAutoNum type="alphaLcParenR"/>
            </a:pPr>
            <a:r>
              <a:rPr lang="en-US" sz="2000" dirty="0" smtClean="0"/>
              <a:t>deviations if any, adopted from the provisions of this Indian Standard,</a:t>
            </a:r>
          </a:p>
          <a:p>
            <a:pPr marL="342900" indent="-342900">
              <a:buAutoNum type="alphaLcParenR"/>
            </a:pPr>
            <a:r>
              <a:rPr lang="en-US" sz="2000" dirty="0" smtClean="0"/>
              <a:t>manufacturer’s name/code of penetrant chemicals, and </a:t>
            </a:r>
          </a:p>
          <a:p>
            <a:pPr marL="342900" indent="-342900">
              <a:buAutoNum type="alphaLcParenR"/>
            </a:pPr>
            <a:r>
              <a:rPr lang="en-US" sz="2000" dirty="0" smtClean="0"/>
              <a:t>name of operator and competency level.</a:t>
            </a:r>
          </a:p>
        </p:txBody>
      </p:sp>
      <p:sp>
        <p:nvSpPr>
          <p:cNvPr id="13" name="Slide Number Placeholder 12"/>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59632" y="260648"/>
            <a:ext cx="7274768" cy="1644352"/>
          </a:xfrm>
        </p:spPr>
        <p:txBody>
          <a:bodyPr>
            <a:normAutofit fontScale="90000"/>
          </a:bodyPr>
          <a:lstStyle/>
          <a:p>
            <a:pPr algn="ctr"/>
            <a:r>
              <a:rPr lang="en-US" sz="3100" dirty="0" smtClean="0">
                <a:solidFill>
                  <a:srgbClr val="7030A0"/>
                </a:solidFill>
                <a:latin typeface="Lato"/>
                <a:ea typeface="Lato"/>
                <a:cs typeface="Lato"/>
                <a:sym typeface="Lato"/>
              </a:rPr>
              <a:t>IS </a:t>
            </a:r>
            <a:r>
              <a:rPr lang="en-US" sz="3100" dirty="0">
                <a:solidFill>
                  <a:srgbClr val="7030A0"/>
                </a:solidFill>
                <a:latin typeface="Lato"/>
                <a:ea typeface="Lato"/>
                <a:cs typeface="Lato"/>
                <a:sym typeface="Lato"/>
              </a:rPr>
              <a:t>3658 : 1999- Code of practice for liquid penetrant flaw detection </a:t>
            </a:r>
            <a:r>
              <a:rPr lang="en-US" sz="3100" dirty="0" smtClean="0">
                <a:solidFill>
                  <a:srgbClr val="7030A0"/>
                </a:solidFill>
                <a:latin typeface="Lato"/>
                <a:ea typeface="Lato"/>
                <a:cs typeface="Lato"/>
                <a:sym typeface="Lato"/>
              </a:rPr>
              <a:t/>
            </a:r>
            <a:br>
              <a:rPr lang="en-US" sz="3100" dirty="0" smtClean="0">
                <a:solidFill>
                  <a:srgbClr val="7030A0"/>
                </a:solidFill>
                <a:latin typeface="Lato"/>
                <a:ea typeface="Lato"/>
                <a:cs typeface="Lato"/>
                <a:sym typeface="Lato"/>
              </a:rPr>
            </a:br>
            <a:r>
              <a:rPr lang="en-US" dirty="0">
                <a:solidFill>
                  <a:schemeClr val="accent5">
                    <a:lumMod val="50000"/>
                  </a:schemeClr>
                </a:solidFill>
                <a:latin typeface="Lato"/>
                <a:ea typeface="Lato"/>
                <a:cs typeface="Lato"/>
                <a:sym typeface="Lato"/>
              </a:rPr>
              <a:t/>
            </a:r>
            <a:br>
              <a:rPr lang="en-US" dirty="0">
                <a:solidFill>
                  <a:schemeClr val="accent5">
                    <a:lumMod val="50000"/>
                  </a:schemeClr>
                </a:solidFill>
                <a:latin typeface="Lato"/>
                <a:ea typeface="Lato"/>
                <a:cs typeface="Lato"/>
                <a:sym typeface="Lato"/>
              </a:rPr>
            </a:br>
            <a:r>
              <a:rPr lang="en-US" sz="2700" b="1" dirty="0" smtClean="0">
                <a:solidFill>
                  <a:srgbClr val="7030A0"/>
                </a:solidFill>
                <a:latin typeface="Lato"/>
                <a:ea typeface="Lato"/>
                <a:cs typeface="Lato"/>
                <a:sym typeface="Lato"/>
              </a:rPr>
              <a:t>Specific difference</a:t>
            </a:r>
            <a:r>
              <a:rPr lang="en-US" dirty="0">
                <a:solidFill>
                  <a:srgbClr val="593C8F"/>
                </a:solidFill>
                <a:latin typeface="Lato"/>
                <a:ea typeface="Lato"/>
                <a:cs typeface="Lato"/>
                <a:sym typeface="Lato"/>
              </a:rPr>
              <a:t/>
            </a:r>
            <a:br>
              <a:rPr lang="en-US" dirty="0">
                <a:solidFill>
                  <a:srgbClr val="593C8F"/>
                </a:solidFill>
                <a:latin typeface="Lato"/>
                <a:ea typeface="Lato"/>
                <a:cs typeface="Lato"/>
                <a:sym typeface="Lato"/>
              </a:rPr>
            </a:br>
            <a:endParaRPr lang="en-IN" dirty="0"/>
          </a:p>
        </p:txBody>
      </p:sp>
      <p:sp>
        <p:nvSpPr>
          <p:cNvPr id="4" name="Text Placeholder 3"/>
          <p:cNvSpPr>
            <a:spLocks noGrp="1"/>
          </p:cNvSpPr>
          <p:nvPr>
            <p:ph type="body" idx="1"/>
          </p:nvPr>
        </p:nvSpPr>
        <p:spPr>
          <a:xfrm>
            <a:off x="629842" y="2532893"/>
            <a:ext cx="3868341" cy="392052"/>
          </a:xfrm>
        </p:spPr>
        <p:txBody>
          <a:bodyPr>
            <a:noAutofit/>
          </a:bodyPr>
          <a:lstStyle/>
          <a:p>
            <a:r>
              <a:rPr lang="en-IN" sz="1600" dirty="0">
                <a:latin typeface="Arial" panose="020B0604020202020204" pitchFamily="34" charset="0"/>
                <a:cs typeface="Arial" panose="020B0604020202020204" pitchFamily="34" charset="0"/>
              </a:rPr>
              <a:t> </a:t>
            </a:r>
            <a:r>
              <a:rPr lang="en-IN" sz="1600" dirty="0" smtClean="0">
                <a:solidFill>
                  <a:srgbClr val="7030A0"/>
                </a:solidFill>
                <a:latin typeface="Arial" panose="020B0604020202020204" pitchFamily="34" charset="0"/>
                <a:cs typeface="Arial" panose="020B0604020202020204" pitchFamily="34" charset="0"/>
              </a:rPr>
              <a:t>Liquid </a:t>
            </a:r>
            <a:r>
              <a:rPr lang="en-IN" sz="1600" dirty="0">
                <a:solidFill>
                  <a:srgbClr val="7030A0"/>
                </a:solidFill>
                <a:latin typeface="Arial" panose="020B0604020202020204" pitchFamily="34" charset="0"/>
                <a:cs typeface="Arial" panose="020B0604020202020204" pitchFamily="34" charset="0"/>
              </a:rPr>
              <a:t>penetrant </a:t>
            </a:r>
            <a:r>
              <a:rPr lang="en-IN" sz="1600" dirty="0" smtClean="0">
                <a:solidFill>
                  <a:srgbClr val="7030A0"/>
                </a:solidFill>
                <a:latin typeface="Arial" panose="020B0604020202020204" pitchFamily="34" charset="0"/>
                <a:cs typeface="Arial" panose="020B0604020202020204" pitchFamily="34" charset="0"/>
              </a:rPr>
              <a:t>testing </a:t>
            </a:r>
            <a:r>
              <a:rPr lang="en-US" sz="1600" dirty="0" smtClean="0">
                <a:solidFill>
                  <a:srgbClr val="7030A0"/>
                </a:solidFill>
                <a:latin typeface="Arial" panose="020B0604020202020204" pitchFamily="34" charset="0"/>
                <a:cs typeface="Arial" panose="020B0604020202020204" pitchFamily="34" charset="0"/>
              </a:rPr>
              <a:t>with </a:t>
            </a:r>
            <a:r>
              <a:rPr lang="en-US" sz="1600" dirty="0">
                <a:solidFill>
                  <a:srgbClr val="7030A0"/>
                </a:solidFill>
                <a:latin typeface="Arial" panose="020B0604020202020204" pitchFamily="34" charset="0"/>
                <a:cs typeface="Arial" panose="020B0604020202020204" pitchFamily="34" charset="0"/>
              </a:rPr>
              <a:t>IS </a:t>
            </a:r>
            <a:r>
              <a:rPr lang="en-US" sz="1600" dirty="0" smtClean="0">
                <a:solidFill>
                  <a:srgbClr val="7030A0"/>
                </a:solidFill>
                <a:latin typeface="Arial" panose="020B0604020202020204" pitchFamily="34" charset="0"/>
                <a:cs typeface="Arial" panose="020B0604020202020204" pitchFamily="34" charset="0"/>
              </a:rPr>
              <a:t>Code</a:t>
            </a:r>
            <a:endParaRPr lang="en-IN" sz="1600" dirty="0">
              <a:solidFill>
                <a:srgbClr val="7030A0"/>
              </a:solidFill>
              <a:latin typeface="Arial" panose="020B0604020202020204" pitchFamily="34" charset="0"/>
              <a:cs typeface="Arial" panose="020B0604020202020204" pitchFamily="34" charset="0"/>
            </a:endParaRPr>
          </a:p>
        </p:txBody>
      </p:sp>
      <p:sp>
        <p:nvSpPr>
          <p:cNvPr id="8" name="Rectangle 1"/>
          <p:cNvSpPr>
            <a:spLocks noGrp="1" noChangeArrowheads="1"/>
          </p:cNvSpPr>
          <p:nvPr>
            <p:ph sz="half" idx="2"/>
          </p:nvPr>
        </p:nvSpPr>
        <p:spPr bwMode="auto">
          <a:xfrm>
            <a:off x="899592" y="3296962"/>
            <a:ext cx="3339020"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22860" rIns="45720" bIns="22860" numCol="1" rtlCol="0" anchor="ctr" anchorCtr="0" compatLnSpc="1">
            <a:prstTxWarp prst="textNoShape">
              <a:avLst/>
            </a:prstTxWarp>
            <a:spAutoFit/>
          </a:bodyPr>
          <a:lstStyle/>
          <a:p>
            <a:pPr marL="0" indent="0" algn="just" defTabSz="457200" eaLnBrk="0" fontAlgn="base" hangingPunct="0">
              <a:spcBef>
                <a:spcPct val="0"/>
              </a:spcBef>
              <a:spcAft>
                <a:spcPct val="0"/>
              </a:spcAft>
              <a:buFontTx/>
              <a:buChar char="•"/>
            </a:pPr>
            <a:r>
              <a:rPr lang="en-US" sz="1600" dirty="0">
                <a:latin typeface="Arial" panose="020B0604020202020204" pitchFamily="34" charset="0"/>
                <a:cs typeface="Arial" panose="020B0604020202020204" pitchFamily="34" charset="0"/>
              </a:rPr>
              <a:t>Using IS 3658 for liquid penetrant testing ensures a consistent, reliable, and reproducible process, which is crucial for detecting surface-breaking defects effectively. </a:t>
            </a:r>
            <a:endParaRPr lang="en-US" sz="1600" dirty="0" smtClean="0">
              <a:latin typeface="Arial" panose="020B0604020202020204" pitchFamily="34" charset="0"/>
              <a:cs typeface="Arial" panose="020B0604020202020204" pitchFamily="34" charset="0"/>
            </a:endParaRPr>
          </a:p>
          <a:p>
            <a:pPr marL="0" indent="0" algn="just" defTabSz="457200" eaLnBrk="0" fontAlgn="base" hangingPunct="0">
              <a:spcBef>
                <a:spcPct val="0"/>
              </a:spcBef>
              <a:spcAft>
                <a:spcPct val="0"/>
              </a:spcAft>
              <a:buFontTx/>
              <a:buChar char="•"/>
            </a:pPr>
            <a:endParaRPr lang="en-US" sz="1600" dirty="0">
              <a:latin typeface="Arial" panose="020B0604020202020204" pitchFamily="34" charset="0"/>
              <a:cs typeface="Arial" panose="020B0604020202020204" pitchFamily="34" charset="0"/>
            </a:endParaRPr>
          </a:p>
          <a:p>
            <a:pPr marL="0" indent="0" algn="just" defTabSz="457200" eaLnBrk="0" fontAlgn="base" hangingPunct="0">
              <a:spcBef>
                <a:spcPct val="0"/>
              </a:spcBef>
              <a:spcAft>
                <a:spcPct val="0"/>
              </a:spcAft>
              <a:buFontTx/>
              <a:buChar char="•"/>
            </a:pPr>
            <a:r>
              <a:rPr lang="en-US" sz="1600" dirty="0" smtClean="0">
                <a:latin typeface="Arial" panose="020B0604020202020204" pitchFamily="34" charset="0"/>
                <a:cs typeface="Arial" panose="020B0604020202020204" pitchFamily="34" charset="0"/>
              </a:rPr>
              <a:t>It </a:t>
            </a:r>
            <a:r>
              <a:rPr lang="en-US" sz="1600" dirty="0">
                <a:latin typeface="Arial" panose="020B0604020202020204" pitchFamily="34" charset="0"/>
                <a:cs typeface="Arial" panose="020B0604020202020204" pitchFamily="34" charset="0"/>
              </a:rPr>
              <a:t>helps maintain quality and safety in engineering applications.</a:t>
            </a:r>
          </a:p>
        </p:txBody>
      </p:sp>
      <p:sp>
        <p:nvSpPr>
          <p:cNvPr id="6" name="Text Placeholder 5"/>
          <p:cNvSpPr>
            <a:spLocks noGrp="1"/>
          </p:cNvSpPr>
          <p:nvPr>
            <p:ph type="body" sz="quarter" idx="3"/>
          </p:nvPr>
        </p:nvSpPr>
        <p:spPr>
          <a:xfrm>
            <a:off x="4644008" y="2532892"/>
            <a:ext cx="4106265" cy="392054"/>
          </a:xfrm>
        </p:spPr>
        <p:txBody>
          <a:bodyPr>
            <a:noAutofit/>
          </a:bodyPr>
          <a:lstStyle/>
          <a:p>
            <a:r>
              <a:rPr lang="en-US" sz="1800" dirty="0">
                <a:solidFill>
                  <a:srgbClr val="7030A0"/>
                </a:solidFill>
                <a:latin typeface="Arial" panose="020B0604020202020204" pitchFamily="34" charset="0"/>
                <a:cs typeface="Arial" panose="020B0604020202020204" pitchFamily="34" charset="0"/>
              </a:rPr>
              <a:t> </a:t>
            </a:r>
            <a:endParaRPr lang="en-US" sz="1800" dirty="0" smtClean="0">
              <a:solidFill>
                <a:srgbClr val="7030A0"/>
              </a:solidFill>
              <a:latin typeface="Arial" panose="020B0604020202020204" pitchFamily="34" charset="0"/>
              <a:cs typeface="Arial" panose="020B0604020202020204" pitchFamily="34" charset="0"/>
            </a:endParaRPr>
          </a:p>
          <a:p>
            <a:endParaRPr lang="en-US" sz="1800" dirty="0">
              <a:solidFill>
                <a:srgbClr val="7030A0"/>
              </a:solidFill>
              <a:latin typeface="Arial" panose="020B0604020202020204" pitchFamily="34" charset="0"/>
              <a:cs typeface="Arial" panose="020B0604020202020204" pitchFamily="34" charset="0"/>
            </a:endParaRPr>
          </a:p>
          <a:p>
            <a:endParaRPr lang="en-US" sz="1800" dirty="0" smtClean="0">
              <a:solidFill>
                <a:srgbClr val="7030A0"/>
              </a:solidFill>
              <a:latin typeface="Arial" panose="020B0604020202020204" pitchFamily="34" charset="0"/>
              <a:cs typeface="Arial" panose="020B0604020202020204" pitchFamily="34" charset="0"/>
            </a:endParaRPr>
          </a:p>
          <a:p>
            <a:endParaRPr lang="en-US" sz="1800" dirty="0">
              <a:solidFill>
                <a:srgbClr val="7030A0"/>
              </a:solidFill>
              <a:latin typeface="Arial" panose="020B0604020202020204" pitchFamily="34" charset="0"/>
              <a:cs typeface="Arial" panose="020B0604020202020204" pitchFamily="34" charset="0"/>
            </a:endParaRPr>
          </a:p>
          <a:p>
            <a:endParaRPr lang="en-US" sz="1800" dirty="0" smtClean="0">
              <a:solidFill>
                <a:srgbClr val="7030A0"/>
              </a:solidFill>
              <a:latin typeface="Arial" panose="020B0604020202020204" pitchFamily="34" charset="0"/>
              <a:cs typeface="Arial" panose="020B0604020202020204" pitchFamily="34" charset="0"/>
            </a:endParaRPr>
          </a:p>
          <a:p>
            <a:endParaRPr lang="en-US" sz="1800" dirty="0">
              <a:solidFill>
                <a:srgbClr val="7030A0"/>
              </a:solidFill>
              <a:latin typeface="Arial" panose="020B0604020202020204" pitchFamily="34" charset="0"/>
              <a:cs typeface="Arial" panose="020B0604020202020204" pitchFamily="34" charset="0"/>
            </a:endParaRPr>
          </a:p>
          <a:p>
            <a:r>
              <a:rPr lang="en-US" sz="1600" dirty="0" smtClean="0">
                <a:solidFill>
                  <a:srgbClr val="7030A0"/>
                </a:solidFill>
                <a:latin typeface="Arial" panose="020B0604020202020204" pitchFamily="34" charset="0"/>
                <a:cs typeface="Arial" panose="020B0604020202020204" pitchFamily="34" charset="0"/>
              </a:rPr>
              <a:t>Liquid </a:t>
            </a:r>
            <a:r>
              <a:rPr lang="en-US" sz="1600" dirty="0">
                <a:solidFill>
                  <a:srgbClr val="7030A0"/>
                </a:solidFill>
                <a:latin typeface="Arial" panose="020B0604020202020204" pitchFamily="34" charset="0"/>
                <a:cs typeface="Arial" panose="020B0604020202020204" pitchFamily="34" charset="0"/>
              </a:rPr>
              <a:t>penetrant </a:t>
            </a:r>
            <a:r>
              <a:rPr lang="en-US" sz="1600" dirty="0" smtClean="0">
                <a:solidFill>
                  <a:srgbClr val="7030A0"/>
                </a:solidFill>
                <a:latin typeface="Arial" panose="020B0604020202020204" pitchFamily="34" charset="0"/>
                <a:cs typeface="Arial" panose="020B0604020202020204" pitchFamily="34" charset="0"/>
              </a:rPr>
              <a:t>testing without </a:t>
            </a:r>
            <a:r>
              <a:rPr lang="en-US" sz="1600" dirty="0">
                <a:solidFill>
                  <a:srgbClr val="7030A0"/>
                </a:solidFill>
                <a:latin typeface="Arial" panose="020B0604020202020204" pitchFamily="34" charset="0"/>
                <a:cs typeface="Arial" panose="020B0604020202020204" pitchFamily="34" charset="0"/>
              </a:rPr>
              <a:t>IS Code</a:t>
            </a:r>
            <a:endParaRPr lang="en-IN" sz="1600" dirty="0">
              <a:solidFill>
                <a:srgbClr val="7030A0"/>
              </a:solidFill>
              <a:latin typeface="Arial" panose="020B0604020202020204" pitchFamily="34" charset="0"/>
              <a:cs typeface="Arial" panose="020B0604020202020204" pitchFamily="34" charset="0"/>
            </a:endParaRPr>
          </a:p>
        </p:txBody>
      </p:sp>
      <p:sp>
        <p:nvSpPr>
          <p:cNvPr id="9" name="Rectangle 2"/>
          <p:cNvSpPr>
            <a:spLocks noGrp="1" noChangeArrowheads="1"/>
          </p:cNvSpPr>
          <p:nvPr>
            <p:ph sz="quarter" idx="4"/>
          </p:nvPr>
        </p:nvSpPr>
        <p:spPr bwMode="auto">
          <a:xfrm>
            <a:off x="4870106" y="3356992"/>
            <a:ext cx="3399234" cy="15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22860" rIns="45720" bIns="22860" numCol="1" rtlCol="0" anchor="ctr" anchorCtr="0" compatLnSpc="1">
            <a:prstTxWarp prst="textNoShape">
              <a:avLst/>
            </a:prstTxWarp>
            <a:spAutoFit/>
          </a:bodyPr>
          <a:lstStyle/>
          <a:p>
            <a:pPr marL="0" indent="0" algn="just" defTabSz="457200" eaLnBrk="0" fontAlgn="base" hangingPunct="0">
              <a:spcBef>
                <a:spcPct val="0"/>
              </a:spcBef>
              <a:spcAft>
                <a:spcPct val="0"/>
              </a:spcAft>
              <a:buFontTx/>
              <a:buChar char="•"/>
            </a:pPr>
            <a:r>
              <a:rPr lang="en-US" sz="1600" dirty="0">
                <a:latin typeface="Arial" panose="020B0604020202020204" pitchFamily="34" charset="0"/>
                <a:cs typeface="Arial" panose="020B0604020202020204" pitchFamily="34" charset="0"/>
              </a:rPr>
              <a:t>In contrast, conducting LPT without adhering to such standards may result in inconsistent and unreliable inspections, potentially compromising the integrity of the tested materials or components.</a:t>
            </a:r>
          </a:p>
        </p:txBody>
      </p:sp>
      <p:sp>
        <p:nvSpPr>
          <p:cNvPr id="2" name="Slide Number Placeholder 1"/>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2338575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850106"/>
          </a:xfrm>
        </p:spPr>
        <p:txBody>
          <a:bodyPr>
            <a:noAutofit/>
          </a:bodyPr>
          <a:lstStyle/>
          <a:p>
            <a:pPr algn="ctr"/>
            <a:r>
              <a:rPr lang="en-US" sz="2800" dirty="0" smtClean="0">
                <a:solidFill>
                  <a:schemeClr val="accent5">
                    <a:lumMod val="50000"/>
                  </a:schemeClr>
                </a:solidFill>
              </a:rPr>
              <a:t>Advantages and Disadvantages of </a:t>
            </a:r>
            <a:r>
              <a:rPr lang="en-US" sz="2800" dirty="0">
                <a:solidFill>
                  <a:schemeClr val="accent5">
                    <a:lumMod val="50000"/>
                  </a:schemeClr>
                </a:solidFill>
              </a:rPr>
              <a:t>Dye Penetrant Inspection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8080710"/>
              </p:ext>
            </p:extLst>
          </p:nvPr>
        </p:nvGraphicFramePr>
        <p:xfrm>
          <a:off x="487685" y="1412776"/>
          <a:ext cx="8139956" cy="5018856"/>
        </p:xfrm>
        <a:graphic>
          <a:graphicData uri="http://schemas.openxmlformats.org/drawingml/2006/table">
            <a:tbl>
              <a:tblPr firstRow="1" bandRow="1">
                <a:tableStyleId>{5C22544A-7EE6-4342-B048-85BDC9FD1C3A}</a:tableStyleId>
              </a:tblPr>
              <a:tblGrid>
                <a:gridCol w="4069978"/>
                <a:gridCol w="4069978"/>
              </a:tblGrid>
              <a:tr h="705264">
                <a:tc>
                  <a:txBody>
                    <a:bodyPr/>
                    <a:lstStyle/>
                    <a:p>
                      <a:pPr algn="ctr"/>
                      <a:r>
                        <a:rPr lang="en-IN" sz="2800" dirty="0" smtClean="0"/>
                        <a:t>Advantages</a:t>
                      </a:r>
                      <a:endParaRPr lang="en-IN" sz="2800" dirty="0"/>
                    </a:p>
                  </a:txBody>
                  <a:tcPr/>
                </a:tc>
                <a:tc>
                  <a:txBody>
                    <a:bodyPr/>
                    <a:lstStyle/>
                    <a:p>
                      <a:pPr algn="ctr"/>
                      <a:r>
                        <a:rPr lang="en-IN" sz="2800" dirty="0" smtClean="0"/>
                        <a:t>Disadvantages</a:t>
                      </a:r>
                      <a:endParaRPr lang="en-IN" sz="2800" dirty="0"/>
                    </a:p>
                  </a:txBody>
                  <a:tcPr/>
                </a:tc>
              </a:tr>
              <a:tr h="5188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This test can be applied to almost any type of metals, nonmetals, magnetic or non magnetic type. </a:t>
                      </a:r>
                      <a:endParaRPr lang="en-IN" dirty="0" smtClean="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Cleaning of components is must before and after testing to avoid rusting </a:t>
                      </a:r>
                      <a:endParaRPr lang="en-IN" dirty="0" smtClean="0">
                        <a:latin typeface="Arial" panose="020B0604020202020204" pitchFamily="34" charset="0"/>
                        <a:cs typeface="Arial" panose="020B0604020202020204" pitchFamily="34" charset="0"/>
                      </a:endParaRPr>
                    </a:p>
                  </a:txBody>
                  <a:tcPr/>
                </a:tc>
              </a:tr>
              <a:tr h="756600">
                <a:tc>
                  <a:txBody>
                    <a:bodyPr/>
                    <a:lstStyle/>
                    <a:p>
                      <a:r>
                        <a:rPr lang="en-US" dirty="0" smtClean="0">
                          <a:latin typeface="Arial" panose="020B0604020202020204" pitchFamily="34" charset="0"/>
                          <a:cs typeface="Arial" panose="020B0604020202020204" pitchFamily="34" charset="0"/>
                        </a:rPr>
                        <a:t>Simple to utilize and control. </a:t>
                      </a:r>
                      <a:endParaRPr lang="en-IN"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Misleading results may be obtained in case of components with surface films and coatings </a:t>
                      </a:r>
                      <a:endParaRPr lang="en-IN" dirty="0">
                        <a:latin typeface="Arial" panose="020B0604020202020204" pitchFamily="34" charset="0"/>
                        <a:cs typeface="Arial" panose="020B0604020202020204" pitchFamily="34" charset="0"/>
                      </a:endParaRPr>
                    </a:p>
                  </a:txBody>
                  <a:tcPr/>
                </a:tc>
              </a:tr>
              <a:tr h="5188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Results of test can be interpreted </a:t>
                      </a:r>
                      <a:r>
                        <a:rPr lang="en-US" dirty="0" err="1" smtClean="0">
                          <a:latin typeface="Arial" panose="020B0604020202020204" pitchFamily="34" charset="0"/>
                          <a:cs typeface="Arial" panose="020B0604020202020204" pitchFamily="34" charset="0"/>
                        </a:rPr>
                        <a:t>fastly</a:t>
                      </a:r>
                      <a:r>
                        <a:rPr lang="en-US" dirty="0" smtClean="0">
                          <a:latin typeface="Arial" panose="020B0604020202020204" pitchFamily="34" charset="0"/>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Only surface defects can be detected </a:t>
                      </a:r>
                      <a:endParaRPr lang="en-IN" dirty="0">
                        <a:latin typeface="Arial" panose="020B0604020202020204" pitchFamily="34" charset="0"/>
                        <a:cs typeface="Arial" panose="020B0604020202020204" pitchFamily="34" charset="0"/>
                      </a:endParaRPr>
                    </a:p>
                  </a:txBody>
                  <a:tcPr/>
                </a:tc>
              </a:tr>
              <a:tr h="9303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Cost of test is very less as it does not require any instrument or electronic display units.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Test is not applicable for powder metallurgical components</a:t>
                      </a:r>
                    </a:p>
                    <a:p>
                      <a:endParaRPr lang="en-IN" dirty="0">
                        <a:latin typeface="Arial" panose="020B0604020202020204" pitchFamily="34" charset="0"/>
                        <a:cs typeface="Arial" panose="020B0604020202020204" pitchFamily="34" charset="0"/>
                      </a:endParaRPr>
                    </a:p>
                  </a:txBody>
                  <a:tcPr/>
                </a:tc>
              </a:tr>
              <a:tr h="5188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Sensitivity is greater than that of magnetic particle testing.</a:t>
                      </a:r>
                    </a:p>
                  </a:txBody>
                  <a:tcPr/>
                </a:tc>
                <a:tc>
                  <a:txBody>
                    <a:bodyPr/>
                    <a:lstStyle/>
                    <a:p>
                      <a:endParaRPr lang="en-IN" dirty="0"/>
                    </a:p>
                  </a:txBody>
                  <a:tcPr/>
                </a:tc>
              </a:tr>
            </a:tbl>
          </a:graphicData>
        </a:graphic>
      </p:graphicFrame>
    </p:spTree>
    <p:extLst>
      <p:ext uri="{BB962C8B-B14F-4D97-AF65-F5344CB8AC3E}">
        <p14:creationId xmlns:p14="http://schemas.microsoft.com/office/powerpoint/2010/main" val="36220442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4749800" cy="6858000"/>
            <a:chOff x="0" y="0"/>
            <a:chExt cx="2501952" cy="2709333"/>
          </a:xfrm>
        </p:grpSpPr>
        <p:sp>
          <p:nvSpPr>
            <p:cNvPr id="3" name="Freeform 3"/>
            <p:cNvSpPr/>
            <p:nvPr/>
          </p:nvSpPr>
          <p:spPr>
            <a:xfrm>
              <a:off x="0" y="0"/>
              <a:ext cx="2501952" cy="2709333"/>
            </a:xfrm>
            <a:custGeom>
              <a:avLst/>
              <a:gdLst/>
              <a:ahLst/>
              <a:cxnLst/>
              <a:rect l="l" t="t" r="r" b="b"/>
              <a:pathLst>
                <a:path w="2501952" h="2709333">
                  <a:moveTo>
                    <a:pt x="0" y="0"/>
                  </a:moveTo>
                  <a:lnTo>
                    <a:pt x="2501952" y="0"/>
                  </a:lnTo>
                  <a:lnTo>
                    <a:pt x="2501952" y="2709333"/>
                  </a:lnTo>
                  <a:lnTo>
                    <a:pt x="0" y="2709333"/>
                  </a:lnTo>
                  <a:close/>
                </a:path>
              </a:pathLst>
            </a:custGeom>
            <a:solidFill>
              <a:srgbClr val="593C8F"/>
            </a:solidFill>
          </p:spPr>
        </p:sp>
        <p:sp>
          <p:nvSpPr>
            <p:cNvPr id="4" name="TextBox 4"/>
            <p:cNvSpPr txBox="1"/>
            <p:nvPr/>
          </p:nvSpPr>
          <p:spPr>
            <a:xfrm>
              <a:off x="0" y="-47625"/>
              <a:ext cx="2501952" cy="2756958"/>
            </a:xfrm>
            <a:prstGeom prst="rect">
              <a:avLst/>
            </a:prstGeom>
          </p:spPr>
          <p:txBody>
            <a:bodyPr lIns="50800" tIns="50800" rIns="50800" bIns="50800" rtlCol="0" anchor="ctr"/>
            <a:lstStyle/>
            <a:p>
              <a:pPr algn="ctr">
                <a:lnSpc>
                  <a:spcPts val="1489"/>
                </a:lnSpc>
              </a:pPr>
              <a:endParaRPr/>
            </a:p>
          </p:txBody>
        </p:sp>
      </p:grpSp>
      <p:sp>
        <p:nvSpPr>
          <p:cNvPr id="5" name="TextBox 5"/>
          <p:cNvSpPr txBox="1"/>
          <p:nvPr/>
        </p:nvSpPr>
        <p:spPr>
          <a:xfrm>
            <a:off x="537755" y="990198"/>
            <a:ext cx="2990524" cy="436017"/>
          </a:xfrm>
          <a:prstGeom prst="rect">
            <a:avLst/>
          </a:prstGeom>
        </p:spPr>
        <p:txBody>
          <a:bodyPr lIns="0" tIns="0" rIns="0" bIns="0" rtlCol="0" anchor="t">
            <a:spAutoFit/>
          </a:bodyPr>
          <a:lstStyle/>
          <a:p>
            <a:pPr>
              <a:lnSpc>
                <a:spcPts val="3370"/>
              </a:lnSpc>
              <a:spcBef>
                <a:spcPct val="0"/>
              </a:spcBef>
            </a:pPr>
            <a:r>
              <a:rPr lang="en-US" sz="2400" dirty="0">
                <a:solidFill>
                  <a:srgbClr val="FFFFFF"/>
                </a:solidFill>
                <a:latin typeface="Poppins"/>
                <a:ea typeface="Poppins"/>
                <a:cs typeface="Poppins"/>
                <a:sym typeface="Poppins"/>
              </a:rPr>
              <a:t>2</a:t>
            </a:r>
          </a:p>
        </p:txBody>
      </p:sp>
      <p:sp>
        <p:nvSpPr>
          <p:cNvPr id="6" name="AutoShape 6"/>
          <p:cNvSpPr/>
          <p:nvPr/>
        </p:nvSpPr>
        <p:spPr>
          <a:xfrm flipV="1">
            <a:off x="514382" y="1495056"/>
            <a:ext cx="2880995" cy="12700"/>
          </a:xfrm>
          <a:prstGeom prst="line">
            <a:avLst/>
          </a:prstGeom>
          <a:ln w="38100" cap="flat">
            <a:solidFill>
              <a:srgbClr val="FFFFFF"/>
            </a:solidFill>
            <a:prstDash val="solid"/>
            <a:headEnd type="none" w="sm" len="sm"/>
            <a:tailEnd type="none" w="sm" len="sm"/>
          </a:ln>
        </p:spPr>
      </p:sp>
      <p:sp>
        <p:nvSpPr>
          <p:cNvPr id="10" name="TextBox 10"/>
          <p:cNvSpPr txBox="1"/>
          <p:nvPr/>
        </p:nvSpPr>
        <p:spPr>
          <a:xfrm>
            <a:off x="514350" y="2143116"/>
            <a:ext cx="3771898" cy="2693045"/>
          </a:xfrm>
          <a:prstGeom prst="rect">
            <a:avLst/>
          </a:prstGeom>
        </p:spPr>
        <p:txBody>
          <a:bodyPr wrap="square" lIns="0" tIns="0" rIns="0" bIns="0" rtlCol="0" anchor="t">
            <a:spAutoFit/>
          </a:bodyPr>
          <a:lstStyle/>
          <a:p>
            <a:pPr algn="ctr">
              <a:lnSpc>
                <a:spcPts val="4155"/>
              </a:lnSpc>
            </a:pPr>
            <a:r>
              <a:rPr lang="en-US" sz="3000" dirty="0" smtClean="0">
                <a:solidFill>
                  <a:srgbClr val="FFFFFF"/>
                </a:solidFill>
                <a:latin typeface="Lato Bold"/>
                <a:ea typeface="Lato Bold"/>
                <a:cs typeface="Lato Bold"/>
                <a:sym typeface="Lato Bold"/>
              </a:rPr>
              <a:t>IS 3703 : 2023</a:t>
            </a:r>
          </a:p>
          <a:p>
            <a:pPr algn="ctr">
              <a:lnSpc>
                <a:spcPts val="4155"/>
              </a:lnSpc>
            </a:pPr>
            <a:r>
              <a:rPr lang="en-US" sz="3000" dirty="0" smtClean="0">
                <a:solidFill>
                  <a:srgbClr val="FFFFFF"/>
                </a:solidFill>
                <a:latin typeface="Lato Bold"/>
                <a:ea typeface="Lato Bold"/>
                <a:cs typeface="Lato Bold"/>
                <a:sym typeface="Lato Bold"/>
              </a:rPr>
              <a:t> </a:t>
            </a:r>
          </a:p>
          <a:p>
            <a:pPr algn="ctr">
              <a:lnSpc>
                <a:spcPts val="4155"/>
              </a:lnSpc>
            </a:pPr>
            <a:r>
              <a:rPr lang="en-US" sz="3000" dirty="0" smtClean="0">
                <a:solidFill>
                  <a:srgbClr val="FFFFFF"/>
                </a:solidFill>
                <a:latin typeface="Lato Bold"/>
                <a:ea typeface="Lato Bold"/>
                <a:cs typeface="Lato Bold"/>
                <a:sym typeface="Lato Bold"/>
              </a:rPr>
              <a:t>Recommended practice for magnetic particle flaw detection</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2955538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88640"/>
            <a:ext cx="8186766" cy="792088"/>
          </a:xfrm>
        </p:spPr>
        <p:txBody>
          <a:bodyPr>
            <a:normAutofit fontScale="90000"/>
          </a:bodyPr>
          <a:lstStyle/>
          <a:p>
            <a:pPr algn="ctr"/>
            <a:r>
              <a:rPr lang="en-US" sz="2700" dirty="0" smtClean="0">
                <a:solidFill>
                  <a:srgbClr val="593C8F"/>
                </a:solidFill>
                <a:latin typeface="Lato"/>
                <a:ea typeface="Lato"/>
                <a:cs typeface="Lato"/>
                <a:sym typeface="Lato"/>
              </a:rPr>
              <a:t>IS 3703 : 2023- Recommended practice for Magnetic Particle  flaw detection </a:t>
            </a:r>
            <a:r>
              <a:rPr lang="en-US" dirty="0" smtClean="0">
                <a:solidFill>
                  <a:srgbClr val="593C8F"/>
                </a:solidFill>
                <a:latin typeface="Lato"/>
                <a:ea typeface="Lato"/>
                <a:cs typeface="Lato"/>
                <a:sym typeface="Lato"/>
              </a:rPr>
              <a:t/>
            </a:r>
            <a:br>
              <a:rPr lang="en-US" dirty="0" smtClean="0">
                <a:solidFill>
                  <a:srgbClr val="593C8F"/>
                </a:solidFill>
                <a:latin typeface="Lato"/>
                <a:ea typeface="Lato"/>
                <a:cs typeface="Lato"/>
                <a:sym typeface="Lato"/>
              </a:rPr>
            </a:br>
            <a:endParaRPr lang="en-US" dirty="0"/>
          </a:p>
        </p:txBody>
      </p:sp>
      <p:sp>
        <p:nvSpPr>
          <p:cNvPr id="4" name="Content Placeholder 3"/>
          <p:cNvSpPr>
            <a:spLocks noGrp="1"/>
          </p:cNvSpPr>
          <p:nvPr>
            <p:ph idx="1"/>
          </p:nvPr>
        </p:nvSpPr>
        <p:spPr>
          <a:xfrm>
            <a:off x="500034" y="1124744"/>
            <a:ext cx="8229600" cy="5400600"/>
          </a:xfrm>
        </p:spPr>
        <p:txBody>
          <a:bodyPr>
            <a:normAutofit fontScale="92500" lnSpcReduction="10000"/>
          </a:bodyPr>
          <a:lstStyle/>
          <a:p>
            <a:pPr>
              <a:buNone/>
            </a:pPr>
            <a:r>
              <a:rPr lang="en-US" dirty="0" smtClean="0"/>
              <a:t>                                                </a:t>
            </a:r>
            <a:r>
              <a:rPr lang="en-US" b="1" dirty="0" smtClean="0">
                <a:solidFill>
                  <a:srgbClr val="002060"/>
                </a:solidFill>
              </a:rPr>
              <a:t>Terms &amp; Definitions</a:t>
            </a:r>
          </a:p>
          <a:p>
            <a:pPr algn="just">
              <a:buNone/>
            </a:pPr>
            <a:r>
              <a:rPr lang="en-US" sz="1900" b="1" dirty="0" smtClean="0">
                <a:latin typeface="Arial" panose="020B0604020202020204" pitchFamily="34" charset="0"/>
                <a:cs typeface="Arial" panose="020B0604020202020204" pitchFamily="34" charset="0"/>
              </a:rPr>
              <a:t>The definitions given in IS 3415 shall apply. Some important terms &amp; definitions are mentioned -</a:t>
            </a:r>
            <a:endParaRPr lang="en-US" sz="1900" b="1" dirty="0" smtClean="0">
              <a:solidFill>
                <a:srgbClr val="002060"/>
              </a:solidFill>
              <a:latin typeface="Arial" panose="020B0604020202020204" pitchFamily="34" charset="0"/>
              <a:cs typeface="Arial" panose="020B0604020202020204" pitchFamily="34" charset="0"/>
            </a:endParaRPr>
          </a:p>
          <a:p>
            <a:pPr algn="just"/>
            <a:r>
              <a:rPr lang="en-US" sz="1900" b="1" dirty="0" smtClean="0">
                <a:solidFill>
                  <a:srgbClr val="7030A0"/>
                </a:solidFill>
                <a:latin typeface="Arial" panose="020B0604020202020204" pitchFamily="34" charset="0"/>
                <a:cs typeface="Arial" panose="020B0604020202020204" pitchFamily="34" charset="0"/>
              </a:rPr>
              <a:t>AC (Alternating Current)- </a:t>
            </a:r>
            <a:r>
              <a:rPr lang="en-US" sz="1900" dirty="0" smtClean="0">
                <a:latin typeface="Arial" panose="020B0604020202020204" pitchFamily="34" charset="0"/>
                <a:cs typeface="Arial" panose="020B0604020202020204" pitchFamily="34" charset="0"/>
              </a:rPr>
              <a:t>Alternating Current (AC) is a type of electrical current that reverses direction periodically. The voltage (potential difference) of AC also varies in a sinusoidal waveform over time.</a:t>
            </a:r>
          </a:p>
          <a:p>
            <a:pPr algn="just"/>
            <a:r>
              <a:rPr lang="en-US" sz="1900" b="1" dirty="0" smtClean="0">
                <a:solidFill>
                  <a:srgbClr val="7030A0"/>
                </a:solidFill>
                <a:latin typeface="Arial" panose="020B0604020202020204" pitchFamily="34" charset="0"/>
                <a:cs typeface="Arial" panose="020B0604020202020204" pitchFamily="34" charset="0"/>
              </a:rPr>
              <a:t>DC (Direct Current)- </a:t>
            </a:r>
            <a:r>
              <a:rPr lang="en-US" sz="1900" dirty="0" smtClean="0">
                <a:latin typeface="Arial" panose="020B0604020202020204" pitchFamily="34" charset="0"/>
                <a:cs typeface="Arial" panose="020B0604020202020204" pitchFamily="34" charset="0"/>
              </a:rPr>
              <a:t>Direct Current (DC) is a type of electrical current that flows in a single direction. The voltage in a DC circuit remains constant over time.</a:t>
            </a:r>
          </a:p>
          <a:p>
            <a:pPr algn="just"/>
            <a:r>
              <a:rPr lang="en-US" sz="1900" b="1" dirty="0" smtClean="0">
                <a:solidFill>
                  <a:srgbClr val="7030A0"/>
                </a:solidFill>
                <a:latin typeface="Arial" panose="020B0604020202020204" pitchFamily="34" charset="0"/>
                <a:cs typeface="Arial" panose="020B0604020202020204" pitchFamily="34" charset="0"/>
              </a:rPr>
              <a:t>Alternating Current Impulse </a:t>
            </a:r>
            <a:r>
              <a:rPr lang="en-US" sz="1900" dirty="0" smtClean="0">
                <a:latin typeface="Arial" panose="020B0604020202020204" pitchFamily="34" charset="0"/>
                <a:cs typeface="Arial" panose="020B0604020202020204" pitchFamily="34" charset="0"/>
              </a:rPr>
              <a:t>- Alternating current of short duration. </a:t>
            </a:r>
          </a:p>
          <a:p>
            <a:pPr algn="just"/>
            <a:r>
              <a:rPr lang="en-US" sz="1900" b="1" dirty="0" smtClean="0">
                <a:solidFill>
                  <a:srgbClr val="7030A0"/>
                </a:solidFill>
                <a:latin typeface="Arial" panose="020B0604020202020204" pitchFamily="34" charset="0"/>
                <a:cs typeface="Arial" panose="020B0604020202020204" pitchFamily="34" charset="0"/>
              </a:rPr>
              <a:t>Alternating Current Magnetization </a:t>
            </a:r>
            <a:r>
              <a:rPr lang="en-US" sz="1900" b="1" dirty="0" smtClean="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 Magnetization induced by an alternating current. </a:t>
            </a:r>
          </a:p>
          <a:p>
            <a:pPr algn="just"/>
            <a:r>
              <a:rPr lang="en-US" sz="1900" b="1" dirty="0" smtClean="0">
                <a:solidFill>
                  <a:srgbClr val="7030A0"/>
                </a:solidFill>
                <a:latin typeface="Arial" panose="020B0604020202020204" pitchFamily="34" charset="0"/>
                <a:cs typeface="Arial" panose="020B0604020202020204" pitchFamily="34" charset="0"/>
              </a:rPr>
              <a:t>Background</a:t>
            </a:r>
            <a:r>
              <a:rPr lang="en-US" sz="1900" b="1" dirty="0" smtClean="0">
                <a:latin typeface="Arial" panose="020B0604020202020204" pitchFamily="34" charset="0"/>
                <a:cs typeface="Arial" panose="020B0604020202020204" pitchFamily="34" charset="0"/>
              </a:rPr>
              <a:t>  </a:t>
            </a:r>
            <a:r>
              <a:rPr lang="en-US" sz="1900" dirty="0" smtClean="0">
                <a:latin typeface="Arial" panose="020B0604020202020204" pitchFamily="34" charset="0"/>
                <a:cs typeface="Arial" panose="020B0604020202020204" pitchFamily="34" charset="0"/>
              </a:rPr>
              <a:t>- The area against which a flaw indication is sought after the application of magnetic particles. </a:t>
            </a:r>
          </a:p>
          <a:p>
            <a:pPr algn="just"/>
            <a:r>
              <a:rPr lang="en-US" sz="1900" b="1" dirty="0" smtClean="0">
                <a:solidFill>
                  <a:srgbClr val="7030A0"/>
                </a:solidFill>
                <a:latin typeface="Arial" panose="020B0604020202020204" pitchFamily="34" charset="0"/>
                <a:cs typeface="Arial" panose="020B0604020202020204" pitchFamily="34" charset="0"/>
              </a:rPr>
              <a:t>Background Paint </a:t>
            </a:r>
            <a:r>
              <a:rPr lang="en-US" sz="1900" dirty="0" smtClean="0">
                <a:latin typeface="Arial" panose="020B0604020202020204" pitchFamily="34" charset="0"/>
                <a:cs typeface="Arial" panose="020B0604020202020204" pitchFamily="34" charset="0"/>
              </a:rPr>
              <a:t>-  A paint applied to a surface prior to magnetic particle examination to increase contrast and thus to facilitate observation of an indication. </a:t>
            </a:r>
          </a:p>
          <a:p>
            <a:pPr>
              <a:buNone/>
            </a:pPr>
            <a:endParaRPr lang="en-US"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794" y="116632"/>
            <a:ext cx="7886700" cy="576064"/>
          </a:xfrm>
        </p:spPr>
        <p:txBody>
          <a:bodyPr>
            <a:normAutofit/>
          </a:bodyPr>
          <a:lstStyle/>
          <a:p>
            <a:pPr algn="ctr"/>
            <a:r>
              <a:rPr lang="en-US" sz="2400" b="1" dirty="0">
                <a:solidFill>
                  <a:srgbClr val="7030A0"/>
                </a:solidFill>
              </a:rPr>
              <a:t>Stages of Formulation of Indian Standards</a:t>
            </a:r>
            <a:endParaRPr lang="en-IN" sz="2400" b="1" dirty="0">
              <a:solidFill>
                <a:srgbClr val="7030A0"/>
              </a:solidFill>
            </a:endParaRPr>
          </a:p>
        </p:txBody>
      </p:sp>
      <p:sp>
        <p:nvSpPr>
          <p:cNvPr id="3" name="Content Placeholder 2"/>
          <p:cNvSpPr>
            <a:spLocks noGrp="1"/>
          </p:cNvSpPr>
          <p:nvPr>
            <p:ph idx="1"/>
          </p:nvPr>
        </p:nvSpPr>
        <p:spPr>
          <a:xfrm>
            <a:off x="628650" y="692696"/>
            <a:ext cx="8047806" cy="5688632"/>
          </a:xfrm>
        </p:spPr>
        <p:txBody>
          <a:bodyPr>
            <a:normAutofit fontScale="92500" lnSpcReduction="20000"/>
          </a:bodyPr>
          <a:lstStyle/>
          <a:p>
            <a:pPr marL="0" indent="0">
              <a:buNone/>
            </a:pPr>
            <a:endParaRPr lang="en-US" b="1" dirty="0" smtClean="0"/>
          </a:p>
          <a:p>
            <a:pPr marL="0" indent="0">
              <a:buNone/>
            </a:pPr>
            <a:r>
              <a:rPr lang="en-US" b="1" dirty="0" smtClean="0"/>
              <a:t>1. Identification </a:t>
            </a:r>
            <a:r>
              <a:rPr lang="en-US" b="1" dirty="0"/>
              <a:t>of Need</a:t>
            </a:r>
            <a:r>
              <a:rPr lang="en-US" b="1" dirty="0" smtClean="0"/>
              <a:t>:</a:t>
            </a:r>
            <a:endParaRPr lang="en-US" b="1" dirty="0"/>
          </a:p>
          <a:p>
            <a:r>
              <a:rPr lang="en-US" b="1" dirty="0"/>
              <a:t>Stakeholder Input:</a:t>
            </a:r>
            <a:r>
              <a:rPr lang="en-US" dirty="0"/>
              <a:t> Industry, government, consumers, and other stakeholders identify the need for a new standard or revision of an existing one</a:t>
            </a:r>
            <a:r>
              <a:rPr lang="en-US" dirty="0" smtClean="0"/>
              <a:t>.</a:t>
            </a:r>
            <a:endParaRPr lang="en-US" dirty="0"/>
          </a:p>
          <a:p>
            <a:r>
              <a:rPr lang="en-US" b="1" dirty="0"/>
              <a:t>Market Demand:</a:t>
            </a:r>
            <a:r>
              <a:rPr lang="en-US" dirty="0"/>
              <a:t> Emerging technologies, market requirements, or regulatory changes may drive the need for new standards</a:t>
            </a:r>
            <a:r>
              <a:rPr lang="en-US" dirty="0" smtClean="0"/>
              <a:t>.</a:t>
            </a:r>
          </a:p>
          <a:p>
            <a:pPr marL="0" indent="0">
              <a:buNone/>
            </a:pPr>
            <a:endParaRPr lang="en-US" dirty="0"/>
          </a:p>
          <a:p>
            <a:pPr marL="0" indent="0">
              <a:buNone/>
            </a:pPr>
            <a:r>
              <a:rPr lang="en-US" b="1" dirty="0"/>
              <a:t>2. Proposal Stage</a:t>
            </a:r>
            <a:r>
              <a:rPr lang="en-US" b="1" dirty="0" smtClean="0"/>
              <a:t>:</a:t>
            </a:r>
            <a:endParaRPr lang="en-US" b="1" dirty="0"/>
          </a:p>
          <a:p>
            <a:r>
              <a:rPr lang="en-US" b="1" dirty="0"/>
              <a:t>New Work Item Proposal (NWIP):</a:t>
            </a:r>
            <a:r>
              <a:rPr lang="en-US" dirty="0"/>
              <a:t> A proposal for a new standard or revision is submitted to the Bureau of Indian Standards (BIS).</a:t>
            </a:r>
          </a:p>
          <a:p>
            <a:r>
              <a:rPr lang="en-US" b="1" dirty="0"/>
              <a:t>Approval:</a:t>
            </a:r>
            <a:r>
              <a:rPr lang="en-US" dirty="0"/>
              <a:t> The relevant technical committee reviews and approves the proposal for further action</a:t>
            </a:r>
            <a:r>
              <a:rPr lang="en-US" dirty="0" smtClean="0"/>
              <a:t>.</a:t>
            </a:r>
          </a:p>
          <a:p>
            <a:pPr marL="0" indent="0">
              <a:buNone/>
            </a:pPr>
            <a:endParaRPr lang="en-US" dirty="0"/>
          </a:p>
          <a:p>
            <a:pPr marL="0" indent="0">
              <a:buNone/>
            </a:pPr>
            <a:r>
              <a:rPr lang="en-US" b="1" dirty="0"/>
              <a:t>3. Preparatory Stage:</a:t>
            </a:r>
          </a:p>
          <a:p>
            <a:r>
              <a:rPr lang="en-US" b="1" dirty="0"/>
              <a:t>Working Group Formation:</a:t>
            </a:r>
            <a:r>
              <a:rPr lang="en-US" dirty="0"/>
              <a:t> A working group of experts is formed to draft the standard.</a:t>
            </a:r>
          </a:p>
          <a:p>
            <a:r>
              <a:rPr lang="en-US" b="1" dirty="0"/>
              <a:t>Initial Draft:</a:t>
            </a:r>
            <a:r>
              <a:rPr lang="en-US" dirty="0"/>
              <a:t> The working group prepares the initial draft of the standard based on research, existing international/national standards, and expert input.</a:t>
            </a:r>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374964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88640"/>
            <a:ext cx="8186766" cy="720080"/>
          </a:xfrm>
        </p:spPr>
        <p:txBody>
          <a:bodyPr>
            <a:normAutofit fontScale="90000"/>
          </a:bodyPr>
          <a:lstStyle/>
          <a:p>
            <a:pPr algn="ctr"/>
            <a:r>
              <a:rPr lang="en-US" sz="2700" dirty="0" smtClean="0">
                <a:solidFill>
                  <a:srgbClr val="593C8F"/>
                </a:solidFill>
                <a:latin typeface="Lato"/>
                <a:ea typeface="Lato"/>
                <a:cs typeface="Lato"/>
                <a:sym typeface="Lato"/>
              </a:rPr>
              <a:t>IS 3703 : 2023- Recommended practice for Magnetic Particle  flaw detection </a:t>
            </a:r>
            <a:r>
              <a:rPr lang="en-US" dirty="0" smtClean="0">
                <a:solidFill>
                  <a:srgbClr val="593C8F"/>
                </a:solidFill>
                <a:latin typeface="Lato"/>
                <a:ea typeface="Lato"/>
                <a:cs typeface="Lato"/>
                <a:sym typeface="Lato"/>
              </a:rPr>
              <a:t/>
            </a:r>
            <a:br>
              <a:rPr lang="en-US" dirty="0" smtClean="0">
                <a:solidFill>
                  <a:srgbClr val="593C8F"/>
                </a:solidFill>
                <a:latin typeface="Lato"/>
                <a:ea typeface="Lato"/>
                <a:cs typeface="Lato"/>
                <a:sym typeface="Lato"/>
              </a:rPr>
            </a:br>
            <a:endParaRPr lang="en-US" dirty="0"/>
          </a:p>
        </p:txBody>
      </p:sp>
      <p:sp>
        <p:nvSpPr>
          <p:cNvPr id="4" name="Content Placeholder 3"/>
          <p:cNvSpPr>
            <a:spLocks noGrp="1"/>
          </p:cNvSpPr>
          <p:nvPr>
            <p:ph idx="1"/>
          </p:nvPr>
        </p:nvSpPr>
        <p:spPr>
          <a:xfrm>
            <a:off x="457200" y="980728"/>
            <a:ext cx="8229600" cy="5145435"/>
          </a:xfrm>
        </p:spPr>
        <p:txBody>
          <a:bodyPr>
            <a:normAutofit/>
          </a:bodyPr>
          <a:lstStyle/>
          <a:p>
            <a:pPr>
              <a:buNone/>
            </a:pPr>
            <a:r>
              <a:rPr lang="en-US" dirty="0" smtClean="0"/>
              <a:t>                                           </a:t>
            </a:r>
            <a:r>
              <a:rPr lang="en-US" b="1" dirty="0" smtClean="0">
                <a:solidFill>
                  <a:srgbClr val="002060"/>
                </a:solidFill>
              </a:rPr>
              <a:t>Terms &amp; Definitions</a:t>
            </a:r>
          </a:p>
          <a:p>
            <a:pPr>
              <a:buNone/>
            </a:pPr>
            <a:endParaRPr lang="en-US" b="1" dirty="0" smtClean="0">
              <a:solidFill>
                <a:srgbClr val="002060"/>
              </a:solidFill>
            </a:endParaRPr>
          </a:p>
          <a:p>
            <a:pPr algn="just"/>
            <a:r>
              <a:rPr lang="en-US" b="1" dirty="0" smtClean="0">
                <a:solidFill>
                  <a:srgbClr val="7030A0"/>
                </a:solidFill>
                <a:latin typeface="Arial" panose="020B0604020202020204" pitchFamily="34" charset="0"/>
                <a:cs typeface="Arial" panose="020B0604020202020204" pitchFamily="34" charset="0"/>
              </a:rPr>
              <a:t>Carrier Fluid </a:t>
            </a:r>
            <a:r>
              <a:rPr lang="en-US" dirty="0" smtClean="0">
                <a:latin typeface="Arial" panose="020B0604020202020204" pitchFamily="34" charset="0"/>
                <a:cs typeface="Arial" panose="020B0604020202020204" pitchFamily="34" charset="0"/>
              </a:rPr>
              <a:t>- The fluid in which magnetic particles are suspended to facilitate the application of the particles. </a:t>
            </a:r>
          </a:p>
          <a:p>
            <a:pPr algn="just"/>
            <a:r>
              <a:rPr lang="en-US" b="1" dirty="0" smtClean="0">
                <a:solidFill>
                  <a:srgbClr val="7030A0"/>
                </a:solidFill>
                <a:latin typeface="Arial" panose="020B0604020202020204" pitchFamily="34" charset="0"/>
                <a:cs typeface="Arial" panose="020B0604020202020204" pitchFamily="34" charset="0"/>
              </a:rPr>
              <a:t>Central Conductor </a:t>
            </a:r>
            <a:r>
              <a:rPr lang="en-US" dirty="0" smtClean="0">
                <a:latin typeface="Arial" panose="020B0604020202020204" pitchFamily="34" charset="0"/>
                <a:cs typeface="Arial" panose="020B0604020202020204" pitchFamily="34" charset="0"/>
              </a:rPr>
              <a:t>- A conductor passed through a hollow part and used for producing circular magnetization. </a:t>
            </a:r>
          </a:p>
          <a:p>
            <a:pPr algn="just"/>
            <a:r>
              <a:rPr lang="en-US" b="1" dirty="0" smtClean="0">
                <a:solidFill>
                  <a:srgbClr val="7030A0"/>
                </a:solidFill>
                <a:latin typeface="Arial" panose="020B0604020202020204" pitchFamily="34" charset="0"/>
                <a:cs typeface="Arial" panose="020B0604020202020204" pitchFamily="34" charset="0"/>
              </a:rPr>
              <a:t>Circular Magnetization </a:t>
            </a:r>
            <a:r>
              <a:rPr lang="en-US" dirty="0" smtClean="0">
                <a:latin typeface="Arial" panose="020B0604020202020204" pitchFamily="34" charset="0"/>
                <a:cs typeface="Arial" panose="020B0604020202020204" pitchFamily="34" charset="0"/>
              </a:rPr>
              <a:t>- which causes a flux to have directions parallel to the periphery of a component when current is passed along its longitudinal axis.</a:t>
            </a:r>
          </a:p>
          <a:p>
            <a:pPr algn="just"/>
            <a:r>
              <a:rPr lang="en-US" b="1" dirty="0" smtClean="0">
                <a:solidFill>
                  <a:srgbClr val="7030A0"/>
                </a:solidFill>
                <a:latin typeface="Arial" panose="020B0604020202020204" pitchFamily="34" charset="0"/>
                <a:cs typeface="Arial" panose="020B0604020202020204" pitchFamily="34" charset="0"/>
              </a:rPr>
              <a:t>Gauss</a:t>
            </a:r>
            <a:r>
              <a:rPr lang="en-US" dirty="0" smtClean="0">
                <a:latin typeface="Arial" panose="020B0604020202020204" pitchFamily="34" charset="0"/>
                <a:cs typeface="Arial" panose="020B0604020202020204" pitchFamily="34" charset="0"/>
              </a:rPr>
              <a:t>  - The old unit of magnetic field strength now replaced by the </a:t>
            </a:r>
            <a:r>
              <a:rPr lang="en-US" dirty="0" err="1" smtClean="0">
                <a:latin typeface="Arial" panose="020B0604020202020204" pitchFamily="34" charset="0"/>
                <a:cs typeface="Arial" panose="020B0604020202020204" pitchFamily="34" charset="0"/>
              </a:rPr>
              <a:t>tesla</a:t>
            </a:r>
            <a:r>
              <a:rPr lang="en-US" dirty="0" smtClean="0">
                <a:latin typeface="Arial" panose="020B0604020202020204" pitchFamily="34" charset="0"/>
                <a:cs typeface="Arial" panose="020B0604020202020204" pitchFamily="34" charset="0"/>
              </a:rPr>
              <a:t>, T. </a:t>
            </a:r>
          </a:p>
          <a:p>
            <a:pPr algn="just"/>
            <a:r>
              <a:rPr lang="en-US" b="1" dirty="0" smtClean="0">
                <a:solidFill>
                  <a:srgbClr val="7030A0"/>
                </a:solidFill>
                <a:latin typeface="Arial" panose="020B0604020202020204" pitchFamily="34" charset="0"/>
                <a:cs typeface="Arial" panose="020B0604020202020204" pitchFamily="34" charset="0"/>
              </a:rPr>
              <a:t>Gauss Meter </a:t>
            </a:r>
            <a:r>
              <a:rPr lang="en-US" dirty="0" smtClean="0">
                <a:latin typeface="Arial" panose="020B0604020202020204" pitchFamily="34" charset="0"/>
                <a:cs typeface="Arial" panose="020B0604020202020204" pitchFamily="34" charset="0"/>
              </a:rPr>
              <a:t>- Equipment measuring magnetic field strength or intensity.</a:t>
            </a:r>
          </a:p>
          <a:p>
            <a:pPr algn="just"/>
            <a:r>
              <a:rPr lang="en-US" b="1" dirty="0" smtClean="0">
                <a:solidFill>
                  <a:srgbClr val="7030A0"/>
                </a:solidFill>
                <a:latin typeface="Arial" panose="020B0604020202020204" pitchFamily="34" charset="0"/>
                <a:cs typeface="Arial" panose="020B0604020202020204" pitchFamily="34" charset="0"/>
              </a:rPr>
              <a:t>Magnetic Field Leakage </a:t>
            </a:r>
            <a:r>
              <a:rPr lang="en-US" dirty="0" smtClean="0">
                <a:latin typeface="Arial" panose="020B0604020202020204" pitchFamily="34" charset="0"/>
                <a:cs typeface="Arial" panose="020B0604020202020204" pitchFamily="34" charset="0"/>
              </a:rPr>
              <a:t>- The loss of magnetic field strength due to undesirable discontinuities and changes in section in a magnetic circuit.  </a:t>
            </a:r>
            <a:endParaRPr lang="en-US" dirty="0">
              <a:solidFill>
                <a:srgbClr val="002060"/>
              </a:solidFill>
              <a:latin typeface="Arial" panose="020B0604020202020204" pitchFamily="34" charset="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16632"/>
            <a:ext cx="8186766" cy="792088"/>
          </a:xfrm>
        </p:spPr>
        <p:txBody>
          <a:bodyPr>
            <a:normAutofit fontScale="90000"/>
          </a:bodyPr>
          <a:lstStyle/>
          <a:p>
            <a:pPr algn="ctr"/>
            <a:r>
              <a:rPr lang="en-US" sz="2400" dirty="0" smtClean="0">
                <a:solidFill>
                  <a:srgbClr val="593C8F"/>
                </a:solidFill>
                <a:latin typeface="Lato"/>
                <a:ea typeface="Lato"/>
                <a:cs typeface="Lato"/>
                <a:sym typeface="Lato"/>
              </a:rPr>
              <a:t>IS 3703 : 2023- Recommended practice for Magnetic Particle  flaw detection </a:t>
            </a:r>
            <a:br>
              <a:rPr lang="en-US" sz="2400" dirty="0" smtClean="0">
                <a:solidFill>
                  <a:srgbClr val="593C8F"/>
                </a:solidFill>
                <a:latin typeface="Lato"/>
                <a:ea typeface="Lato"/>
                <a:cs typeface="Lato"/>
                <a:sym typeface="Lato"/>
              </a:rPr>
            </a:br>
            <a:endParaRPr lang="en-US" sz="2400" dirty="0"/>
          </a:p>
        </p:txBody>
      </p:sp>
      <p:sp>
        <p:nvSpPr>
          <p:cNvPr id="4" name="Content Placeholder 3"/>
          <p:cNvSpPr>
            <a:spLocks noGrp="1"/>
          </p:cNvSpPr>
          <p:nvPr>
            <p:ph idx="1"/>
          </p:nvPr>
        </p:nvSpPr>
        <p:spPr>
          <a:xfrm>
            <a:off x="457200" y="980728"/>
            <a:ext cx="8229600" cy="5328592"/>
          </a:xfrm>
        </p:spPr>
        <p:txBody>
          <a:bodyPr>
            <a:normAutofit fontScale="85000" lnSpcReduction="20000"/>
          </a:bodyPr>
          <a:lstStyle/>
          <a:p>
            <a:pPr algn="ctr">
              <a:buNone/>
            </a:pPr>
            <a:r>
              <a:rPr lang="en-US" dirty="0" smtClean="0"/>
              <a:t> </a:t>
            </a:r>
            <a:r>
              <a:rPr lang="en-US" sz="2100" b="1" dirty="0" smtClean="0">
                <a:solidFill>
                  <a:srgbClr val="002060"/>
                </a:solidFill>
                <a:latin typeface="Arial" panose="020B0604020202020204" pitchFamily="34" charset="0"/>
                <a:cs typeface="Arial" panose="020B0604020202020204" pitchFamily="34" charset="0"/>
              </a:rPr>
              <a:t>Terms &amp; Definitions</a:t>
            </a:r>
          </a:p>
          <a:p>
            <a:pPr algn="just"/>
            <a:r>
              <a:rPr lang="en-US" sz="2100" b="1" dirty="0" smtClean="0">
                <a:solidFill>
                  <a:srgbClr val="7030A0"/>
                </a:solidFill>
                <a:latin typeface="Arial" panose="020B0604020202020204" pitchFamily="34" charset="0"/>
                <a:cs typeface="Arial" panose="020B0604020202020204" pitchFamily="34" charset="0"/>
              </a:rPr>
              <a:t>Leakage Flux </a:t>
            </a:r>
            <a:r>
              <a:rPr lang="en-US" sz="2100" dirty="0" smtClean="0">
                <a:latin typeface="Arial" panose="020B0604020202020204" pitchFamily="34" charset="0"/>
                <a:cs typeface="Arial" panose="020B0604020202020204" pitchFamily="34" charset="0"/>
              </a:rPr>
              <a:t>- The magnetic flux that appears on the surface of the object due to the presence of a discontinuity. </a:t>
            </a:r>
          </a:p>
          <a:p>
            <a:pPr algn="just"/>
            <a:r>
              <a:rPr lang="en-US" sz="2100" b="1" dirty="0" smtClean="0">
                <a:solidFill>
                  <a:srgbClr val="7030A0"/>
                </a:solidFill>
                <a:latin typeface="Arial" panose="020B0604020202020204" pitchFamily="34" charset="0"/>
                <a:cs typeface="Arial" panose="020B0604020202020204" pitchFamily="34" charset="0"/>
              </a:rPr>
              <a:t>Longitudinal Magnetization</a:t>
            </a:r>
            <a:r>
              <a:rPr lang="en-US" sz="2100" dirty="0" smtClean="0">
                <a:solidFill>
                  <a:srgbClr val="7030A0"/>
                </a:solidFill>
                <a:latin typeface="Arial" panose="020B0604020202020204" pitchFamily="34" charset="0"/>
                <a:cs typeface="Arial" panose="020B0604020202020204" pitchFamily="34" charset="0"/>
              </a:rPr>
              <a:t> </a:t>
            </a:r>
            <a:r>
              <a:rPr lang="en-US" sz="2100" dirty="0" smtClean="0">
                <a:latin typeface="Arial" panose="020B0604020202020204" pitchFamily="34" charset="0"/>
                <a:cs typeface="Arial" panose="020B0604020202020204" pitchFamily="34" charset="0"/>
              </a:rPr>
              <a:t>- Magnetization where the flux lines of the field traverse in the component in a direction essentially parallel to its longitudinal axis.</a:t>
            </a:r>
          </a:p>
          <a:p>
            <a:pPr algn="just"/>
            <a:r>
              <a:rPr lang="en-US" sz="2100" b="1" dirty="0" smtClean="0">
                <a:solidFill>
                  <a:srgbClr val="7030A0"/>
                </a:solidFill>
                <a:latin typeface="Arial" panose="020B0604020202020204" pitchFamily="34" charset="0"/>
                <a:cs typeface="Arial" panose="020B0604020202020204" pitchFamily="34" charset="0"/>
              </a:rPr>
              <a:t>Magnetic Flux </a:t>
            </a:r>
            <a:r>
              <a:rPr lang="en-US" sz="2100" dirty="0" smtClean="0">
                <a:latin typeface="Arial" panose="020B0604020202020204" pitchFamily="34" charset="0"/>
                <a:cs typeface="Arial" panose="020B0604020202020204" pitchFamily="34" charset="0"/>
              </a:rPr>
              <a:t>-  It is the product of magnetic flux density and cross sectional area through which the flux lines pass. </a:t>
            </a:r>
          </a:p>
          <a:p>
            <a:pPr algn="just"/>
            <a:r>
              <a:rPr lang="en-US" sz="2100" b="1" dirty="0" smtClean="0">
                <a:solidFill>
                  <a:srgbClr val="7030A0"/>
                </a:solidFill>
                <a:latin typeface="Arial" panose="020B0604020202020204" pitchFamily="34" charset="0"/>
                <a:cs typeface="Arial" panose="020B0604020202020204" pitchFamily="34" charset="0"/>
              </a:rPr>
              <a:t>Magnetic Flux Density (B) </a:t>
            </a:r>
            <a:r>
              <a:rPr lang="en-US" sz="2100" dirty="0" smtClean="0">
                <a:latin typeface="Arial" panose="020B0604020202020204" pitchFamily="34" charset="0"/>
                <a:cs typeface="Arial" panose="020B0604020202020204" pitchFamily="34" charset="0"/>
              </a:rPr>
              <a:t>- It is the total intensity of magnetization in a magnetized component consisting of the contribution due to the applied field and the induced intensity of magnetization.</a:t>
            </a:r>
          </a:p>
          <a:p>
            <a:pPr algn="just"/>
            <a:r>
              <a:rPr lang="en-US" sz="2100" b="1" dirty="0" smtClean="0">
                <a:solidFill>
                  <a:srgbClr val="7030A0"/>
                </a:solidFill>
                <a:latin typeface="Arial" panose="020B0604020202020204" pitchFamily="34" charset="0"/>
                <a:cs typeface="Arial" panose="020B0604020202020204" pitchFamily="34" charset="0"/>
              </a:rPr>
              <a:t>Demagnetization</a:t>
            </a:r>
            <a:r>
              <a:rPr lang="en-US" sz="2100" dirty="0" smtClean="0">
                <a:latin typeface="Arial" panose="020B0604020202020204" pitchFamily="34" charset="0"/>
                <a:cs typeface="Arial" panose="020B0604020202020204" pitchFamily="34" charset="0"/>
              </a:rPr>
              <a:t> - The reduction in the intensity of residual magnetism in ferromagnetic materials to an acceptable level. </a:t>
            </a:r>
          </a:p>
          <a:p>
            <a:pPr algn="just"/>
            <a:r>
              <a:rPr lang="en-US" sz="2100" b="1" dirty="0" smtClean="0">
                <a:solidFill>
                  <a:srgbClr val="7030A0"/>
                </a:solidFill>
                <a:latin typeface="Arial" panose="020B0604020202020204" pitchFamily="34" charset="0"/>
                <a:cs typeface="Arial" panose="020B0604020202020204" pitchFamily="34" charset="0"/>
              </a:rPr>
              <a:t>Demagnetizing Coil </a:t>
            </a:r>
            <a:r>
              <a:rPr lang="en-US" sz="2100" dirty="0" smtClean="0">
                <a:latin typeface="Arial" panose="020B0604020202020204" pitchFamily="34" charset="0"/>
                <a:cs typeface="Arial" panose="020B0604020202020204" pitchFamily="34" charset="0"/>
              </a:rPr>
              <a:t>- A coil of wire carrying alternating current which is used for demagnetization.</a:t>
            </a:r>
          </a:p>
          <a:p>
            <a:pPr algn="just"/>
            <a:r>
              <a:rPr lang="en-US" sz="2100" b="1" dirty="0" smtClean="0">
                <a:solidFill>
                  <a:srgbClr val="7030A0"/>
                </a:solidFill>
                <a:latin typeface="Arial" panose="020B0604020202020204" pitchFamily="34" charset="0"/>
                <a:cs typeface="Arial" panose="020B0604020202020204" pitchFamily="34" charset="0"/>
              </a:rPr>
              <a:t>Yoke</a:t>
            </a:r>
            <a:r>
              <a:rPr lang="en-US" sz="2100" dirty="0" smtClean="0">
                <a:latin typeface="Arial" panose="020B0604020202020204" pitchFamily="34" charset="0"/>
                <a:cs typeface="Arial" panose="020B0604020202020204" pitchFamily="34" charset="0"/>
              </a:rPr>
              <a:t> -  A magnet that induces a magnetic field in the area or a part that lies between its poles. Yokes may be permanent magnets or either alternating current or direct current electromagnets or half wave direct current.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584176"/>
          </a:xfrm>
        </p:spPr>
        <p:txBody>
          <a:bodyPr>
            <a:noAutofit/>
          </a:bodyPr>
          <a:lstStyle/>
          <a:p>
            <a:pPr algn="ctr"/>
            <a:r>
              <a:rPr lang="en-US" sz="2400" dirty="0" smtClean="0">
                <a:solidFill>
                  <a:srgbClr val="593C8F"/>
                </a:solidFill>
                <a:latin typeface="Lato"/>
                <a:ea typeface="Lato"/>
                <a:cs typeface="Lato"/>
                <a:sym typeface="Lato"/>
              </a:rPr>
              <a:t>IS 3703 : 2023- Recommended practice for Magnetic Particle  flaw detection </a:t>
            </a:r>
            <a:r>
              <a:rPr lang="en-US" sz="2800" dirty="0" smtClean="0">
                <a:solidFill>
                  <a:srgbClr val="593C8F"/>
                </a:solidFill>
                <a:latin typeface="Lato"/>
                <a:ea typeface="Lato"/>
                <a:cs typeface="Lato"/>
                <a:sym typeface="Lato"/>
              </a:rPr>
              <a:t/>
            </a:r>
            <a:br>
              <a:rPr lang="en-US" sz="2800" dirty="0" smtClean="0">
                <a:solidFill>
                  <a:srgbClr val="593C8F"/>
                </a:solidFill>
                <a:latin typeface="Lato"/>
                <a:ea typeface="Lato"/>
                <a:cs typeface="Lato"/>
                <a:sym typeface="Lato"/>
              </a:rPr>
            </a:br>
            <a:r>
              <a:rPr lang="en-US" sz="2800" dirty="0" smtClean="0">
                <a:solidFill>
                  <a:srgbClr val="593C8F"/>
                </a:solidFill>
                <a:latin typeface="Lato"/>
                <a:ea typeface="Lato"/>
                <a:cs typeface="Lato"/>
                <a:sym typeface="Lato"/>
              </a:rPr>
              <a:t/>
            </a:r>
            <a:br>
              <a:rPr lang="en-US" sz="2800" dirty="0" smtClean="0">
                <a:solidFill>
                  <a:srgbClr val="593C8F"/>
                </a:solidFill>
                <a:latin typeface="Lato"/>
                <a:ea typeface="Lato"/>
                <a:cs typeface="Lato"/>
                <a:sym typeface="Lato"/>
              </a:rPr>
            </a:br>
            <a:r>
              <a:rPr lang="en-US" sz="2800" b="1" dirty="0" smtClean="0">
                <a:solidFill>
                  <a:srgbClr val="002060"/>
                </a:solidFill>
              </a:rPr>
              <a:t>Principle of Test</a:t>
            </a:r>
            <a:endParaRPr lang="en-US" sz="2800" b="1" dirty="0">
              <a:solidFill>
                <a:srgbClr val="002060"/>
              </a:solidFill>
            </a:endParaRPr>
          </a:p>
        </p:txBody>
      </p:sp>
      <p:sp>
        <p:nvSpPr>
          <p:cNvPr id="3" name="Content Placeholder 2"/>
          <p:cNvSpPr>
            <a:spLocks noGrp="1"/>
          </p:cNvSpPr>
          <p:nvPr>
            <p:ph idx="1"/>
          </p:nvPr>
        </p:nvSpPr>
        <p:spPr>
          <a:xfrm>
            <a:off x="228600" y="2564904"/>
            <a:ext cx="8686800" cy="3759696"/>
          </a:xfrm>
        </p:spPr>
        <p:txBody>
          <a:bodyPr>
            <a:noAutofit/>
          </a:bodyPr>
          <a:lstStyle/>
          <a:p>
            <a:pPr algn="just"/>
            <a:r>
              <a:rPr lang="en-US" dirty="0" smtClean="0">
                <a:latin typeface="Arial" panose="020B0604020202020204" pitchFamily="34" charset="0"/>
                <a:cs typeface="Arial" panose="020B0604020202020204" pitchFamily="34" charset="0"/>
              </a:rPr>
              <a:t>The magnetic particle method is based on the principle that magnetic lines of forces, when present in a ferromagnetic material will be distorted by a local change in the permeability due to the presence of any discontinuity having permeability different to that of the test piece. These distorted magnetic lines of forces result in leakage flux which leaps through air from one side of the discontinuity to the other side creating magnetic north and south poles at these points of exit and re-entry respectively. If finely divided ferromagnetic particles are applied to the surface of the test piece, they are attracted by these poles to form a pattern of the discontinuity.</a:t>
            </a:r>
            <a:endParaRPr lang="en-US"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Autofit/>
          </a:bodyPr>
          <a:lstStyle/>
          <a:p>
            <a:pPr algn="ctr"/>
            <a:r>
              <a:rPr lang="en-US" sz="2400" dirty="0" smtClean="0">
                <a:solidFill>
                  <a:srgbClr val="593C8F"/>
                </a:solidFill>
                <a:latin typeface="Lato"/>
                <a:ea typeface="Lato"/>
                <a:cs typeface="Lato"/>
                <a:sym typeface="Lato"/>
              </a:rPr>
              <a:t>IS 3703 : 2023- Recommended practice for Magnetic Particle  flaw detection </a:t>
            </a:r>
            <a:br>
              <a:rPr lang="en-US" sz="2400" dirty="0" smtClean="0">
                <a:solidFill>
                  <a:srgbClr val="593C8F"/>
                </a:solidFill>
                <a:latin typeface="Lato"/>
                <a:ea typeface="Lato"/>
                <a:cs typeface="Lato"/>
                <a:sym typeface="Lato"/>
              </a:rPr>
            </a:br>
            <a:r>
              <a:rPr lang="en-US" sz="2400" dirty="0" smtClean="0">
                <a:solidFill>
                  <a:srgbClr val="593C8F"/>
                </a:solidFill>
                <a:latin typeface="Lato"/>
                <a:ea typeface="Lato"/>
                <a:cs typeface="Lato"/>
                <a:sym typeface="Lato"/>
              </a:rPr>
              <a:t/>
            </a:r>
            <a:br>
              <a:rPr lang="en-US" sz="2400" dirty="0" smtClean="0">
                <a:solidFill>
                  <a:srgbClr val="593C8F"/>
                </a:solidFill>
                <a:latin typeface="Lato"/>
                <a:ea typeface="Lato"/>
                <a:cs typeface="Lato"/>
                <a:sym typeface="Lato"/>
              </a:rPr>
            </a:br>
            <a:r>
              <a:rPr lang="en-US" sz="2400" dirty="0" smtClean="0">
                <a:solidFill>
                  <a:srgbClr val="002060"/>
                </a:solidFill>
                <a:latin typeface="Lato"/>
                <a:ea typeface="Lato"/>
                <a:cs typeface="Lato"/>
                <a:sym typeface="Lato"/>
              </a:rPr>
              <a:t>Test Procedure</a:t>
            </a:r>
            <a:endParaRPr lang="en-US" sz="2400" dirty="0">
              <a:solidFill>
                <a:srgbClr val="002060"/>
              </a:solidFill>
            </a:endParaRPr>
          </a:p>
        </p:txBody>
      </p:sp>
      <p:sp>
        <p:nvSpPr>
          <p:cNvPr id="3" name="Content Placeholder 2"/>
          <p:cNvSpPr>
            <a:spLocks noGrp="1"/>
          </p:cNvSpPr>
          <p:nvPr>
            <p:ph idx="1"/>
          </p:nvPr>
        </p:nvSpPr>
        <p:spPr>
          <a:xfrm>
            <a:off x="228600" y="1916832"/>
            <a:ext cx="8663880" cy="4680520"/>
          </a:xfrm>
        </p:spPr>
        <p:txBody>
          <a:bodyPr>
            <a:noAutofit/>
          </a:bodyPr>
          <a:lstStyle/>
          <a:p>
            <a:pPr lvl="0"/>
            <a:r>
              <a:rPr lang="en-US" sz="1600" dirty="0" smtClean="0">
                <a:latin typeface="Arial" panose="020B0604020202020204" pitchFamily="34" charset="0"/>
                <a:cs typeface="Arial" panose="020B0604020202020204" pitchFamily="34" charset="0"/>
              </a:rPr>
              <a:t>Surface preparation;</a:t>
            </a:r>
          </a:p>
          <a:p>
            <a:pPr lvl="0"/>
            <a:r>
              <a:rPr lang="en-US" sz="1600" dirty="0" smtClean="0">
                <a:latin typeface="Arial" panose="020B0604020202020204" pitchFamily="34" charset="0"/>
                <a:cs typeface="Arial" panose="020B0604020202020204" pitchFamily="34" charset="0"/>
              </a:rPr>
              <a:t>Initial demagnetization;</a:t>
            </a:r>
          </a:p>
          <a:p>
            <a:pPr lvl="0"/>
            <a:r>
              <a:rPr lang="en-US" sz="1600" dirty="0" smtClean="0">
                <a:latin typeface="Arial" panose="020B0604020202020204" pitchFamily="34" charset="0"/>
                <a:cs typeface="Arial" panose="020B0604020202020204" pitchFamily="34" charset="0"/>
              </a:rPr>
              <a:t>Degreasing and cleaning;</a:t>
            </a:r>
          </a:p>
          <a:p>
            <a:pPr lvl="0" algn="just"/>
            <a:r>
              <a:rPr lang="en-US" sz="1600" dirty="0" smtClean="0">
                <a:latin typeface="Arial" panose="020B0604020202020204" pitchFamily="34" charset="0"/>
                <a:cs typeface="Arial" panose="020B0604020202020204" pitchFamily="34" charset="0"/>
              </a:rPr>
              <a:t>Applying the</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excitation current </a:t>
            </a:r>
            <a:r>
              <a:rPr lang="en-US" sz="1600" dirty="0" smtClean="0">
                <a:latin typeface="Arial" panose="020B0604020202020204" pitchFamily="34" charset="0"/>
                <a:cs typeface="Arial" panose="020B0604020202020204" pitchFamily="34" charset="0"/>
              </a:rPr>
              <a:t>for generating the magnetic field;</a:t>
            </a:r>
          </a:p>
          <a:p>
            <a:pPr lvl="0"/>
            <a:r>
              <a:rPr lang="en-US" sz="1600" dirty="0" smtClean="0">
                <a:latin typeface="Arial" panose="020B0604020202020204" pitchFamily="34" charset="0"/>
                <a:cs typeface="Arial" panose="020B0604020202020204" pitchFamily="34" charset="0"/>
              </a:rPr>
              <a:t>Applying the detecting media;</a:t>
            </a:r>
          </a:p>
          <a:p>
            <a:pPr lvl="0"/>
            <a:r>
              <a:rPr lang="en-US" sz="1600" dirty="0" smtClean="0">
                <a:latin typeface="Arial" panose="020B0604020202020204" pitchFamily="34" charset="0"/>
                <a:cs typeface="Arial" panose="020B0604020202020204" pitchFamily="34" charset="0"/>
              </a:rPr>
              <a:t>Viewing;</a:t>
            </a:r>
          </a:p>
          <a:p>
            <a:pPr lvl="0"/>
            <a:r>
              <a:rPr lang="en-US" sz="1600" dirty="0" smtClean="0">
                <a:latin typeface="Arial" panose="020B0604020202020204" pitchFamily="34" charset="0"/>
                <a:cs typeface="Arial" panose="020B0604020202020204" pitchFamily="34" charset="0"/>
              </a:rPr>
              <a:t>Marking position of indications;</a:t>
            </a:r>
          </a:p>
          <a:p>
            <a:pPr lvl="0"/>
            <a:r>
              <a:rPr lang="en-US" sz="1600" dirty="0" smtClean="0">
                <a:latin typeface="Arial" panose="020B0604020202020204" pitchFamily="34" charset="0"/>
                <a:cs typeface="Arial" panose="020B0604020202020204" pitchFamily="34" charset="0"/>
              </a:rPr>
              <a:t>Assessment and recording the nature of flaws;</a:t>
            </a:r>
          </a:p>
          <a:p>
            <a:pPr lvl="0"/>
            <a:r>
              <a:rPr lang="en-US" sz="1600" dirty="0" smtClean="0">
                <a:latin typeface="Arial" panose="020B0604020202020204" pitchFamily="34" charset="0"/>
                <a:cs typeface="Arial" panose="020B0604020202020204" pitchFamily="34" charset="0"/>
              </a:rPr>
              <a:t>Demagnetization;</a:t>
            </a:r>
          </a:p>
          <a:p>
            <a:pPr lvl="0"/>
            <a:r>
              <a:rPr lang="en-US" sz="1600" dirty="0" smtClean="0">
                <a:latin typeface="Arial" panose="020B0604020202020204" pitchFamily="34" charset="0"/>
                <a:cs typeface="Arial" panose="020B0604020202020204" pitchFamily="34" charset="0"/>
              </a:rPr>
              <a:t>Repetition of the tests, if necessary;</a:t>
            </a:r>
          </a:p>
          <a:p>
            <a:pPr lvl="0"/>
            <a:r>
              <a:rPr lang="en-US" sz="1600" dirty="0" smtClean="0">
                <a:latin typeface="Arial" panose="020B0604020202020204" pitchFamily="34" charset="0"/>
                <a:cs typeface="Arial" panose="020B0604020202020204" pitchFamily="34" charset="0"/>
              </a:rPr>
              <a:t>Cleaning; and</a:t>
            </a:r>
          </a:p>
          <a:p>
            <a:pPr lvl="0"/>
            <a:r>
              <a:rPr lang="en-US" sz="1600" dirty="0" smtClean="0">
                <a:latin typeface="Arial" panose="020B0604020202020204" pitchFamily="34" charset="0"/>
                <a:cs typeface="Arial" panose="020B0604020202020204" pitchFamily="34" charset="0"/>
              </a:rPr>
              <a:t>Preparation for storage</a:t>
            </a:r>
          </a:p>
          <a:p>
            <a:pPr marL="514350" indent="-514350">
              <a:buNone/>
            </a:pPr>
            <a:endParaRPr lang="en-US" sz="2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Autofit/>
          </a:bodyPr>
          <a:lstStyle/>
          <a:p>
            <a:pPr algn="ctr"/>
            <a:r>
              <a:rPr lang="en-US" sz="2400" dirty="0" smtClean="0">
                <a:solidFill>
                  <a:srgbClr val="593C8F"/>
                </a:solidFill>
                <a:latin typeface="Lato"/>
                <a:ea typeface="Lato"/>
                <a:cs typeface="Lato"/>
                <a:sym typeface="Lato"/>
              </a:rPr>
              <a:t>IS 3703 : 2023- Recommended practice for Magnetic Particle  flaw detection </a:t>
            </a:r>
            <a:r>
              <a:rPr lang="en-US" sz="2800" dirty="0" smtClean="0">
                <a:solidFill>
                  <a:srgbClr val="593C8F"/>
                </a:solidFill>
                <a:latin typeface="Lato"/>
                <a:ea typeface="Lato"/>
                <a:cs typeface="Lato"/>
                <a:sym typeface="Lato"/>
              </a:rPr>
              <a:t/>
            </a:r>
            <a:br>
              <a:rPr lang="en-US" sz="2800" dirty="0" smtClean="0">
                <a:solidFill>
                  <a:srgbClr val="593C8F"/>
                </a:solidFill>
                <a:latin typeface="Lato"/>
                <a:ea typeface="Lato"/>
                <a:cs typeface="Lato"/>
                <a:sym typeface="Lato"/>
              </a:rPr>
            </a:br>
            <a:r>
              <a:rPr lang="en-US" sz="2800" dirty="0" smtClean="0">
                <a:solidFill>
                  <a:srgbClr val="593C8F"/>
                </a:solidFill>
                <a:latin typeface="Lato"/>
                <a:ea typeface="Lato"/>
                <a:cs typeface="Lato"/>
                <a:sym typeface="Lato"/>
              </a:rPr>
              <a:t/>
            </a:r>
            <a:br>
              <a:rPr lang="en-US" sz="2800" dirty="0" smtClean="0">
                <a:solidFill>
                  <a:srgbClr val="593C8F"/>
                </a:solidFill>
                <a:latin typeface="Lato"/>
                <a:ea typeface="Lato"/>
                <a:cs typeface="Lato"/>
                <a:sym typeface="Lato"/>
              </a:rPr>
            </a:br>
            <a:r>
              <a:rPr lang="en-US" sz="2000" b="1" dirty="0" smtClean="0">
                <a:solidFill>
                  <a:schemeClr val="accent4">
                    <a:lumMod val="50000"/>
                  </a:schemeClr>
                </a:solidFill>
                <a:latin typeface="Lato"/>
                <a:ea typeface="Lato"/>
                <a:cs typeface="Lato"/>
                <a:sym typeface="Lato"/>
              </a:rPr>
              <a:t>Types of Magnetic Fields</a:t>
            </a:r>
            <a:endParaRPr lang="en-US" sz="2000" b="1" dirty="0">
              <a:solidFill>
                <a:schemeClr val="accent4">
                  <a:lumMod val="50000"/>
                </a:schemeClr>
              </a:solidFill>
            </a:endParaRPr>
          </a:p>
        </p:txBody>
      </p:sp>
      <p:sp>
        <p:nvSpPr>
          <p:cNvPr id="3" name="Content Placeholder 2"/>
          <p:cNvSpPr>
            <a:spLocks noGrp="1"/>
          </p:cNvSpPr>
          <p:nvPr>
            <p:ph idx="1"/>
          </p:nvPr>
        </p:nvSpPr>
        <p:spPr>
          <a:xfrm>
            <a:off x="228600" y="2428868"/>
            <a:ext cx="8686800" cy="3895732"/>
          </a:xfrm>
        </p:spPr>
        <p:txBody>
          <a:bodyPr>
            <a:noAutofit/>
          </a:bodyPr>
          <a:lstStyle/>
          <a:p>
            <a:pPr marL="514350" indent="-514350" algn="just">
              <a:buNone/>
            </a:pPr>
            <a:r>
              <a:rPr lang="en-US" sz="2000" dirty="0" smtClean="0">
                <a:latin typeface="Arial" panose="020B0604020202020204" pitchFamily="34" charset="0"/>
                <a:cs typeface="Arial" panose="020B0604020202020204" pitchFamily="34" charset="0"/>
              </a:rPr>
              <a:t>        The magnetic force can be produced by means of either the magnetic effect of electric current or by the magnetic fields of a permanent magnet. Depending upon the types of magnetizing methods used, generally three types of magnetic fields are produced: </a:t>
            </a:r>
          </a:p>
          <a:p>
            <a:pPr marL="514350" indent="-514350" algn="just">
              <a:buAutoNum type="alphaLcParenR"/>
            </a:pPr>
            <a:r>
              <a:rPr lang="en-US" sz="2000" dirty="0" smtClean="0">
                <a:latin typeface="Arial" panose="020B0604020202020204" pitchFamily="34" charset="0"/>
                <a:cs typeface="Arial" panose="020B0604020202020204" pitchFamily="34" charset="0"/>
              </a:rPr>
              <a:t>Circular magnetization; </a:t>
            </a:r>
          </a:p>
          <a:p>
            <a:pPr marL="514350" indent="-514350" algn="just">
              <a:buAutoNum type="alphaLcParenR"/>
            </a:pPr>
            <a:r>
              <a:rPr lang="en-US" sz="2000" dirty="0" smtClean="0">
                <a:latin typeface="Arial" panose="020B0604020202020204" pitchFamily="34" charset="0"/>
                <a:cs typeface="Arial" panose="020B0604020202020204" pitchFamily="34" charset="0"/>
              </a:rPr>
              <a:t>Longitudinal magnetization; and </a:t>
            </a:r>
          </a:p>
          <a:p>
            <a:pPr marL="514350" indent="-514350" algn="just">
              <a:buAutoNum type="alphaLcParenR"/>
            </a:pPr>
            <a:r>
              <a:rPr lang="en-US" sz="2000" dirty="0" smtClean="0">
                <a:latin typeface="Arial" panose="020B0604020202020204" pitchFamily="34" charset="0"/>
                <a:cs typeface="Arial" panose="020B0604020202020204" pitchFamily="34" charset="0"/>
              </a:rPr>
              <a:t>Multidirectional magnetization. </a:t>
            </a:r>
            <a:endParaRPr lang="en-US" sz="2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593C8F"/>
                </a:solidFill>
                <a:latin typeface="Lato"/>
                <a:ea typeface="Lato"/>
                <a:cs typeface="Lato"/>
                <a:sym typeface="Lato"/>
              </a:rPr>
              <a:t>IS 3703 : 2023- Recommended practice for Magnetic Particle  flaw detection</a:t>
            </a:r>
            <a:endParaRPr lang="en-US" dirty="0"/>
          </a:p>
        </p:txBody>
      </p:sp>
      <p:pic>
        <p:nvPicPr>
          <p:cNvPr id="4" name="image2.png"/>
          <p:cNvPicPr>
            <a:picLocks noGrp="1"/>
          </p:cNvPicPr>
          <p:nvPr>
            <p:ph idx="1"/>
          </p:nvPr>
        </p:nvPicPr>
        <p:blipFill>
          <a:blip r:embed="rId2" cstate="print"/>
          <a:stretch>
            <a:fillRect/>
          </a:stretch>
        </p:blipFill>
        <p:spPr>
          <a:xfrm>
            <a:off x="1943100" y="2505482"/>
            <a:ext cx="6591300" cy="3034485"/>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593C8F"/>
                </a:solidFill>
                <a:latin typeface="Lato"/>
                <a:ea typeface="Lato"/>
                <a:cs typeface="Lato"/>
                <a:sym typeface="Lato"/>
              </a:rPr>
              <a:t>IS 3703 : 2023- Recommended practice for Magnetic Particle  flaw detection</a:t>
            </a:r>
            <a:endParaRPr lang="en-US" dirty="0"/>
          </a:p>
        </p:txBody>
      </p:sp>
      <p:pic>
        <p:nvPicPr>
          <p:cNvPr id="4" name="image3.png"/>
          <p:cNvPicPr>
            <a:picLocks noGrp="1"/>
          </p:cNvPicPr>
          <p:nvPr>
            <p:ph idx="1"/>
          </p:nvPr>
        </p:nvPicPr>
        <p:blipFill>
          <a:blip r:embed="rId2" cstate="print"/>
          <a:stretch>
            <a:fillRect/>
          </a:stretch>
        </p:blipFill>
        <p:spPr>
          <a:xfrm>
            <a:off x="1943100" y="2877758"/>
            <a:ext cx="6591300" cy="2289934"/>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593C8F"/>
                </a:solidFill>
                <a:latin typeface="Lato"/>
                <a:ea typeface="Lato"/>
                <a:cs typeface="Lato"/>
                <a:sym typeface="Lato"/>
              </a:rPr>
              <a:t>IS 3703 : 2023- Recommended practice for Magnetic Particle  flaw detection</a:t>
            </a:r>
            <a:endParaRPr lang="en-US" dirty="0"/>
          </a:p>
        </p:txBody>
      </p:sp>
      <p:pic>
        <p:nvPicPr>
          <p:cNvPr id="4" name="image4.png"/>
          <p:cNvPicPr>
            <a:picLocks noGrp="1"/>
          </p:cNvPicPr>
          <p:nvPr>
            <p:ph idx="1"/>
          </p:nvPr>
        </p:nvPicPr>
        <p:blipFill>
          <a:blip r:embed="rId2" cstate="print"/>
          <a:stretch>
            <a:fillRect/>
          </a:stretch>
        </p:blipFill>
        <p:spPr>
          <a:xfrm>
            <a:off x="1943100" y="2227274"/>
            <a:ext cx="6591300" cy="3590901"/>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84" y="404664"/>
            <a:ext cx="6589199" cy="1008112"/>
          </a:xfrm>
        </p:spPr>
        <p:txBody>
          <a:bodyPr>
            <a:normAutofit/>
          </a:bodyPr>
          <a:lstStyle/>
          <a:p>
            <a:pPr algn="ctr"/>
            <a:r>
              <a:rPr lang="en-US" sz="2800" dirty="0" smtClean="0">
                <a:solidFill>
                  <a:srgbClr val="002060"/>
                </a:solidFill>
              </a:rPr>
              <a:t>Recommended current value and Prod spacing</a:t>
            </a:r>
            <a:endParaRPr lang="en-US" sz="2800" dirty="0">
              <a:solidFill>
                <a:srgbClr val="002060"/>
              </a:solidFill>
            </a:endParaRPr>
          </a:p>
        </p:txBody>
      </p:sp>
      <p:sp>
        <p:nvSpPr>
          <p:cNvPr id="3" name="Content Placeholder 2"/>
          <p:cNvSpPr>
            <a:spLocks noGrp="1"/>
          </p:cNvSpPr>
          <p:nvPr>
            <p:ph idx="1"/>
          </p:nvPr>
        </p:nvSpPr>
        <p:spPr>
          <a:xfrm>
            <a:off x="1939684" y="1628800"/>
            <a:ext cx="6415989" cy="1440160"/>
          </a:xfrm>
        </p:spPr>
        <p:txBody>
          <a:bodyPr>
            <a:normAutofit fontScale="85000" lnSpcReduction="20000"/>
          </a:bodyPr>
          <a:lstStyle/>
          <a:p>
            <a:pPr algn="just"/>
            <a:r>
              <a:rPr lang="en-US" sz="2000" dirty="0" smtClean="0">
                <a:latin typeface="Arial" panose="020B0604020202020204" pitchFamily="34" charset="0"/>
                <a:cs typeface="Arial" panose="020B0604020202020204" pitchFamily="34" charset="0"/>
              </a:rPr>
              <a:t>Prod spacing should not exceed 200 mm. Prod spacing less than 75 mm is usually not practical due to banding of the particles around the prods.</a:t>
            </a:r>
          </a:p>
          <a:p>
            <a:pPr algn="just">
              <a:buNone/>
            </a:pP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Recommended current value-</a:t>
            </a:r>
          </a:p>
          <a:p>
            <a:endParaRPr lang="en-US" sz="2000" dirty="0" smtClean="0"/>
          </a:p>
          <a:p>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247051398"/>
              </p:ext>
            </p:extLst>
          </p:nvPr>
        </p:nvGraphicFramePr>
        <p:xfrm>
          <a:off x="1939684" y="3212976"/>
          <a:ext cx="6527648" cy="2662016"/>
        </p:xfrm>
        <a:graphic>
          <a:graphicData uri="http://schemas.openxmlformats.org/drawingml/2006/table">
            <a:tbl>
              <a:tblPr firstRow="1" bandRow="1">
                <a:tableStyleId>{5C22544A-7EE6-4342-B048-85BDC9FD1C3A}</a:tableStyleId>
              </a:tblPr>
              <a:tblGrid>
                <a:gridCol w="1631912"/>
                <a:gridCol w="1631912"/>
                <a:gridCol w="1631912"/>
                <a:gridCol w="1631912"/>
              </a:tblGrid>
              <a:tr h="926558">
                <a:tc rowSpan="2">
                  <a:txBody>
                    <a:bodyPr/>
                    <a:lstStyle/>
                    <a:p>
                      <a:r>
                        <a:rPr lang="en-US" dirty="0" err="1" smtClean="0"/>
                        <a:t>Sl</a:t>
                      </a:r>
                      <a:r>
                        <a:rPr lang="en-US" dirty="0" smtClean="0"/>
                        <a:t> No.</a:t>
                      </a:r>
                      <a:endParaRPr lang="en-US" dirty="0"/>
                    </a:p>
                  </a:txBody>
                  <a:tcPr/>
                </a:tc>
                <a:tc rowSpan="2">
                  <a:txBody>
                    <a:bodyPr/>
                    <a:lstStyle/>
                    <a:p>
                      <a:r>
                        <a:rPr lang="en-US" dirty="0" smtClean="0"/>
                        <a:t>Section thickness in mm</a:t>
                      </a:r>
                      <a:endParaRPr lang="en-US" dirty="0"/>
                    </a:p>
                  </a:txBody>
                  <a:tcPr/>
                </a:tc>
                <a:tc gridSpan="2">
                  <a:txBody>
                    <a:bodyPr/>
                    <a:lstStyle/>
                    <a:p>
                      <a:r>
                        <a:rPr lang="en-US" sz="1800" b="1" i="1" kern="1200" dirty="0" smtClean="0">
                          <a:solidFill>
                            <a:schemeClr val="lt1"/>
                          </a:solidFill>
                          <a:latin typeface="+mn-lt"/>
                          <a:ea typeface="+mn-ea"/>
                          <a:cs typeface="+mn-cs"/>
                        </a:rPr>
                        <a:t>Current value in Ampere/mm of prod spacing</a:t>
                      </a:r>
                      <a:endParaRPr lang="en-US" dirty="0"/>
                    </a:p>
                  </a:txBody>
                  <a:tcPr/>
                </a:tc>
                <a:tc hMerge="1">
                  <a:txBody>
                    <a:bodyPr/>
                    <a:lstStyle/>
                    <a:p>
                      <a:endParaRPr lang="en-US" dirty="0"/>
                    </a:p>
                  </a:txBody>
                  <a:tcPr/>
                </a:tc>
              </a:tr>
              <a:tr h="661828">
                <a:tc vMerge="1">
                  <a:txBody>
                    <a:bodyPr/>
                    <a:lstStyle/>
                    <a:p>
                      <a:endParaRPr lang="en-US"/>
                    </a:p>
                  </a:txBody>
                  <a:tcPr/>
                </a:tc>
                <a:tc vMerge="1">
                  <a:txBody>
                    <a:bodyPr/>
                    <a:lstStyle/>
                    <a:p>
                      <a:endParaRPr lang="en-US"/>
                    </a:p>
                  </a:txBody>
                  <a:tcPr/>
                </a:tc>
                <a:tc>
                  <a:txBody>
                    <a:bodyPr/>
                    <a:lstStyle/>
                    <a:p>
                      <a:r>
                        <a:rPr lang="en-US" dirty="0" smtClean="0"/>
                        <a:t>Min</a:t>
                      </a:r>
                      <a:endParaRPr lang="en-US" dirty="0"/>
                    </a:p>
                  </a:txBody>
                  <a:tcPr/>
                </a:tc>
                <a:tc>
                  <a:txBody>
                    <a:bodyPr/>
                    <a:lstStyle/>
                    <a:p>
                      <a:r>
                        <a:rPr lang="en-US" dirty="0" smtClean="0"/>
                        <a:t>Max</a:t>
                      </a:r>
                      <a:endParaRPr lang="en-US" dirty="0"/>
                    </a:p>
                  </a:txBody>
                  <a:tcPr/>
                </a:tc>
              </a:tr>
              <a:tr h="536815">
                <a:tc>
                  <a:txBody>
                    <a:bodyPr/>
                    <a:lstStyle/>
                    <a:p>
                      <a:r>
                        <a:rPr lang="en-US" dirty="0" smtClean="0"/>
                        <a:t>1.</a:t>
                      </a:r>
                      <a:endParaRPr lang="en-US" dirty="0"/>
                    </a:p>
                  </a:txBody>
                  <a:tcPr/>
                </a:tc>
                <a:tc>
                  <a:txBody>
                    <a:bodyPr/>
                    <a:lstStyle/>
                    <a:p>
                      <a:r>
                        <a:rPr lang="en-US" dirty="0" smtClean="0"/>
                        <a:t>T &lt; 20</a:t>
                      </a:r>
                      <a:endParaRPr lang="en-US" dirty="0"/>
                    </a:p>
                  </a:txBody>
                  <a:tcPr/>
                </a:tc>
                <a:tc>
                  <a:txBody>
                    <a:bodyPr/>
                    <a:lstStyle/>
                    <a:p>
                      <a:r>
                        <a:rPr lang="en-US" dirty="0" smtClean="0"/>
                        <a:t>3.5</a:t>
                      </a:r>
                      <a:endParaRPr lang="en-US" dirty="0"/>
                    </a:p>
                  </a:txBody>
                  <a:tcPr/>
                </a:tc>
                <a:tc>
                  <a:txBody>
                    <a:bodyPr/>
                    <a:lstStyle/>
                    <a:p>
                      <a:r>
                        <a:rPr lang="en-US" dirty="0" smtClean="0"/>
                        <a:t>4.5</a:t>
                      </a:r>
                      <a:endParaRPr lang="en-US" dirty="0"/>
                    </a:p>
                  </a:txBody>
                  <a:tcPr/>
                </a:tc>
              </a:tr>
              <a:tr h="536815">
                <a:tc>
                  <a:txBody>
                    <a:bodyPr/>
                    <a:lstStyle/>
                    <a:p>
                      <a:r>
                        <a:rPr lang="en-US" dirty="0" smtClean="0"/>
                        <a:t>2.</a:t>
                      </a:r>
                      <a:endParaRPr lang="en-US" dirty="0"/>
                    </a:p>
                  </a:txBody>
                  <a:tcPr/>
                </a:tc>
                <a:tc>
                  <a:txBody>
                    <a:bodyPr/>
                    <a:lstStyle/>
                    <a:p>
                      <a:r>
                        <a:rPr lang="en-US" dirty="0" smtClean="0"/>
                        <a:t>T &gt; 20</a:t>
                      </a:r>
                      <a:endParaRPr lang="en-US" dirty="0"/>
                    </a:p>
                  </a:txBody>
                  <a:tcPr/>
                </a:tc>
                <a:tc>
                  <a:txBody>
                    <a:bodyPr/>
                    <a:lstStyle/>
                    <a:p>
                      <a:r>
                        <a:rPr lang="en-US" dirty="0" smtClean="0"/>
                        <a:t>4.0</a:t>
                      </a:r>
                      <a:endParaRPr lang="en-US" dirty="0"/>
                    </a:p>
                  </a:txBody>
                  <a:tcPr/>
                </a:tc>
                <a:tc>
                  <a:txBody>
                    <a:bodyPr/>
                    <a:lstStyle/>
                    <a:p>
                      <a:r>
                        <a:rPr lang="en-US" dirty="0" smtClean="0"/>
                        <a:t>5.0</a:t>
                      </a:r>
                      <a:endParaRPr lang="en-US" dirty="0"/>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88640"/>
            <a:ext cx="6589199" cy="1280890"/>
          </a:xfrm>
        </p:spPr>
        <p:txBody>
          <a:bodyPr>
            <a:normAutofit/>
          </a:bodyPr>
          <a:lstStyle/>
          <a:p>
            <a:r>
              <a:rPr lang="en-US" sz="2800" dirty="0" smtClean="0">
                <a:solidFill>
                  <a:srgbClr val="593C8F"/>
                </a:solidFill>
                <a:latin typeface="Lato"/>
                <a:ea typeface="Lato"/>
                <a:cs typeface="Lato"/>
                <a:sym typeface="Lato"/>
              </a:rPr>
              <a:t>IS 3703 : 2023- Recommended practice for Magnetic Particle  flaw detection</a:t>
            </a:r>
            <a:endParaRPr lang="en-US" dirty="0"/>
          </a:p>
        </p:txBody>
      </p:sp>
      <p:pic>
        <p:nvPicPr>
          <p:cNvPr id="4" name="image5.png"/>
          <p:cNvPicPr>
            <a:picLocks noGrp="1"/>
          </p:cNvPicPr>
          <p:nvPr>
            <p:ph idx="1"/>
          </p:nvPr>
        </p:nvPicPr>
        <p:blipFill>
          <a:blip r:embed="rId2" cstate="print"/>
          <a:stretch>
            <a:fillRect/>
          </a:stretch>
        </p:blipFill>
        <p:spPr>
          <a:xfrm>
            <a:off x="1627553" y="1772816"/>
            <a:ext cx="6429420" cy="385765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625"/>
            <a:ext cx="7886700" cy="504056"/>
          </a:xfrm>
        </p:spPr>
        <p:txBody>
          <a:bodyPr>
            <a:normAutofit/>
          </a:bodyPr>
          <a:lstStyle/>
          <a:p>
            <a:pPr algn="ctr"/>
            <a:r>
              <a:rPr lang="en-US" sz="2400" b="1" dirty="0">
                <a:solidFill>
                  <a:srgbClr val="7030A0"/>
                </a:solidFill>
              </a:rPr>
              <a:t>Stages of Formulation of Indian Standards</a:t>
            </a:r>
            <a:endParaRPr lang="en-IN" sz="2400" b="1" dirty="0">
              <a:solidFill>
                <a:srgbClr val="7030A0"/>
              </a:solidFill>
            </a:endParaRPr>
          </a:p>
        </p:txBody>
      </p:sp>
      <p:sp>
        <p:nvSpPr>
          <p:cNvPr id="3" name="Content Placeholder 2"/>
          <p:cNvSpPr>
            <a:spLocks noGrp="1"/>
          </p:cNvSpPr>
          <p:nvPr>
            <p:ph idx="1"/>
          </p:nvPr>
        </p:nvSpPr>
        <p:spPr>
          <a:xfrm>
            <a:off x="650232" y="548681"/>
            <a:ext cx="8026224" cy="5688631"/>
          </a:xfrm>
        </p:spPr>
        <p:txBody>
          <a:bodyPr>
            <a:normAutofit fontScale="92500" lnSpcReduction="20000"/>
          </a:bodyPr>
          <a:lstStyle/>
          <a:p>
            <a:pPr marL="0" indent="0">
              <a:buNone/>
            </a:pPr>
            <a:endParaRPr lang="en-US" b="1" dirty="0" smtClean="0"/>
          </a:p>
          <a:p>
            <a:pPr marL="0" indent="0">
              <a:buNone/>
            </a:pPr>
            <a:r>
              <a:rPr lang="en-US" b="1" dirty="0" smtClean="0"/>
              <a:t>4</a:t>
            </a:r>
            <a:r>
              <a:rPr lang="en-US" b="1" dirty="0"/>
              <a:t>. Committee Stage:</a:t>
            </a:r>
          </a:p>
          <a:p>
            <a:pPr algn="just"/>
            <a:r>
              <a:rPr lang="en-US" b="1" dirty="0"/>
              <a:t>Technical Committee Review:</a:t>
            </a:r>
            <a:r>
              <a:rPr lang="en-US" dirty="0"/>
              <a:t> The draft standard is reviewed by the relevant technical committee, which includes representatives from industry, government, academia, and other stakeholders.</a:t>
            </a:r>
          </a:p>
          <a:p>
            <a:pPr algn="just"/>
            <a:r>
              <a:rPr lang="en-US" b="1" dirty="0"/>
              <a:t>Comments and Revisions:</a:t>
            </a:r>
            <a:r>
              <a:rPr lang="en-US" dirty="0"/>
              <a:t> Feedback is collected, and the draft is revised accordingly to address comments and suggestions</a:t>
            </a:r>
            <a:r>
              <a:rPr lang="en-US" dirty="0" smtClean="0"/>
              <a:t>.</a:t>
            </a:r>
          </a:p>
          <a:p>
            <a:pPr marL="0" indent="0" algn="just">
              <a:buNone/>
            </a:pPr>
            <a:endParaRPr lang="en-US" dirty="0"/>
          </a:p>
          <a:p>
            <a:pPr marL="0" indent="0" algn="just">
              <a:buNone/>
            </a:pPr>
            <a:r>
              <a:rPr lang="en-US" b="1" dirty="0"/>
              <a:t>5. Public Comment Stage:</a:t>
            </a:r>
          </a:p>
          <a:p>
            <a:pPr algn="just"/>
            <a:r>
              <a:rPr lang="en-US" b="1" dirty="0"/>
              <a:t>Public Circulation:</a:t>
            </a:r>
            <a:r>
              <a:rPr lang="en-US" dirty="0"/>
              <a:t> The draft standard is circulated for public comments, allowing a wider range of stakeholders to provide input.</a:t>
            </a:r>
          </a:p>
          <a:p>
            <a:pPr algn="just"/>
            <a:r>
              <a:rPr lang="en-US" b="1" dirty="0"/>
              <a:t>Feedback Collection:</a:t>
            </a:r>
            <a:r>
              <a:rPr lang="en-US" dirty="0"/>
              <a:t> Comments from the public are collected, reviewed, and incorporated into the draft as necessary</a:t>
            </a:r>
            <a:r>
              <a:rPr lang="en-US" dirty="0" smtClean="0"/>
              <a:t>.</a:t>
            </a:r>
          </a:p>
          <a:p>
            <a:pPr marL="0" indent="0" algn="just">
              <a:buNone/>
            </a:pPr>
            <a:endParaRPr lang="en-US" dirty="0"/>
          </a:p>
          <a:p>
            <a:pPr marL="0" indent="0" algn="just">
              <a:buNone/>
            </a:pPr>
            <a:r>
              <a:rPr lang="en-US" b="1" dirty="0"/>
              <a:t>6. Finalization Stage:</a:t>
            </a:r>
          </a:p>
          <a:p>
            <a:pPr algn="just"/>
            <a:r>
              <a:rPr lang="en-US" b="1" dirty="0"/>
              <a:t>Technical Committee Approval:</a:t>
            </a:r>
            <a:r>
              <a:rPr lang="en-US" dirty="0"/>
              <a:t> The revised draft, incorporating public comments, is reviewed and approved by the technical committee.</a:t>
            </a:r>
          </a:p>
          <a:p>
            <a:pPr algn="just"/>
            <a:r>
              <a:rPr lang="en-US" b="1" dirty="0"/>
              <a:t>Draft Indian Standard (DIS):</a:t>
            </a:r>
            <a:r>
              <a:rPr lang="en-US" dirty="0"/>
              <a:t> The final draft is prepared and submitted for formal approval.</a:t>
            </a:r>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40364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593C8F"/>
                </a:solidFill>
                <a:latin typeface="Lato"/>
                <a:ea typeface="Lato"/>
                <a:cs typeface="Lato"/>
                <a:sym typeface="Lato"/>
              </a:rPr>
              <a:t>IS 3703 : 2023- Recommended practice for Magnetic Particle  flaw detection</a:t>
            </a:r>
            <a:endParaRPr lang="en-US" dirty="0"/>
          </a:p>
        </p:txBody>
      </p:sp>
      <p:pic>
        <p:nvPicPr>
          <p:cNvPr id="4" name="image6.png"/>
          <p:cNvPicPr>
            <a:picLocks noGrp="1"/>
          </p:cNvPicPr>
          <p:nvPr>
            <p:ph idx="1"/>
          </p:nvPr>
        </p:nvPicPr>
        <p:blipFill>
          <a:blip r:embed="rId2" cstate="print"/>
          <a:stretch>
            <a:fillRect/>
          </a:stretch>
        </p:blipFill>
        <p:spPr>
          <a:xfrm>
            <a:off x="1071538" y="1714488"/>
            <a:ext cx="6786610" cy="4000528"/>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593C8F"/>
                </a:solidFill>
                <a:latin typeface="Lato"/>
                <a:ea typeface="Lato"/>
                <a:cs typeface="Lato"/>
                <a:sym typeface="Lato"/>
              </a:rPr>
              <a:t>IS 3703 : 2023- Recommended practice for Magnetic Particle  flaw detection</a:t>
            </a:r>
            <a:endParaRPr lang="en-US" dirty="0"/>
          </a:p>
        </p:txBody>
      </p:sp>
      <p:pic>
        <p:nvPicPr>
          <p:cNvPr id="4" name="image7.png"/>
          <p:cNvPicPr>
            <a:picLocks noGrp="1"/>
          </p:cNvPicPr>
          <p:nvPr>
            <p:ph idx="1"/>
          </p:nvPr>
        </p:nvPicPr>
        <p:blipFill>
          <a:blip r:embed="rId2" cstate="print"/>
          <a:stretch>
            <a:fillRect/>
          </a:stretch>
        </p:blipFill>
        <p:spPr>
          <a:xfrm>
            <a:off x="1943100" y="2247468"/>
            <a:ext cx="6591300" cy="3550513"/>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593C8F"/>
                </a:solidFill>
                <a:latin typeface="Lato"/>
                <a:ea typeface="Lato"/>
                <a:cs typeface="Lato"/>
                <a:sym typeface="Lato"/>
              </a:rPr>
              <a:t>IS 3703 : 2023- Recommended practice for Magnetic Particle  flaw detection</a:t>
            </a:r>
            <a:endParaRPr lang="en-US" dirty="0"/>
          </a:p>
        </p:txBody>
      </p:sp>
      <p:pic>
        <p:nvPicPr>
          <p:cNvPr id="4" name="image8.png"/>
          <p:cNvPicPr>
            <a:picLocks noGrp="1"/>
          </p:cNvPicPr>
          <p:nvPr>
            <p:ph idx="1"/>
          </p:nvPr>
        </p:nvPicPr>
        <p:blipFill>
          <a:blip r:embed="rId2" cstate="print"/>
          <a:stretch>
            <a:fillRect/>
          </a:stretch>
        </p:blipFill>
        <p:spPr>
          <a:xfrm>
            <a:off x="1428729" y="1928802"/>
            <a:ext cx="6786610" cy="3571900"/>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593C8F"/>
                </a:solidFill>
                <a:latin typeface="Lato"/>
                <a:ea typeface="Lato"/>
                <a:cs typeface="Lato"/>
                <a:sym typeface="Lato"/>
              </a:rPr>
              <a:t>IS 3703 : 2023- Recommended practice for Magnetic Particle  flaw detection</a:t>
            </a:r>
            <a:endParaRPr lang="en-US" dirty="0"/>
          </a:p>
        </p:txBody>
      </p:sp>
      <p:pic>
        <p:nvPicPr>
          <p:cNvPr id="4" name="image9.png"/>
          <p:cNvPicPr>
            <a:picLocks noGrp="1"/>
          </p:cNvPicPr>
          <p:nvPr>
            <p:ph idx="1"/>
          </p:nvPr>
        </p:nvPicPr>
        <p:blipFill>
          <a:blip r:embed="rId2" cstate="print"/>
          <a:stretch>
            <a:fillRect/>
          </a:stretch>
        </p:blipFill>
        <p:spPr>
          <a:xfrm>
            <a:off x="1785917" y="1600200"/>
            <a:ext cx="5072099" cy="4525963"/>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593C8F"/>
                </a:solidFill>
                <a:latin typeface="Lato"/>
                <a:ea typeface="Lato"/>
                <a:cs typeface="Lato"/>
                <a:sym typeface="Lato"/>
              </a:rPr>
              <a:t>IS 3703 : 2023- Recommended practice for Magnetic Particle  flaw detection</a:t>
            </a:r>
            <a:endParaRPr lang="en-US" dirty="0"/>
          </a:p>
        </p:txBody>
      </p:sp>
      <p:pic>
        <p:nvPicPr>
          <p:cNvPr id="4" name="image11.png"/>
          <p:cNvPicPr>
            <a:picLocks noGrp="1"/>
          </p:cNvPicPr>
          <p:nvPr>
            <p:ph idx="1"/>
          </p:nvPr>
        </p:nvPicPr>
        <p:blipFill>
          <a:blip r:embed="rId2" cstate="print"/>
          <a:stretch>
            <a:fillRect/>
          </a:stretch>
        </p:blipFill>
        <p:spPr>
          <a:xfrm>
            <a:off x="2294629" y="2133600"/>
            <a:ext cx="5888242" cy="3778250"/>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lumMod val="75000"/>
                  </a:schemeClr>
                </a:solidFill>
              </a:rPr>
              <a:t>Advantages and Limitations of the Various Types of Magnetizing Current</a:t>
            </a:r>
            <a:endParaRPr lang="en-US" sz="2800" b="1"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5067829"/>
              </p:ext>
            </p:extLst>
          </p:nvPr>
        </p:nvGraphicFramePr>
        <p:xfrm>
          <a:off x="457200" y="1600200"/>
          <a:ext cx="8579295" cy="4853137"/>
        </p:xfrm>
        <a:graphic>
          <a:graphicData uri="http://schemas.openxmlformats.org/drawingml/2006/table">
            <a:tbl>
              <a:tblPr firstRow="1" bandRow="1">
                <a:tableStyleId>{5C22544A-7EE6-4342-B048-85BDC9FD1C3A}</a:tableStyleId>
              </a:tblPr>
              <a:tblGrid>
                <a:gridCol w="832079"/>
                <a:gridCol w="2932289"/>
                <a:gridCol w="2670103"/>
                <a:gridCol w="2144824"/>
              </a:tblGrid>
              <a:tr h="911964">
                <a:tc>
                  <a:txBody>
                    <a:bodyPr/>
                    <a:lstStyle/>
                    <a:p>
                      <a:pPr marL="228600">
                        <a:spcBef>
                          <a:spcPts val="575"/>
                        </a:spcBef>
                        <a:spcAft>
                          <a:spcPts val="0"/>
                        </a:spcAft>
                      </a:pPr>
                      <a:r>
                        <a:rPr lang="en-US" sz="1800" b="1" dirty="0" err="1">
                          <a:latin typeface="+mn-lt"/>
                          <a:ea typeface="Times New Roman"/>
                          <a:cs typeface="Times New Roman"/>
                        </a:rPr>
                        <a:t>Sl</a:t>
                      </a:r>
                      <a:r>
                        <a:rPr lang="en-US" sz="1800" b="1" spc="-10" dirty="0">
                          <a:latin typeface="+mn-lt"/>
                          <a:ea typeface="Times New Roman"/>
                          <a:cs typeface="Times New Roman"/>
                        </a:rPr>
                        <a:t> </a:t>
                      </a:r>
                      <a:r>
                        <a:rPr lang="en-US" sz="1800" b="1" dirty="0">
                          <a:latin typeface="+mn-lt"/>
                          <a:ea typeface="Times New Roman"/>
                          <a:cs typeface="Times New Roman"/>
                        </a:rPr>
                        <a:t>No.</a:t>
                      </a:r>
                      <a:endParaRPr lang="en-US" sz="1800" dirty="0">
                        <a:latin typeface="+mn-lt"/>
                        <a:ea typeface="Times New Roman"/>
                        <a:cs typeface="Times New Roman"/>
                      </a:endParaRPr>
                    </a:p>
                  </a:txBody>
                  <a:tcPr marL="0" marR="0" marT="0" marB="0"/>
                </a:tc>
                <a:tc>
                  <a:txBody>
                    <a:bodyPr/>
                    <a:lstStyle/>
                    <a:p>
                      <a:pPr marL="223520" marR="177165" algn="ctr">
                        <a:spcBef>
                          <a:spcPts val="575"/>
                        </a:spcBef>
                        <a:spcAft>
                          <a:spcPts val="0"/>
                        </a:spcAft>
                      </a:pPr>
                      <a:r>
                        <a:rPr lang="en-US" sz="1800" b="1" dirty="0">
                          <a:latin typeface="+mn-lt"/>
                          <a:ea typeface="Times New Roman"/>
                          <a:cs typeface="Times New Roman"/>
                        </a:rPr>
                        <a:t>Type</a:t>
                      </a:r>
                      <a:r>
                        <a:rPr lang="en-US" sz="1800" b="1" spc="-10" dirty="0">
                          <a:latin typeface="+mn-lt"/>
                          <a:ea typeface="Times New Roman"/>
                          <a:cs typeface="Times New Roman"/>
                        </a:rPr>
                        <a:t> </a:t>
                      </a:r>
                      <a:r>
                        <a:rPr lang="en-US" sz="1800" b="1" dirty="0">
                          <a:latin typeface="+mn-lt"/>
                          <a:ea typeface="Times New Roman"/>
                          <a:cs typeface="Times New Roman"/>
                        </a:rPr>
                        <a:t>of</a:t>
                      </a:r>
                      <a:r>
                        <a:rPr lang="en-US" sz="1800" b="1" spc="-5" dirty="0">
                          <a:latin typeface="+mn-lt"/>
                          <a:ea typeface="Times New Roman"/>
                          <a:cs typeface="Times New Roman"/>
                        </a:rPr>
                        <a:t> </a:t>
                      </a:r>
                      <a:r>
                        <a:rPr lang="en-US" sz="1800" b="1" dirty="0">
                          <a:latin typeface="+mn-lt"/>
                          <a:ea typeface="Times New Roman"/>
                          <a:cs typeface="Times New Roman"/>
                        </a:rPr>
                        <a:t>Current</a:t>
                      </a:r>
                      <a:r>
                        <a:rPr lang="en-US" sz="1800" b="1" spc="-5" dirty="0">
                          <a:latin typeface="+mn-lt"/>
                          <a:ea typeface="Times New Roman"/>
                          <a:cs typeface="Times New Roman"/>
                        </a:rPr>
                        <a:t> </a:t>
                      </a:r>
                      <a:r>
                        <a:rPr lang="en-US" sz="1800" b="1" dirty="0">
                          <a:latin typeface="+mn-lt"/>
                          <a:ea typeface="Times New Roman"/>
                          <a:cs typeface="Times New Roman"/>
                        </a:rPr>
                        <a:t>and</a:t>
                      </a:r>
                      <a:r>
                        <a:rPr lang="en-US" sz="1800" b="1" spc="-10" dirty="0">
                          <a:latin typeface="+mn-lt"/>
                          <a:ea typeface="Times New Roman"/>
                          <a:cs typeface="Times New Roman"/>
                        </a:rPr>
                        <a:t> </a:t>
                      </a:r>
                      <a:r>
                        <a:rPr lang="en-US" sz="1800" b="1" dirty="0">
                          <a:latin typeface="+mn-lt"/>
                          <a:ea typeface="Times New Roman"/>
                          <a:cs typeface="Times New Roman"/>
                        </a:rPr>
                        <a:t>their</a:t>
                      </a:r>
                      <a:r>
                        <a:rPr lang="en-US" sz="1800" b="1" spc="-5" dirty="0">
                          <a:latin typeface="+mn-lt"/>
                          <a:ea typeface="Times New Roman"/>
                          <a:cs typeface="Times New Roman"/>
                        </a:rPr>
                        <a:t> </a:t>
                      </a:r>
                      <a:r>
                        <a:rPr lang="en-US" sz="1800" b="1" dirty="0">
                          <a:latin typeface="+mn-lt"/>
                          <a:ea typeface="Times New Roman"/>
                          <a:cs typeface="Times New Roman"/>
                        </a:rPr>
                        <a:t>Use</a:t>
                      </a:r>
                      <a:endParaRPr lang="en-US" sz="1800" dirty="0">
                        <a:latin typeface="+mn-lt"/>
                        <a:ea typeface="Times New Roman"/>
                        <a:cs typeface="Times New Roman"/>
                      </a:endParaRPr>
                    </a:p>
                    <a:p>
                      <a:pPr marL="217805" marR="177165" algn="ctr">
                        <a:spcBef>
                          <a:spcPts val="540"/>
                        </a:spcBef>
                        <a:spcAft>
                          <a:spcPts val="0"/>
                        </a:spcAft>
                      </a:pPr>
                      <a:endParaRPr lang="en-US" sz="1800" dirty="0">
                        <a:latin typeface="+mn-lt"/>
                        <a:ea typeface="Times New Roman"/>
                        <a:cs typeface="Times New Roman"/>
                      </a:endParaRPr>
                    </a:p>
                  </a:txBody>
                  <a:tcPr marL="0" marR="0" marT="0" marB="0"/>
                </a:tc>
                <a:tc>
                  <a:txBody>
                    <a:bodyPr/>
                    <a:lstStyle/>
                    <a:p>
                      <a:r>
                        <a:rPr lang="en-US" dirty="0" smtClean="0"/>
                        <a:t>Advantages</a:t>
                      </a:r>
                      <a:endParaRPr lang="en-US" dirty="0"/>
                    </a:p>
                  </a:txBody>
                  <a:tcPr/>
                </a:tc>
                <a:tc>
                  <a:txBody>
                    <a:bodyPr/>
                    <a:lstStyle/>
                    <a:p>
                      <a:r>
                        <a:rPr lang="en-US" dirty="0" smtClean="0"/>
                        <a:t>Limitations</a:t>
                      </a:r>
                      <a:endParaRPr lang="en-US" dirty="0"/>
                    </a:p>
                  </a:txBody>
                  <a:tcPr/>
                </a:tc>
              </a:tr>
              <a:tr h="1533223">
                <a:tc>
                  <a:txBody>
                    <a:bodyPr/>
                    <a:lstStyle/>
                    <a:p>
                      <a:r>
                        <a:rPr lang="en-US" sz="1600" dirty="0" smtClean="0">
                          <a:latin typeface="+mj-lt"/>
                        </a:rPr>
                        <a:t>1.</a:t>
                      </a:r>
                      <a:endParaRPr lang="en-US" sz="1600" dirty="0">
                        <a:latin typeface="+mj-lt"/>
                      </a:endParaRPr>
                    </a:p>
                  </a:txBody>
                  <a:tcPr/>
                </a:tc>
                <a:tc>
                  <a:txBody>
                    <a:bodyPr/>
                    <a:lstStyle/>
                    <a:p>
                      <a:pPr marL="79375" algn="l">
                        <a:spcBef>
                          <a:spcPts val="550"/>
                        </a:spcBef>
                        <a:spcAft>
                          <a:spcPts val="0"/>
                        </a:spcAft>
                      </a:pPr>
                      <a:r>
                        <a:rPr lang="en-US" sz="1600" dirty="0">
                          <a:latin typeface="Arial" panose="020B0604020202020204" pitchFamily="34" charset="0"/>
                          <a:ea typeface="Times New Roman"/>
                          <a:cs typeface="Arial" panose="020B0604020202020204" pitchFamily="34" charset="0"/>
                        </a:rPr>
                        <a:t>Direct</a:t>
                      </a:r>
                      <a:r>
                        <a:rPr lang="en-US" sz="1600" spc="-20"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Current</a:t>
                      </a:r>
                      <a:r>
                        <a:rPr lang="en-US" sz="1600" spc="-1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(DC)</a:t>
                      </a:r>
                    </a:p>
                    <a:p>
                      <a:pPr marL="79375" marR="69850" algn="l">
                        <a:lnSpc>
                          <a:spcPct val="96000"/>
                        </a:lnSpc>
                        <a:spcBef>
                          <a:spcPts val="595"/>
                        </a:spcBef>
                        <a:spcAft>
                          <a:spcPts val="0"/>
                        </a:spcAft>
                      </a:pPr>
                      <a:r>
                        <a:rPr lang="en-US" sz="1600" dirty="0">
                          <a:latin typeface="Arial" panose="020B0604020202020204" pitchFamily="34" charset="0"/>
                          <a:ea typeface="Times New Roman"/>
                          <a:cs typeface="Arial" panose="020B0604020202020204" pitchFamily="34" charset="0"/>
                        </a:rPr>
                        <a:t>Detection</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of</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both</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surface</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and</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sub-surface discontinuities. Primarily</a:t>
                      </a:r>
                      <a:r>
                        <a:rPr lang="en-US" sz="1600" spc="-23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used</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for</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sub-surface</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and</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relatively</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small</a:t>
                      </a:r>
                      <a:r>
                        <a:rPr lang="en-US" sz="1600" spc="-10"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operations.</a:t>
                      </a:r>
                    </a:p>
                  </a:txBody>
                  <a:tcPr marL="0" marR="0" marT="0" marB="0"/>
                </a:tc>
                <a:tc>
                  <a:txBody>
                    <a:bodyPr/>
                    <a:lstStyle/>
                    <a:p>
                      <a:pPr marL="67945" marR="68580" algn="l">
                        <a:lnSpc>
                          <a:spcPct val="96000"/>
                        </a:lnSpc>
                        <a:spcBef>
                          <a:spcPts val="580"/>
                        </a:spcBef>
                        <a:spcAft>
                          <a:spcPts val="0"/>
                        </a:spcAft>
                      </a:pPr>
                      <a:r>
                        <a:rPr lang="en-US" sz="1600" dirty="0">
                          <a:latin typeface="Arial" panose="020B0604020202020204" pitchFamily="34" charset="0"/>
                          <a:ea typeface="Times New Roman"/>
                          <a:cs typeface="Arial" panose="020B0604020202020204" pitchFamily="34" charset="0"/>
                        </a:rPr>
                        <a:t>Maximum</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penetration</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of</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flux</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into</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object</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permitting</a:t>
                      </a:r>
                      <a:r>
                        <a:rPr lang="en-US" sz="1600" spc="-23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indications</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of</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sub-surface</a:t>
                      </a:r>
                      <a:r>
                        <a:rPr lang="en-US" sz="1600" spc="-23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discontinuities.</a:t>
                      </a:r>
                    </a:p>
                  </a:txBody>
                  <a:tcPr marL="0" marR="0" marT="0" marB="0"/>
                </a:tc>
                <a:tc>
                  <a:txBody>
                    <a:bodyPr/>
                    <a:lstStyle/>
                    <a:p>
                      <a:pPr marL="67945" marR="68580" algn="l">
                        <a:spcBef>
                          <a:spcPts val="565"/>
                        </a:spcBef>
                        <a:spcAft>
                          <a:spcPts val="0"/>
                        </a:spcAft>
                      </a:pPr>
                      <a:r>
                        <a:rPr lang="en-US" sz="1600" dirty="0">
                          <a:latin typeface="Arial" panose="020B0604020202020204" pitchFamily="34" charset="0"/>
                          <a:ea typeface="Times New Roman"/>
                          <a:cs typeface="Arial" panose="020B0604020202020204" pitchFamily="34" charset="0"/>
                        </a:rPr>
                        <a:t>Difficult </a:t>
                      </a:r>
                      <a:r>
                        <a:rPr lang="en-US" sz="1600" dirty="0" smtClean="0">
                          <a:latin typeface="Arial" panose="020B0604020202020204" pitchFamily="34" charset="0"/>
                          <a:ea typeface="Times New Roman"/>
                          <a:cs typeface="Arial" panose="020B0604020202020204" pitchFamily="34" charset="0"/>
                        </a:rPr>
                        <a:t>to</a:t>
                      </a:r>
                      <a:r>
                        <a:rPr lang="en-US" sz="1600" baseline="0" dirty="0" smtClean="0">
                          <a:latin typeface="Arial" panose="020B0604020202020204" pitchFamily="34" charset="0"/>
                          <a:ea typeface="Times New Roman"/>
                          <a:cs typeface="Arial" panose="020B0604020202020204" pitchFamily="34" charset="0"/>
                        </a:rPr>
                        <a:t> </a:t>
                      </a:r>
                      <a:r>
                        <a:rPr lang="en-US" sz="1600" dirty="0" smtClean="0">
                          <a:latin typeface="Arial" panose="020B0604020202020204" pitchFamily="34" charset="0"/>
                          <a:ea typeface="Times New Roman"/>
                          <a:cs typeface="Arial" panose="020B0604020202020204" pitchFamily="34" charset="0"/>
                        </a:rPr>
                        <a:t>demagnetize</a:t>
                      </a:r>
                      <a:r>
                        <a:rPr lang="en-US" sz="1600" dirty="0">
                          <a:latin typeface="Arial" panose="020B0604020202020204" pitchFamily="34" charset="0"/>
                          <a:ea typeface="Times New Roman"/>
                          <a:cs typeface="Arial" panose="020B0604020202020204" pitchFamily="34" charset="0"/>
                        </a:rPr>
                        <a:t>.</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Battery</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maintenance.</a:t>
                      </a:r>
                      <a:r>
                        <a:rPr lang="en-US" sz="1600" spc="-23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Fixed</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voltage.</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Now-a-</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days</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rarely</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used</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in</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industries.</a:t>
                      </a:r>
                    </a:p>
                  </a:txBody>
                  <a:tcPr marL="0" marR="0" marT="0" marB="0"/>
                </a:tc>
              </a:tr>
              <a:tr h="2407950">
                <a:tc>
                  <a:txBody>
                    <a:bodyPr/>
                    <a:lstStyle/>
                    <a:p>
                      <a:r>
                        <a:rPr lang="en-US" sz="1600" dirty="0" smtClean="0">
                          <a:latin typeface="+mj-lt"/>
                        </a:rPr>
                        <a:t>2.</a:t>
                      </a:r>
                      <a:endParaRPr lang="en-US" sz="1600" dirty="0">
                        <a:latin typeface="+mj-lt"/>
                      </a:endParaRPr>
                    </a:p>
                  </a:txBody>
                  <a:tcPr/>
                </a:tc>
                <a:tc>
                  <a:txBody>
                    <a:bodyPr/>
                    <a:lstStyle/>
                    <a:p>
                      <a:pPr marL="79375" algn="l">
                        <a:spcBef>
                          <a:spcPts val="845"/>
                        </a:spcBef>
                        <a:spcAft>
                          <a:spcPts val="0"/>
                        </a:spcAft>
                      </a:pPr>
                      <a:r>
                        <a:rPr lang="en-US" sz="1600" dirty="0">
                          <a:latin typeface="Arial" panose="020B0604020202020204" pitchFamily="34" charset="0"/>
                          <a:ea typeface="Times New Roman"/>
                          <a:cs typeface="Arial" panose="020B0604020202020204" pitchFamily="34" charset="0"/>
                        </a:rPr>
                        <a:t>Alternating</a:t>
                      </a:r>
                      <a:r>
                        <a:rPr lang="en-US" sz="1600" spc="-20"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Current</a:t>
                      </a:r>
                      <a:r>
                        <a:rPr lang="en-US" sz="1600" spc="-20"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(AC)</a:t>
                      </a:r>
                    </a:p>
                    <a:p>
                      <a:pPr marL="79375" marR="69215" algn="l">
                        <a:lnSpc>
                          <a:spcPct val="96000"/>
                        </a:lnSpc>
                        <a:spcBef>
                          <a:spcPts val="595"/>
                        </a:spcBef>
                        <a:spcAft>
                          <a:spcPts val="0"/>
                        </a:spcAft>
                      </a:pPr>
                      <a:r>
                        <a:rPr lang="en-US" sz="1600" dirty="0">
                          <a:latin typeface="Arial" panose="020B0604020202020204" pitchFamily="34" charset="0"/>
                          <a:ea typeface="Times New Roman"/>
                          <a:cs typeface="Arial" panose="020B0604020202020204" pitchFamily="34" charset="0"/>
                        </a:rPr>
                        <a:t>Detection of surface discontinuities.</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Extensively</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used</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for</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the</a:t>
                      </a:r>
                      <a:r>
                        <a:rPr lang="en-US" sz="1600" spc="-23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demagnetization</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of</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parts</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after</a:t>
                      </a:r>
                      <a:r>
                        <a:rPr lang="en-US" sz="1600" spc="-23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examination.</a:t>
                      </a:r>
                    </a:p>
                  </a:txBody>
                  <a:tcPr marL="0" marR="0" marT="0" marB="0"/>
                </a:tc>
                <a:tc>
                  <a:txBody>
                    <a:bodyPr/>
                    <a:lstStyle/>
                    <a:p>
                      <a:pPr marL="67945" marR="68580" algn="l">
                        <a:lnSpc>
                          <a:spcPct val="96000"/>
                        </a:lnSpc>
                        <a:spcBef>
                          <a:spcPts val="875"/>
                        </a:spcBef>
                        <a:spcAft>
                          <a:spcPts val="0"/>
                        </a:spcAft>
                        <a:tabLst>
                          <a:tab pos="1235710" algn="l"/>
                          <a:tab pos="1334770" algn="l"/>
                        </a:tabLst>
                      </a:pPr>
                      <a:r>
                        <a:rPr lang="en-US" sz="1600" dirty="0">
                          <a:latin typeface="Arial" panose="020B0604020202020204" pitchFamily="34" charset="0"/>
                          <a:ea typeface="Times New Roman"/>
                          <a:cs typeface="Arial" panose="020B0604020202020204" pitchFamily="34" charset="0"/>
                        </a:rPr>
                        <a:t>AC results in a ‘skin effect’ that</a:t>
                      </a:r>
                      <a:r>
                        <a:rPr lang="en-US" sz="1600" spc="-23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confines the</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magnetic</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field</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to</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the surface of an art and thus</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making</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it</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most</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sensitive</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for</a:t>
                      </a:r>
                      <a:r>
                        <a:rPr lang="en-US" sz="1600" spc="5" dirty="0">
                          <a:latin typeface="Arial" panose="020B0604020202020204" pitchFamily="34" charset="0"/>
                          <a:ea typeface="Times New Roman"/>
                          <a:cs typeface="Arial" panose="020B0604020202020204" pitchFamily="34" charset="0"/>
                        </a:rPr>
                        <a:t> </a:t>
                      </a:r>
                      <a:r>
                        <a:rPr lang="en-US" sz="1600" dirty="0" smtClean="0">
                          <a:latin typeface="Arial" panose="020B0604020202020204" pitchFamily="34" charset="0"/>
                          <a:ea typeface="Times New Roman"/>
                          <a:cs typeface="Arial" panose="020B0604020202020204" pitchFamily="34" charset="0"/>
                        </a:rPr>
                        <a:t>detecting</a:t>
                      </a:r>
                      <a:r>
                        <a:rPr lang="en-US" sz="1600" baseline="0" dirty="0" smtClean="0">
                          <a:latin typeface="Arial" panose="020B0604020202020204" pitchFamily="34" charset="0"/>
                          <a:ea typeface="Times New Roman"/>
                          <a:cs typeface="Arial" panose="020B0604020202020204" pitchFamily="34" charset="0"/>
                        </a:rPr>
                        <a:t> </a:t>
                      </a:r>
                      <a:r>
                        <a:rPr lang="en-US" sz="1600" spc="-5" dirty="0" smtClean="0">
                          <a:latin typeface="Arial" panose="020B0604020202020204" pitchFamily="34" charset="0"/>
                          <a:ea typeface="Times New Roman"/>
                          <a:cs typeface="Arial" panose="020B0604020202020204" pitchFamily="34" charset="0"/>
                        </a:rPr>
                        <a:t>surface</a:t>
                      </a:r>
                      <a:r>
                        <a:rPr lang="en-US" sz="1600" spc="-240" dirty="0" smtClean="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discontinuities.</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High</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magnetic</a:t>
                      </a:r>
                      <a:r>
                        <a:rPr lang="en-US" sz="1600" spc="-23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particle mobility is attributed to</a:t>
                      </a:r>
                      <a:r>
                        <a:rPr lang="en-US" sz="1600" spc="-235" dirty="0">
                          <a:latin typeface="Arial" panose="020B0604020202020204" pitchFamily="34" charset="0"/>
                          <a:ea typeface="Times New Roman"/>
                          <a:cs typeface="Arial" panose="020B0604020202020204" pitchFamily="34" charset="0"/>
                        </a:rPr>
                        <a:t> </a:t>
                      </a:r>
                      <a:r>
                        <a:rPr lang="en-US" sz="1600" dirty="0" smtClean="0">
                          <a:latin typeface="Arial" panose="020B0604020202020204" pitchFamily="34" charset="0"/>
                          <a:ea typeface="Times New Roman"/>
                          <a:cs typeface="Arial" panose="020B0604020202020204" pitchFamily="34" charset="0"/>
                        </a:rPr>
                        <a:t>its</a:t>
                      </a:r>
                      <a:r>
                        <a:rPr lang="en-US" sz="1600" baseline="0" dirty="0" smtClean="0">
                          <a:latin typeface="Arial" panose="020B0604020202020204" pitchFamily="34" charset="0"/>
                          <a:ea typeface="Times New Roman"/>
                          <a:cs typeface="Arial" panose="020B0604020202020204" pitchFamily="34" charset="0"/>
                        </a:rPr>
                        <a:t> </a:t>
                      </a:r>
                      <a:r>
                        <a:rPr lang="en-US" sz="1600" spc="-5" dirty="0" smtClean="0">
                          <a:latin typeface="Arial" panose="020B0604020202020204" pitchFamily="34" charset="0"/>
                          <a:ea typeface="Times New Roman"/>
                          <a:cs typeface="Arial" panose="020B0604020202020204" pitchFamily="34" charset="0"/>
                        </a:rPr>
                        <a:t>pulsating</a:t>
                      </a:r>
                      <a:r>
                        <a:rPr lang="en-US" sz="1600" spc="0" baseline="0" dirty="0">
                          <a:latin typeface="Arial" panose="020B0604020202020204" pitchFamily="34" charset="0"/>
                          <a:ea typeface="Times New Roman"/>
                          <a:cs typeface="Arial" panose="020B0604020202020204" pitchFamily="34" charset="0"/>
                        </a:rPr>
                        <a:t> </a:t>
                      </a:r>
                      <a:r>
                        <a:rPr lang="en-US" sz="1600" dirty="0" smtClean="0">
                          <a:latin typeface="Arial" panose="020B0604020202020204" pitchFamily="34" charset="0"/>
                          <a:ea typeface="Times New Roman"/>
                          <a:cs typeface="Arial" panose="020B0604020202020204" pitchFamily="34" charset="0"/>
                        </a:rPr>
                        <a:t>characteristics. Relatively</a:t>
                      </a:r>
                      <a:r>
                        <a:rPr lang="en-US" sz="1600" spc="5" dirty="0" smtClean="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easy</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to demagnetize.</a:t>
                      </a:r>
                    </a:p>
                  </a:txBody>
                  <a:tcPr marL="0" marR="0" marT="0" marB="0"/>
                </a:tc>
                <a:tc>
                  <a:txBody>
                    <a:bodyPr/>
                    <a:lstStyle/>
                    <a:p>
                      <a:pPr marL="67945" marR="69850" algn="l">
                        <a:lnSpc>
                          <a:spcPct val="96000"/>
                        </a:lnSpc>
                        <a:spcBef>
                          <a:spcPts val="875"/>
                        </a:spcBef>
                        <a:spcAft>
                          <a:spcPts val="0"/>
                        </a:spcAft>
                        <a:tabLst>
                          <a:tab pos="550545" algn="l"/>
                          <a:tab pos="1208405" algn="l"/>
                        </a:tabLst>
                      </a:pPr>
                      <a:r>
                        <a:rPr lang="en-US" sz="1600" dirty="0">
                          <a:latin typeface="Arial" panose="020B0604020202020204" pitchFamily="34" charset="0"/>
                          <a:ea typeface="Times New Roman"/>
                          <a:cs typeface="Arial" panose="020B0604020202020204" pitchFamily="34" charset="0"/>
                        </a:rPr>
                        <a:t>Shallow</a:t>
                      </a:r>
                      <a:r>
                        <a:rPr lang="en-US" sz="1600" spc="90"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penetration</a:t>
                      </a:r>
                      <a:r>
                        <a:rPr lang="en-US" sz="1600" spc="9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of</a:t>
                      </a:r>
                      <a:r>
                        <a:rPr lang="en-US" sz="1600" spc="-235" dirty="0">
                          <a:latin typeface="Arial" panose="020B0604020202020204" pitchFamily="34" charset="0"/>
                          <a:ea typeface="Times New Roman"/>
                          <a:cs typeface="Arial" panose="020B0604020202020204" pitchFamily="34" charset="0"/>
                        </a:rPr>
                        <a:t> </a:t>
                      </a:r>
                      <a:r>
                        <a:rPr lang="en-US" sz="1600" dirty="0" smtClean="0">
                          <a:latin typeface="Arial" panose="020B0604020202020204" pitchFamily="34" charset="0"/>
                          <a:ea typeface="Times New Roman"/>
                          <a:cs typeface="Arial" panose="020B0604020202020204" pitchFamily="34" charset="0"/>
                        </a:rPr>
                        <a:t>flux</a:t>
                      </a:r>
                      <a:r>
                        <a:rPr lang="en-US" sz="1600" baseline="0" dirty="0" smtClean="0">
                          <a:latin typeface="Arial" panose="020B0604020202020204" pitchFamily="34" charset="0"/>
                          <a:ea typeface="Times New Roman"/>
                          <a:cs typeface="Arial" panose="020B0604020202020204" pitchFamily="34" charset="0"/>
                        </a:rPr>
                        <a:t> </a:t>
                      </a:r>
                      <a:r>
                        <a:rPr lang="en-US" sz="1600" dirty="0" smtClean="0">
                          <a:latin typeface="Arial" panose="020B0604020202020204" pitchFamily="34" charset="0"/>
                          <a:ea typeface="Times New Roman"/>
                          <a:cs typeface="Arial" panose="020B0604020202020204" pitchFamily="34" charset="0"/>
                        </a:rPr>
                        <a:t>making</a:t>
                      </a:r>
                      <a:r>
                        <a:rPr lang="en-US" sz="1600" baseline="0" dirty="0">
                          <a:latin typeface="Arial" panose="020B0604020202020204" pitchFamily="34" charset="0"/>
                          <a:ea typeface="Times New Roman"/>
                          <a:cs typeface="Arial" panose="020B0604020202020204" pitchFamily="34" charset="0"/>
                        </a:rPr>
                        <a:t> </a:t>
                      </a:r>
                      <a:r>
                        <a:rPr lang="en-US" sz="1600" spc="-15" dirty="0" smtClean="0">
                          <a:latin typeface="Arial" panose="020B0604020202020204" pitchFamily="34" charset="0"/>
                          <a:ea typeface="Times New Roman"/>
                          <a:cs typeface="Arial" panose="020B0604020202020204" pitchFamily="34" charset="0"/>
                        </a:rPr>
                        <a:t>AC</a:t>
                      </a:r>
                      <a:endParaRPr lang="en-US" sz="1600" dirty="0">
                        <a:latin typeface="Arial" panose="020B0604020202020204" pitchFamily="34" charset="0"/>
                        <a:ea typeface="Times New Roman"/>
                        <a:cs typeface="Arial" panose="020B0604020202020204" pitchFamily="34" charset="0"/>
                      </a:endParaRPr>
                    </a:p>
                    <a:p>
                      <a:pPr marL="67945" marR="71120" algn="l">
                        <a:lnSpc>
                          <a:spcPct val="96000"/>
                        </a:lnSpc>
                        <a:spcAft>
                          <a:spcPts val="0"/>
                        </a:spcAft>
                        <a:tabLst>
                          <a:tab pos="1235710" algn="l"/>
                        </a:tabLst>
                      </a:pPr>
                      <a:r>
                        <a:rPr lang="en-US" sz="1600" dirty="0" smtClean="0">
                          <a:latin typeface="Arial" panose="020B0604020202020204" pitchFamily="34" charset="0"/>
                          <a:ea typeface="Times New Roman"/>
                          <a:cs typeface="Arial" panose="020B0604020202020204" pitchFamily="34" charset="0"/>
                        </a:rPr>
                        <a:t>Ineffective</a:t>
                      </a:r>
                      <a:r>
                        <a:rPr lang="en-US" sz="1600" baseline="0" dirty="0" smtClean="0">
                          <a:latin typeface="Arial" panose="020B0604020202020204" pitchFamily="34" charset="0"/>
                          <a:ea typeface="Times New Roman"/>
                          <a:cs typeface="Arial" panose="020B0604020202020204" pitchFamily="34" charset="0"/>
                        </a:rPr>
                        <a:t> </a:t>
                      </a:r>
                      <a:r>
                        <a:rPr lang="en-US" sz="1600" spc="-10" dirty="0" smtClean="0">
                          <a:latin typeface="Arial" panose="020B0604020202020204" pitchFamily="34" charset="0"/>
                          <a:ea typeface="Times New Roman"/>
                          <a:cs typeface="Arial" panose="020B0604020202020204" pitchFamily="34" charset="0"/>
                        </a:rPr>
                        <a:t>for</a:t>
                      </a:r>
                      <a:r>
                        <a:rPr lang="en-US" sz="1600" spc="-235" dirty="0" smtClean="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sub-surface</a:t>
                      </a:r>
                      <a:r>
                        <a:rPr lang="en-US" sz="1600" spc="5" dirty="0">
                          <a:latin typeface="Arial" panose="020B0604020202020204" pitchFamily="34" charset="0"/>
                          <a:ea typeface="Times New Roman"/>
                          <a:cs typeface="Arial" panose="020B0604020202020204" pitchFamily="34" charset="0"/>
                        </a:rPr>
                        <a:t> </a:t>
                      </a:r>
                      <a:r>
                        <a:rPr lang="en-US" sz="1600" dirty="0">
                          <a:latin typeface="Arial" panose="020B0604020202020204" pitchFamily="34" charset="0"/>
                          <a:ea typeface="Times New Roman"/>
                          <a:cs typeface="Arial" panose="020B0604020202020204" pitchFamily="34" charset="0"/>
                        </a:rPr>
                        <a:t>discontinuities.</a:t>
                      </a:r>
                    </a:p>
                  </a:txBody>
                  <a:tcPr marL="0" marR="0" marT="0" marB="0"/>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5" y="332656"/>
            <a:ext cx="6552728" cy="1008112"/>
          </a:xfrm>
        </p:spPr>
        <p:txBody>
          <a:bodyPr>
            <a:normAutofit/>
          </a:bodyPr>
          <a:lstStyle/>
          <a:p>
            <a:r>
              <a:rPr lang="en-US" sz="2800" b="1" dirty="0" smtClean="0">
                <a:solidFill>
                  <a:schemeClr val="accent1">
                    <a:lumMod val="75000"/>
                  </a:schemeClr>
                </a:solidFill>
              </a:rPr>
              <a:t>Advantages and Limitations of the Various Types of Magnetizing Current</a:t>
            </a:r>
            <a:endParaRPr lang="en-US" sz="2800" b="1"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5118505"/>
              </p:ext>
            </p:extLst>
          </p:nvPr>
        </p:nvGraphicFramePr>
        <p:xfrm>
          <a:off x="457200" y="1412776"/>
          <a:ext cx="8543957" cy="5112568"/>
        </p:xfrm>
        <a:graphic>
          <a:graphicData uri="http://schemas.openxmlformats.org/drawingml/2006/table">
            <a:tbl>
              <a:tblPr firstRow="1" bandRow="1">
                <a:tableStyleId>{5C22544A-7EE6-4342-B048-85BDC9FD1C3A}</a:tableStyleId>
              </a:tblPr>
              <a:tblGrid>
                <a:gridCol w="828652"/>
                <a:gridCol w="2920211"/>
                <a:gridCol w="2937705"/>
                <a:gridCol w="1857389"/>
              </a:tblGrid>
              <a:tr h="648072">
                <a:tc>
                  <a:txBody>
                    <a:bodyPr/>
                    <a:lstStyle/>
                    <a:p>
                      <a:pPr marL="228600">
                        <a:spcBef>
                          <a:spcPts val="575"/>
                        </a:spcBef>
                        <a:spcAft>
                          <a:spcPts val="0"/>
                        </a:spcAft>
                      </a:pPr>
                      <a:r>
                        <a:rPr lang="en-US" sz="1800" b="1" dirty="0" err="1">
                          <a:latin typeface="+mn-lt"/>
                          <a:ea typeface="Times New Roman"/>
                          <a:cs typeface="Times New Roman"/>
                        </a:rPr>
                        <a:t>Sl</a:t>
                      </a:r>
                      <a:r>
                        <a:rPr lang="en-US" sz="1800" b="1" spc="-10" dirty="0">
                          <a:latin typeface="+mn-lt"/>
                          <a:ea typeface="Times New Roman"/>
                          <a:cs typeface="Times New Roman"/>
                        </a:rPr>
                        <a:t> </a:t>
                      </a:r>
                      <a:r>
                        <a:rPr lang="en-US" sz="1800" b="1" dirty="0">
                          <a:latin typeface="+mn-lt"/>
                          <a:ea typeface="Times New Roman"/>
                          <a:cs typeface="Times New Roman"/>
                        </a:rPr>
                        <a:t>No.</a:t>
                      </a:r>
                      <a:endParaRPr lang="en-US" sz="1800" dirty="0">
                        <a:latin typeface="+mn-lt"/>
                        <a:ea typeface="Times New Roman"/>
                        <a:cs typeface="Times New Roman"/>
                      </a:endParaRPr>
                    </a:p>
                  </a:txBody>
                  <a:tcPr marL="0" marR="0" marT="0" marB="0"/>
                </a:tc>
                <a:tc>
                  <a:txBody>
                    <a:bodyPr/>
                    <a:lstStyle/>
                    <a:p>
                      <a:pPr marL="223520" marR="177165" algn="ctr">
                        <a:spcBef>
                          <a:spcPts val="575"/>
                        </a:spcBef>
                        <a:spcAft>
                          <a:spcPts val="0"/>
                        </a:spcAft>
                      </a:pPr>
                      <a:r>
                        <a:rPr lang="en-US" sz="1800" b="1" dirty="0">
                          <a:latin typeface="+mn-lt"/>
                          <a:ea typeface="Times New Roman"/>
                          <a:cs typeface="Times New Roman"/>
                        </a:rPr>
                        <a:t>Type</a:t>
                      </a:r>
                      <a:r>
                        <a:rPr lang="en-US" sz="1800" b="1" spc="-10" dirty="0">
                          <a:latin typeface="+mn-lt"/>
                          <a:ea typeface="Times New Roman"/>
                          <a:cs typeface="Times New Roman"/>
                        </a:rPr>
                        <a:t> </a:t>
                      </a:r>
                      <a:r>
                        <a:rPr lang="en-US" sz="1800" b="1" dirty="0">
                          <a:latin typeface="+mn-lt"/>
                          <a:ea typeface="Times New Roman"/>
                          <a:cs typeface="Times New Roman"/>
                        </a:rPr>
                        <a:t>of</a:t>
                      </a:r>
                      <a:r>
                        <a:rPr lang="en-US" sz="1800" b="1" spc="-5" dirty="0">
                          <a:latin typeface="+mn-lt"/>
                          <a:ea typeface="Times New Roman"/>
                          <a:cs typeface="Times New Roman"/>
                        </a:rPr>
                        <a:t> </a:t>
                      </a:r>
                      <a:r>
                        <a:rPr lang="en-US" sz="1800" b="1" dirty="0">
                          <a:latin typeface="+mn-lt"/>
                          <a:ea typeface="Times New Roman"/>
                          <a:cs typeface="Times New Roman"/>
                        </a:rPr>
                        <a:t>Current</a:t>
                      </a:r>
                      <a:r>
                        <a:rPr lang="en-US" sz="1800" b="1" spc="-5" dirty="0">
                          <a:latin typeface="+mn-lt"/>
                          <a:ea typeface="Times New Roman"/>
                          <a:cs typeface="Times New Roman"/>
                        </a:rPr>
                        <a:t> </a:t>
                      </a:r>
                      <a:r>
                        <a:rPr lang="en-US" sz="1800" b="1" dirty="0">
                          <a:latin typeface="+mn-lt"/>
                          <a:ea typeface="Times New Roman"/>
                          <a:cs typeface="Times New Roman"/>
                        </a:rPr>
                        <a:t>and</a:t>
                      </a:r>
                      <a:r>
                        <a:rPr lang="en-US" sz="1800" b="1" spc="-10" dirty="0">
                          <a:latin typeface="+mn-lt"/>
                          <a:ea typeface="Times New Roman"/>
                          <a:cs typeface="Times New Roman"/>
                        </a:rPr>
                        <a:t> </a:t>
                      </a:r>
                      <a:r>
                        <a:rPr lang="en-US" sz="1800" b="1" dirty="0">
                          <a:latin typeface="+mn-lt"/>
                          <a:ea typeface="Times New Roman"/>
                          <a:cs typeface="Times New Roman"/>
                        </a:rPr>
                        <a:t>their</a:t>
                      </a:r>
                      <a:r>
                        <a:rPr lang="en-US" sz="1800" b="1" spc="-5" dirty="0">
                          <a:latin typeface="+mn-lt"/>
                          <a:ea typeface="Times New Roman"/>
                          <a:cs typeface="Times New Roman"/>
                        </a:rPr>
                        <a:t> </a:t>
                      </a:r>
                      <a:r>
                        <a:rPr lang="en-US" sz="1800" b="1" dirty="0">
                          <a:latin typeface="+mn-lt"/>
                          <a:ea typeface="Times New Roman"/>
                          <a:cs typeface="Times New Roman"/>
                        </a:rPr>
                        <a:t>Use</a:t>
                      </a:r>
                      <a:endParaRPr lang="en-US" sz="1800" dirty="0">
                        <a:latin typeface="+mn-lt"/>
                        <a:ea typeface="Times New Roman"/>
                        <a:cs typeface="Times New Roman"/>
                      </a:endParaRPr>
                    </a:p>
                    <a:p>
                      <a:pPr marL="217805" marR="177165" algn="ctr">
                        <a:spcBef>
                          <a:spcPts val="540"/>
                        </a:spcBef>
                        <a:spcAft>
                          <a:spcPts val="0"/>
                        </a:spcAft>
                      </a:pPr>
                      <a:endParaRPr lang="en-US" sz="1800" dirty="0">
                        <a:latin typeface="+mn-lt"/>
                        <a:ea typeface="Times New Roman"/>
                        <a:cs typeface="Times New Roman"/>
                      </a:endParaRPr>
                    </a:p>
                  </a:txBody>
                  <a:tcPr marL="0" marR="0" marT="0" marB="0"/>
                </a:tc>
                <a:tc>
                  <a:txBody>
                    <a:bodyPr/>
                    <a:lstStyle/>
                    <a:p>
                      <a:r>
                        <a:rPr lang="en-US" dirty="0" smtClean="0"/>
                        <a:t>Advantages</a:t>
                      </a:r>
                      <a:endParaRPr lang="en-US" dirty="0"/>
                    </a:p>
                  </a:txBody>
                  <a:tcPr/>
                </a:tc>
                <a:tc>
                  <a:txBody>
                    <a:bodyPr/>
                    <a:lstStyle/>
                    <a:p>
                      <a:r>
                        <a:rPr lang="en-US" dirty="0" smtClean="0"/>
                        <a:t>Limitations</a:t>
                      </a:r>
                      <a:endParaRPr lang="en-US" dirty="0"/>
                    </a:p>
                  </a:txBody>
                  <a:tcPr/>
                </a:tc>
              </a:tr>
              <a:tr h="2262406">
                <a:tc>
                  <a:txBody>
                    <a:bodyPr/>
                    <a:lstStyle/>
                    <a:p>
                      <a:r>
                        <a:rPr lang="en-US" sz="1500" dirty="0" smtClean="0">
                          <a:latin typeface="Arial" panose="020B0604020202020204" pitchFamily="34" charset="0"/>
                          <a:cs typeface="Arial" panose="020B0604020202020204" pitchFamily="34" charset="0"/>
                        </a:rPr>
                        <a:t>3.</a:t>
                      </a:r>
                      <a:endParaRPr lang="en-US" sz="1500" dirty="0">
                        <a:latin typeface="Arial" panose="020B0604020202020204" pitchFamily="34" charset="0"/>
                        <a:cs typeface="Arial" panose="020B0604020202020204" pitchFamily="34" charset="0"/>
                      </a:endParaRPr>
                    </a:p>
                  </a:txBody>
                  <a:tcPr/>
                </a:tc>
                <a:tc>
                  <a:txBody>
                    <a:bodyPr/>
                    <a:lstStyle/>
                    <a:p>
                      <a:pPr marL="79375" marR="69215" algn="just">
                        <a:lnSpc>
                          <a:spcPct val="96000"/>
                        </a:lnSpc>
                        <a:spcBef>
                          <a:spcPts val="585"/>
                        </a:spcBef>
                        <a:spcAft>
                          <a:spcPts val="0"/>
                        </a:spcAft>
                      </a:pPr>
                      <a:r>
                        <a:rPr lang="en-US" sz="1500" dirty="0">
                          <a:latin typeface="Arial" panose="020B0604020202020204" pitchFamily="34" charset="0"/>
                          <a:ea typeface="Times New Roman"/>
                          <a:cs typeface="Arial" panose="020B0604020202020204" pitchFamily="34" charset="0"/>
                        </a:rPr>
                        <a:t>Half-Wave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Rectified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Alternating</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(HWAC)</a:t>
                      </a:r>
                    </a:p>
                    <a:p>
                      <a:pPr marL="79375" marR="67945" algn="just">
                        <a:lnSpc>
                          <a:spcPct val="96000"/>
                        </a:lnSpc>
                        <a:spcBef>
                          <a:spcPts val="605"/>
                        </a:spcBef>
                        <a:spcAft>
                          <a:spcPts val="0"/>
                        </a:spcAft>
                        <a:tabLst>
                          <a:tab pos="894715" algn="l"/>
                          <a:tab pos="1414145" algn="l"/>
                          <a:tab pos="1737995" algn="l"/>
                        </a:tabLst>
                      </a:pPr>
                      <a:r>
                        <a:rPr lang="en-US" sz="1500" dirty="0">
                          <a:latin typeface="Arial" panose="020B0604020202020204" pitchFamily="34" charset="0"/>
                          <a:ea typeface="Times New Roman"/>
                          <a:cs typeface="Arial" panose="020B0604020202020204" pitchFamily="34" charset="0"/>
                        </a:rPr>
                        <a:t>Detection</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of</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both</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surface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and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sub-</a:t>
                      </a:r>
                      <a:r>
                        <a:rPr lang="en-US" sz="1500" spc="-235" dirty="0">
                          <a:latin typeface="Arial" panose="020B0604020202020204" pitchFamily="34" charset="0"/>
                          <a:ea typeface="Times New Roman"/>
                          <a:cs typeface="Arial" panose="020B0604020202020204" pitchFamily="34" charset="0"/>
                        </a:rPr>
                        <a:t> </a:t>
                      </a:r>
                      <a:r>
                        <a:rPr lang="en-US" sz="1500" dirty="0" smtClean="0">
                          <a:latin typeface="Arial" panose="020B0604020202020204" pitchFamily="34" charset="0"/>
                          <a:ea typeface="Times New Roman"/>
                          <a:cs typeface="Arial" panose="020B0604020202020204" pitchFamily="34" charset="0"/>
                        </a:rPr>
                        <a:t>surface discontinuities.</a:t>
                      </a:r>
                      <a:r>
                        <a:rPr lang="en-US" sz="1500" baseline="0" dirty="0" smtClean="0">
                          <a:latin typeface="Arial" panose="020B0604020202020204" pitchFamily="34" charset="0"/>
                          <a:ea typeface="Times New Roman"/>
                          <a:cs typeface="Arial" panose="020B0604020202020204" pitchFamily="34" charset="0"/>
                        </a:rPr>
                        <a:t> </a:t>
                      </a:r>
                      <a:r>
                        <a:rPr lang="en-US" sz="1500" spc="-5" dirty="0" smtClean="0">
                          <a:latin typeface="Arial" panose="020B0604020202020204" pitchFamily="34" charset="0"/>
                          <a:ea typeface="Times New Roman"/>
                          <a:cs typeface="Arial" panose="020B0604020202020204" pitchFamily="34" charset="0"/>
                        </a:rPr>
                        <a:t>Most</a:t>
                      </a:r>
                      <a:r>
                        <a:rPr lang="en-US" sz="1500" spc="-240" dirty="0" smtClean="0">
                          <a:latin typeface="Arial" panose="020B0604020202020204" pitchFamily="34" charset="0"/>
                          <a:ea typeface="Times New Roman"/>
                          <a:cs typeface="Arial" panose="020B0604020202020204" pitchFamily="34" charset="0"/>
                        </a:rPr>
                        <a:t>  </a:t>
                      </a:r>
                      <a:r>
                        <a:rPr lang="en-US" sz="1500" dirty="0" smtClean="0">
                          <a:latin typeface="Arial" panose="020B0604020202020204" pitchFamily="34" charset="0"/>
                          <a:ea typeface="Times New Roman"/>
                          <a:cs typeface="Arial" panose="020B0604020202020204" pitchFamily="34" charset="0"/>
                        </a:rPr>
                        <a:t>sensitive</a:t>
                      </a:r>
                      <a:r>
                        <a:rPr lang="en-US" sz="1500" dirty="0">
                          <a:latin typeface="Arial" panose="020B0604020202020204" pitchFamily="34" charset="0"/>
                          <a:ea typeface="Times New Roman"/>
                          <a:cs typeface="Arial" panose="020B0604020202020204" pitchFamily="34" charset="0"/>
                        </a:rPr>
                        <a:t>	</a:t>
                      </a:r>
                      <a:r>
                        <a:rPr lang="en-US" sz="1500" dirty="0" smtClean="0">
                          <a:latin typeface="Arial" panose="020B0604020202020204" pitchFamily="34" charset="0"/>
                          <a:ea typeface="Times New Roman"/>
                          <a:cs typeface="Arial" panose="020B0604020202020204" pitchFamily="34" charset="0"/>
                        </a:rPr>
                        <a:t>for</a:t>
                      </a:r>
                      <a:r>
                        <a:rPr lang="en-US" sz="1500" baseline="0" dirty="0">
                          <a:latin typeface="Arial" panose="020B0604020202020204" pitchFamily="34" charset="0"/>
                          <a:ea typeface="Times New Roman"/>
                          <a:cs typeface="Arial" panose="020B0604020202020204" pitchFamily="34" charset="0"/>
                        </a:rPr>
                        <a:t> </a:t>
                      </a:r>
                      <a:r>
                        <a:rPr lang="en-US" sz="1500" spc="-5" dirty="0" smtClean="0">
                          <a:latin typeface="Arial" panose="020B0604020202020204" pitchFamily="34" charset="0"/>
                          <a:ea typeface="Times New Roman"/>
                          <a:cs typeface="Arial" panose="020B0604020202020204" pitchFamily="34" charset="0"/>
                        </a:rPr>
                        <a:t>sub-surface</a:t>
                      </a:r>
                      <a:r>
                        <a:rPr lang="en-US" sz="1500" spc="-240" dirty="0" smtClean="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discontinuities.</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Primarily</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used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with</a:t>
                      </a:r>
                      <a:r>
                        <a:rPr lang="en-US" sz="1500" spc="-23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prod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type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examination</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associated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with</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portable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and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mobile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type</a:t>
                      </a:r>
                      <a:r>
                        <a:rPr lang="en-US" sz="1500" spc="-23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equipment.</a:t>
                      </a:r>
                    </a:p>
                  </a:txBody>
                  <a:tcPr marL="0" marR="0" marT="0" marB="0"/>
                </a:tc>
                <a:tc>
                  <a:txBody>
                    <a:bodyPr/>
                    <a:lstStyle/>
                    <a:p>
                      <a:pPr marL="67945" marR="69850" algn="just">
                        <a:lnSpc>
                          <a:spcPct val="96000"/>
                        </a:lnSpc>
                        <a:spcBef>
                          <a:spcPts val="585"/>
                        </a:spcBef>
                        <a:spcAft>
                          <a:spcPts val="0"/>
                        </a:spcAft>
                      </a:pPr>
                      <a:r>
                        <a:rPr lang="en-US" sz="1500" dirty="0">
                          <a:latin typeface="Arial" panose="020B0604020202020204" pitchFamily="34" charset="0"/>
                          <a:ea typeface="Times New Roman"/>
                          <a:cs typeface="Arial" panose="020B0604020202020204" pitchFamily="34" charset="0"/>
                        </a:rPr>
                        <a:t>Higher</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flux</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densities</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for</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the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same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average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current.</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Full</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penetration of flux into object.</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Additional particle mobility in</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conjunction</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with</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dry</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powder.</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Cab</a:t>
                      </a:r>
                      <a:r>
                        <a:rPr lang="en-US" sz="1500" spc="-1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be</a:t>
                      </a:r>
                      <a:r>
                        <a:rPr lang="en-US" sz="1500" spc="-2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easily</a:t>
                      </a:r>
                      <a:r>
                        <a:rPr lang="en-US" sz="1500" spc="-2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obtained</a:t>
                      </a:r>
                      <a:r>
                        <a:rPr lang="en-US" sz="1500" spc="-1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from</a:t>
                      </a:r>
                      <a:r>
                        <a:rPr lang="en-US" sz="1500" spc="-2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AC</a:t>
                      </a:r>
                      <a:r>
                        <a:rPr lang="en-US" sz="1500" spc="-23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power</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supply</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by</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addition</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of</a:t>
                      </a:r>
                      <a:r>
                        <a:rPr lang="en-US" sz="1500" spc="5" dirty="0">
                          <a:latin typeface="Arial" panose="020B0604020202020204" pitchFamily="34" charset="0"/>
                          <a:ea typeface="Times New Roman"/>
                          <a:cs typeface="Arial" panose="020B0604020202020204" pitchFamily="34" charset="0"/>
                        </a:rPr>
                        <a:t> </a:t>
                      </a:r>
                      <a:r>
                        <a:rPr lang="en-US" sz="1500" spc="-5" dirty="0">
                          <a:latin typeface="Arial" panose="020B0604020202020204" pitchFamily="34" charset="0"/>
                          <a:ea typeface="Times New Roman"/>
                          <a:cs typeface="Arial" panose="020B0604020202020204" pitchFamily="34" charset="0"/>
                        </a:rPr>
                        <a:t>rectifier </a:t>
                      </a:r>
                      <a:r>
                        <a:rPr lang="en-US" sz="1500" dirty="0">
                          <a:latin typeface="Arial" panose="020B0604020202020204" pitchFamily="34" charset="0"/>
                          <a:ea typeface="Times New Roman"/>
                          <a:cs typeface="Arial" panose="020B0604020202020204" pitchFamily="34" charset="0"/>
                        </a:rPr>
                        <a:t>and switch. Suitable for</a:t>
                      </a:r>
                      <a:r>
                        <a:rPr lang="en-US" sz="1500" spc="-24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field</a:t>
                      </a:r>
                      <a:r>
                        <a:rPr lang="en-US" sz="1500" spc="1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work.</a:t>
                      </a:r>
                    </a:p>
                  </a:txBody>
                  <a:tcPr marL="0" marR="0" marT="0" marB="0"/>
                </a:tc>
                <a:tc>
                  <a:txBody>
                    <a:bodyPr/>
                    <a:lstStyle/>
                    <a:p>
                      <a:pPr marL="67945" marR="69850">
                        <a:lnSpc>
                          <a:spcPct val="96000"/>
                        </a:lnSpc>
                        <a:spcBef>
                          <a:spcPts val="585"/>
                        </a:spcBef>
                        <a:spcAft>
                          <a:spcPts val="0"/>
                        </a:spcAft>
                        <a:tabLst>
                          <a:tab pos="731520" algn="l"/>
                          <a:tab pos="1285875" algn="l"/>
                        </a:tabLst>
                      </a:pPr>
                      <a:r>
                        <a:rPr lang="en-US" sz="1500" dirty="0" smtClean="0">
                          <a:latin typeface="Arial" panose="020B0604020202020204" pitchFamily="34" charset="0"/>
                          <a:ea typeface="Times New Roman"/>
                          <a:cs typeface="Arial" panose="020B0604020202020204" pitchFamily="34" charset="0"/>
                        </a:rPr>
                        <a:t>Relatively difficult </a:t>
                      </a:r>
                      <a:r>
                        <a:rPr lang="en-US" sz="1500" spc="-15" dirty="0" smtClean="0">
                          <a:latin typeface="Arial" panose="020B0604020202020204" pitchFamily="34" charset="0"/>
                          <a:ea typeface="Times New Roman"/>
                          <a:cs typeface="Arial" panose="020B0604020202020204" pitchFamily="34" charset="0"/>
                        </a:rPr>
                        <a:t>to</a:t>
                      </a:r>
                      <a:r>
                        <a:rPr lang="en-US" sz="1500" spc="-235" dirty="0" smtClean="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demagnetize.</a:t>
                      </a:r>
                    </a:p>
                  </a:txBody>
                  <a:tcPr marL="0" marR="0" marT="0" marB="0"/>
                </a:tc>
              </a:tr>
              <a:tr h="1963702">
                <a:tc>
                  <a:txBody>
                    <a:bodyPr/>
                    <a:lstStyle/>
                    <a:p>
                      <a:r>
                        <a:rPr lang="en-US" sz="1500" dirty="0" smtClean="0">
                          <a:latin typeface="Arial" panose="020B0604020202020204" pitchFamily="34" charset="0"/>
                          <a:cs typeface="Arial" panose="020B0604020202020204" pitchFamily="34" charset="0"/>
                        </a:rPr>
                        <a:t>4.</a:t>
                      </a:r>
                      <a:endParaRPr lang="en-US" sz="1500" dirty="0">
                        <a:latin typeface="Arial" panose="020B0604020202020204" pitchFamily="34" charset="0"/>
                        <a:cs typeface="Arial" panose="020B0604020202020204" pitchFamily="34" charset="0"/>
                      </a:endParaRPr>
                    </a:p>
                  </a:txBody>
                  <a:tcPr/>
                </a:tc>
                <a:tc>
                  <a:txBody>
                    <a:bodyPr/>
                    <a:lstStyle/>
                    <a:p>
                      <a:pPr marL="67310" indent="12065" algn="just">
                        <a:spcBef>
                          <a:spcPts val="560"/>
                        </a:spcBef>
                        <a:spcAft>
                          <a:spcPts val="0"/>
                        </a:spcAft>
                      </a:pPr>
                      <a:r>
                        <a:rPr lang="en-US" sz="1500" dirty="0">
                          <a:latin typeface="Arial" panose="020B0604020202020204" pitchFamily="34" charset="0"/>
                          <a:ea typeface="Times New Roman"/>
                          <a:cs typeface="Arial" panose="020B0604020202020204" pitchFamily="34" charset="0"/>
                        </a:rPr>
                        <a:t>Full-Wave</a:t>
                      </a:r>
                      <a:r>
                        <a:rPr lang="en-US" sz="1500" spc="-1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Rectified</a:t>
                      </a:r>
                      <a:r>
                        <a:rPr lang="en-US" sz="1500" spc="-2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Direct</a:t>
                      </a:r>
                      <a:r>
                        <a:rPr lang="en-US" sz="1500" spc="-2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(FWDC)</a:t>
                      </a:r>
                    </a:p>
                    <a:p>
                      <a:pPr marL="67310" marR="68580" algn="just">
                        <a:lnSpc>
                          <a:spcPct val="96000"/>
                        </a:lnSpc>
                        <a:spcBef>
                          <a:spcPts val="595"/>
                        </a:spcBef>
                        <a:spcAft>
                          <a:spcPts val="0"/>
                        </a:spcAft>
                        <a:tabLst>
                          <a:tab pos="831850" algn="l"/>
                          <a:tab pos="1414145" algn="l"/>
                        </a:tabLst>
                      </a:pPr>
                      <a:r>
                        <a:rPr lang="en-US" sz="1500" dirty="0">
                          <a:latin typeface="Arial" panose="020B0604020202020204" pitchFamily="34" charset="0"/>
                          <a:ea typeface="Times New Roman"/>
                          <a:cs typeface="Arial" panose="020B0604020202020204" pitchFamily="34" charset="0"/>
                        </a:rPr>
                        <a:t>Suitable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for</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the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detection</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of</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both</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surface	and	</a:t>
                      </a:r>
                      <a:r>
                        <a:rPr lang="en-US" sz="1500" spc="-5" dirty="0">
                          <a:latin typeface="Arial" panose="020B0604020202020204" pitchFamily="34" charset="0"/>
                          <a:ea typeface="Times New Roman"/>
                          <a:cs typeface="Arial" panose="020B0604020202020204" pitchFamily="34" charset="0"/>
                        </a:rPr>
                        <a:t>sub-surface</a:t>
                      </a:r>
                      <a:r>
                        <a:rPr lang="en-US" sz="1500" spc="-24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discontinuities.</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Primarily</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used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for</a:t>
                      </a:r>
                      <a:r>
                        <a:rPr lang="en-US" sz="1500" spc="-235" dirty="0">
                          <a:latin typeface="Arial" panose="020B0604020202020204" pitchFamily="34" charset="0"/>
                          <a:ea typeface="Times New Roman"/>
                          <a:cs typeface="Arial" panose="020B0604020202020204" pitchFamily="34" charset="0"/>
                        </a:rPr>
                        <a:t> </a:t>
                      </a:r>
                      <a:r>
                        <a:rPr lang="en-US" sz="1500" spc="-5" dirty="0">
                          <a:latin typeface="Arial" panose="020B0604020202020204" pitchFamily="34" charset="0"/>
                          <a:ea typeface="Times New Roman"/>
                          <a:cs typeface="Arial" panose="020B0604020202020204" pitchFamily="34" charset="0"/>
                        </a:rPr>
                        <a:t>inspection</a:t>
                      </a:r>
                      <a:r>
                        <a:rPr lang="en-US" sz="1500" spc="-60" dirty="0">
                          <a:latin typeface="Arial" panose="020B0604020202020204" pitchFamily="34" charset="0"/>
                          <a:ea typeface="Times New Roman"/>
                          <a:cs typeface="Arial" panose="020B0604020202020204" pitchFamily="34" charset="0"/>
                        </a:rPr>
                        <a:t> </a:t>
                      </a:r>
                      <a:r>
                        <a:rPr lang="en-US" sz="1500" spc="-5" dirty="0">
                          <a:latin typeface="Arial" panose="020B0604020202020204" pitchFamily="34" charset="0"/>
                          <a:ea typeface="Times New Roman"/>
                          <a:cs typeface="Arial" panose="020B0604020202020204" pitchFamily="34" charset="0"/>
                        </a:rPr>
                        <a:t>of</a:t>
                      </a:r>
                      <a:r>
                        <a:rPr lang="en-US" sz="1500" spc="-5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large</a:t>
                      </a:r>
                      <a:r>
                        <a:rPr lang="en-US" sz="1500" spc="-5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components</a:t>
                      </a:r>
                      <a:r>
                        <a:rPr lang="en-US" sz="1500" spc="-5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on</a:t>
                      </a:r>
                      <a:r>
                        <a:rPr lang="en-US" sz="1500" spc="-4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wet</a:t>
                      </a:r>
                      <a:r>
                        <a:rPr lang="en-US" sz="1500" spc="-23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horizontal</a:t>
                      </a:r>
                      <a:r>
                        <a:rPr lang="en-US" sz="1500" spc="-1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or</a:t>
                      </a:r>
                      <a:r>
                        <a:rPr lang="en-US" sz="1500" spc="-1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stationary</a:t>
                      </a:r>
                      <a:r>
                        <a:rPr lang="en-US" sz="1500" spc="-3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power packs.</a:t>
                      </a:r>
                    </a:p>
                  </a:txBody>
                  <a:tcPr marL="0" marR="0" marT="0" marB="0"/>
                </a:tc>
                <a:tc>
                  <a:txBody>
                    <a:bodyPr/>
                    <a:lstStyle/>
                    <a:p>
                      <a:pPr marL="67945" marR="67945" algn="just">
                        <a:lnSpc>
                          <a:spcPct val="96000"/>
                        </a:lnSpc>
                        <a:spcBef>
                          <a:spcPts val="590"/>
                        </a:spcBef>
                        <a:spcAft>
                          <a:spcPts val="0"/>
                        </a:spcAft>
                      </a:pPr>
                      <a:r>
                        <a:rPr lang="en-US" sz="1500" dirty="0">
                          <a:latin typeface="Arial" panose="020B0604020202020204" pitchFamily="34" charset="0"/>
                          <a:ea typeface="Times New Roman"/>
                          <a:cs typeface="Arial" panose="020B0604020202020204" pitchFamily="34" charset="0"/>
                        </a:rPr>
                        <a:t>Current of very high magnitude</a:t>
                      </a:r>
                      <a:r>
                        <a:rPr lang="en-US" sz="1500" spc="-23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such as 6 000 to 20 000 A are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easily</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obtained.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Detection</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of</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surface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and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sub-surface</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discontinuities</a:t>
                      </a:r>
                      <a:r>
                        <a:rPr lang="en-US" sz="1500" spc="-1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is</a:t>
                      </a:r>
                      <a:r>
                        <a:rPr lang="en-US" sz="1500" spc="-1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possible.</a:t>
                      </a:r>
                    </a:p>
                  </a:txBody>
                  <a:tcPr marL="0" marR="0" marT="0" marB="0"/>
                </a:tc>
                <a:tc>
                  <a:txBody>
                    <a:bodyPr/>
                    <a:lstStyle/>
                    <a:p>
                      <a:pPr marL="67945" marR="69850">
                        <a:lnSpc>
                          <a:spcPct val="96000"/>
                        </a:lnSpc>
                        <a:spcBef>
                          <a:spcPts val="590"/>
                        </a:spcBef>
                        <a:spcAft>
                          <a:spcPts val="0"/>
                        </a:spcAft>
                      </a:pPr>
                      <a:r>
                        <a:rPr lang="en-US" sz="1500" dirty="0">
                          <a:latin typeface="Arial" panose="020B0604020202020204" pitchFamily="34" charset="0"/>
                          <a:ea typeface="Times New Roman"/>
                          <a:cs typeface="Arial" panose="020B0604020202020204" pitchFamily="34" charset="0"/>
                        </a:rPr>
                        <a:t>Large</a:t>
                      </a:r>
                      <a:r>
                        <a:rPr lang="en-US" sz="1500" spc="10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power</a:t>
                      </a:r>
                      <a:r>
                        <a:rPr lang="en-US" sz="1500" spc="10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packs.</a:t>
                      </a:r>
                      <a:r>
                        <a:rPr lang="en-US" sz="1500" spc="22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Not</a:t>
                      </a:r>
                      <a:r>
                        <a:rPr lang="en-US" sz="1500" spc="-23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suitable for</a:t>
                      </a:r>
                      <a:r>
                        <a:rPr lang="en-US" sz="1500" spc="-10"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field</a:t>
                      </a:r>
                      <a:r>
                        <a:rPr lang="en-US" sz="1500" spc="5" dirty="0">
                          <a:latin typeface="Arial" panose="020B0604020202020204" pitchFamily="34" charset="0"/>
                          <a:ea typeface="Times New Roman"/>
                          <a:cs typeface="Arial" panose="020B0604020202020204" pitchFamily="34" charset="0"/>
                        </a:rPr>
                        <a:t> </a:t>
                      </a:r>
                      <a:r>
                        <a:rPr lang="en-US" sz="1500" dirty="0">
                          <a:latin typeface="Arial" panose="020B0604020202020204" pitchFamily="34" charset="0"/>
                          <a:ea typeface="Times New Roman"/>
                          <a:cs typeface="Arial" panose="020B0604020202020204" pitchFamily="34" charset="0"/>
                        </a:rPr>
                        <a:t>work.</a:t>
                      </a:r>
                    </a:p>
                  </a:txBody>
                  <a:tcPr marL="0" marR="0" marT="0" marB="0"/>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52128"/>
          </a:xfrm>
        </p:spPr>
        <p:txBody>
          <a:bodyPr>
            <a:noAutofit/>
          </a:bodyPr>
          <a:lstStyle/>
          <a:p>
            <a:pPr algn="ctr"/>
            <a:r>
              <a:rPr lang="en-US" sz="2400" dirty="0" smtClean="0">
                <a:solidFill>
                  <a:srgbClr val="593C8F"/>
                </a:solidFill>
                <a:latin typeface="Lato"/>
                <a:ea typeface="Lato"/>
                <a:cs typeface="Lato"/>
                <a:sym typeface="Lato"/>
              </a:rPr>
              <a:t>IS 3703 : 2023- Recommended practice for Magnetic Particle  flaw detection </a:t>
            </a:r>
            <a:r>
              <a:rPr lang="en-US" sz="2800" dirty="0" smtClean="0">
                <a:solidFill>
                  <a:srgbClr val="593C8F"/>
                </a:solidFill>
                <a:latin typeface="Lato"/>
                <a:ea typeface="Lato"/>
                <a:cs typeface="Lato"/>
                <a:sym typeface="Lato"/>
              </a:rPr>
              <a:t/>
            </a:r>
            <a:br>
              <a:rPr lang="en-US" sz="2800" dirty="0" smtClean="0">
                <a:solidFill>
                  <a:srgbClr val="593C8F"/>
                </a:solidFill>
                <a:latin typeface="Lato"/>
                <a:ea typeface="Lato"/>
                <a:cs typeface="Lato"/>
                <a:sym typeface="Lato"/>
              </a:rPr>
            </a:br>
            <a:r>
              <a:rPr lang="en-US" sz="2000" b="1" dirty="0" smtClean="0">
                <a:solidFill>
                  <a:srgbClr val="002060"/>
                </a:solidFill>
                <a:latin typeface="Lato"/>
                <a:ea typeface="Lato"/>
                <a:cs typeface="Lato"/>
                <a:sym typeface="Lato"/>
              </a:rPr>
              <a:t>Recording of Test Data</a:t>
            </a:r>
            <a:endParaRPr lang="en-US" sz="2000" b="1" dirty="0">
              <a:solidFill>
                <a:srgbClr val="002060"/>
              </a:solidFill>
            </a:endParaRPr>
          </a:p>
        </p:txBody>
      </p:sp>
      <p:sp>
        <p:nvSpPr>
          <p:cNvPr id="3" name="Content Placeholder 2"/>
          <p:cNvSpPr>
            <a:spLocks noGrp="1"/>
          </p:cNvSpPr>
          <p:nvPr>
            <p:ph idx="1"/>
          </p:nvPr>
        </p:nvSpPr>
        <p:spPr>
          <a:xfrm>
            <a:off x="228600" y="1340768"/>
            <a:ext cx="8686800" cy="4983832"/>
          </a:xfrm>
        </p:spPr>
        <p:txBody>
          <a:bodyPr>
            <a:noAutofit/>
          </a:bodyPr>
          <a:lstStyle/>
          <a:p>
            <a:pPr algn="just">
              <a:buNone/>
            </a:pPr>
            <a:r>
              <a:rPr lang="en-US" sz="1600" b="1" dirty="0" smtClean="0">
                <a:latin typeface="Arial" panose="020B0604020202020204" pitchFamily="34" charset="0"/>
                <a:cs typeface="Arial" panose="020B0604020202020204" pitchFamily="34" charset="0"/>
              </a:rPr>
              <a:t>The following data should be recorded at the time of each test for future reference</a:t>
            </a:r>
            <a:r>
              <a:rPr lang="en-US" sz="1600" dirty="0" smtClean="0">
                <a:latin typeface="Arial" panose="020B0604020202020204" pitchFamily="34" charset="0"/>
                <a:cs typeface="Arial" panose="020B0604020202020204" pitchFamily="34" charset="0"/>
              </a:rPr>
              <a:t>:</a:t>
            </a:r>
          </a:p>
          <a:p>
            <a:pPr lvl="0" algn="just">
              <a:buNone/>
            </a:pPr>
            <a:r>
              <a:rPr lang="en-US" sz="1600" dirty="0" smtClean="0">
                <a:latin typeface="Arial" panose="020B0604020202020204" pitchFamily="34" charset="0"/>
                <a:cs typeface="Arial" panose="020B0604020202020204" pitchFamily="34" charset="0"/>
              </a:rPr>
              <a:t>a) Name of organization and location and the date of test;</a:t>
            </a:r>
          </a:p>
          <a:p>
            <a:pPr lvl="0" algn="just">
              <a:buNone/>
            </a:pPr>
            <a:r>
              <a:rPr lang="en-US" sz="1600" dirty="0" smtClean="0">
                <a:latin typeface="Arial" panose="020B0604020202020204" pitchFamily="34" charset="0"/>
                <a:cs typeface="Arial" panose="020B0604020202020204" pitchFamily="34" charset="0"/>
              </a:rPr>
              <a:t>b) Nomenclature, identity and dimensions of the part under test;</a:t>
            </a:r>
          </a:p>
          <a:p>
            <a:pPr lvl="0" algn="just">
              <a:buNone/>
            </a:pPr>
            <a:r>
              <a:rPr lang="en-US" sz="1600" dirty="0" smtClean="0">
                <a:latin typeface="Arial" panose="020B0604020202020204" pitchFamily="34" charset="0"/>
                <a:cs typeface="Arial" panose="020B0604020202020204" pitchFamily="34" charset="0"/>
              </a:rPr>
              <a:t>c) Operation stage as per process sheet (that is raw material, before or after heat treatment, before or after machining etc);</a:t>
            </a:r>
          </a:p>
          <a:p>
            <a:pPr lvl="0" algn="just">
              <a:buNone/>
            </a:pPr>
            <a:r>
              <a:rPr lang="en-US" sz="1600" dirty="0" smtClean="0">
                <a:latin typeface="Arial" panose="020B0604020202020204" pitchFamily="34" charset="0"/>
                <a:cs typeface="Arial" panose="020B0604020202020204" pitchFamily="34" charset="0"/>
              </a:rPr>
              <a:t>d) Test procedure/written instruction use;</a:t>
            </a:r>
          </a:p>
          <a:p>
            <a:pPr lvl="0" algn="just">
              <a:buNone/>
            </a:pPr>
            <a:r>
              <a:rPr lang="en-US" sz="1600" dirty="0" smtClean="0">
                <a:latin typeface="Arial" panose="020B0604020202020204" pitchFamily="34" charset="0"/>
                <a:cs typeface="Arial" panose="020B0604020202020204" pitchFamily="34" charset="0"/>
              </a:rPr>
              <a:t>e) Description of equipment, testing consumables and detection media used;</a:t>
            </a:r>
          </a:p>
          <a:p>
            <a:pPr lvl="0" algn="just">
              <a:buNone/>
            </a:pPr>
            <a:r>
              <a:rPr lang="en-US" sz="1600" dirty="0" smtClean="0">
                <a:latin typeface="Arial" panose="020B0604020202020204" pitchFamily="34" charset="0"/>
                <a:cs typeface="Arial" panose="020B0604020202020204" pitchFamily="34" charset="0"/>
              </a:rPr>
              <a:t>f) Magnetization techniques, type of current and its values, prod spacing and L/D value used;</a:t>
            </a:r>
          </a:p>
          <a:p>
            <a:pPr lvl="0" algn="just">
              <a:buNone/>
            </a:pPr>
            <a:r>
              <a:rPr lang="en-US" sz="1600" dirty="0" smtClean="0">
                <a:latin typeface="Arial" panose="020B0604020202020204" pitchFamily="34" charset="0"/>
                <a:cs typeface="Arial" panose="020B0604020202020204" pitchFamily="34" charset="0"/>
              </a:rPr>
              <a:t>g) Surface conditions on the job and viewing conditions on the job;</a:t>
            </a:r>
          </a:p>
          <a:p>
            <a:pPr lvl="0" algn="just">
              <a:buNone/>
            </a:pPr>
            <a:r>
              <a:rPr lang="en-US" sz="1600" dirty="0" smtClean="0">
                <a:latin typeface="Arial" panose="020B0604020202020204" pitchFamily="34" charset="0"/>
                <a:cs typeface="Arial" panose="020B0604020202020204" pitchFamily="34" charset="0"/>
              </a:rPr>
              <a:t>h) Method of recording the indications;</a:t>
            </a:r>
          </a:p>
          <a:p>
            <a:pPr lvl="0" algn="just">
              <a:buNone/>
            </a:pPr>
            <a:r>
              <a:rPr lang="en-US" sz="1600" dirty="0" smtClean="0">
                <a:latin typeface="Arial" panose="020B0604020202020204" pitchFamily="34" charset="0"/>
                <a:cs typeface="Arial" panose="020B0604020202020204" pitchFamily="34" charset="0"/>
              </a:rPr>
              <a:t>j) Nature and type of indications, statement of whether they meet acceptance criteria and test results; and</a:t>
            </a:r>
          </a:p>
          <a:p>
            <a:pPr lvl="0" algn="just">
              <a:buNone/>
            </a:pPr>
            <a:r>
              <a:rPr lang="en-US" sz="1600" dirty="0" smtClean="0">
                <a:latin typeface="Arial" panose="020B0604020202020204" pitchFamily="34" charset="0"/>
                <a:cs typeface="Arial" panose="020B0604020202020204" pitchFamily="34" charset="0"/>
              </a:rPr>
              <a:t>k) Name, qualification and signature of the personnel performing the test.</a:t>
            </a:r>
          </a:p>
          <a:p>
            <a:pPr marL="514350" indent="-514350">
              <a:buNone/>
            </a:pPr>
            <a:endParaRPr lang="en-US" sz="2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4082"/>
          </a:xfrm>
        </p:spPr>
        <p:txBody>
          <a:bodyPr>
            <a:normAutofit fontScale="90000"/>
          </a:bodyPr>
          <a:lstStyle/>
          <a:p>
            <a:pPr algn="ctr"/>
            <a:r>
              <a:rPr lang="en-US" sz="2000" dirty="0">
                <a:solidFill>
                  <a:srgbClr val="7030A0"/>
                </a:solidFill>
              </a:rPr>
              <a:t>Key difference in Magnetic particle flaw detection with IS 3703 and without IS code</a:t>
            </a:r>
            <a:endParaRPr lang="en-IN" sz="2000" dirty="0">
              <a:solidFill>
                <a:srgbClr val="7030A0"/>
              </a:solidFill>
            </a:endParaRPr>
          </a:p>
        </p:txBody>
      </p:sp>
      <p:sp>
        <p:nvSpPr>
          <p:cNvPr id="5" name="Text Placeholder 4"/>
          <p:cNvSpPr>
            <a:spLocks noGrp="1"/>
          </p:cNvSpPr>
          <p:nvPr>
            <p:ph type="body" idx="1"/>
          </p:nvPr>
        </p:nvSpPr>
        <p:spPr>
          <a:xfrm>
            <a:off x="535327" y="968892"/>
            <a:ext cx="4040188" cy="338360"/>
          </a:xfrm>
        </p:spPr>
        <p:txBody>
          <a:bodyPr>
            <a:noAutofit/>
          </a:bodyPr>
          <a:lstStyle/>
          <a:p>
            <a:pPr algn="ctr"/>
            <a:r>
              <a:rPr lang="en-IN" sz="1600" dirty="0" smtClean="0">
                <a:solidFill>
                  <a:srgbClr val="7030A0"/>
                </a:solidFill>
                <a:latin typeface="Arial" panose="020B0604020202020204" pitchFamily="34" charset="0"/>
                <a:cs typeface="Arial" panose="020B0604020202020204" pitchFamily="34" charset="0"/>
              </a:rPr>
              <a:t>Magnetic particle test With </a:t>
            </a:r>
            <a:r>
              <a:rPr lang="en-IN" sz="1600" dirty="0">
                <a:solidFill>
                  <a:srgbClr val="7030A0"/>
                </a:solidFill>
                <a:latin typeface="Arial" panose="020B0604020202020204" pitchFamily="34" charset="0"/>
                <a:cs typeface="Arial" panose="020B0604020202020204" pitchFamily="34" charset="0"/>
              </a:rPr>
              <a:t>IS 3703</a:t>
            </a:r>
          </a:p>
        </p:txBody>
      </p:sp>
      <p:sp>
        <p:nvSpPr>
          <p:cNvPr id="10" name="Rectangle 2"/>
          <p:cNvSpPr>
            <a:spLocks noGrp="1" noChangeArrowheads="1"/>
          </p:cNvSpPr>
          <p:nvPr>
            <p:ph sz="half" idx="2"/>
          </p:nvPr>
        </p:nvSpPr>
        <p:spPr bwMode="auto">
          <a:xfrm>
            <a:off x="469803" y="1309415"/>
            <a:ext cx="4187825" cy="4939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100" b="1" i="0" u="none" strike="noStrike" cap="none" normalizeH="0" baseline="0" dirty="0" smtClean="0">
                <a:ln>
                  <a:noFill/>
                </a:ln>
                <a:solidFill>
                  <a:schemeClr val="tx1"/>
                </a:solidFill>
                <a:effectLst/>
                <a:latin typeface="Arial" panose="020B0604020202020204" pitchFamily="34" charset="0"/>
              </a:rPr>
              <a:t> Consistency and Reliability</a:t>
            </a:r>
            <a:r>
              <a:rPr kumimoji="0" lang="en-US" sz="1100" b="0" i="0" u="none" strike="noStrike" cap="none" normalizeH="0" baseline="0" dirty="0" smtClean="0">
                <a:ln>
                  <a:noFill/>
                </a:ln>
                <a:solidFill>
                  <a:schemeClr val="tx1"/>
                </a:solidFill>
                <a:effectLst/>
                <a:latin typeface="Arial" panose="020B0604020202020204" pitchFamily="34" charset="0"/>
              </a:rPr>
              <a:t>: Procedures are standardized, ensuring consistency in testing across different inspectors and facilities. Results are reliable and reproducible.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100" b="1" i="0" u="none" strike="noStrike" cap="none" normalizeH="0" baseline="0" dirty="0" smtClean="0">
                <a:ln>
                  <a:noFill/>
                </a:ln>
                <a:solidFill>
                  <a:schemeClr val="tx1"/>
                </a:solidFill>
                <a:effectLst/>
                <a:latin typeface="Arial" panose="020B0604020202020204" pitchFamily="34" charset="0"/>
              </a:rPr>
              <a:t> Material Specifications</a:t>
            </a:r>
            <a:r>
              <a:rPr kumimoji="0" lang="en-US" sz="1100" b="0" i="0" u="none" strike="noStrike" cap="none" normalizeH="0" baseline="0" dirty="0" smtClean="0">
                <a:ln>
                  <a:noFill/>
                </a:ln>
                <a:solidFill>
                  <a:schemeClr val="tx1"/>
                </a:solidFill>
                <a:effectLst/>
                <a:latin typeface="Arial" panose="020B0604020202020204" pitchFamily="34" charset="0"/>
              </a:rPr>
              <a:t>: Magnetic particles and carrier fluids must meet specific quality and performance criteria. Ensures that materials used in testing are effective and safe.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100" b="1" i="0" u="none" strike="noStrike" cap="none" normalizeH="0" baseline="0" dirty="0" smtClean="0">
                <a:ln>
                  <a:noFill/>
                </a:ln>
                <a:solidFill>
                  <a:schemeClr val="tx1"/>
                </a:solidFill>
                <a:effectLst/>
                <a:latin typeface="Arial" panose="020B0604020202020204" pitchFamily="34" charset="0"/>
              </a:rPr>
              <a:t> Pre-cleaning Procedures</a:t>
            </a:r>
            <a:r>
              <a:rPr kumimoji="0" lang="en-US" sz="1100" b="0" i="0" u="none" strike="noStrike" cap="none" normalizeH="0" baseline="0" dirty="0" smtClean="0">
                <a:ln>
                  <a:noFill/>
                </a:ln>
                <a:solidFill>
                  <a:schemeClr val="tx1"/>
                </a:solidFill>
                <a:effectLst/>
                <a:latin typeface="Arial" panose="020B0604020202020204" pitchFamily="34" charset="0"/>
              </a:rPr>
              <a:t>: Specific guidelines for cleaning the test surface to remove contaminants. Ensures the surface is adequately prepared for testing.</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100" b="1" i="0" u="none" strike="noStrike" cap="none" normalizeH="0" baseline="0" dirty="0" smtClean="0">
                <a:ln>
                  <a:noFill/>
                </a:ln>
                <a:solidFill>
                  <a:schemeClr val="tx1"/>
                </a:solidFill>
                <a:effectLst/>
                <a:latin typeface="Arial" panose="020B0604020202020204" pitchFamily="34" charset="0"/>
              </a:rPr>
              <a:t> Magnetization Techniques</a:t>
            </a:r>
            <a:r>
              <a:rPr kumimoji="0" lang="en-US" sz="1100" b="0" i="0" u="none" strike="noStrike" cap="none" normalizeH="0" baseline="0" dirty="0" smtClean="0">
                <a:ln>
                  <a:noFill/>
                </a:ln>
                <a:solidFill>
                  <a:schemeClr val="tx1"/>
                </a:solidFill>
                <a:effectLst/>
                <a:latin typeface="Arial" panose="020B0604020202020204" pitchFamily="34" charset="0"/>
              </a:rPr>
              <a:t>: Detailed methods for applying the magnetic field (yoke, coil, or prods). Ensures optimal magnetization for detecting defects.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100" b="1" i="0" u="none" strike="noStrike" cap="none" normalizeH="0" baseline="0" dirty="0" smtClean="0">
                <a:ln>
                  <a:noFill/>
                </a:ln>
                <a:solidFill>
                  <a:schemeClr val="tx1"/>
                </a:solidFill>
                <a:effectLst/>
                <a:latin typeface="Arial" panose="020B0604020202020204" pitchFamily="34" charset="0"/>
              </a:rPr>
              <a:t> Field Strength</a:t>
            </a:r>
            <a:r>
              <a:rPr kumimoji="0" lang="en-US" sz="1100" b="0" i="0" u="none" strike="noStrike" cap="none" normalizeH="0" baseline="0" dirty="0" smtClean="0">
                <a:ln>
                  <a:noFill/>
                </a:ln>
                <a:solidFill>
                  <a:schemeClr val="tx1"/>
                </a:solidFill>
                <a:effectLst/>
                <a:latin typeface="Arial" panose="020B0604020202020204" pitchFamily="34" charset="0"/>
              </a:rPr>
              <a:t>: Guidelines for appropriate magnetic field strength. Prevents under- or over-magnetization, which can affect defect detection.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100" b="1" i="0" u="none" strike="noStrike" cap="none" normalizeH="0" baseline="0" dirty="0" smtClean="0">
                <a:ln>
                  <a:noFill/>
                </a:ln>
                <a:solidFill>
                  <a:schemeClr val="tx1"/>
                </a:solidFill>
                <a:effectLst/>
                <a:latin typeface="Arial" panose="020B0604020202020204" pitchFamily="34" charset="0"/>
              </a:rPr>
              <a:t> Application of Particles</a:t>
            </a:r>
            <a:r>
              <a:rPr kumimoji="0" lang="en-US" sz="1100" b="0" i="0" u="none" strike="noStrike" cap="none" normalizeH="0" baseline="0" dirty="0" smtClean="0">
                <a:ln>
                  <a:noFill/>
                </a:ln>
                <a:solidFill>
                  <a:schemeClr val="tx1"/>
                </a:solidFill>
                <a:effectLst/>
                <a:latin typeface="Arial" panose="020B0604020202020204" pitchFamily="34" charset="0"/>
              </a:rPr>
              <a:t>: Standardized procedures for applying magnetic particles. Ensures particles are applied consistently for effective inspection.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100" b="1" i="0" u="none" strike="noStrike" cap="none" normalizeH="0" baseline="0" dirty="0" smtClean="0">
                <a:ln>
                  <a:noFill/>
                </a:ln>
                <a:solidFill>
                  <a:schemeClr val="tx1"/>
                </a:solidFill>
                <a:effectLst/>
                <a:latin typeface="Arial" panose="020B0604020202020204" pitchFamily="34" charset="0"/>
              </a:rPr>
              <a:t> Lighting Conditions</a:t>
            </a:r>
            <a:r>
              <a:rPr kumimoji="0" lang="en-US" sz="1100" b="0" i="0" u="none" strike="noStrike" cap="none" normalizeH="0" baseline="0" dirty="0" smtClean="0">
                <a:ln>
                  <a:noFill/>
                </a:ln>
                <a:solidFill>
                  <a:schemeClr val="tx1"/>
                </a:solidFill>
                <a:effectLst/>
                <a:latin typeface="Arial" panose="020B0604020202020204" pitchFamily="34" charset="0"/>
              </a:rPr>
              <a:t>: Requirements for proper lighting, such as UV light for fluorescent particles. Ensures defects are clearly visible during inspection.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100" b="1" i="0" u="none" strike="noStrike" cap="none" normalizeH="0" baseline="0" dirty="0" smtClean="0">
                <a:ln>
                  <a:noFill/>
                </a:ln>
                <a:solidFill>
                  <a:schemeClr val="tx1"/>
                </a:solidFill>
                <a:effectLst/>
                <a:latin typeface="Arial" panose="020B0604020202020204" pitchFamily="34" charset="0"/>
              </a:rPr>
              <a:t> Demagnetization</a:t>
            </a:r>
            <a:r>
              <a:rPr kumimoji="0" lang="en-US" sz="1100" b="0" i="0" u="none" strike="noStrike" cap="none" normalizeH="0" baseline="0" dirty="0" smtClean="0">
                <a:ln>
                  <a:noFill/>
                </a:ln>
                <a:solidFill>
                  <a:schemeClr val="tx1"/>
                </a:solidFill>
                <a:effectLst/>
                <a:latin typeface="Arial" panose="020B0604020202020204" pitchFamily="34" charset="0"/>
              </a:rPr>
              <a:t>: Specific procedures for demagnetizing the test piece after inspection. Removes residual magnetism to prevent interference with future use.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100" b="1" i="0" u="none" strike="noStrike" cap="none" normalizeH="0" baseline="0" dirty="0" smtClean="0">
                <a:ln>
                  <a:noFill/>
                </a:ln>
                <a:solidFill>
                  <a:schemeClr val="tx1"/>
                </a:solidFill>
                <a:effectLst/>
                <a:latin typeface="Arial" panose="020B0604020202020204" pitchFamily="34" charset="0"/>
              </a:rPr>
              <a:t> Interpretation and Reporting</a:t>
            </a:r>
            <a:r>
              <a:rPr kumimoji="0" lang="en-US" sz="1100" b="0" i="0" u="none" strike="noStrike" cap="none" normalizeH="0" baseline="0" dirty="0" smtClean="0">
                <a:ln>
                  <a:noFill/>
                </a:ln>
                <a:solidFill>
                  <a:schemeClr val="tx1"/>
                </a:solidFill>
                <a:effectLst/>
                <a:latin typeface="Arial" panose="020B0604020202020204" pitchFamily="34" charset="0"/>
              </a:rPr>
              <a:t>: Clear guidelines for interpreting indications and reporting results. Ensures accurate and consistent interpretation and documentation.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Text Placeholder 6"/>
          <p:cNvSpPr>
            <a:spLocks noGrp="1"/>
          </p:cNvSpPr>
          <p:nvPr>
            <p:ph type="body" sz="quarter" idx="3"/>
          </p:nvPr>
        </p:nvSpPr>
        <p:spPr>
          <a:xfrm>
            <a:off x="4657628" y="968892"/>
            <a:ext cx="4041775" cy="338360"/>
          </a:xfrm>
        </p:spPr>
        <p:txBody>
          <a:bodyPr>
            <a:normAutofit/>
          </a:bodyPr>
          <a:lstStyle/>
          <a:p>
            <a:pPr algn="ctr"/>
            <a:r>
              <a:rPr lang="en-IN" sz="1600" dirty="0">
                <a:solidFill>
                  <a:srgbClr val="7030A0"/>
                </a:solidFill>
                <a:latin typeface="Arial" panose="020B0604020202020204" pitchFamily="34" charset="0"/>
                <a:cs typeface="Arial" panose="020B0604020202020204" pitchFamily="34" charset="0"/>
              </a:rPr>
              <a:t>Magnetic particle test </a:t>
            </a:r>
            <a:r>
              <a:rPr lang="en-IN" sz="1600" dirty="0" smtClean="0">
                <a:solidFill>
                  <a:srgbClr val="7030A0"/>
                </a:solidFill>
                <a:latin typeface="Arial" panose="020B0604020202020204" pitchFamily="34" charset="0"/>
                <a:cs typeface="Arial" panose="020B0604020202020204" pitchFamily="34" charset="0"/>
              </a:rPr>
              <a:t>Without IS code</a:t>
            </a:r>
            <a:endParaRPr lang="en-IN" sz="1600" dirty="0">
              <a:solidFill>
                <a:srgbClr val="7030A0"/>
              </a:solidFill>
              <a:latin typeface="Arial" panose="020B0604020202020204" pitchFamily="34" charset="0"/>
              <a:cs typeface="Arial" panose="020B0604020202020204" pitchFamily="34" charset="0"/>
            </a:endParaRPr>
          </a:p>
        </p:txBody>
      </p:sp>
      <p:sp>
        <p:nvSpPr>
          <p:cNvPr id="8" name="Content Placeholder 7"/>
          <p:cNvSpPr>
            <a:spLocks noGrp="1"/>
          </p:cNvSpPr>
          <p:nvPr>
            <p:ph sz="quarter" idx="4"/>
          </p:nvPr>
        </p:nvSpPr>
        <p:spPr>
          <a:xfrm>
            <a:off x="4788024" y="1367423"/>
            <a:ext cx="4248472" cy="4881805"/>
          </a:xfrm>
        </p:spPr>
        <p:txBody>
          <a:bodyPr>
            <a:noAutofit/>
          </a:bodyPr>
          <a:lstStyle/>
          <a:p>
            <a:pPr algn="just"/>
            <a:r>
              <a:rPr lang="en-US" sz="1000" b="1" dirty="0">
                <a:latin typeface="Arial" panose="020B0604020202020204" pitchFamily="34" charset="0"/>
                <a:cs typeface="Arial" panose="020B0604020202020204" pitchFamily="34" charset="0"/>
              </a:rPr>
              <a:t>Inconsistency</a:t>
            </a:r>
            <a:r>
              <a:rPr lang="en-US" sz="1000" b="1" dirty="0" smtClean="0">
                <a:latin typeface="Arial" panose="020B0604020202020204" pitchFamily="34" charset="0"/>
                <a:cs typeface="Arial" panose="020B0604020202020204" pitchFamily="34" charset="0"/>
              </a:rPr>
              <a:t>:</a:t>
            </a:r>
            <a:r>
              <a:rPr lang="en-US" sz="1000" dirty="0" smtClean="0">
                <a:latin typeface="Arial" panose="020B0604020202020204" pitchFamily="34" charset="0"/>
                <a:cs typeface="Arial" panose="020B0604020202020204" pitchFamily="34" charset="0"/>
              </a:rPr>
              <a:t> Procedures </a:t>
            </a:r>
            <a:r>
              <a:rPr lang="en-US" sz="1000" dirty="0">
                <a:latin typeface="Arial" panose="020B0604020202020204" pitchFamily="34" charset="0"/>
                <a:cs typeface="Arial" panose="020B0604020202020204" pitchFamily="34" charset="0"/>
              </a:rPr>
              <a:t>can vary widely between inspectors and facilities</a:t>
            </a:r>
            <a:r>
              <a:rPr lang="en-US" sz="1000" dirty="0" smtClean="0">
                <a:latin typeface="Arial" panose="020B0604020202020204" pitchFamily="34" charset="0"/>
                <a:cs typeface="Arial" panose="020B0604020202020204" pitchFamily="34" charset="0"/>
              </a:rPr>
              <a:t>. Results </a:t>
            </a:r>
            <a:r>
              <a:rPr lang="en-US" sz="1000" dirty="0">
                <a:latin typeface="Arial" panose="020B0604020202020204" pitchFamily="34" charset="0"/>
                <a:cs typeface="Arial" panose="020B0604020202020204" pitchFamily="34" charset="0"/>
              </a:rPr>
              <a:t>may be inconsistent and </a:t>
            </a:r>
            <a:r>
              <a:rPr lang="en-US" sz="1000" dirty="0" smtClean="0">
                <a:latin typeface="Arial" panose="020B0604020202020204" pitchFamily="34" charset="0"/>
                <a:cs typeface="Arial" panose="020B0604020202020204" pitchFamily="34" charset="0"/>
              </a:rPr>
              <a:t>unreliable.</a:t>
            </a:r>
          </a:p>
          <a:p>
            <a:pPr algn="just"/>
            <a:r>
              <a:rPr lang="en-US" sz="1000" b="1" dirty="0" smtClean="0">
                <a:latin typeface="Arial" panose="020B0604020202020204" pitchFamily="34" charset="0"/>
                <a:cs typeface="Arial" panose="020B0604020202020204" pitchFamily="34" charset="0"/>
              </a:rPr>
              <a:t>Material </a:t>
            </a:r>
            <a:r>
              <a:rPr lang="en-US" sz="1000" b="1" dirty="0">
                <a:latin typeface="Arial" panose="020B0604020202020204" pitchFamily="34" charset="0"/>
                <a:cs typeface="Arial" panose="020B0604020202020204" pitchFamily="34" charset="0"/>
              </a:rPr>
              <a:t>Variability</a:t>
            </a:r>
            <a:r>
              <a:rPr lang="en-US" sz="1000" dirty="0" smtClean="0">
                <a:latin typeface="Arial" panose="020B0604020202020204" pitchFamily="34" charset="0"/>
                <a:cs typeface="Arial" panose="020B0604020202020204" pitchFamily="34" charset="0"/>
              </a:rPr>
              <a:t>: Magnetic </a:t>
            </a:r>
            <a:r>
              <a:rPr lang="en-US" sz="1000" dirty="0">
                <a:latin typeface="Arial" panose="020B0604020202020204" pitchFamily="34" charset="0"/>
                <a:cs typeface="Arial" panose="020B0604020202020204" pitchFamily="34" charset="0"/>
              </a:rPr>
              <a:t>particles and carrier fluids may not meet specific quality standards</a:t>
            </a:r>
            <a:r>
              <a:rPr lang="en-US" sz="1000" dirty="0" smtClean="0">
                <a:latin typeface="Arial" panose="020B0604020202020204" pitchFamily="34" charset="0"/>
                <a:cs typeface="Arial" panose="020B0604020202020204" pitchFamily="34" charset="0"/>
              </a:rPr>
              <a:t>. Effectiveness </a:t>
            </a:r>
            <a:r>
              <a:rPr lang="en-US" sz="1000" dirty="0">
                <a:latin typeface="Arial" panose="020B0604020202020204" pitchFamily="34" charset="0"/>
                <a:cs typeface="Arial" panose="020B0604020202020204" pitchFamily="34" charset="0"/>
              </a:rPr>
              <a:t>and safety of materials can be compromised</a:t>
            </a:r>
            <a:r>
              <a:rPr lang="en-US" sz="1000" dirty="0" smtClean="0">
                <a:latin typeface="Arial" panose="020B0604020202020204" pitchFamily="34" charset="0"/>
                <a:cs typeface="Arial" panose="020B0604020202020204" pitchFamily="34" charset="0"/>
              </a:rPr>
              <a:t>. </a:t>
            </a:r>
          </a:p>
          <a:p>
            <a:pPr algn="just"/>
            <a:r>
              <a:rPr lang="en-US" sz="1000" b="1" dirty="0" smtClean="0">
                <a:latin typeface="Arial" panose="020B0604020202020204" pitchFamily="34" charset="0"/>
                <a:cs typeface="Arial" panose="020B0604020202020204" pitchFamily="34" charset="0"/>
              </a:rPr>
              <a:t>Pre-cleaning </a:t>
            </a:r>
            <a:r>
              <a:rPr lang="en-US" sz="1000" b="1" dirty="0">
                <a:latin typeface="Arial" panose="020B0604020202020204" pitchFamily="34" charset="0"/>
                <a:cs typeface="Arial" panose="020B0604020202020204" pitchFamily="34" charset="0"/>
              </a:rPr>
              <a:t>Variability</a:t>
            </a:r>
            <a:r>
              <a:rPr lang="en-US" sz="1000" dirty="0" smtClean="0">
                <a:latin typeface="Arial" panose="020B0604020202020204" pitchFamily="34" charset="0"/>
                <a:cs typeface="Arial" panose="020B0604020202020204" pitchFamily="34" charset="0"/>
              </a:rPr>
              <a:t>: Cleaning </a:t>
            </a:r>
            <a:r>
              <a:rPr lang="en-US" sz="1000" dirty="0">
                <a:latin typeface="Arial" panose="020B0604020202020204" pitchFamily="34" charset="0"/>
                <a:cs typeface="Arial" panose="020B0604020202020204" pitchFamily="34" charset="0"/>
              </a:rPr>
              <a:t>procedures may not be adequately defined</a:t>
            </a:r>
            <a:r>
              <a:rPr lang="en-US" sz="1000" dirty="0" smtClean="0">
                <a:latin typeface="Arial" panose="020B0604020202020204" pitchFamily="34" charset="0"/>
                <a:cs typeface="Arial" panose="020B0604020202020204" pitchFamily="34" charset="0"/>
              </a:rPr>
              <a:t>. Contaminants </a:t>
            </a:r>
            <a:r>
              <a:rPr lang="en-US" sz="1000" dirty="0">
                <a:latin typeface="Arial" panose="020B0604020202020204" pitchFamily="34" charset="0"/>
                <a:cs typeface="Arial" panose="020B0604020202020204" pitchFamily="34" charset="0"/>
              </a:rPr>
              <a:t>may remain, affecting test results</a:t>
            </a:r>
            <a:r>
              <a:rPr lang="en-US" sz="1000" dirty="0" smtClean="0">
                <a:latin typeface="Arial" panose="020B0604020202020204" pitchFamily="34" charset="0"/>
                <a:cs typeface="Arial" panose="020B0604020202020204" pitchFamily="34" charset="0"/>
              </a:rPr>
              <a:t>.</a:t>
            </a:r>
          </a:p>
          <a:p>
            <a:pPr algn="just"/>
            <a:r>
              <a:rPr lang="en-US" sz="1000" b="1" dirty="0" smtClean="0">
                <a:latin typeface="Arial" panose="020B0604020202020204" pitchFamily="34" charset="0"/>
                <a:cs typeface="Arial" panose="020B0604020202020204" pitchFamily="34" charset="0"/>
              </a:rPr>
              <a:t>Magnetization </a:t>
            </a:r>
            <a:r>
              <a:rPr lang="en-US" sz="1000" b="1" dirty="0">
                <a:latin typeface="Arial" panose="020B0604020202020204" pitchFamily="34" charset="0"/>
                <a:cs typeface="Arial" panose="020B0604020202020204" pitchFamily="34" charset="0"/>
              </a:rPr>
              <a:t>Techniques</a:t>
            </a:r>
            <a:r>
              <a:rPr lang="en-US" sz="1000" dirty="0" smtClean="0">
                <a:latin typeface="Arial" panose="020B0604020202020204" pitchFamily="34" charset="0"/>
                <a:cs typeface="Arial" panose="020B0604020202020204" pitchFamily="34" charset="0"/>
              </a:rPr>
              <a:t>: Methods </a:t>
            </a:r>
            <a:r>
              <a:rPr lang="en-US" sz="1000" dirty="0">
                <a:latin typeface="Arial" panose="020B0604020202020204" pitchFamily="34" charset="0"/>
                <a:cs typeface="Arial" panose="020B0604020202020204" pitchFamily="34" charset="0"/>
              </a:rPr>
              <a:t>for applying the magnetic field may not be optimized</a:t>
            </a:r>
            <a:r>
              <a:rPr lang="en-US" sz="1000" dirty="0" smtClean="0">
                <a:latin typeface="Arial" panose="020B0604020202020204" pitchFamily="34" charset="0"/>
                <a:cs typeface="Arial" panose="020B0604020202020204" pitchFamily="34" charset="0"/>
              </a:rPr>
              <a:t>. Inadequate </a:t>
            </a:r>
            <a:r>
              <a:rPr lang="en-US" sz="1000" dirty="0">
                <a:latin typeface="Arial" panose="020B0604020202020204" pitchFamily="34" charset="0"/>
                <a:cs typeface="Arial" panose="020B0604020202020204" pitchFamily="34" charset="0"/>
              </a:rPr>
              <a:t>or excessive magnetization can lead to inaccurate defect detection</a:t>
            </a:r>
            <a:r>
              <a:rPr lang="en-US" sz="1000" dirty="0" smtClean="0">
                <a:latin typeface="Arial" panose="020B0604020202020204" pitchFamily="34" charset="0"/>
                <a:cs typeface="Arial" panose="020B0604020202020204" pitchFamily="34" charset="0"/>
              </a:rPr>
              <a:t>.</a:t>
            </a:r>
          </a:p>
          <a:p>
            <a:pPr algn="just"/>
            <a:r>
              <a:rPr lang="en-US" sz="1000" b="1" dirty="0" smtClean="0">
                <a:latin typeface="Arial" panose="020B0604020202020204" pitchFamily="34" charset="0"/>
                <a:cs typeface="Arial" panose="020B0604020202020204" pitchFamily="34" charset="0"/>
              </a:rPr>
              <a:t>Field </a:t>
            </a:r>
            <a:r>
              <a:rPr lang="en-US" sz="1000" b="1" dirty="0">
                <a:latin typeface="Arial" panose="020B0604020202020204" pitchFamily="34" charset="0"/>
                <a:cs typeface="Arial" panose="020B0604020202020204" pitchFamily="34" charset="0"/>
              </a:rPr>
              <a:t>Strength Control</a:t>
            </a:r>
            <a:r>
              <a:rPr lang="en-US" sz="1000" dirty="0" smtClean="0">
                <a:latin typeface="Arial" panose="020B0604020202020204" pitchFamily="34" charset="0"/>
                <a:cs typeface="Arial" panose="020B0604020202020204" pitchFamily="34" charset="0"/>
              </a:rPr>
              <a:t>: Magnetic </a:t>
            </a:r>
            <a:r>
              <a:rPr lang="en-US" sz="1000" dirty="0">
                <a:latin typeface="Arial" panose="020B0604020202020204" pitchFamily="34" charset="0"/>
                <a:cs typeface="Arial" panose="020B0604020202020204" pitchFamily="34" charset="0"/>
              </a:rPr>
              <a:t>field strength may not be properly controlled</a:t>
            </a:r>
            <a:r>
              <a:rPr lang="en-US" sz="1000" dirty="0" smtClean="0">
                <a:latin typeface="Arial" panose="020B0604020202020204" pitchFamily="34" charset="0"/>
                <a:cs typeface="Arial" panose="020B0604020202020204" pitchFamily="34" charset="0"/>
              </a:rPr>
              <a:t>. Risk </a:t>
            </a:r>
            <a:r>
              <a:rPr lang="en-US" sz="1000" dirty="0">
                <a:latin typeface="Arial" panose="020B0604020202020204" pitchFamily="34" charset="0"/>
                <a:cs typeface="Arial" panose="020B0604020202020204" pitchFamily="34" charset="0"/>
              </a:rPr>
              <a:t>of under- or over-magnetization, affecting the detection capability</a:t>
            </a:r>
            <a:r>
              <a:rPr lang="en-US" sz="1000" dirty="0" smtClean="0">
                <a:latin typeface="Arial" panose="020B0604020202020204" pitchFamily="34" charset="0"/>
                <a:cs typeface="Arial" panose="020B0604020202020204" pitchFamily="34" charset="0"/>
              </a:rPr>
              <a:t>. </a:t>
            </a:r>
          </a:p>
          <a:p>
            <a:pPr algn="just"/>
            <a:r>
              <a:rPr lang="en-US" sz="1000" b="1" dirty="0" smtClean="0">
                <a:latin typeface="Arial" panose="020B0604020202020204" pitchFamily="34" charset="0"/>
                <a:cs typeface="Arial" panose="020B0604020202020204" pitchFamily="34" charset="0"/>
              </a:rPr>
              <a:t>Application </a:t>
            </a:r>
            <a:r>
              <a:rPr lang="en-US" sz="1000" b="1" dirty="0">
                <a:latin typeface="Arial" panose="020B0604020202020204" pitchFamily="34" charset="0"/>
                <a:cs typeface="Arial" panose="020B0604020202020204" pitchFamily="34" charset="0"/>
              </a:rPr>
              <a:t>of Particles</a:t>
            </a:r>
            <a:r>
              <a:rPr lang="en-US" sz="1000" dirty="0" smtClean="0">
                <a:latin typeface="Arial" panose="020B0604020202020204" pitchFamily="34" charset="0"/>
                <a:cs typeface="Arial" panose="020B0604020202020204" pitchFamily="34" charset="0"/>
              </a:rPr>
              <a:t>: Methods </a:t>
            </a:r>
            <a:r>
              <a:rPr lang="en-US" sz="1000" dirty="0">
                <a:latin typeface="Arial" panose="020B0604020202020204" pitchFamily="34" charset="0"/>
                <a:cs typeface="Arial" panose="020B0604020202020204" pitchFamily="34" charset="0"/>
              </a:rPr>
              <a:t>for applying magnetic particles may be inconsistent</a:t>
            </a:r>
            <a:r>
              <a:rPr lang="en-US" sz="1000" dirty="0" smtClean="0">
                <a:latin typeface="Arial" panose="020B0604020202020204" pitchFamily="34" charset="0"/>
                <a:cs typeface="Arial" panose="020B0604020202020204" pitchFamily="34" charset="0"/>
              </a:rPr>
              <a:t>. Particles </a:t>
            </a:r>
            <a:r>
              <a:rPr lang="en-US" sz="1000" dirty="0">
                <a:latin typeface="Arial" panose="020B0604020202020204" pitchFamily="34" charset="0"/>
                <a:cs typeface="Arial" panose="020B0604020202020204" pitchFamily="34" charset="0"/>
              </a:rPr>
              <a:t>may not be applied uniformly, affecting inspection quality</a:t>
            </a:r>
            <a:r>
              <a:rPr lang="en-US" sz="1000" dirty="0" smtClean="0">
                <a:latin typeface="Arial" panose="020B0604020202020204" pitchFamily="34" charset="0"/>
                <a:cs typeface="Arial" panose="020B0604020202020204" pitchFamily="34" charset="0"/>
              </a:rPr>
              <a:t>.</a:t>
            </a:r>
          </a:p>
          <a:p>
            <a:pPr algn="just"/>
            <a:r>
              <a:rPr lang="en-US" sz="1000" b="1" dirty="0" smtClean="0">
                <a:latin typeface="Arial" panose="020B0604020202020204" pitchFamily="34" charset="0"/>
                <a:cs typeface="Arial" panose="020B0604020202020204" pitchFamily="34" charset="0"/>
              </a:rPr>
              <a:t>Lighting </a:t>
            </a:r>
            <a:r>
              <a:rPr lang="en-US" sz="1000" b="1" dirty="0">
                <a:latin typeface="Arial" panose="020B0604020202020204" pitchFamily="34" charset="0"/>
                <a:cs typeface="Arial" panose="020B0604020202020204" pitchFamily="34" charset="0"/>
              </a:rPr>
              <a:t>Conditions</a:t>
            </a:r>
            <a:r>
              <a:rPr lang="en-US" sz="1000" dirty="0" smtClean="0">
                <a:latin typeface="Arial" panose="020B0604020202020204" pitchFamily="34" charset="0"/>
                <a:cs typeface="Arial" panose="020B0604020202020204" pitchFamily="34" charset="0"/>
              </a:rPr>
              <a:t>: Lighting </a:t>
            </a:r>
            <a:r>
              <a:rPr lang="en-US" sz="1000" dirty="0">
                <a:latin typeface="Arial" panose="020B0604020202020204" pitchFamily="34" charset="0"/>
                <a:cs typeface="Arial" panose="020B0604020202020204" pitchFamily="34" charset="0"/>
              </a:rPr>
              <a:t>conditions may not be controlled</a:t>
            </a:r>
            <a:r>
              <a:rPr lang="en-US" sz="1000" dirty="0" smtClean="0">
                <a:latin typeface="Arial" panose="020B0604020202020204" pitchFamily="34" charset="0"/>
                <a:cs typeface="Arial" panose="020B0604020202020204" pitchFamily="34" charset="0"/>
              </a:rPr>
              <a:t>. Defects </a:t>
            </a:r>
            <a:r>
              <a:rPr lang="en-US" sz="1000" dirty="0">
                <a:latin typeface="Arial" panose="020B0604020202020204" pitchFamily="34" charset="0"/>
                <a:cs typeface="Arial" panose="020B0604020202020204" pitchFamily="34" charset="0"/>
              </a:rPr>
              <a:t>may be missed or misinterpreted due to poor visibility</a:t>
            </a:r>
            <a:r>
              <a:rPr lang="en-US" sz="1000" dirty="0" smtClean="0">
                <a:latin typeface="Arial" panose="020B0604020202020204" pitchFamily="34" charset="0"/>
                <a:cs typeface="Arial" panose="020B0604020202020204" pitchFamily="34" charset="0"/>
              </a:rPr>
              <a:t>.</a:t>
            </a:r>
          </a:p>
          <a:p>
            <a:pPr algn="just"/>
            <a:r>
              <a:rPr lang="en-US" sz="1000" b="1" dirty="0" smtClean="0">
                <a:latin typeface="Arial" panose="020B0604020202020204" pitchFamily="34" charset="0"/>
                <a:cs typeface="Arial" panose="020B0604020202020204" pitchFamily="34" charset="0"/>
              </a:rPr>
              <a:t>Demagnetization </a:t>
            </a:r>
            <a:r>
              <a:rPr lang="en-US" sz="1000" b="1" dirty="0">
                <a:latin typeface="Arial" panose="020B0604020202020204" pitchFamily="34" charset="0"/>
                <a:cs typeface="Arial" panose="020B0604020202020204" pitchFamily="34" charset="0"/>
              </a:rPr>
              <a:t>Procedures</a:t>
            </a:r>
            <a:r>
              <a:rPr lang="en-US" sz="1000" dirty="0" smtClean="0">
                <a:latin typeface="Arial" panose="020B0604020202020204" pitchFamily="34" charset="0"/>
                <a:cs typeface="Arial" panose="020B0604020202020204" pitchFamily="34" charset="0"/>
              </a:rPr>
              <a:t>: Demagnetization </a:t>
            </a:r>
            <a:r>
              <a:rPr lang="en-US" sz="1000" dirty="0">
                <a:latin typeface="Arial" panose="020B0604020202020204" pitchFamily="34" charset="0"/>
                <a:cs typeface="Arial" panose="020B0604020202020204" pitchFamily="34" charset="0"/>
              </a:rPr>
              <a:t>may be inadequate or overlooked</a:t>
            </a:r>
            <a:r>
              <a:rPr lang="en-US" sz="1000" dirty="0" smtClean="0">
                <a:latin typeface="Arial" panose="020B0604020202020204" pitchFamily="34" charset="0"/>
                <a:cs typeface="Arial" panose="020B0604020202020204" pitchFamily="34" charset="0"/>
              </a:rPr>
              <a:t>. Residual </a:t>
            </a:r>
            <a:r>
              <a:rPr lang="en-US" sz="1000" dirty="0">
                <a:latin typeface="Arial" panose="020B0604020202020204" pitchFamily="34" charset="0"/>
                <a:cs typeface="Arial" panose="020B0604020202020204" pitchFamily="34" charset="0"/>
              </a:rPr>
              <a:t>magnetism can interfere with future use of the test piece</a:t>
            </a:r>
            <a:r>
              <a:rPr lang="en-US" sz="1000" dirty="0" smtClean="0">
                <a:latin typeface="Arial" panose="020B0604020202020204" pitchFamily="34" charset="0"/>
                <a:cs typeface="Arial" panose="020B0604020202020204" pitchFamily="34" charset="0"/>
              </a:rPr>
              <a:t>. </a:t>
            </a:r>
          </a:p>
          <a:p>
            <a:pPr algn="just"/>
            <a:r>
              <a:rPr lang="en-US" sz="1000" b="1" dirty="0" smtClean="0">
                <a:latin typeface="Arial" panose="020B0604020202020204" pitchFamily="34" charset="0"/>
                <a:cs typeface="Arial" panose="020B0604020202020204" pitchFamily="34" charset="0"/>
              </a:rPr>
              <a:t>Subjective </a:t>
            </a:r>
            <a:r>
              <a:rPr lang="en-US" sz="1000" b="1" dirty="0">
                <a:latin typeface="Arial" panose="020B0604020202020204" pitchFamily="34" charset="0"/>
                <a:cs typeface="Arial" panose="020B0604020202020204" pitchFamily="34" charset="0"/>
              </a:rPr>
              <a:t>Interpretation</a:t>
            </a:r>
            <a:r>
              <a:rPr lang="en-US" sz="1000" dirty="0" smtClean="0">
                <a:latin typeface="Arial" panose="020B0604020202020204" pitchFamily="34" charset="0"/>
                <a:cs typeface="Arial" panose="020B0604020202020204" pitchFamily="34" charset="0"/>
              </a:rPr>
              <a:t>: Interpretation </a:t>
            </a:r>
            <a:r>
              <a:rPr lang="en-US" sz="1000" dirty="0">
                <a:latin typeface="Arial" panose="020B0604020202020204" pitchFamily="34" charset="0"/>
                <a:cs typeface="Arial" panose="020B0604020202020204" pitchFamily="34" charset="0"/>
              </a:rPr>
              <a:t>of results may be subjective and vary between inspectors</a:t>
            </a:r>
            <a:r>
              <a:rPr lang="en-US" sz="1000" dirty="0" smtClean="0">
                <a:latin typeface="Arial" panose="020B0604020202020204" pitchFamily="34" charset="0"/>
                <a:cs typeface="Arial" panose="020B0604020202020204" pitchFamily="34" charset="0"/>
              </a:rPr>
              <a:t>. Reporting </a:t>
            </a:r>
            <a:r>
              <a:rPr lang="en-US" sz="1000" dirty="0">
                <a:latin typeface="Arial" panose="020B0604020202020204" pitchFamily="34" charset="0"/>
                <a:cs typeface="Arial" panose="020B0604020202020204" pitchFamily="34" charset="0"/>
              </a:rPr>
              <a:t>may lack detail and consistency, leading to potential miscommunication.</a:t>
            </a:r>
            <a:endParaRPr lang="en-IN"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3898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4749800" cy="6858000"/>
            <a:chOff x="0" y="0"/>
            <a:chExt cx="2501952" cy="2709333"/>
          </a:xfrm>
        </p:grpSpPr>
        <p:sp>
          <p:nvSpPr>
            <p:cNvPr id="3" name="Freeform 3"/>
            <p:cNvSpPr/>
            <p:nvPr/>
          </p:nvSpPr>
          <p:spPr>
            <a:xfrm>
              <a:off x="0" y="0"/>
              <a:ext cx="2501952" cy="2709333"/>
            </a:xfrm>
            <a:custGeom>
              <a:avLst/>
              <a:gdLst/>
              <a:ahLst/>
              <a:cxnLst/>
              <a:rect l="l" t="t" r="r" b="b"/>
              <a:pathLst>
                <a:path w="2501952" h="2709333">
                  <a:moveTo>
                    <a:pt x="0" y="0"/>
                  </a:moveTo>
                  <a:lnTo>
                    <a:pt x="2501952" y="0"/>
                  </a:lnTo>
                  <a:lnTo>
                    <a:pt x="2501952" y="2709333"/>
                  </a:lnTo>
                  <a:lnTo>
                    <a:pt x="0" y="2709333"/>
                  </a:lnTo>
                  <a:close/>
                </a:path>
              </a:pathLst>
            </a:custGeom>
            <a:solidFill>
              <a:srgbClr val="593C8F"/>
            </a:solidFill>
          </p:spPr>
        </p:sp>
        <p:sp>
          <p:nvSpPr>
            <p:cNvPr id="4" name="TextBox 4"/>
            <p:cNvSpPr txBox="1"/>
            <p:nvPr/>
          </p:nvSpPr>
          <p:spPr>
            <a:xfrm>
              <a:off x="0" y="-47625"/>
              <a:ext cx="2501952" cy="2756958"/>
            </a:xfrm>
            <a:prstGeom prst="rect">
              <a:avLst/>
            </a:prstGeom>
          </p:spPr>
          <p:txBody>
            <a:bodyPr lIns="50800" tIns="50800" rIns="50800" bIns="50800" rtlCol="0" anchor="ctr"/>
            <a:lstStyle/>
            <a:p>
              <a:pPr algn="ctr">
                <a:lnSpc>
                  <a:spcPts val="1489"/>
                </a:lnSpc>
              </a:pPr>
              <a:endParaRPr/>
            </a:p>
          </p:txBody>
        </p:sp>
      </p:grpSp>
      <p:sp>
        <p:nvSpPr>
          <p:cNvPr id="5" name="TextBox 5"/>
          <p:cNvSpPr txBox="1"/>
          <p:nvPr/>
        </p:nvSpPr>
        <p:spPr>
          <a:xfrm>
            <a:off x="537755" y="990198"/>
            <a:ext cx="2990524" cy="397160"/>
          </a:xfrm>
          <a:prstGeom prst="rect">
            <a:avLst/>
          </a:prstGeom>
        </p:spPr>
        <p:txBody>
          <a:bodyPr lIns="0" tIns="0" rIns="0" bIns="0" rtlCol="0" anchor="t">
            <a:spAutoFit/>
          </a:bodyPr>
          <a:lstStyle/>
          <a:p>
            <a:pPr>
              <a:lnSpc>
                <a:spcPts val="3370"/>
              </a:lnSpc>
              <a:spcBef>
                <a:spcPct val="0"/>
              </a:spcBef>
            </a:pPr>
            <a:r>
              <a:rPr lang="en-US" sz="2400" dirty="0" smtClean="0">
                <a:solidFill>
                  <a:srgbClr val="FFFFFF"/>
                </a:solidFill>
                <a:latin typeface="Poppins"/>
                <a:ea typeface="Poppins"/>
                <a:cs typeface="Poppins"/>
                <a:sym typeface="Poppins"/>
              </a:rPr>
              <a:t>3</a:t>
            </a:r>
            <a:endParaRPr lang="en-US" sz="2400" dirty="0">
              <a:solidFill>
                <a:srgbClr val="FFFFFF"/>
              </a:solidFill>
              <a:latin typeface="Poppins"/>
              <a:ea typeface="Poppins"/>
              <a:cs typeface="Poppins"/>
              <a:sym typeface="Poppins"/>
            </a:endParaRPr>
          </a:p>
        </p:txBody>
      </p:sp>
      <p:sp>
        <p:nvSpPr>
          <p:cNvPr id="6" name="AutoShape 6"/>
          <p:cNvSpPr/>
          <p:nvPr/>
        </p:nvSpPr>
        <p:spPr>
          <a:xfrm flipV="1">
            <a:off x="514382" y="1495056"/>
            <a:ext cx="2880995" cy="12700"/>
          </a:xfrm>
          <a:prstGeom prst="line">
            <a:avLst/>
          </a:prstGeom>
          <a:ln w="38100" cap="flat">
            <a:solidFill>
              <a:srgbClr val="FFFFFF"/>
            </a:solidFill>
            <a:prstDash val="solid"/>
            <a:headEnd type="none" w="sm" len="sm"/>
            <a:tailEnd type="none" w="sm" len="sm"/>
          </a:ln>
        </p:spPr>
      </p:sp>
      <p:sp>
        <p:nvSpPr>
          <p:cNvPr id="10" name="TextBox 10"/>
          <p:cNvSpPr txBox="1"/>
          <p:nvPr/>
        </p:nvSpPr>
        <p:spPr>
          <a:xfrm>
            <a:off x="514350" y="2143116"/>
            <a:ext cx="3771898" cy="3231654"/>
          </a:xfrm>
          <a:prstGeom prst="rect">
            <a:avLst/>
          </a:prstGeom>
        </p:spPr>
        <p:txBody>
          <a:bodyPr wrap="square" lIns="0" tIns="0" rIns="0" bIns="0" rtlCol="0" anchor="t">
            <a:spAutoFit/>
          </a:bodyPr>
          <a:lstStyle/>
          <a:p>
            <a:pPr algn="ctr">
              <a:lnSpc>
                <a:spcPts val="4155"/>
              </a:lnSpc>
            </a:pPr>
            <a:r>
              <a:rPr lang="en-US" sz="3000" dirty="0" smtClean="0">
                <a:solidFill>
                  <a:srgbClr val="FFFFFF"/>
                </a:solidFill>
                <a:latin typeface="Lato Bold"/>
                <a:ea typeface="Lato Bold"/>
                <a:cs typeface="Lato Bold"/>
                <a:sym typeface="Lato Bold"/>
              </a:rPr>
              <a:t>IS 3664 : 1981</a:t>
            </a:r>
          </a:p>
          <a:p>
            <a:pPr algn="ctr">
              <a:lnSpc>
                <a:spcPts val="4155"/>
              </a:lnSpc>
            </a:pPr>
            <a:r>
              <a:rPr lang="en-US" sz="3000" dirty="0" smtClean="0">
                <a:solidFill>
                  <a:srgbClr val="FFFFFF"/>
                </a:solidFill>
                <a:latin typeface="Lato Bold"/>
                <a:ea typeface="Lato Bold"/>
                <a:cs typeface="Lato Bold"/>
                <a:sym typeface="Lato Bold"/>
              </a:rPr>
              <a:t> </a:t>
            </a:r>
          </a:p>
          <a:p>
            <a:pPr algn="ctr">
              <a:lnSpc>
                <a:spcPts val="4155"/>
              </a:lnSpc>
            </a:pPr>
            <a:r>
              <a:rPr lang="en-US" sz="3000" dirty="0" smtClean="0">
                <a:solidFill>
                  <a:srgbClr val="FFFFFF"/>
                </a:solidFill>
                <a:latin typeface="Lato Bold"/>
                <a:ea typeface="Lato Bold"/>
                <a:cs typeface="Lato Bold"/>
                <a:sym typeface="Lato Bold"/>
              </a:rPr>
              <a:t>Code of practice for ultrasonic pulse echo testing by contact and immersion method</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49</a:t>
            </a:fld>
            <a:endParaRPr lang="en-US"/>
          </a:p>
        </p:txBody>
      </p:sp>
    </p:spTree>
    <p:extLst>
      <p:ext uri="{BB962C8B-B14F-4D97-AF65-F5344CB8AC3E}">
        <p14:creationId xmlns:p14="http://schemas.microsoft.com/office/powerpoint/2010/main" val="2955538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625"/>
            <a:ext cx="7886700" cy="504056"/>
          </a:xfrm>
        </p:spPr>
        <p:txBody>
          <a:bodyPr>
            <a:normAutofit/>
          </a:bodyPr>
          <a:lstStyle/>
          <a:p>
            <a:pPr algn="ctr"/>
            <a:r>
              <a:rPr lang="en-US" sz="2400" b="1" dirty="0">
                <a:solidFill>
                  <a:srgbClr val="7030A0"/>
                </a:solidFill>
              </a:rPr>
              <a:t>Stages of Formulation of Indian Standards</a:t>
            </a:r>
            <a:endParaRPr lang="en-IN" sz="2400" b="1" dirty="0">
              <a:solidFill>
                <a:srgbClr val="7030A0"/>
              </a:solidFill>
            </a:endParaRPr>
          </a:p>
        </p:txBody>
      </p:sp>
      <p:sp>
        <p:nvSpPr>
          <p:cNvPr id="3" name="Content Placeholder 2"/>
          <p:cNvSpPr>
            <a:spLocks noGrp="1"/>
          </p:cNvSpPr>
          <p:nvPr>
            <p:ph idx="1"/>
          </p:nvPr>
        </p:nvSpPr>
        <p:spPr>
          <a:xfrm>
            <a:off x="628650" y="620688"/>
            <a:ext cx="8047806" cy="5688632"/>
          </a:xfrm>
        </p:spPr>
        <p:txBody>
          <a:bodyPr>
            <a:normAutofit fontScale="92500" lnSpcReduction="10000"/>
          </a:bodyPr>
          <a:lstStyle/>
          <a:p>
            <a:pPr marL="0" indent="0">
              <a:buNone/>
            </a:pPr>
            <a:endParaRPr lang="en-US" b="1" dirty="0" smtClean="0"/>
          </a:p>
          <a:p>
            <a:pPr marL="0" indent="0">
              <a:buNone/>
            </a:pPr>
            <a:r>
              <a:rPr lang="en-US" b="1" dirty="0" smtClean="0"/>
              <a:t>7</a:t>
            </a:r>
            <a:r>
              <a:rPr lang="en-US" b="1" dirty="0"/>
              <a:t>. Approval Stage:</a:t>
            </a:r>
          </a:p>
          <a:p>
            <a:r>
              <a:rPr lang="en-US" b="1" dirty="0"/>
              <a:t>Sectional Committee Approval:</a:t>
            </a:r>
            <a:r>
              <a:rPr lang="en-US" dirty="0"/>
              <a:t> The sectional committee approves the final draft standard.</a:t>
            </a:r>
          </a:p>
          <a:p>
            <a:pPr algn="just"/>
            <a:r>
              <a:rPr lang="en-US" b="1" dirty="0"/>
              <a:t>BIS Council Approval:</a:t>
            </a:r>
            <a:r>
              <a:rPr lang="en-US" dirty="0"/>
              <a:t> The BIS Council, which oversees the activities of BIS, gives final approval for the standard</a:t>
            </a:r>
            <a:r>
              <a:rPr lang="en-US" dirty="0" smtClean="0"/>
              <a:t>.</a:t>
            </a:r>
          </a:p>
          <a:p>
            <a:pPr marL="0" indent="0" algn="just">
              <a:buNone/>
            </a:pPr>
            <a:endParaRPr lang="en-US" dirty="0"/>
          </a:p>
          <a:p>
            <a:pPr marL="0" indent="0" algn="just">
              <a:buNone/>
            </a:pPr>
            <a:r>
              <a:rPr lang="en-US" b="1" dirty="0"/>
              <a:t>8. Publication Stage:</a:t>
            </a:r>
          </a:p>
          <a:p>
            <a:pPr algn="just"/>
            <a:r>
              <a:rPr lang="en-US" b="1" dirty="0"/>
              <a:t>Notification:</a:t>
            </a:r>
            <a:r>
              <a:rPr lang="en-US" dirty="0"/>
              <a:t> The approved standard is notified and published by BIS.</a:t>
            </a:r>
          </a:p>
          <a:p>
            <a:pPr algn="just"/>
            <a:r>
              <a:rPr lang="en-US" b="1" dirty="0"/>
              <a:t>Availability:</a:t>
            </a:r>
            <a:r>
              <a:rPr lang="en-US" dirty="0"/>
              <a:t> The new or revised standard is made available to the public and stakeholders through BIS publications and online portals</a:t>
            </a:r>
            <a:r>
              <a:rPr lang="en-US" dirty="0" smtClean="0"/>
              <a:t>.</a:t>
            </a:r>
          </a:p>
          <a:p>
            <a:pPr marL="0" indent="0" algn="just">
              <a:buNone/>
            </a:pPr>
            <a:endParaRPr lang="en-US" dirty="0"/>
          </a:p>
          <a:p>
            <a:pPr marL="0" indent="0" algn="just">
              <a:buNone/>
            </a:pPr>
            <a:r>
              <a:rPr lang="en-US" b="1" dirty="0"/>
              <a:t>9. Review and Revision:</a:t>
            </a:r>
          </a:p>
          <a:p>
            <a:pPr algn="just"/>
            <a:r>
              <a:rPr lang="en-US" b="1" dirty="0"/>
              <a:t>Periodic Review:</a:t>
            </a:r>
            <a:r>
              <a:rPr lang="en-US" dirty="0"/>
              <a:t> Standards are periodically reviewed to ensure they remain relevant and up-to-date.</a:t>
            </a:r>
          </a:p>
          <a:p>
            <a:pPr algn="just"/>
            <a:r>
              <a:rPr lang="en-US" b="1" dirty="0"/>
              <a:t>Amendments and Revisions:</a:t>
            </a:r>
            <a:r>
              <a:rPr lang="en-US" dirty="0"/>
              <a:t> Based on the review, standards may be amended or revised to reflect technological advancements, regulatory changes, and industry needs.</a:t>
            </a:r>
          </a:p>
          <a:p>
            <a:pPr algn="just"/>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8640337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dirty="0" smtClean="0">
                <a:solidFill>
                  <a:srgbClr val="7030A0"/>
                </a:solidFill>
              </a:rPr>
              <a:t>Structure of Standard (IS 3664 : 1981) </a:t>
            </a:r>
            <a:endParaRPr lang="en-IN" dirty="0">
              <a:solidFill>
                <a:srgbClr val="7030A0"/>
              </a:solidFill>
            </a:endParaRPr>
          </a:p>
        </p:txBody>
      </p:sp>
      <p:sp>
        <p:nvSpPr>
          <p:cNvPr id="3" name="Content Placeholder 2"/>
          <p:cNvSpPr>
            <a:spLocks noGrp="1"/>
          </p:cNvSpPr>
          <p:nvPr>
            <p:ph idx="1"/>
          </p:nvPr>
        </p:nvSpPr>
        <p:spPr>
          <a:xfrm>
            <a:off x="457200" y="980728"/>
            <a:ext cx="8229600" cy="5145435"/>
          </a:xfrm>
        </p:spPr>
        <p:txBody>
          <a:bodyPr>
            <a:normAutofit/>
          </a:bodyPr>
          <a:lstStyle/>
          <a:p>
            <a:r>
              <a:rPr lang="en-US" sz="2400" dirty="0" smtClean="0">
                <a:latin typeface="Arial" panose="020B0604020202020204" pitchFamily="34" charset="0"/>
                <a:cs typeface="Arial" panose="020B0604020202020204" pitchFamily="34" charset="0"/>
              </a:rPr>
              <a:t>1. Scope</a:t>
            </a:r>
          </a:p>
          <a:p>
            <a:r>
              <a:rPr lang="en-US" sz="2400" dirty="0" smtClean="0">
                <a:latin typeface="Arial" panose="020B0604020202020204" pitchFamily="34" charset="0"/>
                <a:cs typeface="Arial" panose="020B0604020202020204" pitchFamily="34" charset="0"/>
              </a:rPr>
              <a:t>2. Principle of test and Applicability</a:t>
            </a:r>
          </a:p>
          <a:p>
            <a:r>
              <a:rPr lang="en-US" sz="2400" dirty="0">
                <a:latin typeface="Arial" panose="020B0604020202020204" pitchFamily="34" charset="0"/>
                <a:cs typeface="Arial" panose="020B0604020202020204" pitchFamily="34" charset="0"/>
              </a:rPr>
              <a:t>3</a:t>
            </a:r>
            <a:r>
              <a:rPr lang="en-US" sz="2400" dirty="0" smtClean="0">
                <a:latin typeface="Arial" panose="020B0604020202020204" pitchFamily="34" charset="0"/>
                <a:cs typeface="Arial" panose="020B0604020202020204" pitchFamily="34" charset="0"/>
              </a:rPr>
              <a:t>. Equipment</a:t>
            </a:r>
          </a:p>
          <a:p>
            <a:r>
              <a:rPr lang="en-US" sz="2400" dirty="0">
                <a:latin typeface="Arial" panose="020B0604020202020204" pitchFamily="34" charset="0"/>
                <a:cs typeface="Arial" panose="020B0604020202020204" pitchFamily="34" charset="0"/>
              </a:rPr>
              <a:t>4</a:t>
            </a:r>
            <a:r>
              <a:rPr lang="en-US" sz="2400" dirty="0" smtClean="0">
                <a:latin typeface="Arial" panose="020B0604020202020204" pitchFamily="34" charset="0"/>
                <a:cs typeface="Arial" panose="020B0604020202020204" pitchFamily="34" charset="0"/>
              </a:rPr>
              <a:t>. Calibration of Equipment </a:t>
            </a:r>
          </a:p>
          <a:p>
            <a:r>
              <a:rPr lang="en-US" sz="2400" dirty="0" smtClean="0">
                <a:latin typeface="Arial" panose="020B0604020202020204" pitchFamily="34" charset="0"/>
                <a:cs typeface="Arial" panose="020B0604020202020204" pitchFamily="34" charset="0"/>
              </a:rPr>
              <a:t>5. Essential Test Requirements</a:t>
            </a:r>
          </a:p>
          <a:p>
            <a:r>
              <a:rPr lang="en-US" sz="2400" dirty="0">
                <a:latin typeface="Arial" panose="020B0604020202020204" pitchFamily="34" charset="0"/>
                <a:cs typeface="Arial" panose="020B0604020202020204" pitchFamily="34" charset="0"/>
              </a:rPr>
              <a:t>6</a:t>
            </a:r>
            <a:r>
              <a:rPr lang="en-US" sz="2400" dirty="0" smtClean="0">
                <a:latin typeface="Arial" panose="020B0604020202020204" pitchFamily="34" charset="0"/>
                <a:cs typeface="Arial" panose="020B0604020202020204" pitchFamily="34" charset="0"/>
              </a:rPr>
              <a:t>. Test Procedure</a:t>
            </a:r>
          </a:p>
          <a:p>
            <a:r>
              <a:rPr lang="en-US" sz="2400" dirty="0">
                <a:latin typeface="Arial" panose="020B0604020202020204" pitchFamily="34" charset="0"/>
                <a:cs typeface="Arial" panose="020B0604020202020204" pitchFamily="34" charset="0"/>
              </a:rPr>
              <a:t>7</a:t>
            </a:r>
            <a:r>
              <a:rPr lang="en-US" sz="2400" dirty="0" smtClean="0">
                <a:latin typeface="Arial" panose="020B0604020202020204" pitchFamily="34" charset="0"/>
                <a:cs typeface="Arial" panose="020B0604020202020204" pitchFamily="34" charset="0"/>
              </a:rPr>
              <a:t>. Interpretation of result</a:t>
            </a:r>
          </a:p>
          <a:p>
            <a:r>
              <a:rPr lang="en-US" sz="2400" dirty="0" smtClean="0">
                <a:latin typeface="Arial" panose="020B0604020202020204" pitchFamily="34" charset="0"/>
                <a:cs typeface="Arial" panose="020B0604020202020204" pitchFamily="34" charset="0"/>
              </a:rPr>
              <a:t>8. Test records</a:t>
            </a:r>
          </a:p>
          <a:p>
            <a:r>
              <a:rPr lang="en-US" sz="2400" dirty="0">
                <a:latin typeface="Arial" panose="020B0604020202020204" pitchFamily="34" charset="0"/>
                <a:cs typeface="Arial" panose="020B0604020202020204" pitchFamily="34" charset="0"/>
              </a:rPr>
              <a:t>9</a:t>
            </a:r>
            <a:r>
              <a:rPr lang="en-US" sz="2400" dirty="0" smtClean="0">
                <a:latin typeface="Arial" panose="020B0604020202020204" pitchFamily="34" charset="0"/>
                <a:cs typeface="Arial" panose="020B0604020202020204" pitchFamily="34" charset="0"/>
              </a:rPr>
              <a:t>. Test reports</a:t>
            </a: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6417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txBody>
          <a:bodyPr>
            <a:normAutofit fontScale="90000"/>
          </a:bodyPr>
          <a:lstStyle/>
          <a:p>
            <a:pPr algn="ctr"/>
            <a:r>
              <a:rPr lang="en-US" sz="2400" b="1" dirty="0" smtClean="0">
                <a:solidFill>
                  <a:srgbClr val="7030A0"/>
                </a:solidFill>
              </a:rPr>
              <a:t>IS 3664 :1981- Code of practice for Ultrasonic pulse echo testing</a:t>
            </a:r>
            <a:br>
              <a:rPr lang="en-US" sz="2400" b="1" dirty="0" smtClean="0">
                <a:solidFill>
                  <a:srgbClr val="7030A0"/>
                </a:solidFill>
              </a:rPr>
            </a:br>
            <a:r>
              <a:rPr lang="en-US" sz="2400" b="1" dirty="0" smtClean="0">
                <a:solidFill>
                  <a:srgbClr val="7030A0"/>
                </a:solidFill>
              </a:rPr>
              <a:t> </a:t>
            </a:r>
            <a:r>
              <a:rPr lang="en-US" sz="2200" b="1" dirty="0" smtClean="0">
                <a:solidFill>
                  <a:srgbClr val="0070C0"/>
                </a:solidFill>
              </a:rPr>
              <a:t>Principle of test</a:t>
            </a:r>
            <a:endParaRPr lang="en-US" sz="2200" b="1" dirty="0">
              <a:solidFill>
                <a:srgbClr val="0070C0"/>
              </a:solidFill>
            </a:endParaRPr>
          </a:p>
        </p:txBody>
      </p:sp>
      <p:sp>
        <p:nvSpPr>
          <p:cNvPr id="3" name="Content Placeholder 2"/>
          <p:cNvSpPr>
            <a:spLocks noGrp="1"/>
          </p:cNvSpPr>
          <p:nvPr>
            <p:ph idx="1"/>
          </p:nvPr>
        </p:nvSpPr>
        <p:spPr>
          <a:xfrm>
            <a:off x="457200" y="1196752"/>
            <a:ext cx="8229600" cy="5232644"/>
          </a:xfrm>
        </p:spPr>
        <p:txBody>
          <a:bodyPr>
            <a:noAutofit/>
          </a:bodyPr>
          <a:lstStyle/>
          <a:p>
            <a:pPr algn="just"/>
            <a:r>
              <a:rPr lang="en-US" dirty="0" smtClean="0">
                <a:latin typeface="Arial" panose="020B0604020202020204" pitchFamily="34" charset="0"/>
                <a:cs typeface="Arial" panose="020B0604020202020204" pitchFamily="34" charset="0"/>
              </a:rPr>
              <a:t>A series of electrical pulses is applied to a piezoelectric transducer, suitably mounted in a holder, which converts these pulses into mechanical energy (vibrations) in the form of pulsed waves at a nominal frequency. These waves are transmitted into the material through a thin film of a liquid or semi-solid called </a:t>
            </a:r>
            <a:r>
              <a:rPr lang="en-US" dirty="0" err="1" smtClean="0">
                <a:latin typeface="Arial" panose="020B0604020202020204" pitchFamily="34" charset="0"/>
                <a:cs typeface="Arial" panose="020B0604020202020204" pitchFamily="34" charset="0"/>
              </a:rPr>
              <a:t>couplant</a:t>
            </a:r>
            <a:r>
              <a:rPr lang="en-US" dirty="0" smtClean="0">
                <a:latin typeface="Arial" panose="020B0604020202020204" pitchFamily="34" charset="0"/>
                <a:cs typeface="Arial" panose="020B0604020202020204" pitchFamily="34" charset="0"/>
              </a:rPr>
              <a:t>. The waves travel into the material and get reflected by the </a:t>
            </a:r>
            <a:r>
              <a:rPr lang="en-US" dirty="0" err="1" smtClean="0">
                <a:latin typeface="Arial" panose="020B0604020202020204" pitchFamily="34" charset="0"/>
                <a:cs typeface="Arial" panose="020B0604020202020204" pitchFamily="34" charset="0"/>
              </a:rPr>
              <a:t>backwall</a:t>
            </a:r>
            <a:r>
              <a:rPr lang="en-US" dirty="0" smtClean="0">
                <a:latin typeface="Arial" panose="020B0604020202020204" pitchFamily="34" charset="0"/>
                <a:cs typeface="Arial" panose="020B0604020202020204" pitchFamily="34" charset="0"/>
              </a:rPr>
              <a:t> ( back surface), corners or any intermediate defect. These reflections (echoes) return to the transducer where they are converted from mechanical to electrical energy .and are amplified by a receiver. The amplified echoes are suitably displayed on a cathode ray tube (CRT ) screen as a visible trace or could even suitably be recorded.</a:t>
            </a:r>
          </a:p>
          <a:p>
            <a:pPr algn="just">
              <a:buNone/>
            </a:pP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In the A-scan presentation, the horizontal axis of the CRT trace represents the time difference ,between the transmitted and reflected pulses and hence is proportional to the distance travelled by the beam from the search unit to the reflecting point. The vertical axis represents the reflected pulse amplitude. </a:t>
            </a: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ctr"/>
            <a:r>
              <a:rPr lang="en-US" sz="3200" b="1" dirty="0" smtClean="0">
                <a:solidFill>
                  <a:srgbClr val="002060"/>
                </a:solidFill>
              </a:rPr>
              <a:t>Applicability</a:t>
            </a:r>
            <a:endParaRPr lang="en-US" sz="3200" b="1" dirty="0">
              <a:solidFill>
                <a:srgbClr val="002060"/>
              </a:solidFill>
            </a:endParaRPr>
          </a:p>
        </p:txBody>
      </p:sp>
      <p:sp>
        <p:nvSpPr>
          <p:cNvPr id="3" name="Content Placeholder 2"/>
          <p:cNvSpPr>
            <a:spLocks noGrp="1"/>
          </p:cNvSpPr>
          <p:nvPr>
            <p:ph idx="1"/>
          </p:nvPr>
        </p:nvSpPr>
        <p:spPr>
          <a:xfrm>
            <a:off x="457200" y="1357298"/>
            <a:ext cx="8229600" cy="4768865"/>
          </a:xfrm>
        </p:spPr>
        <p:txBody>
          <a:bodyPr>
            <a:normAutofit fontScale="92500" lnSpcReduction="20000"/>
          </a:bodyPr>
          <a:lstStyle/>
          <a:p>
            <a:pPr algn="just"/>
            <a:r>
              <a:rPr lang="en-US" dirty="0" smtClean="0">
                <a:latin typeface="Arial" panose="020B0604020202020204" pitchFamily="34" charset="0"/>
                <a:cs typeface="Arial" panose="020B0604020202020204" pitchFamily="34" charset="0"/>
              </a:rPr>
              <a:t>Ultrasonic testing is a versatile testing method applicable to metallic materials and various product forms like castings, forgings, bars, plates, pipes, etc. It has a very high sensitivity for detecting flaws. can penetrate extremely thick sections and can give accurate information regarding flaw location, depending upon material under test. It needs access to only one surface of the test materials.</a:t>
            </a:r>
          </a:p>
          <a:p>
            <a:pPr algn="just">
              <a:buNone/>
            </a:pPr>
            <a:r>
              <a:rPr lang="en-US" dirty="0" smtClean="0">
                <a:latin typeface="Arial" panose="020B0604020202020204" pitchFamily="34" charset="0"/>
                <a:cs typeface="Arial" panose="020B0604020202020204" pitchFamily="34" charset="0"/>
              </a:rPr>
              <a:t> </a:t>
            </a:r>
          </a:p>
          <a:p>
            <a:pPr algn="just"/>
            <a:r>
              <a:rPr lang="en-US" dirty="0" smtClean="0">
                <a:latin typeface="Arial" panose="020B0604020202020204" pitchFamily="34" charset="0"/>
                <a:cs typeface="Arial" panose="020B0604020202020204" pitchFamily="34" charset="0"/>
              </a:rPr>
              <a:t>However, it has limitations in the following cases:</a:t>
            </a:r>
          </a:p>
          <a:p>
            <a:pPr algn="just">
              <a:buNone/>
            </a:pPr>
            <a:r>
              <a:rPr lang="en-US" dirty="0" smtClean="0">
                <a:latin typeface="Arial" panose="020B0604020202020204" pitchFamily="34" charset="0"/>
                <a:cs typeface="Arial" panose="020B0604020202020204" pitchFamily="34" charset="0"/>
              </a:rPr>
              <a:t> </a:t>
            </a:r>
          </a:p>
          <a:p>
            <a:pPr marL="514350" indent="-514350" algn="just">
              <a:buAutoNum type="alphaLcParenR"/>
            </a:pPr>
            <a:r>
              <a:rPr lang="en-US" dirty="0" smtClean="0">
                <a:latin typeface="Arial" panose="020B0604020202020204" pitchFamily="34" charset="0"/>
                <a:cs typeface="Arial" panose="020B0604020202020204" pitchFamily="34" charset="0"/>
              </a:rPr>
              <a:t>Unfavorable geometry of the test object (contour, complex shape, defect orientation with respect to scanning direction, etc ) ; </a:t>
            </a:r>
          </a:p>
          <a:p>
            <a:pPr marL="514350" indent="-514350" algn="just">
              <a:buNone/>
            </a:pPr>
            <a:endParaRPr lang="en-US" dirty="0" smtClean="0">
              <a:latin typeface="Arial" panose="020B0604020202020204" pitchFamily="34" charset="0"/>
              <a:cs typeface="Arial" panose="020B0604020202020204" pitchFamily="34" charset="0"/>
            </a:endParaRPr>
          </a:p>
          <a:p>
            <a:pPr algn="just">
              <a:buNone/>
            </a:pPr>
            <a:r>
              <a:rPr lang="en-US" dirty="0" smtClean="0">
                <a:latin typeface="Arial" panose="020B0604020202020204" pitchFamily="34" charset="0"/>
                <a:cs typeface="Arial" panose="020B0604020202020204" pitchFamily="34" charset="0"/>
              </a:rPr>
              <a:t>b) Undesirable internal structure of the material (for example large grain size, porosity and inclusions) ; and </a:t>
            </a:r>
          </a:p>
          <a:p>
            <a:pPr algn="just">
              <a:buNone/>
            </a:pPr>
            <a:endParaRPr lang="en-US" dirty="0" smtClean="0">
              <a:latin typeface="Arial" panose="020B0604020202020204" pitchFamily="34" charset="0"/>
              <a:cs typeface="Arial" panose="020B0604020202020204" pitchFamily="34" charset="0"/>
            </a:endParaRPr>
          </a:p>
          <a:p>
            <a:pPr algn="just">
              <a:buNone/>
            </a:pPr>
            <a:r>
              <a:rPr lang="en-US" dirty="0" smtClean="0">
                <a:latin typeface="Arial" panose="020B0604020202020204" pitchFamily="34" charset="0"/>
                <a:cs typeface="Arial" panose="020B0604020202020204" pitchFamily="34" charset="0"/>
              </a:rPr>
              <a:t>c) Acoustically anisotropic materials- where the speed of sound and other acoustic properties depend on the direction of wave propagation.</a:t>
            </a:r>
          </a:p>
          <a:p>
            <a:pPr>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pPr algn="ctr"/>
            <a:r>
              <a:rPr lang="en-US" sz="3200" b="1" dirty="0" smtClean="0">
                <a:solidFill>
                  <a:srgbClr val="002060"/>
                </a:solidFill>
              </a:rPr>
              <a:t>Calibration of Equipment</a:t>
            </a:r>
            <a:endParaRPr lang="en-US" sz="3200" b="1" dirty="0">
              <a:solidFill>
                <a:srgbClr val="002060"/>
              </a:solidFill>
            </a:endParaRPr>
          </a:p>
        </p:txBody>
      </p:sp>
      <p:sp>
        <p:nvSpPr>
          <p:cNvPr id="3" name="Content Placeholder 2"/>
          <p:cNvSpPr>
            <a:spLocks noGrp="1"/>
          </p:cNvSpPr>
          <p:nvPr>
            <p:ph idx="1"/>
          </p:nvPr>
        </p:nvSpPr>
        <p:spPr>
          <a:xfrm>
            <a:off x="457200" y="1357298"/>
            <a:ext cx="8229600" cy="4768865"/>
          </a:xfrm>
        </p:spPr>
        <p:txBody>
          <a:bodyPr>
            <a:normAutofit/>
          </a:bodyPr>
          <a:lstStyle/>
          <a:p>
            <a:pPr algn="just"/>
            <a:r>
              <a:rPr lang="en-US" b="1" dirty="0" smtClean="0">
                <a:latin typeface="Arial" panose="020B0604020202020204" pitchFamily="34" charset="0"/>
                <a:cs typeface="Arial" panose="020B0604020202020204" pitchFamily="34" charset="0"/>
              </a:rPr>
              <a:t>Checking the Performance of the Equipment </a:t>
            </a:r>
            <a:r>
              <a:rPr lang="en-US" dirty="0" smtClean="0">
                <a:latin typeface="Arial" panose="020B0604020202020204" pitchFamily="34" charset="0"/>
                <a:cs typeface="Arial" panose="020B0604020202020204" pitchFamily="34" charset="0"/>
              </a:rPr>
              <a:t>- Prior to testing of the actual job, the performance characteristics of the ultrasonic equipment and the search units shall be assessed by using the calibration block as per IS : 4904.</a:t>
            </a:r>
          </a:p>
          <a:p>
            <a:pPr algn="just">
              <a:buNone/>
            </a:pPr>
            <a:endParaRPr lang="en-US" dirty="0" smtClean="0">
              <a:latin typeface="Arial" panose="020B0604020202020204" pitchFamily="34" charset="0"/>
              <a:cs typeface="Arial" panose="020B0604020202020204" pitchFamily="34" charset="0"/>
            </a:endParaRPr>
          </a:p>
          <a:p>
            <a:pPr algn="just"/>
            <a:r>
              <a:rPr lang="en-US" b="1" dirty="0" smtClean="0">
                <a:latin typeface="Arial" panose="020B0604020202020204" pitchFamily="34" charset="0"/>
                <a:cs typeface="Arial" panose="020B0604020202020204" pitchFamily="34" charset="0"/>
              </a:rPr>
              <a:t>Reference Standards </a:t>
            </a:r>
            <a:r>
              <a:rPr lang="en-US" dirty="0" smtClean="0">
                <a:latin typeface="Arial" panose="020B0604020202020204" pitchFamily="34" charset="0"/>
                <a:cs typeface="Arial" panose="020B0604020202020204" pitchFamily="34" charset="0"/>
              </a:rPr>
              <a:t>- Before commencing actual testing, the equipment shall be adjusted and calibrated by using the reference standards required by the applicable specifications.</a:t>
            </a: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260648"/>
            <a:ext cx="6589199" cy="720080"/>
          </a:xfrm>
        </p:spPr>
        <p:txBody>
          <a:bodyPr>
            <a:normAutofit/>
          </a:bodyPr>
          <a:lstStyle/>
          <a:p>
            <a:pPr algn="ctr"/>
            <a:r>
              <a:rPr lang="en-US" sz="3200" b="1" dirty="0" smtClean="0">
                <a:solidFill>
                  <a:srgbClr val="002060"/>
                </a:solidFill>
              </a:rPr>
              <a:t>Essential Test Requirements</a:t>
            </a:r>
            <a:endParaRPr lang="en-US" sz="3200" b="1" dirty="0">
              <a:solidFill>
                <a:srgbClr val="002060"/>
              </a:solidFill>
            </a:endParaRPr>
          </a:p>
        </p:txBody>
      </p:sp>
      <p:sp>
        <p:nvSpPr>
          <p:cNvPr id="3" name="Content Placeholder 2"/>
          <p:cNvSpPr>
            <a:spLocks noGrp="1"/>
          </p:cNvSpPr>
          <p:nvPr>
            <p:ph idx="1"/>
          </p:nvPr>
        </p:nvSpPr>
        <p:spPr>
          <a:xfrm>
            <a:off x="457200" y="1214422"/>
            <a:ext cx="8229600" cy="4911741"/>
          </a:xfrm>
        </p:spPr>
        <p:txBody>
          <a:bodyPr>
            <a:normAutofit/>
          </a:bodyPr>
          <a:lstStyle/>
          <a:p>
            <a:pPr algn="just"/>
            <a:r>
              <a:rPr lang="en-US" b="1" dirty="0" smtClean="0">
                <a:latin typeface="Arial" panose="020B0604020202020204" pitchFamily="34" charset="0"/>
                <a:cs typeface="Arial" panose="020B0604020202020204" pitchFamily="34" charset="0"/>
              </a:rPr>
              <a:t>Personnel</a:t>
            </a:r>
            <a:r>
              <a:rPr lang="en-US" dirty="0" smtClean="0">
                <a:latin typeface="Arial" panose="020B0604020202020204" pitchFamily="34" charset="0"/>
                <a:cs typeface="Arial" panose="020B0604020202020204" pitchFamily="34" charset="0"/>
              </a:rPr>
              <a:t> - The personnel who carry out the ultrasonic testing shall have adequate knowledge about the test method and the influence of the test parameters on the test results. They shall be thoroughly familiar with the scope and limitations of the method. They should also be able to set up and calibrate equipment and to interpret, evaluate, document and report test results with respect to applicable codes, standards and specifications. </a:t>
            </a:r>
          </a:p>
          <a:p>
            <a:pPr algn="just">
              <a:buNone/>
            </a:pP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The personnel shall suitably be qualified as per relevant codes or practices for qualification and certification of NDT personnel for ultrasonic examination.</a:t>
            </a: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pPr algn="ctr"/>
            <a:r>
              <a:rPr lang="en-US" sz="3200" b="1" dirty="0" smtClean="0">
                <a:solidFill>
                  <a:srgbClr val="002060"/>
                </a:solidFill>
              </a:rPr>
              <a:t>Essential Test Requirements</a:t>
            </a:r>
            <a:endParaRPr lang="en-US" sz="3200" b="1" dirty="0">
              <a:solidFill>
                <a:srgbClr val="002060"/>
              </a:solidFill>
            </a:endParaRPr>
          </a:p>
        </p:txBody>
      </p:sp>
      <p:sp>
        <p:nvSpPr>
          <p:cNvPr id="3" name="Content Placeholder 2"/>
          <p:cNvSpPr>
            <a:spLocks noGrp="1"/>
          </p:cNvSpPr>
          <p:nvPr>
            <p:ph idx="1"/>
          </p:nvPr>
        </p:nvSpPr>
        <p:spPr>
          <a:xfrm>
            <a:off x="285720" y="1214422"/>
            <a:ext cx="8572560" cy="5286412"/>
          </a:xfrm>
        </p:spPr>
        <p:txBody>
          <a:bodyPr>
            <a:normAutofit/>
          </a:bodyPr>
          <a:lstStyle/>
          <a:p>
            <a:pPr algn="just"/>
            <a:r>
              <a:rPr lang="en-US" b="1" dirty="0" smtClean="0">
                <a:latin typeface="Arial" panose="020B0604020202020204" pitchFamily="34" charset="0"/>
                <a:cs typeface="Arial" panose="020B0604020202020204" pitchFamily="34" charset="0"/>
              </a:rPr>
              <a:t>Test Environment </a:t>
            </a:r>
            <a:r>
              <a:rPr lang="en-US" dirty="0" smtClean="0">
                <a:latin typeface="Arial" panose="020B0604020202020204" pitchFamily="34" charset="0"/>
                <a:cs typeface="Arial" panose="020B0604020202020204" pitchFamily="34" charset="0"/>
              </a:rPr>
              <a:t>- Testing shall be done in an area reasonably free from mechanical vibrations or </a:t>
            </a:r>
            <a:r>
              <a:rPr lang="en-US" dirty="0" err="1" smtClean="0">
                <a:latin typeface="Arial" panose="020B0604020202020204" pitchFamily="34" charset="0"/>
                <a:cs typeface="Arial" panose="020B0604020202020204" pitchFamily="34" charset="0"/>
              </a:rPr>
              <a:t>eletrical</a:t>
            </a:r>
            <a:r>
              <a:rPr lang="en-US" dirty="0" smtClean="0">
                <a:latin typeface="Arial" panose="020B0604020202020204" pitchFamily="34" charset="0"/>
                <a:cs typeface="Arial" panose="020B0604020202020204" pitchFamily="34" charset="0"/>
              </a:rPr>
              <a:t> disturbances that may interfere with the proper functioning of the equipment. The equipment should not be unduly exposed to hostile environments like hot and dusty atmosphere. </a:t>
            </a:r>
          </a:p>
          <a:p>
            <a:pPr algn="just">
              <a:buNone/>
            </a:pPr>
            <a:endParaRPr lang="en-US" dirty="0" smtClean="0">
              <a:latin typeface="Arial" panose="020B0604020202020204" pitchFamily="34" charset="0"/>
              <a:cs typeface="Arial" panose="020B0604020202020204" pitchFamily="34" charset="0"/>
            </a:endParaRPr>
          </a:p>
          <a:p>
            <a:pPr algn="just"/>
            <a:r>
              <a:rPr lang="en-US" b="1" dirty="0" smtClean="0">
                <a:latin typeface="Arial" panose="020B0604020202020204" pitchFamily="34" charset="0"/>
                <a:cs typeface="Arial" panose="020B0604020202020204" pitchFamily="34" charset="0"/>
              </a:rPr>
              <a:t>Surface Condition </a:t>
            </a:r>
            <a:r>
              <a:rPr lang="en-US" dirty="0" smtClean="0">
                <a:latin typeface="Arial" panose="020B0604020202020204" pitchFamily="34" charset="0"/>
                <a:cs typeface="Arial" panose="020B0604020202020204" pitchFamily="34" charset="0"/>
              </a:rPr>
              <a:t>- The surface of the test object shall be adequately even and smooth enough for easy probe movement and to permit ultrasonic inspection to achieve the sensitivity specified. Surface shall be uniform, smooth, even and free of loose scale and paint, discontinuities such as pits, weld spatter, dirt, rust or other foreign matter which affect test results. </a:t>
            </a:r>
          </a:p>
          <a:p>
            <a:pPr algn="just">
              <a:buNone/>
            </a:pPr>
            <a:endParaRPr lang="en-US" dirty="0" smtClean="0">
              <a:latin typeface="Arial" panose="020B0604020202020204" pitchFamily="34" charset="0"/>
              <a:cs typeface="Arial" panose="020B0604020202020204" pitchFamily="34" charset="0"/>
            </a:endParaRPr>
          </a:p>
          <a:p>
            <a:pPr algn="just"/>
            <a:r>
              <a:rPr lang="en-US" b="1" dirty="0" smtClean="0">
                <a:latin typeface="Arial" panose="020B0604020202020204" pitchFamily="34" charset="0"/>
                <a:cs typeface="Arial" panose="020B0604020202020204" pitchFamily="34" charset="0"/>
              </a:rPr>
              <a:t>Surface Curvature- </a:t>
            </a:r>
            <a:r>
              <a:rPr lang="en-US" dirty="0" smtClean="0">
                <a:latin typeface="Arial" panose="020B0604020202020204" pitchFamily="34" charset="0"/>
                <a:cs typeface="Arial" panose="020B0604020202020204" pitchFamily="34" charset="0"/>
              </a:rPr>
              <a:t>Where the surface is curved and the curvature is of a regular nature, as in a round pipe, the part may be tested with a flat crystal provided the curved surface has a minimum radius of 225 mm.</a:t>
            </a: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pPr algn="ctr"/>
            <a:r>
              <a:rPr lang="en-US" sz="3200" b="1" dirty="0" smtClean="0">
                <a:solidFill>
                  <a:srgbClr val="002060"/>
                </a:solidFill>
              </a:rPr>
              <a:t>Essential Test Requirements</a:t>
            </a:r>
            <a:endParaRPr lang="en-US" sz="3200" b="1" dirty="0">
              <a:solidFill>
                <a:srgbClr val="002060"/>
              </a:solidFill>
            </a:endParaRPr>
          </a:p>
        </p:txBody>
      </p:sp>
      <p:sp>
        <p:nvSpPr>
          <p:cNvPr id="3" name="Content Placeholder 2"/>
          <p:cNvSpPr>
            <a:spLocks noGrp="1"/>
          </p:cNvSpPr>
          <p:nvPr>
            <p:ph idx="1"/>
          </p:nvPr>
        </p:nvSpPr>
        <p:spPr>
          <a:xfrm>
            <a:off x="285720" y="1214422"/>
            <a:ext cx="8572560" cy="5286412"/>
          </a:xfrm>
        </p:spPr>
        <p:txBody>
          <a:bodyPr>
            <a:normAutofit/>
          </a:bodyPr>
          <a:lstStyle/>
          <a:p>
            <a:pPr algn="just">
              <a:buNone/>
            </a:pPr>
            <a:r>
              <a:rPr lang="en-US" b="1" dirty="0" err="1" smtClean="0">
                <a:latin typeface="Arial" panose="020B0604020202020204" pitchFamily="34" charset="0"/>
                <a:cs typeface="Arial" panose="020B0604020202020204" pitchFamily="34" charset="0"/>
              </a:rPr>
              <a:t>Couplant</a:t>
            </a:r>
            <a:r>
              <a:rPr lang="en-US" b="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t>
            </a:r>
          </a:p>
          <a:p>
            <a:pPr algn="just"/>
            <a:r>
              <a:rPr lang="en-US" dirty="0" smtClean="0">
                <a:latin typeface="Arial" panose="020B0604020202020204" pitchFamily="34" charset="0"/>
                <a:cs typeface="Arial" panose="020B0604020202020204" pitchFamily="34" charset="0"/>
              </a:rPr>
              <a:t> A </a:t>
            </a:r>
            <a:r>
              <a:rPr lang="en-US" dirty="0" err="1" smtClean="0">
                <a:latin typeface="Arial" panose="020B0604020202020204" pitchFamily="34" charset="0"/>
                <a:cs typeface="Arial" panose="020B0604020202020204" pitchFamily="34" charset="0"/>
              </a:rPr>
              <a:t>couplant</a:t>
            </a:r>
            <a:r>
              <a:rPr lang="en-US" dirty="0" smtClean="0">
                <a:latin typeface="Arial" panose="020B0604020202020204" pitchFamily="34" charset="0"/>
                <a:cs typeface="Arial" panose="020B0604020202020204" pitchFamily="34" charset="0"/>
              </a:rPr>
              <a:t>, usually a liquid or semi-solid, is required </a:t>
            </a:r>
            <a:r>
              <a:rPr lang="en-US" dirty="0" err="1" smtClean="0">
                <a:latin typeface="Arial" panose="020B0604020202020204" pitchFamily="34" charset="0"/>
                <a:cs typeface="Arial" panose="020B0604020202020204" pitchFamily="34" charset="0"/>
              </a:rPr>
              <a:t>betwe</a:t>
            </a:r>
            <a:r>
              <a:rPr lang="en-US" dirty="0" smtClean="0">
                <a:latin typeface="Arial" panose="020B0604020202020204" pitchFamily="34" charset="0"/>
                <a:cs typeface="Arial" panose="020B0604020202020204" pitchFamily="34" charset="0"/>
              </a:rPr>
              <a:t>&amp; the face of the search unit and the test surface to </a:t>
            </a:r>
            <a:r>
              <a:rPr lang="en-US" dirty="0" err="1" smtClean="0">
                <a:latin typeface="Arial" panose="020B0604020202020204" pitchFamily="34" charset="0"/>
                <a:cs typeface="Arial" panose="020B0604020202020204" pitchFamily="34" charset="0"/>
              </a:rPr>
              <a:t>perrhit</a:t>
            </a:r>
            <a:r>
              <a:rPr lang="en-US" dirty="0" smtClean="0">
                <a:latin typeface="Arial" panose="020B0604020202020204" pitchFamily="34" charset="0"/>
                <a:cs typeface="Arial" panose="020B0604020202020204" pitchFamily="34" charset="0"/>
              </a:rPr>
              <a:t> or improve the transmission of ultrasound from the search unit into the material under test. The </a:t>
            </a:r>
            <a:r>
              <a:rPr lang="en-US" dirty="0" err="1" smtClean="0">
                <a:latin typeface="Arial" panose="020B0604020202020204" pitchFamily="34" charset="0"/>
                <a:cs typeface="Arial" panose="020B0604020202020204" pitchFamily="34" charset="0"/>
              </a:rPr>
              <a:t>couplant</a:t>
            </a:r>
            <a:r>
              <a:rPr lang="en-US" dirty="0" smtClean="0">
                <a:latin typeface="Arial" panose="020B0604020202020204" pitchFamily="34" charset="0"/>
                <a:cs typeface="Arial" panose="020B0604020202020204" pitchFamily="34" charset="0"/>
              </a:rPr>
              <a:t> shall wet both the test surface and search unit. More viscous coupling medium is required for more rough surfaces and higher temperatures of test surfaces.</a:t>
            </a:r>
          </a:p>
          <a:p>
            <a:pPr algn="just">
              <a:buNone/>
            </a:pP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The </a:t>
            </a:r>
            <a:r>
              <a:rPr lang="en-US" dirty="0" err="1" smtClean="0">
                <a:latin typeface="Arial" panose="020B0604020202020204" pitchFamily="34" charset="0"/>
                <a:cs typeface="Arial" panose="020B0604020202020204" pitchFamily="34" charset="0"/>
              </a:rPr>
              <a:t>couplant</a:t>
            </a:r>
            <a:r>
              <a:rPr lang="en-US" dirty="0" smtClean="0">
                <a:latin typeface="Arial" panose="020B0604020202020204" pitchFamily="34" charset="0"/>
                <a:cs typeface="Arial" panose="020B0604020202020204" pitchFamily="34" charset="0"/>
              </a:rPr>
              <a:t> shall not run off too fast and should not be corrosive or toxic. It should be homogeneous, free from air bubbles and solid particles.  </a:t>
            </a:r>
          </a:p>
          <a:p>
            <a:pPr algn="just">
              <a:buNone/>
            </a:pPr>
            <a:endParaRPr lang="en-US" dirty="0" smtClean="0">
              <a:latin typeface="Arial" panose="020B0604020202020204" pitchFamily="34" charset="0"/>
              <a:cs typeface="Arial" panose="020B0604020202020204" pitchFamily="34" charset="0"/>
            </a:endParaRPr>
          </a:p>
          <a:p>
            <a:pPr algn="just">
              <a:buNone/>
            </a:pPr>
            <a:r>
              <a:rPr lang="en-US" b="1" dirty="0" smtClean="0">
                <a:latin typeface="Arial" panose="020B0604020202020204" pitchFamily="34" charset="0"/>
                <a:cs typeface="Arial" panose="020B0604020202020204" pitchFamily="34" charset="0"/>
              </a:rPr>
              <a:t>Search Unit Frequency </a:t>
            </a:r>
            <a:r>
              <a:rPr lang="en-US" dirty="0" smtClean="0">
                <a:latin typeface="Arial" panose="020B0604020202020204" pitchFamily="34" charset="0"/>
                <a:cs typeface="Arial" panose="020B0604020202020204" pitchFamily="34" charset="0"/>
              </a:rPr>
              <a:t>–</a:t>
            </a:r>
          </a:p>
          <a:p>
            <a:pPr algn="just"/>
            <a:r>
              <a:rPr lang="en-US" dirty="0" smtClean="0">
                <a:latin typeface="Arial" panose="020B0604020202020204" pitchFamily="34" charset="0"/>
                <a:cs typeface="Arial" panose="020B0604020202020204" pitchFamily="34" charset="0"/>
              </a:rPr>
              <a:t>To cover the wide range of test situations, test frequencies range from 0.5 MHz to 15 </a:t>
            </a:r>
            <a:r>
              <a:rPr lang="en-US" dirty="0" err="1" smtClean="0">
                <a:latin typeface="Arial" panose="020B0604020202020204" pitchFamily="34" charset="0"/>
                <a:cs typeface="Arial" panose="020B0604020202020204" pitchFamily="34" charset="0"/>
              </a:rPr>
              <a:t>MHz.</a:t>
            </a: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839586"/>
          </a:xfrm>
        </p:spPr>
        <p:txBody>
          <a:bodyPr>
            <a:normAutofit fontScale="90000"/>
          </a:bodyPr>
          <a:lstStyle/>
          <a:p>
            <a:pPr algn="ctr"/>
            <a:r>
              <a:rPr lang="en-US" sz="2800" b="1" dirty="0" smtClean="0">
                <a:solidFill>
                  <a:srgbClr val="7030A0"/>
                </a:solidFill>
              </a:rPr>
              <a:t>IS 3664 :1981- Code of practice for Ultrasonic testing </a:t>
            </a:r>
            <a:br>
              <a:rPr lang="en-US" sz="2800" b="1" dirty="0" smtClean="0">
                <a:solidFill>
                  <a:srgbClr val="7030A0"/>
                </a:solidFill>
              </a:rPr>
            </a:br>
            <a:r>
              <a:rPr lang="en-US" sz="2800" b="1" dirty="0" smtClean="0">
                <a:solidFill>
                  <a:srgbClr val="7030A0"/>
                </a:solidFill>
              </a:rPr>
              <a:t>Test Procedure</a:t>
            </a:r>
            <a:endParaRPr lang="en-US" sz="2800" b="1" dirty="0">
              <a:solidFill>
                <a:srgbClr val="7030A0"/>
              </a:solidFill>
            </a:endParaRPr>
          </a:p>
        </p:txBody>
      </p:sp>
      <p:sp>
        <p:nvSpPr>
          <p:cNvPr id="3" name="Content Placeholder 2"/>
          <p:cNvSpPr>
            <a:spLocks noGrp="1"/>
          </p:cNvSpPr>
          <p:nvPr>
            <p:ph idx="1"/>
          </p:nvPr>
        </p:nvSpPr>
        <p:spPr>
          <a:xfrm>
            <a:off x="457200" y="1417638"/>
            <a:ext cx="8329642" cy="4940320"/>
          </a:xfrm>
        </p:spPr>
        <p:txBody>
          <a:bodyPr>
            <a:noAutofit/>
          </a:bodyPr>
          <a:lstStyle/>
          <a:p>
            <a:pPr algn="just"/>
            <a:r>
              <a:rPr lang="en-US" sz="1600" b="1" dirty="0" smtClean="0">
                <a:solidFill>
                  <a:schemeClr val="accent2">
                    <a:lumMod val="75000"/>
                  </a:schemeClr>
                </a:solidFill>
                <a:latin typeface="Arial" panose="020B0604020202020204" pitchFamily="34" charset="0"/>
                <a:cs typeface="Arial" panose="020B0604020202020204" pitchFamily="34" charset="0"/>
              </a:rPr>
              <a:t>Scanning and Coverage </a:t>
            </a:r>
            <a:r>
              <a:rPr lang="en-US" sz="1600" dirty="0" smtClean="0">
                <a:latin typeface="Arial" panose="020B0604020202020204" pitchFamily="34" charset="0"/>
                <a:cs typeface="Arial" panose="020B0604020202020204" pitchFamily="34" charset="0"/>
              </a:rPr>
              <a:t>- Scanning may be either continuous or intermittent depending upon the design, application and requirement of the part being tested. Wherever possible scanning shall be done by sending beam in two perpendicular directions. </a:t>
            </a:r>
          </a:p>
          <a:p>
            <a:pPr algn="just">
              <a:buNone/>
            </a:pPr>
            <a:endParaRPr lang="en-US" sz="1600" dirty="0" smtClean="0">
              <a:latin typeface="Arial" panose="020B0604020202020204" pitchFamily="34" charset="0"/>
              <a:cs typeface="Arial" panose="020B0604020202020204" pitchFamily="34" charset="0"/>
            </a:endParaRPr>
          </a:p>
          <a:p>
            <a:pPr algn="just"/>
            <a:r>
              <a:rPr lang="en-US" sz="1600" b="1" dirty="0" smtClean="0">
                <a:solidFill>
                  <a:schemeClr val="accent2">
                    <a:lumMod val="75000"/>
                  </a:schemeClr>
                </a:solidFill>
                <a:latin typeface="Arial" panose="020B0604020202020204" pitchFamily="34" charset="0"/>
                <a:cs typeface="Arial" panose="020B0604020202020204" pitchFamily="34" charset="0"/>
              </a:rPr>
              <a:t>Speed of Scanning </a:t>
            </a:r>
            <a:r>
              <a:rPr lang="en-US" sz="1600" dirty="0" smtClean="0">
                <a:latin typeface="Arial" panose="020B0604020202020204" pitchFamily="34" charset="0"/>
                <a:cs typeface="Arial" panose="020B0604020202020204" pitchFamily="34" charset="0"/>
              </a:rPr>
              <a:t>- Scanning should be done at such a rate that the operator can clearly see and identify the signals. </a:t>
            </a:r>
          </a:p>
          <a:p>
            <a:pPr algn="just">
              <a:buNone/>
            </a:pPr>
            <a:endParaRPr lang="en-US" sz="1600" dirty="0" smtClean="0">
              <a:latin typeface="Arial" panose="020B0604020202020204" pitchFamily="34" charset="0"/>
              <a:cs typeface="Arial" panose="020B0604020202020204" pitchFamily="34" charset="0"/>
            </a:endParaRPr>
          </a:p>
          <a:p>
            <a:pPr algn="just"/>
            <a:r>
              <a:rPr lang="en-US" sz="1600" b="1" dirty="0" smtClean="0">
                <a:solidFill>
                  <a:schemeClr val="accent2">
                    <a:lumMod val="75000"/>
                  </a:schemeClr>
                </a:solidFill>
                <a:latin typeface="Arial" panose="020B0604020202020204" pitchFamily="34" charset="0"/>
                <a:cs typeface="Arial" panose="020B0604020202020204" pitchFamily="34" charset="0"/>
              </a:rPr>
              <a:t>Checking of Calibration </a:t>
            </a:r>
            <a:r>
              <a:rPr lang="en-US" sz="1600" dirty="0" smtClean="0">
                <a:latin typeface="Arial" panose="020B0604020202020204" pitchFamily="34" charset="0"/>
                <a:cs typeface="Arial" panose="020B0604020202020204" pitchFamily="34" charset="0"/>
              </a:rPr>
              <a:t>- Proper functioning of the equipment and accessories shall be checked using the reference standard : (a) at the beginning of test ; (b) every half an hour during testing ; (c) whenever there is any change in the search unit, </a:t>
            </a:r>
            <a:r>
              <a:rPr lang="en-US" sz="1600" dirty="0" err="1" smtClean="0">
                <a:latin typeface="Arial" panose="020B0604020202020204" pitchFamily="34" charset="0"/>
                <a:cs typeface="Arial" panose="020B0604020202020204" pitchFamily="34" charset="0"/>
              </a:rPr>
              <a:t>couplant</a:t>
            </a:r>
            <a:r>
              <a:rPr lang="en-US" sz="1600" dirty="0" smtClean="0">
                <a:latin typeface="Arial" panose="020B0604020202020204" pitchFamily="34" charset="0"/>
                <a:cs typeface="Arial" panose="020B0604020202020204" pitchFamily="34" charset="0"/>
              </a:rPr>
              <a:t>, instrument setting or scanning speed ; (d) after finishing the test ; and (e ) whenever malfunctioning is suspected. </a:t>
            </a:r>
          </a:p>
          <a:p>
            <a:pPr algn="just">
              <a:buNone/>
            </a:pPr>
            <a:endParaRPr lang="en-US" sz="1600" dirty="0" smtClean="0">
              <a:latin typeface="Arial" panose="020B0604020202020204" pitchFamily="34" charset="0"/>
              <a:cs typeface="Arial" panose="020B0604020202020204" pitchFamily="34" charset="0"/>
            </a:endParaRPr>
          </a:p>
          <a:p>
            <a:pPr algn="just"/>
            <a:r>
              <a:rPr lang="en-US" sz="1600" b="1" dirty="0" smtClean="0">
                <a:solidFill>
                  <a:schemeClr val="accent2">
                    <a:lumMod val="75000"/>
                  </a:schemeClr>
                </a:solidFill>
                <a:latin typeface="Arial" panose="020B0604020202020204" pitchFamily="34" charset="0"/>
                <a:cs typeface="Arial" panose="020B0604020202020204" pitchFamily="34" charset="0"/>
              </a:rPr>
              <a:t>Post-examination Cleaning </a:t>
            </a:r>
            <a:r>
              <a:rPr lang="en-US" sz="1600" dirty="0" smtClean="0">
                <a:latin typeface="Arial" panose="020B0604020202020204" pitchFamily="34" charset="0"/>
                <a:cs typeface="Arial" panose="020B0604020202020204" pitchFamily="34" charset="0"/>
              </a:rPr>
              <a:t>- The </a:t>
            </a:r>
            <a:r>
              <a:rPr lang="en-US" sz="1600" dirty="0" err="1" smtClean="0">
                <a:latin typeface="Arial" panose="020B0604020202020204" pitchFamily="34" charset="0"/>
                <a:cs typeface="Arial" panose="020B0604020202020204" pitchFamily="34" charset="0"/>
              </a:rPr>
              <a:t>couplant</a:t>
            </a:r>
            <a:r>
              <a:rPr lang="en-US" sz="1600" dirty="0" smtClean="0">
                <a:latin typeface="Arial" panose="020B0604020202020204" pitchFamily="34" charset="0"/>
                <a:cs typeface="Arial" panose="020B0604020202020204" pitchFamily="34" charset="0"/>
              </a:rPr>
              <a:t> used, which may be deleterious to the materials tested or may interfere with its subsequent processing, shall be completely removed after the testing is over.</a:t>
            </a:r>
            <a:endParaRPr lang="en-US" sz="1600" dirty="0">
              <a:latin typeface="Arial" panose="020B0604020202020204" pitchFamily="34" charset="0"/>
              <a:cs typeface="Arial" panose="020B0604020202020204"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i)Pulse –Echo method:-&#10; "/>
          <p:cNvPicPr>
            <a:picLocks noChangeAspect="1" noChangeArrowheads="1"/>
          </p:cNvPicPr>
          <p:nvPr/>
        </p:nvPicPr>
        <p:blipFill>
          <a:blip r:embed="rId2"/>
          <a:srcRect/>
          <a:stretch>
            <a:fillRect/>
          </a:stretch>
        </p:blipFill>
        <p:spPr bwMode="auto">
          <a:xfrm>
            <a:off x="914400" y="495300"/>
            <a:ext cx="7365998" cy="5524500"/>
          </a:xfrm>
          <a:prstGeom prst="rect">
            <a:avLst/>
          </a:prstGeom>
          <a:noFill/>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NON DESTRUCTIVE TESTING"/>
          <p:cNvPicPr>
            <a:picLocks noChangeAspect="1" noChangeArrowheads="1"/>
          </p:cNvPicPr>
          <p:nvPr/>
        </p:nvPicPr>
        <p:blipFill>
          <a:blip r:embed="rId2"/>
          <a:srcRect/>
          <a:stretch>
            <a:fillRect/>
          </a:stretch>
        </p:blipFill>
        <p:spPr bwMode="auto">
          <a:xfrm>
            <a:off x="990600" y="381000"/>
            <a:ext cx="7010398" cy="525780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88666"/>
          </a:xfrm>
        </p:spPr>
        <p:txBody>
          <a:bodyPr/>
          <a:lstStyle/>
          <a:p>
            <a:r>
              <a:rPr lang="en-US" dirty="0" smtClean="0">
                <a:solidFill>
                  <a:srgbClr val="7030A0"/>
                </a:solidFill>
              </a:rPr>
              <a:t>          What is NDT?</a:t>
            </a:r>
            <a:endParaRPr lang="en-US" dirty="0">
              <a:solidFill>
                <a:srgbClr val="7030A0"/>
              </a:solidFill>
            </a:endParaRPr>
          </a:p>
        </p:txBody>
      </p:sp>
      <p:sp>
        <p:nvSpPr>
          <p:cNvPr id="3" name="Content Placeholder 2"/>
          <p:cNvSpPr>
            <a:spLocks noGrp="1"/>
          </p:cNvSpPr>
          <p:nvPr>
            <p:ph idx="1"/>
          </p:nvPr>
        </p:nvSpPr>
        <p:spPr/>
        <p:txBody>
          <a:bodyPr>
            <a:normAutofit/>
          </a:bodyPr>
          <a:lstStyle/>
          <a:p>
            <a:pPr algn="just"/>
            <a:r>
              <a:rPr lang="en-US" dirty="0" smtClean="0">
                <a:latin typeface="Arial" panose="020B0604020202020204" pitchFamily="34" charset="0"/>
                <a:cs typeface="Arial" panose="020B0604020202020204" pitchFamily="34" charset="0"/>
              </a:rPr>
              <a:t>Non-destructive testing (NDT) is a wide group of analysis techniques used in science and technology industry to evaluate the properties of a material, component or system without causing damage. </a:t>
            </a:r>
          </a:p>
          <a:p>
            <a:pPr algn="just">
              <a:buNone/>
            </a:pPr>
            <a:endParaRPr lang="en-US" dirty="0" smtClean="0">
              <a:latin typeface="Arial" panose="020B0604020202020204" pitchFamily="34" charset="0"/>
              <a:cs typeface="Arial" panose="020B0604020202020204" pitchFamily="34" charset="0"/>
            </a:endParaRPr>
          </a:p>
          <a:p>
            <a:pPr algn="just">
              <a:buNone/>
            </a:pPr>
            <a:r>
              <a:rPr lang="en-US" dirty="0" smtClean="0">
                <a:latin typeface="Arial" panose="020B0604020202020204" pitchFamily="34" charset="0"/>
                <a:cs typeface="Arial" panose="020B0604020202020204" pitchFamily="34" charset="0"/>
              </a:rPr>
              <a:t>• The terms nondestructive examination (NDE), nondestructive inspection (NDI), and nondestructive evaluation (NDE) are also commonly used to describe this technology.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806086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936104"/>
          </a:xfrm>
        </p:spPr>
        <p:txBody>
          <a:bodyPr>
            <a:normAutofit fontScale="90000"/>
          </a:bodyPr>
          <a:lstStyle/>
          <a:p>
            <a:pPr algn="ctr"/>
            <a:r>
              <a:rPr lang="en-US" sz="2800" b="1" dirty="0" smtClean="0">
                <a:solidFill>
                  <a:srgbClr val="7030A0"/>
                </a:solidFill>
              </a:rPr>
              <a:t>IS 3664 :1981- Code of practice for Ultrasonic testing</a:t>
            </a:r>
            <a:r>
              <a:rPr lang="en-US" sz="2800" b="1" dirty="0" smtClean="0">
                <a:solidFill>
                  <a:schemeClr val="tx2">
                    <a:lumMod val="60000"/>
                    <a:lumOff val="40000"/>
                  </a:schemeClr>
                </a:solidFill>
              </a:rPr>
              <a:t/>
            </a:r>
            <a:br>
              <a:rPr lang="en-US" sz="2800" b="1" dirty="0" smtClean="0">
                <a:solidFill>
                  <a:schemeClr val="tx2">
                    <a:lumMod val="60000"/>
                    <a:lumOff val="40000"/>
                  </a:schemeClr>
                </a:solidFill>
              </a:rPr>
            </a:br>
            <a:r>
              <a:rPr lang="en-US" sz="2800" b="1" dirty="0" smtClean="0">
                <a:solidFill>
                  <a:srgbClr val="7030A0"/>
                </a:solidFill>
              </a:rPr>
              <a:t>Test Record</a:t>
            </a:r>
            <a:endParaRPr lang="en-US" sz="2800" b="1" dirty="0">
              <a:solidFill>
                <a:srgbClr val="7030A0"/>
              </a:solidFill>
            </a:endParaRPr>
          </a:p>
        </p:txBody>
      </p:sp>
      <p:sp>
        <p:nvSpPr>
          <p:cNvPr id="3" name="Content Placeholder 2"/>
          <p:cNvSpPr>
            <a:spLocks noGrp="1"/>
          </p:cNvSpPr>
          <p:nvPr>
            <p:ph idx="1"/>
          </p:nvPr>
        </p:nvSpPr>
        <p:spPr>
          <a:xfrm>
            <a:off x="457200" y="908720"/>
            <a:ext cx="8435280" cy="5472608"/>
          </a:xfrm>
        </p:spPr>
        <p:txBody>
          <a:bodyPr>
            <a:normAutofit fontScale="85000" lnSpcReduction="20000"/>
          </a:bodyPr>
          <a:lstStyle/>
          <a:p>
            <a:pPr algn="just">
              <a:buNone/>
            </a:pPr>
            <a:endParaRPr lang="en-US" b="1" dirty="0" smtClean="0">
              <a:latin typeface="Arial" panose="020B0604020202020204" pitchFamily="34" charset="0"/>
              <a:cs typeface="Arial" panose="020B0604020202020204" pitchFamily="34" charset="0"/>
            </a:endParaRPr>
          </a:p>
          <a:p>
            <a:pPr algn="just">
              <a:buNone/>
            </a:pPr>
            <a:r>
              <a:rPr lang="en-US" b="1" dirty="0" smtClean="0">
                <a:latin typeface="Arial" panose="020B0604020202020204" pitchFamily="34" charset="0"/>
                <a:cs typeface="Arial" panose="020B0604020202020204" pitchFamily="34" charset="0"/>
              </a:rPr>
              <a:t>The following data shall be recorded as a minimum for future reference at the time of each test: </a:t>
            </a:r>
          </a:p>
          <a:p>
            <a:pPr marL="514350" indent="-514350" algn="just">
              <a:buAutoNum type="alphaLcParenR"/>
            </a:pPr>
            <a:r>
              <a:rPr lang="en-US" dirty="0" smtClean="0">
                <a:latin typeface="Arial" panose="020B0604020202020204" pitchFamily="34" charset="0"/>
                <a:cs typeface="Arial" panose="020B0604020202020204" pitchFamily="34" charset="0"/>
              </a:rPr>
              <a:t>Name of component, drawing or reference number of drawing ; </a:t>
            </a:r>
          </a:p>
          <a:p>
            <a:pPr marL="514350" indent="-514350" algn="just">
              <a:buAutoNum type="alphaLcParenR"/>
            </a:pPr>
            <a:r>
              <a:rPr lang="en-US" dirty="0" smtClean="0">
                <a:latin typeface="Arial" panose="020B0604020202020204" pitchFamily="34" charset="0"/>
                <a:cs typeface="Arial" panose="020B0604020202020204" pitchFamily="34" charset="0"/>
              </a:rPr>
              <a:t>Material specification and size ; </a:t>
            </a:r>
          </a:p>
          <a:p>
            <a:pPr marL="514350" indent="-514350" algn="just">
              <a:buAutoNum type="alphaLcParenR"/>
            </a:pPr>
            <a:r>
              <a:rPr lang="en-US" dirty="0" smtClean="0">
                <a:latin typeface="Arial" panose="020B0604020202020204" pitchFamily="34" charset="0"/>
                <a:cs typeface="Arial" panose="020B0604020202020204" pitchFamily="34" charset="0"/>
              </a:rPr>
              <a:t>Condition of the material such as cast, forged, rolled, heat treated, etc ; </a:t>
            </a:r>
          </a:p>
          <a:p>
            <a:pPr marL="514350" indent="-514350" algn="just">
              <a:buAutoNum type="alphaLcParenR"/>
            </a:pPr>
            <a:r>
              <a:rPr lang="en-US" dirty="0" smtClean="0">
                <a:latin typeface="Arial" panose="020B0604020202020204" pitchFamily="34" charset="0"/>
                <a:cs typeface="Arial" panose="020B0604020202020204" pitchFamily="34" charset="0"/>
              </a:rPr>
              <a:t>Surface condition ; </a:t>
            </a:r>
          </a:p>
          <a:p>
            <a:pPr marL="514350" indent="-514350" algn="just">
              <a:buAutoNum type="alphaLcParenR"/>
            </a:pPr>
            <a:r>
              <a:rPr lang="en-US" dirty="0" smtClean="0">
                <a:latin typeface="Arial" panose="020B0604020202020204" pitchFamily="34" charset="0"/>
                <a:cs typeface="Arial" panose="020B0604020202020204" pitchFamily="34" charset="0"/>
              </a:rPr>
              <a:t>Applicable specifications ; </a:t>
            </a:r>
          </a:p>
          <a:p>
            <a:pPr marL="514350" indent="-514350" algn="just">
              <a:buAutoNum type="alphaLcParenR"/>
            </a:pPr>
            <a:r>
              <a:rPr lang="en-US" dirty="0" smtClean="0">
                <a:latin typeface="Arial" panose="020B0604020202020204" pitchFamily="34" charset="0"/>
                <a:cs typeface="Arial" panose="020B0604020202020204" pitchFamily="34" charset="0"/>
              </a:rPr>
              <a:t>Date of test ; </a:t>
            </a:r>
          </a:p>
          <a:p>
            <a:pPr marL="514350" indent="-514350" algn="just">
              <a:buAutoNum type="alphaLcParenR"/>
            </a:pPr>
            <a:r>
              <a:rPr lang="en-US" dirty="0" smtClean="0">
                <a:latin typeface="Arial" panose="020B0604020202020204" pitchFamily="34" charset="0"/>
                <a:cs typeface="Arial" panose="020B0604020202020204" pitchFamily="34" charset="0"/>
              </a:rPr>
              <a:t>Name of the operator ; </a:t>
            </a:r>
          </a:p>
          <a:p>
            <a:pPr marL="514350" indent="-514350" algn="just">
              <a:buAutoNum type="alphaLcParenR"/>
            </a:pPr>
            <a:r>
              <a:rPr lang="en-US" dirty="0" smtClean="0">
                <a:latin typeface="Arial" panose="020B0604020202020204" pitchFamily="34" charset="0"/>
                <a:cs typeface="Arial" panose="020B0604020202020204" pitchFamily="34" charset="0"/>
              </a:rPr>
              <a:t>Instrument description : make, model, serial number, etc ;</a:t>
            </a:r>
          </a:p>
          <a:p>
            <a:pPr marL="514350" indent="-514350" algn="just">
              <a:buAutoNum type="alphaUcParenR" startAt="10"/>
            </a:pPr>
            <a:r>
              <a:rPr lang="en-US" dirty="0" smtClean="0">
                <a:latin typeface="Arial" panose="020B0604020202020204" pitchFamily="34" charset="0"/>
                <a:cs typeface="Arial" panose="020B0604020202020204" pitchFamily="34" charset="0"/>
              </a:rPr>
              <a:t>Search unit description : type, size, frequency;</a:t>
            </a:r>
          </a:p>
          <a:p>
            <a:pPr marL="514350" indent="-514350" algn="just">
              <a:buAutoNum type="alphaUcParenR" startAt="10"/>
            </a:pPr>
            <a:r>
              <a:rPr lang="en-US" dirty="0" smtClean="0">
                <a:latin typeface="Arial" panose="020B0604020202020204" pitchFamily="34" charset="0"/>
                <a:cs typeface="Arial" panose="020B0604020202020204" pitchFamily="34" charset="0"/>
              </a:rPr>
              <a:t>Description of other accessories like recorder, monitor, etc;</a:t>
            </a:r>
          </a:p>
          <a:p>
            <a:pPr marL="514350" indent="-514350" algn="just">
              <a:buAutoNum type="alphaUcParenR" startAt="10"/>
            </a:pPr>
            <a:r>
              <a:rPr lang="en-US" dirty="0" err="1" smtClean="0">
                <a:latin typeface="Arial" panose="020B0604020202020204" pitchFamily="34" charset="0"/>
                <a:cs typeface="Arial" panose="020B0604020202020204" pitchFamily="34" charset="0"/>
              </a:rPr>
              <a:t>Couplant</a:t>
            </a:r>
            <a:r>
              <a:rPr lang="en-US" dirty="0" smtClean="0">
                <a:latin typeface="Arial" panose="020B0604020202020204" pitchFamily="34" charset="0"/>
                <a:cs typeface="Arial" panose="020B0604020202020204" pitchFamily="34" charset="0"/>
              </a:rPr>
              <a:t> used;</a:t>
            </a:r>
          </a:p>
          <a:p>
            <a:pPr marL="514350" indent="-514350" algn="just">
              <a:buAutoNum type="alphaUcParenR" startAt="10"/>
            </a:pPr>
            <a:r>
              <a:rPr lang="en-US" dirty="0" smtClean="0">
                <a:latin typeface="Arial" panose="020B0604020202020204" pitchFamily="34" charset="0"/>
                <a:cs typeface="Arial" panose="020B0604020202020204" pitchFamily="34" charset="0"/>
              </a:rPr>
              <a:t>Reference standards and degree of attenuation correction/transfer correction ;</a:t>
            </a:r>
          </a:p>
          <a:p>
            <a:pPr marL="514350" indent="-514350" algn="just">
              <a:buAutoNum type="alphaUcParenR" startAt="10"/>
            </a:pPr>
            <a:r>
              <a:rPr lang="en-US" dirty="0" smtClean="0">
                <a:latin typeface="Arial" panose="020B0604020202020204" pitchFamily="34" charset="0"/>
                <a:cs typeface="Arial" panose="020B0604020202020204" pitchFamily="34" charset="0"/>
              </a:rPr>
              <a:t>Results of the test;</a:t>
            </a:r>
          </a:p>
          <a:p>
            <a:pPr marL="514350" indent="-514350" algn="just">
              <a:buAutoNum type="alphaUcParenR" startAt="10"/>
            </a:pPr>
            <a:r>
              <a:rPr lang="en-US" dirty="0" smtClean="0">
                <a:latin typeface="Arial" panose="020B0604020202020204" pitchFamily="34" charset="0"/>
                <a:cs typeface="Arial" panose="020B0604020202020204" pitchFamily="34" charset="0"/>
              </a:rPr>
              <a:t>Pertinent instrument settings necessary to duplicate the test;</a:t>
            </a:r>
          </a:p>
          <a:p>
            <a:pPr marL="514350" indent="-514350" algn="just">
              <a:buAutoNum type="alphaUcParenR" startAt="10"/>
            </a:pPr>
            <a:r>
              <a:rPr lang="en-US" dirty="0" smtClean="0">
                <a:latin typeface="Arial" panose="020B0604020202020204" pitchFamily="34" charset="0"/>
                <a:cs typeface="Arial" panose="020B0604020202020204" pitchFamily="34" charset="0"/>
              </a:rPr>
              <a:t>Any other relevant data.</a:t>
            </a:r>
          </a:p>
          <a:p>
            <a:pPr marL="514350" indent="-514350" algn="just">
              <a:buNone/>
            </a:pP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6632"/>
            <a:ext cx="8229600" cy="648072"/>
          </a:xfrm>
        </p:spPr>
        <p:txBody>
          <a:bodyPr>
            <a:noAutofit/>
          </a:bodyPr>
          <a:lstStyle/>
          <a:p>
            <a:pPr algn="ctr"/>
            <a:r>
              <a:rPr lang="en-US" sz="2000" b="1" dirty="0">
                <a:solidFill>
                  <a:srgbClr val="7030A0"/>
                </a:solidFill>
              </a:rPr>
              <a:t>Key Differences in Ultrasonic Pulse Echo Testing by Contact </a:t>
            </a:r>
            <a:r>
              <a:rPr lang="en-US" sz="2000" b="1" dirty="0" smtClean="0">
                <a:solidFill>
                  <a:srgbClr val="7030A0"/>
                </a:solidFill>
              </a:rPr>
              <a:t>Method </a:t>
            </a:r>
            <a:r>
              <a:rPr lang="en-US" sz="2000" b="1" dirty="0">
                <a:solidFill>
                  <a:srgbClr val="7030A0"/>
                </a:solidFill>
              </a:rPr>
              <a:t>with IS 3664 and Without IS Code</a:t>
            </a:r>
            <a:endParaRPr lang="en-IN" sz="2000" b="1" dirty="0">
              <a:solidFill>
                <a:srgbClr val="7030A0"/>
              </a:solidFill>
            </a:endParaRPr>
          </a:p>
        </p:txBody>
      </p:sp>
      <p:sp>
        <p:nvSpPr>
          <p:cNvPr id="5" name="Text Placeholder 4"/>
          <p:cNvSpPr>
            <a:spLocks noGrp="1"/>
          </p:cNvSpPr>
          <p:nvPr>
            <p:ph type="body" idx="1"/>
          </p:nvPr>
        </p:nvSpPr>
        <p:spPr>
          <a:xfrm>
            <a:off x="470368" y="876101"/>
            <a:ext cx="4040188" cy="386101"/>
          </a:xfrm>
        </p:spPr>
        <p:txBody>
          <a:bodyPr>
            <a:normAutofit/>
          </a:bodyPr>
          <a:lstStyle/>
          <a:p>
            <a:pPr algn="ctr"/>
            <a:r>
              <a:rPr lang="en-US" sz="1800" b="1" dirty="0" smtClean="0">
                <a:solidFill>
                  <a:schemeClr val="accent4">
                    <a:lumMod val="50000"/>
                  </a:schemeClr>
                </a:solidFill>
              </a:rPr>
              <a:t>with </a:t>
            </a:r>
            <a:r>
              <a:rPr lang="en-US" sz="1800" b="1" dirty="0">
                <a:solidFill>
                  <a:schemeClr val="accent4">
                    <a:lumMod val="50000"/>
                  </a:schemeClr>
                </a:solidFill>
              </a:rPr>
              <a:t>IS 3664</a:t>
            </a:r>
            <a:endParaRPr lang="en-IN" sz="1800" b="1" dirty="0">
              <a:solidFill>
                <a:schemeClr val="accent4">
                  <a:lumMod val="50000"/>
                </a:schemeClr>
              </a:solidFill>
            </a:endParaRPr>
          </a:p>
        </p:txBody>
      </p:sp>
      <p:sp>
        <p:nvSpPr>
          <p:cNvPr id="6" name="Content Placeholder 5"/>
          <p:cNvSpPr>
            <a:spLocks noGrp="1"/>
          </p:cNvSpPr>
          <p:nvPr>
            <p:ph sz="half" idx="2"/>
          </p:nvPr>
        </p:nvSpPr>
        <p:spPr>
          <a:xfrm>
            <a:off x="470895" y="1277264"/>
            <a:ext cx="4040188" cy="4983711"/>
          </a:xfrm>
        </p:spPr>
        <p:txBody>
          <a:bodyPr>
            <a:noAutofit/>
          </a:bodyPr>
          <a:lstStyle/>
          <a:p>
            <a:pPr algn="just"/>
            <a:r>
              <a:rPr lang="en-US" sz="1200" b="1" dirty="0">
                <a:latin typeface="Arial" panose="020B0604020202020204" pitchFamily="34" charset="0"/>
                <a:cs typeface="Arial" panose="020B0604020202020204" pitchFamily="34" charset="0"/>
              </a:rPr>
              <a:t>Consistency and Reliability</a:t>
            </a:r>
            <a:r>
              <a:rPr lang="en-US" sz="1200" dirty="0" smtClean="0">
                <a:latin typeface="Arial" panose="020B0604020202020204" pitchFamily="34" charset="0"/>
                <a:cs typeface="Arial" panose="020B0604020202020204" pitchFamily="34" charset="0"/>
              </a:rPr>
              <a:t>: Procedures </a:t>
            </a:r>
            <a:r>
              <a:rPr lang="en-US" sz="1200" dirty="0">
                <a:latin typeface="Arial" panose="020B0604020202020204" pitchFamily="34" charset="0"/>
                <a:cs typeface="Arial" panose="020B0604020202020204" pitchFamily="34" charset="0"/>
              </a:rPr>
              <a:t>are standardized, ensuring consistent results across different inspections</a:t>
            </a:r>
            <a:r>
              <a:rPr lang="en-US" sz="1200" dirty="0" smtClean="0">
                <a:latin typeface="Arial" panose="020B0604020202020204" pitchFamily="34" charset="0"/>
                <a:cs typeface="Arial" panose="020B0604020202020204" pitchFamily="34" charset="0"/>
              </a:rPr>
              <a:t>. Reliable </a:t>
            </a:r>
            <a:r>
              <a:rPr lang="en-US" sz="1200" dirty="0">
                <a:latin typeface="Arial" panose="020B0604020202020204" pitchFamily="34" charset="0"/>
                <a:cs typeface="Arial" panose="020B0604020202020204" pitchFamily="34" charset="0"/>
              </a:rPr>
              <a:t>and reproducible outcomes are guaranteed</a:t>
            </a:r>
            <a:r>
              <a:rPr lang="en-US" sz="1200" dirty="0" smtClean="0">
                <a:latin typeface="Arial" panose="020B0604020202020204" pitchFamily="34" charset="0"/>
                <a:cs typeface="Arial" panose="020B0604020202020204" pitchFamily="34" charset="0"/>
              </a:rPr>
              <a:t>.</a:t>
            </a:r>
          </a:p>
          <a:p>
            <a:pPr algn="just"/>
            <a:r>
              <a:rPr lang="en-US" sz="1200" b="1" dirty="0" smtClean="0">
                <a:latin typeface="Arial" panose="020B0604020202020204" pitchFamily="34" charset="0"/>
                <a:cs typeface="Arial" panose="020B0604020202020204" pitchFamily="34" charset="0"/>
              </a:rPr>
              <a:t>Equipment </a:t>
            </a:r>
            <a:r>
              <a:rPr lang="en-US" sz="1200" b="1" dirty="0">
                <a:latin typeface="Arial" panose="020B0604020202020204" pitchFamily="34" charset="0"/>
                <a:cs typeface="Arial" panose="020B0604020202020204" pitchFamily="34" charset="0"/>
              </a:rPr>
              <a:t>and </a:t>
            </a:r>
            <a:r>
              <a:rPr lang="en-US" sz="1200" b="1" dirty="0" err="1">
                <a:latin typeface="Arial" panose="020B0604020202020204" pitchFamily="34" charset="0"/>
                <a:cs typeface="Arial" panose="020B0604020202020204" pitchFamily="34" charset="0"/>
              </a:rPr>
              <a:t>Couplant</a:t>
            </a:r>
            <a:r>
              <a:rPr lang="en-US" sz="1200" dirty="0" smtClean="0">
                <a:latin typeface="Arial" panose="020B0604020202020204" pitchFamily="34" charset="0"/>
                <a:cs typeface="Arial" panose="020B0604020202020204" pitchFamily="34" charset="0"/>
              </a:rPr>
              <a:t>: Specific </a:t>
            </a:r>
            <a:r>
              <a:rPr lang="en-US" sz="1200" dirty="0">
                <a:latin typeface="Arial" panose="020B0604020202020204" pitchFamily="34" charset="0"/>
                <a:cs typeface="Arial" panose="020B0604020202020204" pitchFamily="34" charset="0"/>
              </a:rPr>
              <a:t>requirements for transducers, coupling media, and ultrasonic equipment</a:t>
            </a:r>
            <a:r>
              <a:rPr lang="en-US" sz="1200" dirty="0" smtClean="0">
                <a:latin typeface="Arial" panose="020B0604020202020204" pitchFamily="34" charset="0"/>
                <a:cs typeface="Arial" panose="020B0604020202020204" pitchFamily="34" charset="0"/>
              </a:rPr>
              <a:t>. Use </a:t>
            </a:r>
            <a:r>
              <a:rPr lang="en-US" sz="1200" dirty="0">
                <a:latin typeface="Arial" panose="020B0604020202020204" pitchFamily="34" charset="0"/>
                <a:cs typeface="Arial" panose="020B0604020202020204" pitchFamily="34" charset="0"/>
              </a:rPr>
              <a:t>of appropriate and standardized </a:t>
            </a:r>
            <a:r>
              <a:rPr lang="en-US" sz="1200" dirty="0" err="1">
                <a:latin typeface="Arial" panose="020B0604020202020204" pitchFamily="34" charset="0"/>
                <a:cs typeface="Arial" panose="020B0604020202020204" pitchFamily="34" charset="0"/>
              </a:rPr>
              <a:t>couplants</a:t>
            </a:r>
            <a:r>
              <a:rPr lang="en-US" sz="1200" dirty="0">
                <a:latin typeface="Arial" panose="020B0604020202020204" pitchFamily="34" charset="0"/>
                <a:cs typeface="Arial" panose="020B0604020202020204" pitchFamily="34" charset="0"/>
              </a:rPr>
              <a:t> like gel or oil</a:t>
            </a:r>
            <a:r>
              <a:rPr lang="en-US" sz="1200" dirty="0" smtClean="0">
                <a:latin typeface="Arial" panose="020B0604020202020204" pitchFamily="34" charset="0"/>
                <a:cs typeface="Arial" panose="020B0604020202020204" pitchFamily="34" charset="0"/>
              </a:rPr>
              <a:t>.</a:t>
            </a:r>
          </a:p>
          <a:p>
            <a:pPr algn="just"/>
            <a:r>
              <a:rPr lang="en-US" sz="1200" b="1" dirty="0" smtClean="0">
                <a:latin typeface="Arial" panose="020B0604020202020204" pitchFamily="34" charset="0"/>
                <a:cs typeface="Arial" panose="020B0604020202020204" pitchFamily="34" charset="0"/>
              </a:rPr>
              <a:t>Procedure</a:t>
            </a:r>
            <a:r>
              <a:rPr lang="en-US" sz="1200" dirty="0" smtClean="0">
                <a:latin typeface="Arial" panose="020B0604020202020204" pitchFamily="34" charset="0"/>
                <a:cs typeface="Arial" panose="020B0604020202020204" pitchFamily="34" charset="0"/>
              </a:rPr>
              <a:t>: Detailed </a:t>
            </a:r>
            <a:r>
              <a:rPr lang="en-US" sz="1200" dirty="0">
                <a:latin typeface="Arial" panose="020B0604020202020204" pitchFamily="34" charset="0"/>
                <a:cs typeface="Arial" panose="020B0604020202020204" pitchFamily="34" charset="0"/>
              </a:rPr>
              <a:t>steps for applying </a:t>
            </a:r>
            <a:r>
              <a:rPr lang="en-US" sz="1200" dirty="0" err="1">
                <a:latin typeface="Arial" panose="020B0604020202020204" pitchFamily="34" charset="0"/>
                <a:cs typeface="Arial" panose="020B0604020202020204" pitchFamily="34" charset="0"/>
              </a:rPr>
              <a:t>couplant</a:t>
            </a:r>
            <a:r>
              <a:rPr lang="en-US" sz="1200" dirty="0">
                <a:latin typeface="Arial" panose="020B0604020202020204" pitchFamily="34" charset="0"/>
                <a:cs typeface="Arial" panose="020B0604020202020204" pitchFamily="34" charset="0"/>
              </a:rPr>
              <a:t>, positioning the transducer, and scanning the material</a:t>
            </a:r>
            <a:r>
              <a:rPr lang="en-US" sz="1200" dirty="0" smtClean="0">
                <a:latin typeface="Arial" panose="020B0604020202020204" pitchFamily="34" charset="0"/>
                <a:cs typeface="Arial" panose="020B0604020202020204" pitchFamily="34" charset="0"/>
              </a:rPr>
              <a:t>. Ensures </a:t>
            </a:r>
            <a:r>
              <a:rPr lang="en-US" sz="1200" dirty="0">
                <a:latin typeface="Arial" panose="020B0604020202020204" pitchFamily="34" charset="0"/>
                <a:cs typeface="Arial" panose="020B0604020202020204" pitchFamily="34" charset="0"/>
              </a:rPr>
              <a:t>thorough and systematic scanning to detect defects</a:t>
            </a:r>
            <a:r>
              <a:rPr lang="en-US" sz="1200" dirty="0" smtClean="0">
                <a:latin typeface="Arial" panose="020B0604020202020204" pitchFamily="34" charset="0"/>
                <a:cs typeface="Arial" panose="020B0604020202020204" pitchFamily="34" charset="0"/>
              </a:rPr>
              <a:t>.</a:t>
            </a:r>
          </a:p>
          <a:p>
            <a:pPr algn="just"/>
            <a:r>
              <a:rPr lang="en-US" sz="1200" b="1" dirty="0" smtClean="0">
                <a:latin typeface="Arial" panose="020B0604020202020204" pitchFamily="34" charset="0"/>
                <a:cs typeface="Arial" panose="020B0604020202020204" pitchFamily="34" charset="0"/>
              </a:rPr>
              <a:t>Calibration</a:t>
            </a:r>
            <a:r>
              <a:rPr lang="en-US" sz="1200" dirty="0" smtClean="0">
                <a:latin typeface="Arial" panose="020B0604020202020204" pitchFamily="34" charset="0"/>
                <a:cs typeface="Arial" panose="020B0604020202020204" pitchFamily="34" charset="0"/>
              </a:rPr>
              <a:t>: Mandatory </a:t>
            </a:r>
            <a:r>
              <a:rPr lang="en-US" sz="1200" dirty="0">
                <a:latin typeface="Arial" panose="020B0604020202020204" pitchFamily="34" charset="0"/>
                <a:cs typeface="Arial" panose="020B0604020202020204" pitchFamily="34" charset="0"/>
              </a:rPr>
              <a:t>calibration using reference blocks with known defects</a:t>
            </a:r>
            <a:r>
              <a:rPr lang="en-US" sz="1200" dirty="0" smtClean="0">
                <a:latin typeface="Arial" panose="020B0604020202020204" pitchFamily="34" charset="0"/>
                <a:cs typeface="Arial" panose="020B0604020202020204" pitchFamily="34" charset="0"/>
              </a:rPr>
              <a:t>. Ensures </a:t>
            </a:r>
            <a:r>
              <a:rPr lang="en-US" sz="1200" dirty="0">
                <a:latin typeface="Arial" panose="020B0604020202020204" pitchFamily="34" charset="0"/>
                <a:cs typeface="Arial" panose="020B0604020202020204" pitchFamily="34" charset="0"/>
              </a:rPr>
              <a:t>accurate depth and size measurements of discontinuities</a:t>
            </a:r>
            <a:r>
              <a:rPr lang="en-US" sz="1200" dirty="0" smtClean="0">
                <a:latin typeface="Arial" panose="020B0604020202020204" pitchFamily="34" charset="0"/>
                <a:cs typeface="Arial" panose="020B0604020202020204" pitchFamily="34" charset="0"/>
              </a:rPr>
              <a:t>.</a:t>
            </a:r>
          </a:p>
          <a:p>
            <a:pPr algn="just"/>
            <a:r>
              <a:rPr lang="en-US" sz="1200" b="1" dirty="0" smtClean="0">
                <a:latin typeface="Arial" panose="020B0604020202020204" pitchFamily="34" charset="0"/>
                <a:cs typeface="Arial" panose="020B0604020202020204" pitchFamily="34" charset="0"/>
              </a:rPr>
              <a:t>Interpretation </a:t>
            </a:r>
            <a:r>
              <a:rPr lang="en-US" sz="1200" b="1" dirty="0">
                <a:latin typeface="Arial" panose="020B0604020202020204" pitchFamily="34" charset="0"/>
                <a:cs typeface="Arial" panose="020B0604020202020204" pitchFamily="34" charset="0"/>
              </a:rPr>
              <a:t>of Results</a:t>
            </a:r>
            <a:r>
              <a:rPr lang="en-US" sz="1200" dirty="0" smtClean="0">
                <a:latin typeface="Arial" panose="020B0604020202020204" pitchFamily="34" charset="0"/>
                <a:cs typeface="Arial" panose="020B0604020202020204" pitchFamily="34" charset="0"/>
              </a:rPr>
              <a:t>: Clear </a:t>
            </a:r>
            <a:r>
              <a:rPr lang="en-US" sz="1200" dirty="0">
                <a:latin typeface="Arial" panose="020B0604020202020204" pitchFamily="34" charset="0"/>
                <a:cs typeface="Arial" panose="020B0604020202020204" pitchFamily="34" charset="0"/>
              </a:rPr>
              <a:t>guidelines for analyzing echoes and determining defect type, size, and location</a:t>
            </a:r>
            <a:r>
              <a:rPr lang="en-US" sz="1200" dirty="0" smtClean="0">
                <a:latin typeface="Arial" panose="020B0604020202020204" pitchFamily="34" charset="0"/>
                <a:cs typeface="Arial" panose="020B0604020202020204" pitchFamily="34" charset="0"/>
              </a:rPr>
              <a:t>. Standardized </a:t>
            </a:r>
            <a:r>
              <a:rPr lang="en-US" sz="1200" dirty="0">
                <a:latin typeface="Arial" panose="020B0604020202020204" pitchFamily="34" charset="0"/>
                <a:cs typeface="Arial" panose="020B0604020202020204" pitchFamily="34" charset="0"/>
              </a:rPr>
              <a:t>criteria for acceptance or rejection based on discontinuity characteristics</a:t>
            </a:r>
            <a:r>
              <a:rPr lang="en-US" sz="1200" dirty="0" smtClean="0">
                <a:latin typeface="Arial" panose="020B0604020202020204" pitchFamily="34" charset="0"/>
                <a:cs typeface="Arial" panose="020B0604020202020204" pitchFamily="34" charset="0"/>
              </a:rPr>
              <a:t>.</a:t>
            </a:r>
          </a:p>
          <a:p>
            <a:pPr algn="just"/>
            <a:r>
              <a:rPr lang="en-US" sz="1200" b="1" dirty="0" smtClean="0">
                <a:latin typeface="Arial" panose="020B0604020202020204" pitchFamily="34" charset="0"/>
                <a:cs typeface="Arial" panose="020B0604020202020204" pitchFamily="34" charset="0"/>
              </a:rPr>
              <a:t>Reporting</a:t>
            </a:r>
            <a:r>
              <a:rPr lang="en-US" sz="1200" dirty="0" smtClean="0">
                <a:latin typeface="Arial" panose="020B0604020202020204" pitchFamily="34" charset="0"/>
                <a:cs typeface="Arial" panose="020B0604020202020204" pitchFamily="34" charset="0"/>
              </a:rPr>
              <a:t>: Detailed </a:t>
            </a:r>
            <a:r>
              <a:rPr lang="en-US" sz="1200" dirty="0">
                <a:latin typeface="Arial" panose="020B0604020202020204" pitchFamily="34" charset="0"/>
                <a:cs typeface="Arial" panose="020B0604020202020204" pitchFamily="34" charset="0"/>
              </a:rPr>
              <a:t>documentation of the testing procedure, equipment, calibration, and results</a:t>
            </a:r>
            <a:r>
              <a:rPr lang="en-US" sz="1200" dirty="0" smtClean="0">
                <a:latin typeface="Arial" panose="020B0604020202020204" pitchFamily="34" charset="0"/>
                <a:cs typeface="Arial" panose="020B0604020202020204" pitchFamily="34" charset="0"/>
              </a:rPr>
              <a:t>. Ensures </a:t>
            </a:r>
            <a:r>
              <a:rPr lang="en-US" sz="1200" dirty="0">
                <a:latin typeface="Arial" panose="020B0604020202020204" pitchFamily="34" charset="0"/>
                <a:cs typeface="Arial" panose="020B0604020202020204" pitchFamily="34" charset="0"/>
              </a:rPr>
              <a:t>traceability and consistency in reporting findings.</a:t>
            </a:r>
            <a:endParaRPr lang="en-IN" sz="1200" dirty="0">
              <a:latin typeface="Arial" panose="020B0604020202020204" pitchFamily="34" charset="0"/>
              <a:cs typeface="Arial" panose="020B0604020202020204" pitchFamily="34" charset="0"/>
            </a:endParaRPr>
          </a:p>
        </p:txBody>
      </p:sp>
      <p:sp>
        <p:nvSpPr>
          <p:cNvPr id="7" name="Text Placeholder 6"/>
          <p:cNvSpPr>
            <a:spLocks noGrp="1"/>
          </p:cNvSpPr>
          <p:nvPr>
            <p:ph type="body" sz="quarter" idx="3"/>
          </p:nvPr>
        </p:nvSpPr>
        <p:spPr>
          <a:xfrm>
            <a:off x="4645025" y="876101"/>
            <a:ext cx="4041775" cy="386101"/>
          </a:xfrm>
        </p:spPr>
        <p:txBody>
          <a:bodyPr>
            <a:normAutofit/>
          </a:bodyPr>
          <a:lstStyle/>
          <a:p>
            <a:pPr algn="ctr"/>
            <a:r>
              <a:rPr lang="en-IN" sz="1800" b="1" dirty="0" smtClean="0">
                <a:solidFill>
                  <a:schemeClr val="accent4">
                    <a:lumMod val="50000"/>
                  </a:schemeClr>
                </a:solidFill>
              </a:rPr>
              <a:t>without IS 3664</a:t>
            </a:r>
            <a:endParaRPr lang="en-IN" sz="1800" b="1" dirty="0">
              <a:solidFill>
                <a:schemeClr val="accent4">
                  <a:lumMod val="50000"/>
                </a:schemeClr>
              </a:solidFill>
            </a:endParaRPr>
          </a:p>
        </p:txBody>
      </p:sp>
      <p:sp>
        <p:nvSpPr>
          <p:cNvPr id="8" name="Content Placeholder 7"/>
          <p:cNvSpPr>
            <a:spLocks noGrp="1"/>
          </p:cNvSpPr>
          <p:nvPr>
            <p:ph sz="quarter" idx="4"/>
          </p:nvPr>
        </p:nvSpPr>
        <p:spPr>
          <a:xfrm>
            <a:off x="4716016" y="1397616"/>
            <a:ext cx="4104456" cy="4335639"/>
          </a:xfrm>
        </p:spPr>
        <p:txBody>
          <a:bodyPr>
            <a:noAutofit/>
          </a:bodyPr>
          <a:lstStyle/>
          <a:p>
            <a:pPr algn="just"/>
            <a:r>
              <a:rPr lang="en-US" sz="1200" b="1" dirty="0">
                <a:latin typeface="Arial" panose="020B0604020202020204" pitchFamily="34" charset="0"/>
                <a:cs typeface="Arial" panose="020B0604020202020204" pitchFamily="34" charset="0"/>
              </a:rPr>
              <a:t>Procedure Variability</a:t>
            </a:r>
            <a:r>
              <a:rPr lang="en-US" sz="1200" dirty="0" smtClean="0">
                <a:latin typeface="Arial" panose="020B0604020202020204" pitchFamily="34" charset="0"/>
                <a:cs typeface="Arial" panose="020B0604020202020204" pitchFamily="34" charset="0"/>
              </a:rPr>
              <a:t>: Procedures </a:t>
            </a:r>
            <a:r>
              <a:rPr lang="en-US" sz="1200" dirty="0">
                <a:latin typeface="Arial" panose="020B0604020202020204" pitchFamily="34" charset="0"/>
                <a:cs typeface="Arial" panose="020B0604020202020204" pitchFamily="34" charset="0"/>
              </a:rPr>
              <a:t>can vary widely, leading to inconsistent results</a:t>
            </a:r>
            <a:r>
              <a:rPr lang="en-US" sz="1200" dirty="0" smtClean="0">
                <a:latin typeface="Arial" panose="020B0604020202020204" pitchFamily="34" charset="0"/>
                <a:cs typeface="Arial" panose="020B0604020202020204" pitchFamily="34" charset="0"/>
              </a:rPr>
              <a:t>. Lack </a:t>
            </a:r>
            <a:r>
              <a:rPr lang="en-US" sz="1200" dirty="0">
                <a:latin typeface="Arial" panose="020B0604020202020204" pitchFamily="34" charset="0"/>
                <a:cs typeface="Arial" panose="020B0604020202020204" pitchFamily="34" charset="0"/>
              </a:rPr>
              <a:t>of standardized methods for applying </a:t>
            </a:r>
            <a:r>
              <a:rPr lang="en-US" sz="1200" dirty="0" err="1">
                <a:latin typeface="Arial" panose="020B0604020202020204" pitchFamily="34" charset="0"/>
                <a:cs typeface="Arial" panose="020B0604020202020204" pitchFamily="34" charset="0"/>
              </a:rPr>
              <a:t>couplant</a:t>
            </a:r>
            <a:r>
              <a:rPr lang="en-US" sz="1200" dirty="0">
                <a:latin typeface="Arial" panose="020B0604020202020204" pitchFamily="34" charset="0"/>
                <a:cs typeface="Arial" panose="020B0604020202020204" pitchFamily="34" charset="0"/>
              </a:rPr>
              <a:t> and scanning the material</a:t>
            </a:r>
            <a:r>
              <a:rPr lang="en-US" sz="1200" dirty="0" smtClean="0">
                <a:latin typeface="Arial" panose="020B0604020202020204" pitchFamily="34" charset="0"/>
                <a:cs typeface="Arial" panose="020B0604020202020204" pitchFamily="34" charset="0"/>
              </a:rPr>
              <a:t>.</a:t>
            </a:r>
          </a:p>
          <a:p>
            <a:pPr algn="just"/>
            <a:r>
              <a:rPr lang="en-US" sz="1200" b="1" dirty="0" smtClean="0">
                <a:latin typeface="Arial" panose="020B0604020202020204" pitchFamily="34" charset="0"/>
                <a:cs typeface="Arial" panose="020B0604020202020204" pitchFamily="34" charset="0"/>
              </a:rPr>
              <a:t>Equipment </a:t>
            </a:r>
            <a:r>
              <a:rPr lang="en-US" sz="1200" b="1" dirty="0">
                <a:latin typeface="Arial" panose="020B0604020202020204" pitchFamily="34" charset="0"/>
                <a:cs typeface="Arial" panose="020B0604020202020204" pitchFamily="34" charset="0"/>
              </a:rPr>
              <a:t>and </a:t>
            </a:r>
            <a:r>
              <a:rPr lang="en-US" sz="1200" b="1" dirty="0" err="1">
                <a:latin typeface="Arial" panose="020B0604020202020204" pitchFamily="34" charset="0"/>
                <a:cs typeface="Arial" panose="020B0604020202020204" pitchFamily="34" charset="0"/>
              </a:rPr>
              <a:t>Couplant</a:t>
            </a:r>
            <a:r>
              <a:rPr lang="en-US" sz="1200" dirty="0" smtClean="0">
                <a:latin typeface="Arial" panose="020B0604020202020204" pitchFamily="34" charset="0"/>
                <a:cs typeface="Arial" panose="020B0604020202020204" pitchFamily="34" charset="0"/>
              </a:rPr>
              <a:t>: No </a:t>
            </a:r>
            <a:r>
              <a:rPr lang="en-US" sz="1200" dirty="0">
                <a:latin typeface="Arial" panose="020B0604020202020204" pitchFamily="34" charset="0"/>
                <a:cs typeface="Arial" panose="020B0604020202020204" pitchFamily="34" charset="0"/>
              </a:rPr>
              <a:t>specific guidelines for selecting transducers or coupling media</a:t>
            </a:r>
            <a:r>
              <a:rPr lang="en-US" sz="1200" dirty="0" smtClean="0">
                <a:latin typeface="Arial" panose="020B0604020202020204" pitchFamily="34" charset="0"/>
                <a:cs typeface="Arial" panose="020B0604020202020204" pitchFamily="34" charset="0"/>
              </a:rPr>
              <a:t>. Inconsistent </a:t>
            </a:r>
            <a:r>
              <a:rPr lang="en-US" sz="1200" dirty="0" err="1">
                <a:latin typeface="Arial" panose="020B0604020202020204" pitchFamily="34" charset="0"/>
                <a:cs typeface="Arial" panose="020B0604020202020204" pitchFamily="34" charset="0"/>
              </a:rPr>
              <a:t>couplant</a:t>
            </a:r>
            <a:r>
              <a:rPr lang="en-US" sz="1200" dirty="0">
                <a:latin typeface="Arial" panose="020B0604020202020204" pitchFamily="34" charset="0"/>
                <a:cs typeface="Arial" panose="020B0604020202020204" pitchFamily="34" charset="0"/>
              </a:rPr>
              <a:t> application affecting wave transmission and defect detection</a:t>
            </a:r>
            <a:r>
              <a:rPr lang="en-US" sz="1200" dirty="0" smtClean="0">
                <a:latin typeface="Arial" panose="020B0604020202020204" pitchFamily="34" charset="0"/>
                <a:cs typeface="Arial" panose="020B0604020202020204" pitchFamily="34" charset="0"/>
              </a:rPr>
              <a:t>.</a:t>
            </a:r>
          </a:p>
          <a:p>
            <a:pPr algn="just"/>
            <a:r>
              <a:rPr lang="en-US" sz="1200" b="1" dirty="0" smtClean="0">
                <a:latin typeface="Arial" panose="020B0604020202020204" pitchFamily="34" charset="0"/>
                <a:cs typeface="Arial" panose="020B0604020202020204" pitchFamily="34" charset="0"/>
              </a:rPr>
              <a:t>Calibration</a:t>
            </a:r>
            <a:r>
              <a:rPr lang="en-US" sz="1200" dirty="0" smtClean="0">
                <a:latin typeface="Arial" panose="020B0604020202020204" pitchFamily="34" charset="0"/>
                <a:cs typeface="Arial" panose="020B0604020202020204" pitchFamily="34" charset="0"/>
              </a:rPr>
              <a:t>: Calibration </a:t>
            </a:r>
            <a:r>
              <a:rPr lang="en-US" sz="1200" dirty="0">
                <a:latin typeface="Arial" panose="020B0604020202020204" pitchFamily="34" charset="0"/>
                <a:cs typeface="Arial" panose="020B0604020202020204" pitchFamily="34" charset="0"/>
              </a:rPr>
              <a:t>procedures may not be defined or consistently followed</a:t>
            </a:r>
            <a:r>
              <a:rPr lang="en-US" sz="1200" dirty="0" smtClean="0">
                <a:latin typeface="Arial" panose="020B0604020202020204" pitchFamily="34" charset="0"/>
                <a:cs typeface="Arial" panose="020B0604020202020204" pitchFamily="34" charset="0"/>
              </a:rPr>
              <a:t>. Potential </a:t>
            </a:r>
            <a:r>
              <a:rPr lang="en-US" sz="1200" dirty="0">
                <a:latin typeface="Arial" panose="020B0604020202020204" pitchFamily="34" charset="0"/>
                <a:cs typeface="Arial" panose="020B0604020202020204" pitchFamily="34" charset="0"/>
              </a:rPr>
              <a:t>for inaccurate measurements due to </a:t>
            </a:r>
            <a:r>
              <a:rPr lang="en-US" sz="1200" dirty="0" err="1">
                <a:latin typeface="Arial" panose="020B0604020202020204" pitchFamily="34" charset="0"/>
                <a:cs typeface="Arial" panose="020B0604020202020204" pitchFamily="34" charset="0"/>
              </a:rPr>
              <a:t>uncalibrated</a:t>
            </a:r>
            <a:r>
              <a:rPr lang="en-US" sz="1200" dirty="0">
                <a:latin typeface="Arial" panose="020B0604020202020204" pitchFamily="34" charset="0"/>
                <a:cs typeface="Arial" panose="020B0604020202020204" pitchFamily="34" charset="0"/>
              </a:rPr>
              <a:t> equipment</a:t>
            </a:r>
            <a:r>
              <a:rPr lang="en-US" sz="1200" dirty="0" smtClean="0">
                <a:latin typeface="Arial" panose="020B0604020202020204" pitchFamily="34" charset="0"/>
                <a:cs typeface="Arial" panose="020B0604020202020204" pitchFamily="34" charset="0"/>
              </a:rPr>
              <a:t>.</a:t>
            </a:r>
          </a:p>
          <a:p>
            <a:pPr algn="just"/>
            <a:r>
              <a:rPr lang="en-US" sz="1200" b="1" dirty="0" smtClean="0">
                <a:latin typeface="Arial" panose="020B0604020202020204" pitchFamily="34" charset="0"/>
                <a:cs typeface="Arial" panose="020B0604020202020204" pitchFamily="34" charset="0"/>
              </a:rPr>
              <a:t>Interpretation </a:t>
            </a:r>
            <a:r>
              <a:rPr lang="en-US" sz="1200" b="1" dirty="0">
                <a:latin typeface="Arial" panose="020B0604020202020204" pitchFamily="34" charset="0"/>
                <a:cs typeface="Arial" panose="020B0604020202020204" pitchFamily="34" charset="0"/>
              </a:rPr>
              <a:t>and Reporting</a:t>
            </a:r>
            <a:r>
              <a:rPr lang="en-US" sz="1200" dirty="0" smtClean="0">
                <a:latin typeface="Arial" panose="020B0604020202020204" pitchFamily="34" charset="0"/>
                <a:cs typeface="Arial" panose="020B0604020202020204" pitchFamily="34" charset="0"/>
              </a:rPr>
              <a:t>: Subjective </a:t>
            </a:r>
            <a:r>
              <a:rPr lang="en-US" sz="1200" dirty="0">
                <a:latin typeface="Arial" panose="020B0604020202020204" pitchFamily="34" charset="0"/>
                <a:cs typeface="Arial" panose="020B0604020202020204" pitchFamily="34" charset="0"/>
              </a:rPr>
              <a:t>interpretation of results, varying between inspectors</a:t>
            </a:r>
            <a:r>
              <a:rPr lang="en-US" sz="1200" dirty="0" smtClean="0">
                <a:latin typeface="Arial" panose="020B0604020202020204" pitchFamily="34" charset="0"/>
                <a:cs typeface="Arial" panose="020B0604020202020204" pitchFamily="34" charset="0"/>
              </a:rPr>
              <a:t>. Reporting </a:t>
            </a:r>
            <a:r>
              <a:rPr lang="en-US" sz="1200" dirty="0">
                <a:latin typeface="Arial" panose="020B0604020202020204" pitchFamily="34" charset="0"/>
                <a:cs typeface="Arial" panose="020B0604020202020204" pitchFamily="34" charset="0"/>
              </a:rPr>
              <a:t>may lack detail and standardization, making comparison difficult</a:t>
            </a:r>
            <a:r>
              <a:rPr lang="en-US" sz="1200" dirty="0" smtClean="0">
                <a:latin typeface="Arial" panose="020B0604020202020204" pitchFamily="34" charset="0"/>
                <a:cs typeface="Arial" panose="020B0604020202020204" pitchFamily="34" charset="0"/>
              </a:rPr>
              <a:t>.</a:t>
            </a:r>
          </a:p>
          <a:p>
            <a:pPr algn="just"/>
            <a:r>
              <a:rPr lang="en-US" sz="1200" b="1" dirty="0" smtClean="0">
                <a:latin typeface="Arial" panose="020B0604020202020204" pitchFamily="34" charset="0"/>
                <a:cs typeface="Arial" panose="020B0604020202020204" pitchFamily="34" charset="0"/>
              </a:rPr>
              <a:t>Quality </a:t>
            </a:r>
            <a:r>
              <a:rPr lang="en-US" sz="1200" b="1" dirty="0">
                <a:latin typeface="Arial" panose="020B0604020202020204" pitchFamily="34" charset="0"/>
                <a:cs typeface="Arial" panose="020B0604020202020204" pitchFamily="34" charset="0"/>
              </a:rPr>
              <a:t>and Safety</a:t>
            </a:r>
            <a:r>
              <a:rPr lang="en-US" sz="1200" dirty="0" smtClean="0">
                <a:latin typeface="Arial" panose="020B0604020202020204" pitchFamily="34" charset="0"/>
                <a:cs typeface="Arial" panose="020B0604020202020204" pitchFamily="34" charset="0"/>
              </a:rPr>
              <a:t>: Non-standardized </a:t>
            </a:r>
            <a:r>
              <a:rPr lang="en-US" sz="1200" dirty="0">
                <a:latin typeface="Arial" panose="020B0604020202020204" pitchFamily="34" charset="0"/>
                <a:cs typeface="Arial" panose="020B0604020202020204" pitchFamily="34" charset="0"/>
              </a:rPr>
              <a:t>procedures can compromise the reliability of the inspection</a:t>
            </a:r>
            <a:r>
              <a:rPr lang="en-US" sz="1200" dirty="0" smtClean="0">
                <a:latin typeface="Arial" panose="020B0604020202020204" pitchFamily="34" charset="0"/>
                <a:cs typeface="Arial" panose="020B0604020202020204" pitchFamily="34" charset="0"/>
              </a:rPr>
              <a:t>. Increased </a:t>
            </a:r>
            <a:r>
              <a:rPr lang="en-US" sz="1200" dirty="0">
                <a:latin typeface="Arial" panose="020B0604020202020204" pitchFamily="34" charset="0"/>
                <a:cs typeface="Arial" panose="020B0604020202020204" pitchFamily="34" charset="0"/>
              </a:rPr>
              <a:t>risk of undetected defects and material failures.</a:t>
            </a:r>
            <a:endParaRPr lang="en-IN"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05404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4749800" cy="6858000"/>
            <a:chOff x="0" y="0"/>
            <a:chExt cx="2501952" cy="2709333"/>
          </a:xfrm>
        </p:grpSpPr>
        <p:sp>
          <p:nvSpPr>
            <p:cNvPr id="3" name="Freeform 3"/>
            <p:cNvSpPr/>
            <p:nvPr/>
          </p:nvSpPr>
          <p:spPr>
            <a:xfrm>
              <a:off x="0" y="0"/>
              <a:ext cx="2501952" cy="2709333"/>
            </a:xfrm>
            <a:custGeom>
              <a:avLst/>
              <a:gdLst/>
              <a:ahLst/>
              <a:cxnLst/>
              <a:rect l="l" t="t" r="r" b="b"/>
              <a:pathLst>
                <a:path w="2501952" h="2709333">
                  <a:moveTo>
                    <a:pt x="0" y="0"/>
                  </a:moveTo>
                  <a:lnTo>
                    <a:pt x="2501952" y="0"/>
                  </a:lnTo>
                  <a:lnTo>
                    <a:pt x="2501952" y="2709333"/>
                  </a:lnTo>
                  <a:lnTo>
                    <a:pt x="0" y="2709333"/>
                  </a:lnTo>
                  <a:close/>
                </a:path>
              </a:pathLst>
            </a:custGeom>
            <a:solidFill>
              <a:srgbClr val="593C8F"/>
            </a:solidFill>
          </p:spPr>
        </p:sp>
        <p:sp>
          <p:nvSpPr>
            <p:cNvPr id="4" name="TextBox 4"/>
            <p:cNvSpPr txBox="1"/>
            <p:nvPr/>
          </p:nvSpPr>
          <p:spPr>
            <a:xfrm>
              <a:off x="0" y="-47625"/>
              <a:ext cx="2501952" cy="2756958"/>
            </a:xfrm>
            <a:prstGeom prst="rect">
              <a:avLst/>
            </a:prstGeom>
          </p:spPr>
          <p:txBody>
            <a:bodyPr lIns="50800" tIns="50800" rIns="50800" bIns="50800" rtlCol="0" anchor="ctr"/>
            <a:lstStyle/>
            <a:p>
              <a:pPr algn="ctr">
                <a:lnSpc>
                  <a:spcPts val="1489"/>
                </a:lnSpc>
              </a:pPr>
              <a:endParaRPr/>
            </a:p>
          </p:txBody>
        </p:sp>
      </p:grpSp>
      <p:sp>
        <p:nvSpPr>
          <p:cNvPr id="5" name="TextBox 5"/>
          <p:cNvSpPr txBox="1"/>
          <p:nvPr/>
        </p:nvSpPr>
        <p:spPr>
          <a:xfrm>
            <a:off x="537755" y="990198"/>
            <a:ext cx="2990524" cy="397160"/>
          </a:xfrm>
          <a:prstGeom prst="rect">
            <a:avLst/>
          </a:prstGeom>
        </p:spPr>
        <p:txBody>
          <a:bodyPr lIns="0" tIns="0" rIns="0" bIns="0" rtlCol="0" anchor="t">
            <a:spAutoFit/>
          </a:bodyPr>
          <a:lstStyle/>
          <a:p>
            <a:pPr>
              <a:lnSpc>
                <a:spcPts val="3370"/>
              </a:lnSpc>
              <a:spcBef>
                <a:spcPct val="0"/>
              </a:spcBef>
            </a:pPr>
            <a:r>
              <a:rPr lang="en-US" sz="2400" dirty="0" smtClean="0">
                <a:solidFill>
                  <a:srgbClr val="FFFFFF"/>
                </a:solidFill>
                <a:latin typeface="Poppins"/>
                <a:ea typeface="Poppins"/>
                <a:cs typeface="Poppins"/>
                <a:sym typeface="Poppins"/>
              </a:rPr>
              <a:t>4</a:t>
            </a:r>
            <a:endParaRPr lang="en-US" sz="2400" dirty="0">
              <a:solidFill>
                <a:srgbClr val="FFFFFF"/>
              </a:solidFill>
              <a:latin typeface="Poppins"/>
              <a:ea typeface="Poppins"/>
              <a:cs typeface="Poppins"/>
              <a:sym typeface="Poppins"/>
            </a:endParaRPr>
          </a:p>
        </p:txBody>
      </p:sp>
      <p:sp>
        <p:nvSpPr>
          <p:cNvPr id="6" name="AutoShape 6"/>
          <p:cNvSpPr/>
          <p:nvPr/>
        </p:nvSpPr>
        <p:spPr>
          <a:xfrm flipV="1">
            <a:off x="514382" y="1495056"/>
            <a:ext cx="2880995" cy="12700"/>
          </a:xfrm>
          <a:prstGeom prst="line">
            <a:avLst/>
          </a:prstGeom>
          <a:ln w="38100" cap="flat">
            <a:solidFill>
              <a:srgbClr val="FFFFFF"/>
            </a:solidFill>
            <a:prstDash val="solid"/>
            <a:headEnd type="none" w="sm" len="sm"/>
            <a:tailEnd type="none" w="sm" len="sm"/>
          </a:ln>
        </p:spPr>
      </p:sp>
      <p:sp>
        <p:nvSpPr>
          <p:cNvPr id="10" name="TextBox 10"/>
          <p:cNvSpPr txBox="1"/>
          <p:nvPr/>
        </p:nvSpPr>
        <p:spPr>
          <a:xfrm>
            <a:off x="514350" y="2143116"/>
            <a:ext cx="4129088" cy="2693045"/>
          </a:xfrm>
          <a:prstGeom prst="rect">
            <a:avLst/>
          </a:prstGeom>
        </p:spPr>
        <p:txBody>
          <a:bodyPr wrap="square" lIns="0" tIns="0" rIns="0" bIns="0" rtlCol="0" anchor="t">
            <a:spAutoFit/>
          </a:bodyPr>
          <a:lstStyle/>
          <a:p>
            <a:pPr algn="ctr">
              <a:lnSpc>
                <a:spcPts val="4155"/>
              </a:lnSpc>
            </a:pPr>
            <a:r>
              <a:rPr lang="en-US" sz="3000" dirty="0" smtClean="0">
                <a:solidFill>
                  <a:srgbClr val="FFFFFF"/>
                </a:solidFill>
                <a:latin typeface="Lato Bold"/>
                <a:ea typeface="Lato Bold"/>
                <a:cs typeface="Lato Bold"/>
                <a:sym typeface="Lato Bold"/>
              </a:rPr>
              <a:t>New Standard under Development – </a:t>
            </a:r>
          </a:p>
          <a:p>
            <a:pPr algn="ctr">
              <a:lnSpc>
                <a:spcPts val="4155"/>
              </a:lnSpc>
            </a:pPr>
            <a:endParaRPr lang="en-US" sz="3000" dirty="0" smtClean="0">
              <a:solidFill>
                <a:srgbClr val="FFFFFF"/>
              </a:solidFill>
              <a:latin typeface="Lato Bold"/>
              <a:ea typeface="Lato Bold"/>
              <a:cs typeface="Lato Bold"/>
              <a:sym typeface="Lato Bold"/>
            </a:endParaRPr>
          </a:p>
          <a:p>
            <a:pPr algn="ctr">
              <a:lnSpc>
                <a:spcPts val="4155"/>
              </a:lnSpc>
            </a:pPr>
            <a:r>
              <a:rPr lang="en-US" sz="3000" dirty="0" smtClean="0">
                <a:solidFill>
                  <a:srgbClr val="FFFFFF"/>
                </a:solidFill>
                <a:latin typeface="Lato Bold"/>
                <a:ea typeface="Lato Bold"/>
                <a:cs typeface="Lato Bold"/>
                <a:sym typeface="Lato Bold"/>
              </a:rPr>
              <a:t>Micro focal radiography of Industrial Component</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62</a:t>
            </a:fld>
            <a:endParaRPr lang="en-US"/>
          </a:p>
        </p:txBody>
      </p:sp>
    </p:spTree>
    <p:extLst>
      <p:ext uri="{BB962C8B-B14F-4D97-AF65-F5344CB8AC3E}">
        <p14:creationId xmlns:p14="http://schemas.microsoft.com/office/powerpoint/2010/main" val="29555385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pPr algn="ctr"/>
            <a:r>
              <a:rPr lang="en-US" sz="3200" b="1" dirty="0" smtClean="0">
                <a:solidFill>
                  <a:srgbClr val="7030A0"/>
                </a:solidFill>
              </a:rPr>
              <a:t>Radiography</a:t>
            </a:r>
            <a:endParaRPr lang="en-US" sz="3200" b="1" dirty="0">
              <a:solidFill>
                <a:srgbClr val="7030A0"/>
              </a:solidFill>
            </a:endParaRPr>
          </a:p>
        </p:txBody>
      </p:sp>
      <p:sp>
        <p:nvSpPr>
          <p:cNvPr id="3" name="Content Placeholder 2"/>
          <p:cNvSpPr>
            <a:spLocks noGrp="1"/>
          </p:cNvSpPr>
          <p:nvPr>
            <p:ph idx="1"/>
          </p:nvPr>
        </p:nvSpPr>
        <p:spPr>
          <a:xfrm>
            <a:off x="228600" y="1371600"/>
            <a:ext cx="8763000" cy="5257800"/>
          </a:xfrm>
        </p:spPr>
        <p:txBody>
          <a:bodyPr>
            <a:normAutofit/>
          </a:bodyPr>
          <a:lstStyle/>
          <a:p>
            <a:pPr algn="just"/>
            <a:r>
              <a:rPr lang="en-US" dirty="0" smtClean="0">
                <a:latin typeface="Arial" panose="020B0604020202020204" pitchFamily="34" charset="0"/>
                <a:cs typeface="Arial" panose="020B0604020202020204" pitchFamily="34" charset="0"/>
              </a:rPr>
              <a:t>NDT method that utilizes x-rays or gamma radiation to detect discontinuities in materials, and to present their images on recording medium. </a:t>
            </a:r>
          </a:p>
          <a:p>
            <a:pPr algn="just">
              <a:buNone/>
            </a:pPr>
            <a:r>
              <a:rPr lang="en-US" dirty="0" smtClean="0">
                <a:latin typeface="Arial" panose="020B0604020202020204" pitchFamily="34" charset="0"/>
                <a:cs typeface="Arial" panose="020B0604020202020204" pitchFamily="34" charset="0"/>
              </a:rPr>
              <a:t>• This includes X-rays, gamma rays and radio- isotopes. This method is used to check internal cracks, defects in materials which are made by casting, welding, forging.</a:t>
            </a:r>
          </a:p>
          <a:p>
            <a:pPr algn="just">
              <a:buNone/>
            </a:pPr>
            <a:r>
              <a:rPr lang="en-US" dirty="0" smtClean="0">
                <a:latin typeface="Arial" panose="020B0604020202020204" pitchFamily="34" charset="0"/>
                <a:cs typeface="Arial" panose="020B0604020202020204" pitchFamily="34" charset="0"/>
              </a:rPr>
              <a:t>• Nowadays, radiography techniques are finding more extensive applications in the field of physical metallurgy and in the treatment of various diseases.  </a:t>
            </a:r>
          </a:p>
          <a:p>
            <a:pPr algn="just"/>
            <a:r>
              <a:rPr lang="en-US" dirty="0" smtClean="0">
                <a:latin typeface="Arial" panose="020B0604020202020204" pitchFamily="34" charset="0"/>
                <a:cs typeface="Arial" panose="020B0604020202020204" pitchFamily="34" charset="0"/>
              </a:rPr>
              <a:t>Rays are absorbed by the materials through which they are passed in the proportion of their density. The rays, after passing through the components, show a picture on a fluorescent screen or on a photographic plate. </a:t>
            </a:r>
          </a:p>
          <a:p>
            <a:pPr algn="just">
              <a:buNone/>
            </a:pPr>
            <a:r>
              <a:rPr lang="en-US" dirty="0" smtClean="0">
                <a:latin typeface="Arial" panose="020B0604020202020204" pitchFamily="34" charset="0"/>
                <a:cs typeface="Arial" panose="020B0604020202020204" pitchFamily="34" charset="0"/>
              </a:rPr>
              <a:t>• The cracks, blow holes and cavities appear lighter, whereas inclusions of impurities appear darker than the metal component. </a:t>
            </a:r>
          </a:p>
          <a:p>
            <a:pPr algn="just">
              <a:buNone/>
            </a:pPr>
            <a:r>
              <a:rPr lang="en-US" dirty="0" smtClean="0">
                <a:latin typeface="Arial" panose="020B0604020202020204" pitchFamily="34" charset="0"/>
                <a:cs typeface="Arial" panose="020B0604020202020204" pitchFamily="34" charset="0"/>
              </a:rPr>
              <a:t>• Developed photographic film show lighter and darker areas to represent the radiograph of defects in the component.</a:t>
            </a:r>
            <a:endParaRPr lang="en-US"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319310"/>
            <a:ext cx="6589199" cy="661418"/>
          </a:xfrm>
        </p:spPr>
        <p:txBody>
          <a:bodyPr>
            <a:normAutofit/>
          </a:bodyPr>
          <a:lstStyle/>
          <a:p>
            <a:pPr algn="ctr"/>
            <a:r>
              <a:rPr lang="en-US" sz="3200" dirty="0" smtClean="0">
                <a:solidFill>
                  <a:srgbClr val="7030A0"/>
                </a:solidFill>
              </a:rPr>
              <a:t>Radiography Examination</a:t>
            </a:r>
            <a:endParaRPr lang="en-US" sz="3200" dirty="0">
              <a:solidFill>
                <a:srgbClr val="7030A0"/>
              </a:solidFill>
            </a:endParaRPr>
          </a:p>
        </p:txBody>
      </p:sp>
      <p:sp>
        <p:nvSpPr>
          <p:cNvPr id="3" name="Content Placeholder 2"/>
          <p:cNvSpPr>
            <a:spLocks noGrp="1"/>
          </p:cNvSpPr>
          <p:nvPr>
            <p:ph idx="1"/>
          </p:nvPr>
        </p:nvSpPr>
        <p:spPr>
          <a:xfrm>
            <a:off x="251520" y="1340768"/>
            <a:ext cx="8610600" cy="4876800"/>
          </a:xfrm>
        </p:spPr>
        <p:txBody>
          <a:bodyPr>
            <a:normAutofit fontScale="55000" lnSpcReduction="20000"/>
          </a:bodyPr>
          <a:lstStyle/>
          <a:p>
            <a:pPr lvl="0" algn="just"/>
            <a:r>
              <a:rPr lang="en-US" sz="3300" dirty="0" smtClean="0">
                <a:latin typeface="Arial" panose="020B0604020202020204" pitchFamily="34" charset="0"/>
                <a:cs typeface="Arial" panose="020B0604020202020204" pitchFamily="34" charset="0"/>
              </a:rPr>
              <a:t>The x-ray radiography source is housed inside equipment and needs electricity to operate. Whereas, the gamma source comes from a small pellet of material housed inside a titanium capsule and does not require electricity to operate.</a:t>
            </a:r>
          </a:p>
          <a:p>
            <a:pPr lvl="0" algn="just">
              <a:buNone/>
            </a:pPr>
            <a:endParaRPr lang="en-US" sz="3300" dirty="0" smtClean="0">
              <a:latin typeface="Arial" panose="020B0604020202020204" pitchFamily="34" charset="0"/>
              <a:cs typeface="Arial" panose="020B0604020202020204" pitchFamily="34" charset="0"/>
            </a:endParaRPr>
          </a:p>
          <a:p>
            <a:pPr algn="just"/>
            <a:r>
              <a:rPr lang="en-US" sz="3300" dirty="0" smtClean="0">
                <a:latin typeface="Arial" panose="020B0604020202020204" pitchFamily="34" charset="0"/>
                <a:cs typeface="Arial" panose="020B0604020202020204" pitchFamily="34" charset="0"/>
              </a:rPr>
              <a:t>Typically, mobile gamma radiography uses either cobalt-60 or iridium-192 sources as most other radioactive isotopes have been found unsuitable.</a:t>
            </a:r>
          </a:p>
          <a:p>
            <a:pPr algn="just">
              <a:buNone/>
            </a:pPr>
            <a:endParaRPr lang="en-US" sz="3300" dirty="0" smtClean="0">
              <a:latin typeface="Arial" panose="020B0604020202020204" pitchFamily="34" charset="0"/>
              <a:cs typeface="Arial" panose="020B0604020202020204" pitchFamily="34" charset="0"/>
            </a:endParaRPr>
          </a:p>
          <a:p>
            <a:pPr algn="just"/>
            <a:r>
              <a:rPr lang="en-US" sz="3300" dirty="0" smtClean="0">
                <a:latin typeface="Arial" panose="020B0604020202020204" pitchFamily="34" charset="0"/>
                <a:cs typeface="Arial" panose="020B0604020202020204" pitchFamily="34" charset="0"/>
              </a:rPr>
              <a:t>The gamma source material produces energetic photons, is cheaper than x-ray, and is smaller and more portable. This makes it suitable for on-site NDT, but it should also be noted the exposure times are much longer.</a:t>
            </a:r>
          </a:p>
          <a:p>
            <a:pPr algn="just">
              <a:buNone/>
            </a:pPr>
            <a:endParaRPr lang="en-US" sz="3300" dirty="0" smtClean="0">
              <a:latin typeface="Arial" panose="020B0604020202020204" pitchFamily="34" charset="0"/>
              <a:cs typeface="Arial" panose="020B0604020202020204" pitchFamily="34" charset="0"/>
            </a:endParaRPr>
          </a:p>
          <a:p>
            <a:pPr algn="just"/>
            <a:r>
              <a:rPr lang="en-US" sz="3300" dirty="0" smtClean="0">
                <a:latin typeface="Arial" panose="020B0604020202020204" pitchFamily="34" charset="0"/>
                <a:cs typeface="Arial" panose="020B0604020202020204" pitchFamily="34" charset="0"/>
              </a:rPr>
              <a:t>The mobile gamma technique is often used for inspection of metal castings, poured concrete, or welded joints on large critical structural equipment.</a:t>
            </a:r>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pPr algn="ctr"/>
            <a:r>
              <a:rPr lang="en-US" sz="3200" b="1" dirty="0" smtClean="0">
                <a:solidFill>
                  <a:srgbClr val="002060"/>
                </a:solidFill>
              </a:rPr>
              <a:t>Micro focal radiography</a:t>
            </a:r>
            <a:endParaRPr lang="en-US" sz="3200" b="1" dirty="0">
              <a:solidFill>
                <a:srgbClr val="002060"/>
              </a:solidFill>
            </a:endParaRPr>
          </a:p>
        </p:txBody>
      </p:sp>
      <p:sp>
        <p:nvSpPr>
          <p:cNvPr id="3" name="Content Placeholder 2"/>
          <p:cNvSpPr>
            <a:spLocks noGrp="1"/>
          </p:cNvSpPr>
          <p:nvPr>
            <p:ph idx="1"/>
          </p:nvPr>
        </p:nvSpPr>
        <p:spPr>
          <a:xfrm>
            <a:off x="250001" y="836712"/>
            <a:ext cx="8643998" cy="5126055"/>
          </a:xfrm>
        </p:spPr>
        <p:txBody>
          <a:bodyPr>
            <a:noAutofit/>
          </a:bodyPr>
          <a:lstStyle/>
          <a:p>
            <a:pPr algn="just"/>
            <a:endParaRPr lang="en-IN" sz="1600" dirty="0" smtClean="0">
              <a:latin typeface="Arial" panose="020B0604020202020204" pitchFamily="34" charset="0"/>
              <a:cs typeface="Arial" panose="020B0604020202020204" pitchFamily="34" charset="0"/>
            </a:endParaRPr>
          </a:p>
          <a:p>
            <a:pPr algn="just"/>
            <a:r>
              <a:rPr lang="en-IN" sz="1600" dirty="0" smtClean="0">
                <a:latin typeface="Arial" panose="020B0604020202020204" pitchFamily="34" charset="0"/>
                <a:cs typeface="Arial" panose="020B0604020202020204" pitchFamily="34" charset="0"/>
              </a:rPr>
              <a:t>X-Ray equipments having the focal spot size less than 100 µm are referred as Micro focus system. Currently there are advanced micro-focus systems having focal spot size of even 5 µm. Micro-focus radiography systems have the capability to examine even the miniature details of an article by using the magnified X-ray images, which enhances the capability of flaw detection and the reliability. As there is no penumbra effect, the images obtained have very high resolution.</a:t>
            </a:r>
          </a:p>
          <a:p>
            <a:pPr algn="just"/>
            <a:endParaRPr lang="en-IN" sz="1600" dirty="0" smtClean="0">
              <a:latin typeface="Arial" panose="020B0604020202020204" pitchFamily="34" charset="0"/>
              <a:cs typeface="Arial" panose="020B0604020202020204" pitchFamily="34" charset="0"/>
            </a:endParaRPr>
          </a:p>
          <a:p>
            <a:pPr algn="just"/>
            <a:r>
              <a:rPr lang="en-IN" sz="1600" dirty="0" smtClean="0">
                <a:latin typeface="Arial" panose="020B0604020202020204" pitchFamily="34" charset="0"/>
                <a:cs typeface="Arial" panose="020B0604020202020204" pitchFamily="34" charset="0"/>
              </a:rPr>
              <a:t>In conventional radiography units, the size of the focal spot ranges from 1 to 5 mm.  Hence to keep geometric </a:t>
            </a:r>
            <a:r>
              <a:rPr lang="en-IN" sz="1600" dirty="0" err="1" smtClean="0">
                <a:latin typeface="Arial" panose="020B0604020202020204" pitchFamily="34" charset="0"/>
                <a:cs typeface="Arial" panose="020B0604020202020204" pitchFamily="34" charset="0"/>
              </a:rPr>
              <a:t>unsharpness</a:t>
            </a:r>
            <a:r>
              <a:rPr lang="en-IN" sz="1600" dirty="0" smtClean="0">
                <a:latin typeface="Arial" panose="020B0604020202020204" pitchFamily="34" charset="0"/>
                <a:cs typeface="Arial" panose="020B0604020202020204" pitchFamily="34" charset="0"/>
              </a:rPr>
              <a:t> (</a:t>
            </a:r>
            <a:r>
              <a:rPr lang="en-IN" sz="1600" dirty="0" err="1" smtClean="0">
                <a:latin typeface="Arial" panose="020B0604020202020204" pitchFamily="34" charset="0"/>
                <a:cs typeface="Arial" panose="020B0604020202020204" pitchFamily="34" charset="0"/>
              </a:rPr>
              <a:t>U</a:t>
            </a:r>
            <a:r>
              <a:rPr lang="en-IN" sz="1600" baseline="-25000" dirty="0" err="1" smtClean="0">
                <a:latin typeface="Arial" panose="020B0604020202020204" pitchFamily="34" charset="0"/>
                <a:cs typeface="Arial" panose="020B0604020202020204" pitchFamily="34" charset="0"/>
              </a:rPr>
              <a:t>g</a:t>
            </a:r>
            <a:r>
              <a:rPr lang="en-IN" sz="1600" dirty="0" smtClean="0">
                <a:latin typeface="Arial" panose="020B0604020202020204" pitchFamily="34" charset="0"/>
                <a:cs typeface="Arial" panose="020B0604020202020204" pitchFamily="34" charset="0"/>
              </a:rPr>
              <a:t>) as low as possible, the film is placed in intimate contact with the object (minimizing Object to Film Distance (OFD)) and the source to object distance is increased.  However, the Source to Object Distance (SOD) cannot be increased beyond a limit, since this would make the exposure time impractical.  An alternative method is to reduce the focal spot.  X-ray equipment in which the size of the focal spot is between 0.1–1 mm is commonly referred to as </a:t>
            </a:r>
            <a:r>
              <a:rPr lang="en-IN" sz="1600" dirty="0" err="1" smtClean="0">
                <a:latin typeface="Arial" panose="020B0604020202020204" pitchFamily="34" charset="0"/>
                <a:cs typeface="Arial" panose="020B0604020202020204" pitchFamily="34" charset="0"/>
              </a:rPr>
              <a:t>minifocus</a:t>
            </a:r>
            <a:r>
              <a:rPr lang="en-IN" sz="1600" dirty="0" smtClean="0">
                <a:latin typeface="Arial" panose="020B0604020202020204" pitchFamily="34" charset="0"/>
                <a:cs typeface="Arial" panose="020B0604020202020204" pitchFamily="34" charset="0"/>
              </a:rPr>
              <a:t> unit while X-ray equipment in which the focal spot size is less than 0.1 mm or 100 micrometers is referred to as </a:t>
            </a:r>
            <a:r>
              <a:rPr lang="en-IN" sz="1600" dirty="0" err="1" smtClean="0">
                <a:latin typeface="Arial" panose="020B0604020202020204" pitchFamily="34" charset="0"/>
                <a:cs typeface="Arial" panose="020B0604020202020204" pitchFamily="34" charset="0"/>
              </a:rPr>
              <a:t>microfocus</a:t>
            </a:r>
            <a:r>
              <a:rPr lang="en-IN" sz="1600" dirty="0" smtClean="0">
                <a:latin typeface="Arial" panose="020B0604020202020204" pitchFamily="34" charset="0"/>
                <a:cs typeface="Arial" panose="020B0604020202020204" pitchFamily="34" charset="0"/>
              </a:rPr>
              <a:t> unit. This small focal spot is achieved by focusing the electron beam on to the target.  Present day </a:t>
            </a:r>
            <a:r>
              <a:rPr lang="en-IN" sz="1600" dirty="0" err="1" smtClean="0">
                <a:latin typeface="Arial" panose="020B0604020202020204" pitchFamily="34" charset="0"/>
                <a:cs typeface="Arial" panose="020B0604020202020204" pitchFamily="34" charset="0"/>
              </a:rPr>
              <a:t>microfocus</a:t>
            </a:r>
            <a:r>
              <a:rPr lang="en-IN" sz="1600" dirty="0" smtClean="0">
                <a:latin typeface="Arial" panose="020B0604020202020204" pitchFamily="34" charset="0"/>
                <a:cs typeface="Arial" panose="020B0604020202020204" pitchFamily="34" charset="0"/>
              </a:rPr>
              <a:t> units have focal spots in the range of 5 – 15 micrometers.</a:t>
            </a:r>
            <a:endParaRPr lang="en-US" sz="1600" dirty="0">
              <a:latin typeface="Arial" panose="020B0604020202020204" pitchFamily="34" charset="0"/>
              <a:cs typeface="Arial" panose="020B0604020202020204"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910454"/>
          </a:xfrm>
        </p:spPr>
        <p:txBody>
          <a:bodyPr>
            <a:normAutofit fontScale="90000"/>
          </a:bodyPr>
          <a:lstStyle/>
          <a:p>
            <a:pPr algn="ctr"/>
            <a:r>
              <a:rPr lang="en-US" sz="2800" b="1" dirty="0" smtClean="0">
                <a:solidFill>
                  <a:srgbClr val="002060"/>
                </a:solidFill>
              </a:rPr>
              <a:t>Micro focal radiography</a:t>
            </a:r>
            <a:r>
              <a:rPr lang="en-US" sz="2800" b="1" dirty="0" smtClean="0">
                <a:solidFill>
                  <a:srgbClr val="0070C0"/>
                </a:solidFill>
              </a:rPr>
              <a:t/>
            </a:r>
            <a:br>
              <a:rPr lang="en-US" sz="2800" b="1" dirty="0" smtClean="0">
                <a:solidFill>
                  <a:srgbClr val="0070C0"/>
                </a:solidFill>
              </a:rPr>
            </a:br>
            <a:r>
              <a:rPr lang="en-US" sz="2800" b="1" dirty="0" smtClean="0">
                <a:solidFill>
                  <a:schemeClr val="tx2">
                    <a:lumMod val="75000"/>
                  </a:schemeClr>
                </a:solidFill>
              </a:rPr>
              <a:t>Principle</a:t>
            </a:r>
            <a:endParaRPr lang="en-US" sz="2800" b="1" dirty="0">
              <a:solidFill>
                <a:schemeClr val="tx2">
                  <a:lumMod val="75000"/>
                </a:schemeClr>
              </a:solidFill>
            </a:endParaRPr>
          </a:p>
        </p:txBody>
      </p:sp>
      <p:sp>
        <p:nvSpPr>
          <p:cNvPr id="3" name="Content Placeholder 2"/>
          <p:cNvSpPr>
            <a:spLocks noGrp="1"/>
          </p:cNvSpPr>
          <p:nvPr>
            <p:ph idx="1"/>
          </p:nvPr>
        </p:nvSpPr>
        <p:spPr>
          <a:xfrm>
            <a:off x="256350" y="1147137"/>
            <a:ext cx="8708137" cy="4802143"/>
          </a:xfrm>
        </p:spPr>
        <p:txBody>
          <a:bodyPr>
            <a:noAutofit/>
          </a:bodyPr>
          <a:lstStyle/>
          <a:p>
            <a:pPr lvl="1" algn="just" fontAlgn="base"/>
            <a:r>
              <a:rPr lang="en-IN" sz="1800" dirty="0" smtClean="0">
                <a:latin typeface="Arial" panose="020B0604020202020204" pitchFamily="34" charset="0"/>
                <a:cs typeface="Arial" panose="020B0604020202020204" pitchFamily="34" charset="0"/>
              </a:rPr>
              <a:t>The technique of radiography is based on the principles of differential absorption and shadow projection. Thus, one of the main parameters which determine the image quality and the </a:t>
            </a:r>
            <a:r>
              <a:rPr lang="en-IN" sz="1800" dirty="0" err="1" smtClean="0">
                <a:latin typeface="Arial" panose="020B0604020202020204" pitchFamily="34" charset="0"/>
                <a:cs typeface="Arial" panose="020B0604020202020204" pitchFamily="34" charset="0"/>
              </a:rPr>
              <a:t>detectability</a:t>
            </a:r>
            <a:r>
              <a:rPr lang="en-IN" sz="1800" dirty="0" smtClean="0">
                <a:latin typeface="Arial" panose="020B0604020202020204" pitchFamily="34" charset="0"/>
                <a:cs typeface="Arial" panose="020B0604020202020204" pitchFamily="34" charset="0"/>
              </a:rPr>
              <a:t> of features is the area from where the X-rays originate commonly known as the “focal spot”. It can be observed from </a:t>
            </a:r>
            <a:r>
              <a:rPr lang="en-IN" sz="1800" i="1" dirty="0" smtClean="0">
                <a:latin typeface="Arial" panose="020B0604020202020204" pitchFamily="34" charset="0"/>
                <a:cs typeface="Arial" panose="020B0604020202020204" pitchFamily="34" charset="0"/>
              </a:rPr>
              <a:t>see</a:t>
            </a:r>
            <a:r>
              <a:rPr lang="en-IN" sz="1800" dirty="0" smtClean="0">
                <a:latin typeface="Arial" panose="020B0604020202020204" pitchFamily="34" charset="0"/>
                <a:cs typeface="Arial" panose="020B0604020202020204" pitchFamily="34" charset="0"/>
              </a:rPr>
              <a:t> Fig.1 that while a point source of radiation produces a sharp image, a large source produces a diffused image with a large geometric </a:t>
            </a:r>
            <a:r>
              <a:rPr lang="en-IN" sz="1800" dirty="0" err="1" smtClean="0">
                <a:latin typeface="Arial" panose="020B0604020202020204" pitchFamily="34" charset="0"/>
                <a:cs typeface="Arial" panose="020B0604020202020204" pitchFamily="34" charset="0"/>
              </a:rPr>
              <a:t>unsharpness</a:t>
            </a:r>
            <a:r>
              <a:rPr lang="en-IN" sz="1800" dirty="0" smtClean="0">
                <a:latin typeface="Arial" panose="020B0604020202020204" pitchFamily="34" charset="0"/>
                <a:cs typeface="Arial" panose="020B0604020202020204" pitchFamily="34" charset="0"/>
              </a:rPr>
              <a:t>. This geometric </a:t>
            </a:r>
            <a:r>
              <a:rPr lang="en-IN" sz="1800" dirty="0" err="1" smtClean="0">
                <a:latin typeface="Arial" panose="020B0604020202020204" pitchFamily="34" charset="0"/>
                <a:cs typeface="Arial" panose="020B0604020202020204" pitchFamily="34" charset="0"/>
              </a:rPr>
              <a:t>unsharpness</a:t>
            </a:r>
            <a:r>
              <a:rPr lang="en-IN" sz="1800" dirty="0" smtClean="0">
                <a:latin typeface="Arial" panose="020B0604020202020204" pitchFamily="34" charset="0"/>
                <a:cs typeface="Arial" panose="020B0604020202020204" pitchFamily="34" charset="0"/>
              </a:rPr>
              <a:t> (</a:t>
            </a:r>
            <a:r>
              <a:rPr lang="en-IN" sz="1800" dirty="0" err="1" smtClean="0">
                <a:latin typeface="Arial" panose="020B0604020202020204" pitchFamily="34" charset="0"/>
                <a:cs typeface="Arial" panose="020B0604020202020204" pitchFamily="34" charset="0"/>
              </a:rPr>
              <a:t>U</a:t>
            </a:r>
            <a:r>
              <a:rPr lang="en-IN" sz="1800" baseline="-25000" dirty="0" err="1" smtClean="0">
                <a:latin typeface="Arial" panose="020B0604020202020204" pitchFamily="34" charset="0"/>
                <a:cs typeface="Arial" panose="020B0604020202020204" pitchFamily="34" charset="0"/>
              </a:rPr>
              <a:t>g</a:t>
            </a:r>
            <a:r>
              <a:rPr lang="en-IN" sz="1800" dirty="0" smtClean="0">
                <a:latin typeface="Arial" panose="020B0604020202020204" pitchFamily="34" charset="0"/>
                <a:cs typeface="Arial" panose="020B0604020202020204" pitchFamily="34" charset="0"/>
              </a:rPr>
              <a:t>) primarily depends on the focal spot size as given by the relation </a:t>
            </a:r>
            <a:endParaRPr lang="en-US" sz="1800" dirty="0" smtClean="0">
              <a:latin typeface="Arial" panose="020B0604020202020204" pitchFamily="34" charset="0"/>
              <a:cs typeface="Arial" panose="020B0604020202020204" pitchFamily="34" charset="0"/>
            </a:endParaRPr>
          </a:p>
          <a:p>
            <a:pPr algn="just">
              <a:buNone/>
            </a:pPr>
            <a:r>
              <a:rPr lang="en-IN" dirty="0" smtClean="0">
                <a:latin typeface="Arial" panose="020B0604020202020204" pitchFamily="34" charset="0"/>
                <a:cs typeface="Arial" panose="020B0604020202020204" pitchFamily="34" charset="0"/>
              </a:rPr>
              <a:t>                           </a:t>
            </a:r>
          </a:p>
          <a:p>
            <a:pPr algn="just">
              <a:buNone/>
            </a:pPr>
            <a:r>
              <a:rPr lang="en-IN"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algn="just">
              <a:buNone/>
            </a:pPr>
            <a:r>
              <a:rPr lang="en-IN" dirty="0" smtClean="0">
                <a:latin typeface="Arial" panose="020B0604020202020204" pitchFamily="34" charset="0"/>
                <a:cs typeface="Arial" panose="020B0604020202020204" pitchFamily="34" charset="0"/>
              </a:rPr>
              <a:t>where </a:t>
            </a:r>
            <a:endParaRPr lang="en-US" dirty="0" smtClean="0">
              <a:latin typeface="Arial" panose="020B0604020202020204" pitchFamily="34" charset="0"/>
              <a:cs typeface="Arial" panose="020B0604020202020204" pitchFamily="34" charset="0"/>
            </a:endParaRPr>
          </a:p>
          <a:p>
            <a:pPr algn="just">
              <a:buNone/>
            </a:pPr>
            <a:r>
              <a:rPr lang="en-IN" dirty="0" smtClean="0">
                <a:latin typeface="Arial" panose="020B0604020202020204" pitchFamily="34" charset="0"/>
                <a:cs typeface="Arial" panose="020B0604020202020204" pitchFamily="34" charset="0"/>
              </a:rPr>
              <a:t>OFD = the object to film distance;   SOD =  the source to object distance; and   </a:t>
            </a:r>
            <a:endParaRPr lang="en-US" dirty="0" smtClean="0">
              <a:latin typeface="Arial" panose="020B0604020202020204" pitchFamily="34" charset="0"/>
              <a:cs typeface="Arial" panose="020B0604020202020204" pitchFamily="34" charset="0"/>
            </a:endParaRPr>
          </a:p>
          <a:p>
            <a:pPr algn="just">
              <a:buNone/>
            </a:pPr>
            <a:r>
              <a:rPr lang="en-IN" i="1" dirty="0" smtClean="0">
                <a:latin typeface="Arial" panose="020B0604020202020204" pitchFamily="34" charset="0"/>
                <a:cs typeface="Arial" panose="020B0604020202020204" pitchFamily="34" charset="0"/>
              </a:rPr>
              <a:t>f = </a:t>
            </a:r>
            <a:r>
              <a:rPr lang="en-IN" dirty="0" smtClean="0">
                <a:latin typeface="Arial" panose="020B0604020202020204" pitchFamily="34" charset="0"/>
                <a:cs typeface="Arial" panose="020B0604020202020204" pitchFamily="34" charset="0"/>
              </a:rPr>
              <a:t>focal spot size.</a:t>
            </a:r>
            <a:endParaRPr lang="en-US" dirty="0" smtClean="0">
              <a:latin typeface="Arial" panose="020B0604020202020204" pitchFamily="34" charset="0"/>
              <a:cs typeface="Arial" panose="020B0604020202020204" pitchFamily="34" charset="0"/>
            </a:endParaRPr>
          </a:p>
          <a:p>
            <a:pPr algn="just"/>
            <a:endParaRPr lang="en-US" sz="2000"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7" name="Rectangle 3"/>
          <p:cNvSpPr>
            <a:spLocks noChangeArrowheads="1"/>
          </p:cNvSpPr>
          <p:nvPr/>
        </p:nvSpPr>
        <p:spPr bwMode="auto">
          <a:xfrm>
            <a:off x="6350" y="800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51920" y="3645024"/>
            <a:ext cx="1357322" cy="465368"/>
          </a:xfrm>
          <a:prstGeom prst="rect">
            <a:avLst/>
          </a:prstGeom>
          <a:noFill/>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18258"/>
          </a:xfrm>
        </p:spPr>
        <p:txBody>
          <a:bodyPr>
            <a:noAutofit/>
          </a:bodyPr>
          <a:lstStyle/>
          <a:p>
            <a:pPr algn="ctr"/>
            <a:r>
              <a:rPr lang="en-US" sz="2800" b="1" dirty="0" smtClean="0">
                <a:solidFill>
                  <a:srgbClr val="002060"/>
                </a:solidFill>
              </a:rPr>
              <a:t>Micro focal radiography </a:t>
            </a:r>
            <a:r>
              <a:rPr lang="en-US" sz="2800" b="1" dirty="0" smtClean="0">
                <a:solidFill>
                  <a:srgbClr val="0070C0"/>
                </a:solidFill>
              </a:rPr>
              <a:t/>
            </a:r>
            <a:br>
              <a:rPr lang="en-US" sz="2800" b="1" dirty="0" smtClean="0">
                <a:solidFill>
                  <a:srgbClr val="0070C0"/>
                </a:solidFill>
              </a:rPr>
            </a:br>
            <a:r>
              <a:rPr lang="en-US" sz="2800" b="1" dirty="0" smtClean="0">
                <a:solidFill>
                  <a:schemeClr val="tx2">
                    <a:lumMod val="75000"/>
                  </a:schemeClr>
                </a:solidFill>
              </a:rPr>
              <a:t>Principle</a:t>
            </a:r>
            <a:r>
              <a:rPr lang="en-US" sz="2800" b="1" dirty="0" smtClean="0">
                <a:solidFill>
                  <a:schemeClr val="tx2"/>
                </a:solidFill>
              </a:rPr>
              <a:t> </a:t>
            </a:r>
            <a:r>
              <a:rPr lang="en-US" sz="2800" b="1" dirty="0" smtClean="0">
                <a:solidFill>
                  <a:srgbClr val="0070C0"/>
                </a:solidFill>
              </a:rPr>
              <a:t/>
            </a:r>
            <a:br>
              <a:rPr lang="en-US" sz="2800" b="1" dirty="0" smtClean="0">
                <a:solidFill>
                  <a:srgbClr val="0070C0"/>
                </a:solidFill>
              </a:rPr>
            </a:br>
            <a:r>
              <a:rPr lang="en-US" sz="2800" b="1" dirty="0" smtClean="0">
                <a:solidFill>
                  <a:srgbClr val="0070C0"/>
                </a:solidFill>
              </a:rPr>
              <a:t/>
            </a:r>
            <a:br>
              <a:rPr lang="en-US" sz="2800" b="1" dirty="0" smtClean="0">
                <a:solidFill>
                  <a:srgbClr val="0070C0"/>
                </a:solidFill>
              </a:rPr>
            </a:br>
            <a:r>
              <a:rPr lang="en-IN" sz="2000" b="1" dirty="0" smtClean="0"/>
              <a:t>FIG. 1 IMAGE DUE TO POINT SOURCE OF RADIATION AND LINE SOUREC OF RADIATION</a:t>
            </a:r>
            <a:r>
              <a:rPr lang="en-US" sz="3600" dirty="0" smtClean="0"/>
              <a:t/>
            </a:r>
            <a:br>
              <a:rPr lang="en-US" sz="3600" dirty="0" smtClean="0"/>
            </a:br>
            <a:endParaRPr lang="en-US" sz="3600" dirty="0"/>
          </a:p>
        </p:txBody>
      </p:sp>
      <p:pic>
        <p:nvPicPr>
          <p:cNvPr id="4" name="Picture 6" descr="1"/>
          <p:cNvPicPr>
            <a:picLocks noGrp="1" noChangeAspect="1" noChangeArrowheads="1"/>
          </p:cNvPicPr>
          <p:nvPr>
            <p:ph idx="1"/>
          </p:nvPr>
        </p:nvPicPr>
        <p:blipFill>
          <a:blip r:embed="rId2"/>
          <a:srcRect/>
          <a:stretch>
            <a:fillRect/>
          </a:stretch>
        </p:blipFill>
        <p:spPr bwMode="auto">
          <a:xfrm>
            <a:off x="1979712" y="2924944"/>
            <a:ext cx="4714908" cy="3286148"/>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97106"/>
          </a:xfrm>
        </p:spPr>
        <p:txBody>
          <a:bodyPr>
            <a:normAutofit/>
          </a:bodyPr>
          <a:lstStyle/>
          <a:p>
            <a:pPr algn="ctr"/>
            <a:r>
              <a:rPr lang="en-US" sz="3100" b="1" dirty="0" smtClean="0">
                <a:solidFill>
                  <a:srgbClr val="002060"/>
                </a:solidFill>
              </a:rPr>
              <a:t>Micro focal radiography </a:t>
            </a:r>
            <a:r>
              <a:rPr lang="en-US" sz="3100" b="1" dirty="0" smtClean="0">
                <a:solidFill>
                  <a:srgbClr val="0070C0"/>
                </a:solidFill>
              </a:rPr>
              <a:t/>
            </a:r>
            <a:br>
              <a:rPr lang="en-US" sz="3100" b="1" dirty="0" smtClean="0">
                <a:solidFill>
                  <a:srgbClr val="0070C0"/>
                </a:solidFill>
              </a:rPr>
            </a:br>
            <a:r>
              <a:rPr lang="en-US" sz="3100" b="1" dirty="0" smtClean="0">
                <a:solidFill>
                  <a:schemeClr val="tx2">
                    <a:lumMod val="75000"/>
                  </a:schemeClr>
                </a:solidFill>
              </a:rPr>
              <a:t>Principle </a:t>
            </a:r>
            <a:br>
              <a:rPr lang="en-US" sz="3100" b="1" dirty="0" smtClean="0">
                <a:solidFill>
                  <a:schemeClr val="tx2">
                    <a:lumMod val="75000"/>
                  </a:schemeClr>
                </a:solidFill>
              </a:rPr>
            </a:br>
            <a:r>
              <a:rPr lang="en-US" sz="3200" b="1" dirty="0" smtClean="0">
                <a:solidFill>
                  <a:srgbClr val="0070C0"/>
                </a:solidFill>
              </a:rPr>
              <a:t/>
            </a:r>
            <a:br>
              <a:rPr lang="en-US" sz="3200" b="1" dirty="0" smtClean="0">
                <a:solidFill>
                  <a:srgbClr val="0070C0"/>
                </a:solidFill>
              </a:rPr>
            </a:br>
            <a:r>
              <a:rPr lang="en-IN" sz="1400" b="1" dirty="0" smtClean="0">
                <a:latin typeface="Arial" panose="020B0604020202020204" pitchFamily="34" charset="0"/>
                <a:cs typeface="Arial" panose="020B0604020202020204" pitchFamily="34" charset="0"/>
              </a:rPr>
              <a:t>FIG. 2 MICROFOCAL SPOT MAKES IT POSSIBLE TO HAVE PROJECTIVE MAGNIFICATION AND HIGH CONTRAST RADIOGRAPHS DUE TO DECREASED SCATTER RADIATION</a:t>
            </a:r>
            <a:endParaRPr lang="en-US" sz="1400" dirty="0">
              <a:latin typeface="Arial" panose="020B0604020202020204" pitchFamily="34" charset="0"/>
              <a:cs typeface="Arial" panose="020B0604020202020204" pitchFamily="34" charset="0"/>
            </a:endParaRPr>
          </a:p>
        </p:txBody>
      </p:sp>
      <p:pic>
        <p:nvPicPr>
          <p:cNvPr id="4" name="Picture 2" descr="2"/>
          <p:cNvPicPr>
            <a:picLocks noGrp="1" noChangeAspect="1" noChangeArrowheads="1"/>
          </p:cNvPicPr>
          <p:nvPr>
            <p:ph idx="1"/>
          </p:nvPr>
        </p:nvPicPr>
        <p:blipFill>
          <a:blip r:embed="rId2"/>
          <a:stretch>
            <a:fillRect/>
          </a:stretch>
        </p:blipFill>
        <p:spPr bwMode="auto">
          <a:xfrm>
            <a:off x="2411760" y="2708920"/>
            <a:ext cx="5219700" cy="3514725"/>
          </a:xfrm>
          <a:prstGeom prst="rect">
            <a:avLst/>
          </a:prstGeom>
          <a:noFill/>
          <a:ln w="9525">
            <a:noFill/>
            <a:miter lim="800000"/>
            <a:headEnd/>
            <a:tailEnd/>
          </a:ln>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pPr algn="ctr"/>
            <a:r>
              <a:rPr lang="en-US" sz="2800" b="1" dirty="0" smtClean="0">
                <a:solidFill>
                  <a:srgbClr val="002060"/>
                </a:solidFill>
              </a:rPr>
              <a:t>Micro focal radiography </a:t>
            </a:r>
            <a:r>
              <a:rPr lang="en-US" sz="2800" b="1" dirty="0" smtClean="0">
                <a:solidFill>
                  <a:srgbClr val="0070C0"/>
                </a:solidFill>
              </a:rPr>
              <a:t/>
            </a:r>
            <a:br>
              <a:rPr lang="en-US" sz="2800" b="1" dirty="0" smtClean="0">
                <a:solidFill>
                  <a:srgbClr val="0070C0"/>
                </a:solidFill>
              </a:rPr>
            </a:br>
            <a:r>
              <a:rPr lang="en-US" sz="2800" b="1" dirty="0" smtClean="0">
                <a:solidFill>
                  <a:schemeClr val="tx2">
                    <a:lumMod val="75000"/>
                  </a:schemeClr>
                </a:solidFill>
              </a:rPr>
              <a:t>Magnification</a:t>
            </a:r>
            <a:endParaRPr lang="en-US" sz="2800" b="1" dirty="0">
              <a:solidFill>
                <a:schemeClr val="tx2">
                  <a:lumMod val="75000"/>
                </a:schemeClr>
              </a:solidFill>
            </a:endParaRPr>
          </a:p>
        </p:txBody>
      </p:sp>
      <p:sp>
        <p:nvSpPr>
          <p:cNvPr id="3" name="Content Placeholder 2"/>
          <p:cNvSpPr>
            <a:spLocks noGrp="1"/>
          </p:cNvSpPr>
          <p:nvPr>
            <p:ph idx="1"/>
          </p:nvPr>
        </p:nvSpPr>
        <p:spPr>
          <a:xfrm>
            <a:off x="466693" y="1484784"/>
            <a:ext cx="8229600" cy="4411675"/>
          </a:xfrm>
        </p:spPr>
        <p:txBody>
          <a:bodyPr>
            <a:normAutofit/>
          </a:bodyPr>
          <a:lstStyle/>
          <a:p>
            <a:pPr algn="just"/>
            <a:r>
              <a:rPr lang="en-IN" dirty="0" smtClean="0">
                <a:latin typeface="Arial" panose="020B0604020202020204" pitchFamily="34" charset="0"/>
                <a:cs typeface="Arial" panose="020B0604020202020204" pitchFamily="34" charset="0"/>
              </a:rPr>
              <a:t>The magnification factor is defined as the ratio of the source to imaging plane distance and source to object distance and is expressed mathematically as follows: </a:t>
            </a:r>
            <a:endParaRPr lang="en-US" dirty="0" smtClean="0">
              <a:latin typeface="Arial" panose="020B0604020202020204" pitchFamily="34" charset="0"/>
              <a:cs typeface="Arial" panose="020B0604020202020204" pitchFamily="34" charset="0"/>
            </a:endParaRPr>
          </a:p>
          <a:p>
            <a:pPr>
              <a:buNone/>
            </a:pPr>
            <a:r>
              <a:rPr lang="en-IN"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a:buNone/>
            </a:pPr>
            <a:r>
              <a:rPr lang="en-IN" dirty="0" smtClean="0">
                <a:latin typeface="Arial" panose="020B0604020202020204" pitchFamily="34" charset="0"/>
                <a:cs typeface="Arial" panose="020B0604020202020204" pitchFamily="34" charset="0"/>
              </a:rPr>
              <a:t>		M = SFD / (SFD-OFD) </a:t>
            </a:r>
            <a:endParaRPr lang="en-US" dirty="0" smtClean="0">
              <a:latin typeface="Arial" panose="020B0604020202020204" pitchFamily="34" charset="0"/>
              <a:cs typeface="Arial" panose="020B0604020202020204" pitchFamily="34" charset="0"/>
            </a:endParaRPr>
          </a:p>
          <a:p>
            <a:pPr>
              <a:buNone/>
            </a:pPr>
            <a:r>
              <a:rPr lang="en-IN" dirty="0" smtClean="0">
                <a:latin typeface="Arial" panose="020B0604020202020204" pitchFamily="34" charset="0"/>
                <a:cs typeface="Arial" panose="020B0604020202020204" pitchFamily="34" charset="0"/>
              </a:rPr>
              <a:t>where ,</a:t>
            </a:r>
            <a:endParaRPr lang="en-US" dirty="0" smtClean="0">
              <a:latin typeface="Arial" panose="020B0604020202020204" pitchFamily="34" charset="0"/>
              <a:cs typeface="Arial" panose="020B0604020202020204" pitchFamily="34" charset="0"/>
            </a:endParaRPr>
          </a:p>
          <a:p>
            <a:pPr>
              <a:buNone/>
            </a:pPr>
            <a:r>
              <a:rPr lang="en-IN" dirty="0" smtClean="0">
                <a:latin typeface="Arial" panose="020B0604020202020204" pitchFamily="34" charset="0"/>
                <a:cs typeface="Arial" panose="020B0604020202020204" pitchFamily="34" charset="0"/>
              </a:rPr>
              <a:t>OFD = the object to film distance; and          </a:t>
            </a:r>
          </a:p>
          <a:p>
            <a:pPr>
              <a:buNone/>
            </a:pPr>
            <a:r>
              <a:rPr lang="en-IN" dirty="0" smtClean="0">
                <a:latin typeface="Arial" panose="020B0604020202020204" pitchFamily="34" charset="0"/>
                <a:cs typeface="Arial" panose="020B0604020202020204" pitchFamily="34" charset="0"/>
              </a:rPr>
              <a:t>SOD = the source to object distance.   </a:t>
            </a:r>
            <a:endParaRPr lang="en-US" dirty="0" smtClean="0">
              <a:latin typeface="Arial" panose="020B0604020202020204" pitchFamily="34" charset="0"/>
              <a:cs typeface="Arial" panose="020B0604020202020204" pitchFamily="34" charset="0"/>
            </a:endParaRPr>
          </a:p>
          <a:p>
            <a:pPr>
              <a:buNone/>
            </a:pPr>
            <a:r>
              <a:rPr lang="en-IN"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r>
              <a:rPr lang="en-IN" dirty="0" smtClean="0">
                <a:latin typeface="Arial" panose="020B0604020202020204" pitchFamily="34" charset="0"/>
                <a:cs typeface="Arial" panose="020B0604020202020204" pitchFamily="34" charset="0"/>
              </a:rPr>
              <a:t>Simple formula that relates the image blur (</a:t>
            </a:r>
            <a:r>
              <a:rPr lang="en-IN" dirty="0" err="1" smtClean="0">
                <a:latin typeface="Arial" panose="020B0604020202020204" pitchFamily="34" charset="0"/>
                <a:cs typeface="Arial" panose="020B0604020202020204" pitchFamily="34" charset="0"/>
              </a:rPr>
              <a:t>Ug</a:t>
            </a:r>
            <a:r>
              <a:rPr lang="en-IN" dirty="0" smtClean="0">
                <a:latin typeface="Arial" panose="020B0604020202020204" pitchFamily="34" charset="0"/>
                <a:cs typeface="Arial" panose="020B0604020202020204" pitchFamily="34" charset="0"/>
              </a:rPr>
              <a:t>) to the magnification (M) and the focal spot size (F) is as follows: </a:t>
            </a:r>
            <a:endParaRPr lang="en-US" dirty="0" smtClean="0">
              <a:latin typeface="Arial" panose="020B0604020202020204" pitchFamily="34" charset="0"/>
              <a:cs typeface="Arial" panose="020B0604020202020204" pitchFamily="34" charset="0"/>
            </a:endParaRPr>
          </a:p>
          <a:p>
            <a:pPr>
              <a:buNone/>
            </a:pPr>
            <a:r>
              <a:rPr lang="en-IN" dirty="0" smtClean="0">
                <a:latin typeface="Arial" panose="020B0604020202020204" pitchFamily="34" charset="0"/>
                <a:cs typeface="Arial" panose="020B0604020202020204" pitchFamily="34" charset="0"/>
              </a:rPr>
              <a:t>                 </a:t>
            </a:r>
            <a:r>
              <a:rPr lang="en-IN" dirty="0" err="1" smtClean="0">
                <a:latin typeface="Arial" panose="020B0604020202020204" pitchFamily="34" charset="0"/>
                <a:cs typeface="Arial" panose="020B0604020202020204" pitchFamily="34" charset="0"/>
              </a:rPr>
              <a:t>Ug</a:t>
            </a:r>
            <a:r>
              <a:rPr lang="en-IN" dirty="0" smtClean="0">
                <a:latin typeface="Arial" panose="020B0604020202020204" pitchFamily="34" charset="0"/>
                <a:cs typeface="Arial" panose="020B0604020202020204" pitchFamily="34" charset="0"/>
              </a:rPr>
              <a:t> = F (M-1) </a:t>
            </a:r>
            <a:endParaRPr lang="en-US" dirty="0" smtClean="0">
              <a:latin typeface="Arial" panose="020B0604020202020204" pitchFamily="34" charset="0"/>
              <a:cs typeface="Arial" panose="020B0604020202020204" pitchFamily="34"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188640"/>
            <a:ext cx="6589199" cy="720080"/>
          </a:xfrm>
        </p:spPr>
        <p:txBody>
          <a:bodyPr/>
          <a:lstStyle/>
          <a:p>
            <a:r>
              <a:rPr lang="en-US" dirty="0" smtClean="0">
                <a:solidFill>
                  <a:srgbClr val="7030A0"/>
                </a:solidFill>
              </a:rPr>
              <a:t>           Why NDT ?</a:t>
            </a:r>
            <a:endParaRPr lang="en-US" dirty="0">
              <a:solidFill>
                <a:srgbClr val="7030A0"/>
              </a:solidFill>
            </a:endParaRPr>
          </a:p>
        </p:txBody>
      </p:sp>
      <p:sp>
        <p:nvSpPr>
          <p:cNvPr id="3" name="Content Placeholder 2"/>
          <p:cNvSpPr>
            <a:spLocks noGrp="1"/>
          </p:cNvSpPr>
          <p:nvPr>
            <p:ph idx="1"/>
          </p:nvPr>
        </p:nvSpPr>
        <p:spPr>
          <a:xfrm>
            <a:off x="457200" y="1268760"/>
            <a:ext cx="8229600" cy="4857403"/>
          </a:xfrm>
        </p:spPr>
        <p:txBody>
          <a:bodyPr>
            <a:normAutofit fontScale="85000" lnSpcReduction="20000"/>
          </a:bodyPr>
          <a:lstStyle/>
          <a:p>
            <a:r>
              <a:rPr lang="en-US" sz="1900" dirty="0" smtClean="0">
                <a:latin typeface="Arial" panose="020B0604020202020204" pitchFamily="34" charset="0"/>
                <a:cs typeface="Arial" panose="020B0604020202020204" pitchFamily="34" charset="0"/>
              </a:rPr>
              <a:t>Because NDT does not permanently alter the article being inspected, it is a highly valuable technique that can save both money and time in product evaluation, troubleshooting, and research. </a:t>
            </a:r>
          </a:p>
          <a:p>
            <a:pPr marL="0" indent="0">
              <a:buNone/>
            </a:pPr>
            <a:endParaRPr lang="en-US" sz="1900" dirty="0" smtClean="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NDT does not directly measure mechanical properties but they are used </a:t>
            </a:r>
            <a:r>
              <a:rPr lang="en-US" sz="1900" b="1" dirty="0">
                <a:latin typeface="Arial" panose="020B0604020202020204" pitchFamily="34" charset="0"/>
                <a:cs typeface="Arial" panose="020B0604020202020204" pitchFamily="34" charset="0"/>
              </a:rPr>
              <a:t>to locate defects or flaws in the component. </a:t>
            </a:r>
          </a:p>
          <a:p>
            <a:endParaRPr lang="en-US" sz="1900" dirty="0">
              <a:solidFill>
                <a:srgbClr val="FF0000"/>
              </a:solidFill>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 Flaws reduce useful life of component resulting in </a:t>
            </a:r>
            <a:r>
              <a:rPr lang="en-US" sz="1900" b="1" dirty="0">
                <a:latin typeface="Arial" panose="020B0604020202020204" pitchFamily="34" charset="0"/>
                <a:cs typeface="Arial" panose="020B0604020202020204" pitchFamily="34" charset="0"/>
              </a:rPr>
              <a:t>premature failure </a:t>
            </a:r>
            <a:r>
              <a:rPr lang="en-US" sz="1900" dirty="0">
                <a:latin typeface="Arial" panose="020B0604020202020204" pitchFamily="34" charset="0"/>
                <a:cs typeface="Arial" panose="020B0604020202020204" pitchFamily="34" charset="0"/>
              </a:rPr>
              <a:t>even with a sound design and proper selection of materials. </a:t>
            </a:r>
          </a:p>
          <a:p>
            <a:endParaRPr lang="en-US" sz="1900" dirty="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 To obtain high level of </a:t>
            </a:r>
            <a:r>
              <a:rPr lang="en-US" sz="1900" b="1" dirty="0">
                <a:latin typeface="Arial" panose="020B0604020202020204" pitchFamily="34" charset="0"/>
                <a:cs typeface="Arial" panose="020B0604020202020204" pitchFamily="34" charset="0"/>
              </a:rPr>
              <a:t>reliability</a:t>
            </a:r>
            <a:r>
              <a:rPr lang="en-US" sz="1900" dirty="0">
                <a:solidFill>
                  <a:srgbClr val="FF0000"/>
                </a:solidFill>
                <a:latin typeface="Arial" panose="020B0604020202020204" pitchFamily="34" charset="0"/>
                <a:cs typeface="Arial" panose="020B0604020202020204" pitchFamily="34" charset="0"/>
              </a:rPr>
              <a:t> </a:t>
            </a:r>
            <a:r>
              <a:rPr lang="en-US" sz="1900" dirty="0">
                <a:latin typeface="Arial" panose="020B0604020202020204" pitchFamily="34" charset="0"/>
                <a:cs typeface="Arial" panose="020B0604020202020204" pitchFamily="34" charset="0"/>
              </a:rPr>
              <a:t>, defect should be absent or at minimum level.  </a:t>
            </a:r>
          </a:p>
          <a:p>
            <a:pPr marL="0" indent="0">
              <a:buNone/>
            </a:pPr>
            <a:endParaRPr lang="en-US" sz="1900" dirty="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 NDT is carried out </a:t>
            </a:r>
            <a:r>
              <a:rPr lang="en-US" sz="1900" b="1" dirty="0">
                <a:latin typeface="Arial" panose="020B0604020202020204" pitchFamily="34" charset="0"/>
                <a:cs typeface="Arial" panose="020B0604020202020204" pitchFamily="34" charset="0"/>
              </a:rPr>
              <a:t>periodically</a:t>
            </a:r>
            <a:r>
              <a:rPr lang="en-US" sz="1900" dirty="0">
                <a:latin typeface="Arial" panose="020B0604020202020204" pitchFamily="34" charset="0"/>
                <a:cs typeface="Arial" panose="020B0604020202020204" pitchFamily="34" charset="0"/>
              </a:rPr>
              <a:t>. </a:t>
            </a:r>
          </a:p>
          <a:p>
            <a:endParaRPr lang="en-US" sz="1900" dirty="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 </a:t>
            </a:r>
            <a:r>
              <a:rPr lang="en-US" sz="1900" b="1" dirty="0">
                <a:latin typeface="Arial" panose="020B0604020202020204" pitchFamily="34" charset="0"/>
                <a:cs typeface="Arial" panose="020B0604020202020204" pitchFamily="34" charset="0"/>
              </a:rPr>
              <a:t>Replacement of component </a:t>
            </a:r>
            <a:r>
              <a:rPr lang="en-US" sz="1900" dirty="0">
                <a:latin typeface="Arial" panose="020B0604020202020204" pitchFamily="34" charset="0"/>
                <a:cs typeface="Arial" panose="020B0604020202020204" pitchFamily="34" charset="0"/>
              </a:rPr>
              <a:t>before its premature failure to avoid dangerous results.</a:t>
            </a:r>
          </a:p>
          <a:p>
            <a:endParaRPr lang="en-US" dirty="0" smtClean="0"/>
          </a:p>
        </p:txBody>
      </p:sp>
    </p:spTree>
    <p:extLst>
      <p:ext uri="{BB962C8B-B14F-4D97-AF65-F5344CB8AC3E}">
        <p14:creationId xmlns:p14="http://schemas.microsoft.com/office/powerpoint/2010/main" val="220707143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1357322"/>
          </a:xfrm>
        </p:spPr>
        <p:txBody>
          <a:bodyPr>
            <a:normAutofit fontScale="90000"/>
          </a:bodyPr>
          <a:lstStyle/>
          <a:p>
            <a:pPr algn="ctr"/>
            <a:r>
              <a:rPr lang="en-US" sz="2800" b="1" dirty="0" smtClean="0">
                <a:solidFill>
                  <a:srgbClr val="002060"/>
                </a:solidFill>
              </a:rPr>
              <a:t>Micro focal radiography</a:t>
            </a:r>
            <a:br>
              <a:rPr lang="en-US" sz="2800" b="1" dirty="0" smtClean="0">
                <a:solidFill>
                  <a:srgbClr val="002060"/>
                </a:solidFill>
              </a:rPr>
            </a:br>
            <a:r>
              <a:rPr lang="en-US" sz="2800" b="1" dirty="0" smtClean="0">
                <a:solidFill>
                  <a:srgbClr val="0070C0"/>
                </a:solidFill>
              </a:rPr>
              <a:t/>
            </a:r>
            <a:br>
              <a:rPr lang="en-US" sz="2800" b="1" dirty="0" smtClean="0">
                <a:solidFill>
                  <a:srgbClr val="0070C0"/>
                </a:solidFill>
              </a:rPr>
            </a:br>
            <a:r>
              <a:rPr lang="en-US" sz="2800" b="1" dirty="0" smtClean="0">
                <a:solidFill>
                  <a:schemeClr val="tx2">
                    <a:lumMod val="75000"/>
                  </a:schemeClr>
                </a:solidFill>
              </a:rPr>
              <a:t>Advantages of reduced focal spot size</a:t>
            </a:r>
            <a:endParaRPr lang="en-US" sz="2800" dirty="0">
              <a:solidFill>
                <a:schemeClr val="tx2">
                  <a:lumMod val="75000"/>
                </a:schemeClr>
              </a:solidFill>
            </a:endParaRPr>
          </a:p>
        </p:txBody>
      </p:sp>
      <p:sp>
        <p:nvSpPr>
          <p:cNvPr id="3" name="Content Placeholder 2"/>
          <p:cNvSpPr>
            <a:spLocks noGrp="1"/>
          </p:cNvSpPr>
          <p:nvPr>
            <p:ph idx="1"/>
          </p:nvPr>
        </p:nvSpPr>
        <p:spPr>
          <a:xfrm>
            <a:off x="457200" y="1857364"/>
            <a:ext cx="8229600" cy="4268799"/>
          </a:xfrm>
        </p:spPr>
        <p:txBody>
          <a:bodyPr>
            <a:normAutofit/>
          </a:bodyPr>
          <a:lstStyle/>
          <a:p>
            <a:pPr>
              <a:buNone/>
            </a:pPr>
            <a:r>
              <a:rPr lang="en-IN" b="1" dirty="0" smtClean="0">
                <a:latin typeface="Arial" panose="020B0604020202020204" pitchFamily="34" charset="0"/>
                <a:cs typeface="Arial" panose="020B0604020202020204" pitchFamily="34" charset="0"/>
              </a:rPr>
              <a:t>Once the focal spot size is reduced, a number of advantages can be identified.  These include: </a:t>
            </a:r>
          </a:p>
          <a:p>
            <a:pPr>
              <a:buNone/>
            </a:pPr>
            <a:endParaRPr lang="en-US" b="1" dirty="0" smtClean="0">
              <a:latin typeface="Arial" panose="020B0604020202020204" pitchFamily="34" charset="0"/>
              <a:cs typeface="Arial" panose="020B0604020202020204" pitchFamily="34" charset="0"/>
            </a:endParaRPr>
          </a:p>
          <a:p>
            <a:pPr marL="457200" indent="-457200" algn="just">
              <a:buAutoNum type="alphaLcParenR"/>
            </a:pPr>
            <a:r>
              <a:rPr lang="en-IN" b="1" dirty="0" smtClean="0">
                <a:latin typeface="Arial" panose="020B0604020202020204" pitchFamily="34" charset="0"/>
                <a:cs typeface="Arial" panose="020B0604020202020204" pitchFamily="34" charset="0"/>
              </a:rPr>
              <a:t>Projection magnification</a:t>
            </a:r>
            <a:r>
              <a:rPr lang="en-IN" dirty="0" smtClean="0">
                <a:latin typeface="Arial" panose="020B0604020202020204" pitchFamily="34" charset="0"/>
                <a:cs typeface="Arial" panose="020B0604020202020204" pitchFamily="34" charset="0"/>
              </a:rPr>
              <a:t>:  The object need not be in contact with the film during exposure as in conventional radiography.  Thus one can obtain enlarged primary radiographs with magnifications greater than 2X .</a:t>
            </a:r>
          </a:p>
          <a:p>
            <a:pPr marL="457200" indent="-457200" algn="just">
              <a:buNone/>
            </a:pPr>
            <a:endParaRPr lang="en-IN" dirty="0" smtClean="0">
              <a:latin typeface="Arial" panose="020B0604020202020204" pitchFamily="34" charset="0"/>
              <a:cs typeface="Arial" panose="020B0604020202020204" pitchFamily="34" charset="0"/>
            </a:endParaRPr>
          </a:p>
          <a:p>
            <a:pPr marL="457200" lvl="2" indent="-457200" algn="just">
              <a:buNone/>
            </a:pPr>
            <a:r>
              <a:rPr lang="en-IN" sz="1800" b="1" dirty="0" smtClean="0">
                <a:latin typeface="Arial" panose="020B0604020202020204" pitchFamily="34" charset="0"/>
                <a:cs typeface="Arial" panose="020B0604020202020204" pitchFamily="34" charset="0"/>
              </a:rPr>
              <a:t>b)    Improved radiographic contrast:  </a:t>
            </a:r>
            <a:r>
              <a:rPr lang="en-IN" sz="1800" dirty="0" smtClean="0">
                <a:latin typeface="Arial" panose="020B0604020202020204" pitchFamily="34" charset="0"/>
                <a:cs typeface="Arial" panose="020B0604020202020204" pitchFamily="34" charset="0"/>
              </a:rPr>
              <a:t>In conventional radiography, scattered radiation especially generated from within the object reduces radiographic contrast.  In </a:t>
            </a:r>
            <a:r>
              <a:rPr lang="en-IN" sz="1800" dirty="0" err="1" smtClean="0">
                <a:latin typeface="Arial" panose="020B0604020202020204" pitchFamily="34" charset="0"/>
                <a:cs typeface="Arial" panose="020B0604020202020204" pitchFamily="34" charset="0"/>
              </a:rPr>
              <a:t>microfocal</a:t>
            </a:r>
            <a:r>
              <a:rPr lang="en-IN" sz="1800" dirty="0" smtClean="0">
                <a:latin typeface="Arial" panose="020B0604020202020204" pitchFamily="34" charset="0"/>
                <a:cs typeface="Arial" panose="020B0604020202020204" pitchFamily="34" charset="0"/>
              </a:rPr>
              <a:t> radiography, since the object is placed away from the film, the amount of scattered radiation reaching the film is largely reduced. Thus, </a:t>
            </a:r>
            <a:r>
              <a:rPr lang="en-IN" sz="1800" dirty="0" err="1" smtClean="0">
                <a:latin typeface="Arial" panose="020B0604020202020204" pitchFamily="34" charset="0"/>
                <a:cs typeface="Arial" panose="020B0604020202020204" pitchFamily="34" charset="0"/>
              </a:rPr>
              <a:t>microfocal</a:t>
            </a:r>
            <a:r>
              <a:rPr lang="en-IN" sz="1800" dirty="0" smtClean="0">
                <a:latin typeface="Arial" panose="020B0604020202020204" pitchFamily="34" charset="0"/>
                <a:cs typeface="Arial" panose="020B0604020202020204" pitchFamily="34" charset="0"/>
              </a:rPr>
              <a:t> radiographs have better contrast compared to conventional radiographs.</a:t>
            </a:r>
            <a:endParaRPr lang="en-US" sz="1800" dirty="0">
              <a:latin typeface="Arial" panose="020B0604020202020204" pitchFamily="34" charset="0"/>
              <a:cs typeface="Arial" panose="020B0604020202020204"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328758"/>
          </a:xfrm>
        </p:spPr>
        <p:txBody>
          <a:bodyPr>
            <a:normAutofit fontScale="90000"/>
          </a:bodyPr>
          <a:lstStyle/>
          <a:p>
            <a:pPr algn="ctr"/>
            <a:r>
              <a:rPr lang="en-US" sz="2800" b="1" dirty="0" smtClean="0">
                <a:solidFill>
                  <a:srgbClr val="002060"/>
                </a:solidFill>
              </a:rPr>
              <a:t>Micro focal radiography</a:t>
            </a:r>
            <a:br>
              <a:rPr lang="en-US" sz="2800" b="1" dirty="0" smtClean="0">
                <a:solidFill>
                  <a:srgbClr val="002060"/>
                </a:solidFill>
              </a:rPr>
            </a:br>
            <a:r>
              <a:rPr lang="en-US" sz="2800" b="1" dirty="0" smtClean="0">
                <a:solidFill>
                  <a:srgbClr val="0070C0"/>
                </a:solidFill>
              </a:rPr>
              <a:t/>
            </a:r>
            <a:br>
              <a:rPr lang="en-US" sz="2800" b="1" dirty="0" smtClean="0">
                <a:solidFill>
                  <a:srgbClr val="0070C0"/>
                </a:solidFill>
              </a:rPr>
            </a:br>
            <a:r>
              <a:rPr lang="en-US" sz="2800" b="1" dirty="0" smtClean="0">
                <a:solidFill>
                  <a:schemeClr val="tx2">
                    <a:lumMod val="75000"/>
                  </a:schemeClr>
                </a:solidFill>
              </a:rPr>
              <a:t>Disadvantages of projection magnification</a:t>
            </a:r>
            <a:endParaRPr lang="en-US" sz="2800" dirty="0">
              <a:solidFill>
                <a:schemeClr val="tx2">
                  <a:lumMod val="75000"/>
                </a:schemeClr>
              </a:solidFill>
            </a:endParaRPr>
          </a:p>
        </p:txBody>
      </p:sp>
      <p:sp>
        <p:nvSpPr>
          <p:cNvPr id="3" name="Content Placeholder 2"/>
          <p:cNvSpPr>
            <a:spLocks noGrp="1"/>
          </p:cNvSpPr>
          <p:nvPr>
            <p:ph idx="1"/>
          </p:nvPr>
        </p:nvSpPr>
        <p:spPr>
          <a:xfrm>
            <a:off x="459931" y="2060848"/>
            <a:ext cx="8229600" cy="4209331"/>
          </a:xfrm>
        </p:spPr>
        <p:txBody>
          <a:bodyPr>
            <a:normAutofit/>
          </a:bodyPr>
          <a:lstStyle/>
          <a:p>
            <a:pPr>
              <a:buNone/>
            </a:pPr>
            <a:r>
              <a:rPr lang="en-IN" b="1" dirty="0" smtClean="0">
                <a:latin typeface="Arial" panose="020B0604020202020204" pitchFamily="34" charset="0"/>
                <a:cs typeface="Arial" panose="020B0604020202020204" pitchFamily="34" charset="0"/>
              </a:rPr>
              <a:t>Projection magnification has its inherent disadvantages given below: </a:t>
            </a:r>
          </a:p>
          <a:p>
            <a:pPr>
              <a:buNone/>
            </a:pPr>
            <a:endParaRPr lang="en-US" b="1" dirty="0" smtClean="0">
              <a:latin typeface="Arial" panose="020B0604020202020204" pitchFamily="34" charset="0"/>
              <a:cs typeface="Arial" panose="020B0604020202020204" pitchFamily="34" charset="0"/>
            </a:endParaRPr>
          </a:p>
          <a:p>
            <a:pPr marL="457200" lvl="0" indent="-457200" algn="just">
              <a:buFont typeface="Arial" pitchFamily="34" charset="0"/>
              <a:buAutoNum type="alphaLcParenR"/>
            </a:pPr>
            <a:r>
              <a:rPr lang="en-IN" dirty="0" smtClean="0">
                <a:latin typeface="Arial" panose="020B0604020202020204" pitchFamily="34" charset="0"/>
                <a:cs typeface="Arial" panose="020B0604020202020204" pitchFamily="34" charset="0"/>
              </a:rPr>
              <a:t>Since the object is placed closed to the source, a smaller volume of the object is inspected at any one time as can be seen from </a:t>
            </a:r>
            <a:r>
              <a:rPr lang="en-IN" i="1" dirty="0" smtClean="0">
                <a:latin typeface="Arial" panose="020B0604020202020204" pitchFamily="34" charset="0"/>
                <a:cs typeface="Arial" panose="020B0604020202020204" pitchFamily="34" charset="0"/>
              </a:rPr>
              <a:t>see</a:t>
            </a:r>
            <a:r>
              <a:rPr lang="en-IN" dirty="0" smtClean="0">
                <a:latin typeface="Arial" panose="020B0604020202020204" pitchFamily="34" charset="0"/>
                <a:cs typeface="Arial" panose="020B0604020202020204" pitchFamily="34" charset="0"/>
              </a:rPr>
              <a:t> Fig. 2. This means more number of exposures and more number of films. </a:t>
            </a:r>
          </a:p>
          <a:p>
            <a:pPr marL="457200" lvl="0" indent="-457200" algn="just">
              <a:buNone/>
            </a:pPr>
            <a:r>
              <a:rPr lang="en-IN"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457200" indent="-457200" algn="just">
              <a:buNone/>
            </a:pPr>
            <a:r>
              <a:rPr lang="en-IN" dirty="0" smtClean="0">
                <a:latin typeface="Arial" panose="020B0604020202020204" pitchFamily="34" charset="0"/>
                <a:cs typeface="Arial" panose="020B0604020202020204" pitchFamily="34" charset="0"/>
              </a:rPr>
              <a:t>b)   Since the electrons are focused on to the target, the heat is concentrated in a very small and localized spot.  Hence the target cannot be loaded to a great extent which limits the tube current.</a:t>
            </a:r>
          </a:p>
          <a:p>
            <a:pPr marL="457200" indent="-457200" algn="just">
              <a:buNone/>
            </a:pPr>
            <a:endParaRPr lang="en-IN" sz="2000" dirty="0" smtClean="0"/>
          </a:p>
          <a:p>
            <a:pPr marL="457200" lvl="2" indent="-457200" algn="just">
              <a:buNone/>
            </a:pPr>
            <a:endParaRPr lang="en-US" sz="20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4749800" cy="6858000"/>
            <a:chOff x="0" y="0"/>
            <a:chExt cx="2501952" cy="2709333"/>
          </a:xfrm>
        </p:grpSpPr>
        <p:sp>
          <p:nvSpPr>
            <p:cNvPr id="3" name="Freeform 3"/>
            <p:cNvSpPr/>
            <p:nvPr/>
          </p:nvSpPr>
          <p:spPr>
            <a:xfrm>
              <a:off x="0" y="0"/>
              <a:ext cx="2501952" cy="2709333"/>
            </a:xfrm>
            <a:custGeom>
              <a:avLst/>
              <a:gdLst/>
              <a:ahLst/>
              <a:cxnLst/>
              <a:rect l="l" t="t" r="r" b="b"/>
              <a:pathLst>
                <a:path w="2501952" h="2709333">
                  <a:moveTo>
                    <a:pt x="0" y="0"/>
                  </a:moveTo>
                  <a:lnTo>
                    <a:pt x="2501952" y="0"/>
                  </a:lnTo>
                  <a:lnTo>
                    <a:pt x="2501952" y="2709333"/>
                  </a:lnTo>
                  <a:lnTo>
                    <a:pt x="0" y="2709333"/>
                  </a:lnTo>
                  <a:close/>
                </a:path>
              </a:pathLst>
            </a:custGeom>
            <a:solidFill>
              <a:srgbClr val="593C8F"/>
            </a:solidFill>
          </p:spPr>
        </p:sp>
        <p:sp>
          <p:nvSpPr>
            <p:cNvPr id="4" name="TextBox 4"/>
            <p:cNvSpPr txBox="1"/>
            <p:nvPr/>
          </p:nvSpPr>
          <p:spPr>
            <a:xfrm>
              <a:off x="0" y="-47625"/>
              <a:ext cx="2501952" cy="2756958"/>
            </a:xfrm>
            <a:prstGeom prst="rect">
              <a:avLst/>
            </a:prstGeom>
          </p:spPr>
          <p:txBody>
            <a:bodyPr lIns="50800" tIns="50800" rIns="50800" bIns="50800" rtlCol="0" anchor="ctr"/>
            <a:lstStyle/>
            <a:p>
              <a:pPr algn="ctr">
                <a:lnSpc>
                  <a:spcPts val="1489"/>
                </a:lnSpc>
              </a:pPr>
              <a:endParaRPr/>
            </a:p>
          </p:txBody>
        </p:sp>
      </p:grpSp>
      <p:sp>
        <p:nvSpPr>
          <p:cNvPr id="5" name="TextBox 5"/>
          <p:cNvSpPr txBox="1"/>
          <p:nvPr/>
        </p:nvSpPr>
        <p:spPr>
          <a:xfrm>
            <a:off x="537755" y="990198"/>
            <a:ext cx="2990524" cy="397160"/>
          </a:xfrm>
          <a:prstGeom prst="rect">
            <a:avLst/>
          </a:prstGeom>
        </p:spPr>
        <p:txBody>
          <a:bodyPr lIns="0" tIns="0" rIns="0" bIns="0" rtlCol="0" anchor="t">
            <a:spAutoFit/>
          </a:bodyPr>
          <a:lstStyle/>
          <a:p>
            <a:pPr>
              <a:lnSpc>
                <a:spcPts val="3370"/>
              </a:lnSpc>
              <a:spcBef>
                <a:spcPct val="0"/>
              </a:spcBef>
            </a:pPr>
            <a:r>
              <a:rPr lang="en-US" sz="2400" dirty="0" smtClean="0">
                <a:solidFill>
                  <a:srgbClr val="FFFFFF"/>
                </a:solidFill>
                <a:latin typeface="Poppins"/>
                <a:ea typeface="Poppins"/>
                <a:cs typeface="Poppins"/>
                <a:sym typeface="Poppins"/>
              </a:rPr>
              <a:t>5</a:t>
            </a:r>
            <a:endParaRPr lang="en-US" sz="2400" dirty="0">
              <a:solidFill>
                <a:srgbClr val="FFFFFF"/>
              </a:solidFill>
              <a:latin typeface="Poppins"/>
              <a:ea typeface="Poppins"/>
              <a:cs typeface="Poppins"/>
              <a:sym typeface="Poppins"/>
            </a:endParaRPr>
          </a:p>
        </p:txBody>
      </p:sp>
      <p:sp>
        <p:nvSpPr>
          <p:cNvPr id="6" name="AutoShape 6"/>
          <p:cNvSpPr/>
          <p:nvPr/>
        </p:nvSpPr>
        <p:spPr>
          <a:xfrm flipV="1">
            <a:off x="514382" y="1495056"/>
            <a:ext cx="2880995" cy="12700"/>
          </a:xfrm>
          <a:prstGeom prst="line">
            <a:avLst/>
          </a:prstGeom>
          <a:ln w="38100" cap="flat">
            <a:solidFill>
              <a:srgbClr val="FFFFFF"/>
            </a:solidFill>
            <a:prstDash val="solid"/>
            <a:headEnd type="none" w="sm" len="sm"/>
            <a:tailEnd type="none" w="sm" len="sm"/>
          </a:ln>
        </p:spPr>
      </p:sp>
      <p:sp>
        <p:nvSpPr>
          <p:cNvPr id="10" name="TextBox 10"/>
          <p:cNvSpPr txBox="1"/>
          <p:nvPr/>
        </p:nvSpPr>
        <p:spPr>
          <a:xfrm>
            <a:off x="514350" y="2143116"/>
            <a:ext cx="4129088" cy="4308872"/>
          </a:xfrm>
          <a:prstGeom prst="rect">
            <a:avLst/>
          </a:prstGeom>
        </p:spPr>
        <p:txBody>
          <a:bodyPr wrap="square" lIns="0" tIns="0" rIns="0" bIns="0" rtlCol="0" anchor="t">
            <a:spAutoFit/>
          </a:bodyPr>
          <a:lstStyle/>
          <a:p>
            <a:pPr algn="ctr">
              <a:lnSpc>
                <a:spcPts val="4155"/>
              </a:lnSpc>
            </a:pPr>
            <a:r>
              <a:rPr lang="en-US" sz="3000" dirty="0" smtClean="0">
                <a:solidFill>
                  <a:srgbClr val="FFFFFF"/>
                </a:solidFill>
                <a:latin typeface="Lato Bold"/>
                <a:ea typeface="Lato Bold"/>
                <a:cs typeface="Lato Bold"/>
                <a:sym typeface="Lato Bold"/>
              </a:rPr>
              <a:t>IS 13190 : 1991 </a:t>
            </a:r>
          </a:p>
          <a:p>
            <a:pPr algn="ctr">
              <a:lnSpc>
                <a:spcPts val="4155"/>
              </a:lnSpc>
            </a:pPr>
            <a:endParaRPr lang="en-US" sz="3000" dirty="0" smtClean="0">
              <a:solidFill>
                <a:srgbClr val="FFFFFF"/>
              </a:solidFill>
              <a:latin typeface="Lato Bold"/>
              <a:ea typeface="Lato Bold"/>
              <a:cs typeface="Lato Bold"/>
              <a:sym typeface="Lato Bold"/>
            </a:endParaRPr>
          </a:p>
          <a:p>
            <a:pPr algn="ctr">
              <a:lnSpc>
                <a:spcPts val="4155"/>
              </a:lnSpc>
            </a:pPr>
            <a:r>
              <a:rPr lang="en-US" sz="3000" dirty="0" smtClean="0">
                <a:solidFill>
                  <a:srgbClr val="FFFFFF"/>
                </a:solidFill>
                <a:latin typeface="Lato Bold"/>
                <a:ea typeface="Lato Bold"/>
                <a:cs typeface="Lato Bold"/>
                <a:sym typeface="Lato Bold"/>
              </a:rPr>
              <a:t>Recommended practice for eddy current examination by rotating probe method of round steel bars</a:t>
            </a:r>
          </a:p>
          <a:p>
            <a:pPr algn="ctr">
              <a:lnSpc>
                <a:spcPts val="4155"/>
              </a:lnSpc>
            </a:pPr>
            <a:r>
              <a:rPr lang="en-US" sz="3000" dirty="0" smtClean="0">
                <a:solidFill>
                  <a:srgbClr val="FFFFFF"/>
                </a:solidFill>
                <a:latin typeface="Lato Bold"/>
                <a:ea typeface="Lato Bold"/>
                <a:cs typeface="Lato Bold"/>
                <a:sym typeface="Lato Bold"/>
              </a:rPr>
              <a:t> </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72</a:t>
            </a:fld>
            <a:endParaRPr lang="en-US"/>
          </a:p>
        </p:txBody>
      </p:sp>
    </p:spTree>
    <p:extLst>
      <p:ext uri="{BB962C8B-B14F-4D97-AF65-F5344CB8AC3E}">
        <p14:creationId xmlns:p14="http://schemas.microsoft.com/office/powerpoint/2010/main" val="29555385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5775" y="188640"/>
            <a:ext cx="8186766" cy="1152128"/>
          </a:xfrm>
        </p:spPr>
        <p:txBody>
          <a:bodyPr>
            <a:normAutofit fontScale="90000"/>
          </a:bodyPr>
          <a:lstStyle/>
          <a:p>
            <a:pPr algn="ctr"/>
            <a:r>
              <a:rPr lang="en-US" sz="2700" b="1" dirty="0" smtClean="0">
                <a:solidFill>
                  <a:schemeClr val="accent5">
                    <a:lumMod val="50000"/>
                  </a:schemeClr>
                </a:solidFill>
                <a:latin typeface="Lato"/>
                <a:ea typeface="Lato"/>
                <a:cs typeface="Lato"/>
                <a:sym typeface="Lato"/>
              </a:rPr>
              <a:t>IS 13190: 1991- Recommended practice for eddy current examination by rotating probe method of round steel bars</a:t>
            </a:r>
            <a:r>
              <a:rPr lang="en-US" dirty="0" smtClean="0">
                <a:solidFill>
                  <a:srgbClr val="593C8F"/>
                </a:solidFill>
                <a:latin typeface="Lato"/>
                <a:ea typeface="Lato"/>
                <a:cs typeface="Lato"/>
                <a:sym typeface="Lato"/>
              </a:rPr>
              <a:t/>
            </a:r>
            <a:br>
              <a:rPr lang="en-US" dirty="0" smtClean="0">
                <a:solidFill>
                  <a:srgbClr val="593C8F"/>
                </a:solidFill>
                <a:latin typeface="Lato"/>
                <a:ea typeface="Lato"/>
                <a:cs typeface="Lato"/>
                <a:sym typeface="Lato"/>
              </a:rPr>
            </a:br>
            <a:endParaRPr lang="en-US" dirty="0"/>
          </a:p>
        </p:txBody>
      </p:sp>
      <p:sp>
        <p:nvSpPr>
          <p:cNvPr id="4" name="Content Placeholder 3"/>
          <p:cNvSpPr>
            <a:spLocks noGrp="1"/>
          </p:cNvSpPr>
          <p:nvPr>
            <p:ph idx="1"/>
          </p:nvPr>
        </p:nvSpPr>
        <p:spPr>
          <a:xfrm>
            <a:off x="457200" y="1340768"/>
            <a:ext cx="8229600" cy="4785395"/>
          </a:xfrm>
        </p:spPr>
        <p:txBody>
          <a:bodyPr>
            <a:normAutofit fontScale="92500" lnSpcReduction="20000"/>
          </a:bodyPr>
          <a:lstStyle/>
          <a:p>
            <a:pPr algn="ctr">
              <a:buNone/>
            </a:pPr>
            <a:r>
              <a:rPr lang="en-US" dirty="0" smtClean="0"/>
              <a:t> </a:t>
            </a:r>
            <a:r>
              <a:rPr lang="en-US" sz="2800" b="1" dirty="0" smtClean="0">
                <a:solidFill>
                  <a:schemeClr val="accent5">
                    <a:lumMod val="75000"/>
                  </a:schemeClr>
                </a:solidFill>
              </a:rPr>
              <a:t>Terms &amp; Definitions</a:t>
            </a:r>
          </a:p>
          <a:p>
            <a:pPr marL="514350" indent="-514350" algn="just">
              <a:buFont typeface="+mj-lt"/>
              <a:buAutoNum type="arabicPeriod"/>
            </a:pPr>
            <a:r>
              <a:rPr lang="en-US" b="1" dirty="0" smtClean="0">
                <a:solidFill>
                  <a:schemeClr val="accent5">
                    <a:lumMod val="75000"/>
                  </a:schemeClr>
                </a:solidFill>
                <a:latin typeface="Arial" panose="020B0604020202020204" pitchFamily="34" charset="0"/>
                <a:cs typeface="Arial" panose="020B0604020202020204" pitchFamily="34" charset="0"/>
              </a:rPr>
              <a:t>Artificial Discontinuity </a:t>
            </a:r>
            <a:r>
              <a:rPr lang="en-US" b="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Reference discontinuity like notch that is introduced into a reference standard to provide reproducible sensitivity levels for the test equipment. </a:t>
            </a:r>
          </a:p>
          <a:p>
            <a:pPr algn="just">
              <a:buFont typeface="+mj-lt"/>
              <a:buAutoNum type="arabicPeriod"/>
            </a:pPr>
            <a:endParaRPr lang="en-US"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US" b="1" dirty="0" smtClean="0">
                <a:solidFill>
                  <a:schemeClr val="accent5">
                    <a:lumMod val="75000"/>
                  </a:schemeClr>
                </a:solidFill>
                <a:latin typeface="Arial" panose="020B0604020202020204" pitchFamily="34" charset="0"/>
                <a:cs typeface="Arial" panose="020B0604020202020204" pitchFamily="34" charset="0"/>
              </a:rPr>
              <a:t>Eddy Current </a:t>
            </a:r>
            <a:r>
              <a:rPr lang="en-US" b="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 electrical current caused to flow in a conductor by the time or space variation, or both of, an applied magnetic fields.</a:t>
            </a:r>
          </a:p>
          <a:p>
            <a:pPr algn="just">
              <a:buFont typeface="+mj-lt"/>
              <a:buAutoNum type="arabicPeriod"/>
            </a:pPr>
            <a:endParaRPr lang="en-US"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US" b="1" dirty="0" smtClean="0">
                <a:solidFill>
                  <a:schemeClr val="accent5">
                    <a:lumMod val="75000"/>
                  </a:schemeClr>
                </a:solidFill>
                <a:latin typeface="Arial" panose="020B0604020202020204" pitchFamily="34" charset="0"/>
                <a:cs typeface="Arial" panose="020B0604020202020204" pitchFamily="34" charset="0"/>
              </a:rPr>
              <a:t>Edge Effect or End Effect </a:t>
            </a:r>
            <a:r>
              <a:rPr lang="en-US" dirty="0" smtClean="0">
                <a:latin typeface="Arial" panose="020B0604020202020204" pitchFamily="34" charset="0"/>
                <a:cs typeface="Arial" panose="020B0604020202020204" pitchFamily="34" charset="0"/>
              </a:rPr>
              <a:t>- In eddy current testing, it is the disturbance of the magnetic field and eddy currents due to the proximity of an abrupt change in specimen geometry (edge or end ). </a:t>
            </a:r>
          </a:p>
          <a:p>
            <a:pPr algn="just">
              <a:buFont typeface="+mj-lt"/>
              <a:buAutoNum type="arabicPeriod"/>
            </a:pPr>
            <a:endParaRPr lang="en-US"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US" b="1" dirty="0" smtClean="0">
                <a:solidFill>
                  <a:schemeClr val="accent5">
                    <a:lumMod val="75000"/>
                  </a:schemeClr>
                </a:solidFill>
                <a:latin typeface="Arial" panose="020B0604020202020204" pitchFamily="34" charset="0"/>
                <a:cs typeface="Arial" panose="020B0604020202020204" pitchFamily="34" charset="0"/>
              </a:rPr>
              <a:t>Probe Coil </a:t>
            </a:r>
            <a:r>
              <a:rPr lang="en-US" dirty="0" smtClean="0">
                <a:latin typeface="Arial" panose="020B0604020202020204" pitchFamily="34" charset="0"/>
                <a:cs typeface="Arial" panose="020B0604020202020204" pitchFamily="34" charset="0"/>
              </a:rPr>
              <a:t>- A small coil or coil assembly that is placed on or near the surface of test objects. The probe can be absolute or differential. An absolute probe has one coil or more than one coil in series. A differential probe generally has two coils, differentially wound.</a:t>
            </a:r>
            <a:endParaRPr lang="en-US" dirty="0">
              <a:solidFill>
                <a:srgbClr val="002060"/>
              </a:solidFill>
              <a:latin typeface="Arial" panose="020B0604020202020204" pitchFamily="34" charset="0"/>
              <a:cs typeface="Arial" panose="020B0604020202020204"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16632"/>
            <a:ext cx="8186766" cy="1152128"/>
          </a:xfrm>
        </p:spPr>
        <p:txBody>
          <a:bodyPr>
            <a:normAutofit fontScale="90000"/>
          </a:bodyPr>
          <a:lstStyle/>
          <a:p>
            <a:pPr algn="ctr"/>
            <a:r>
              <a:rPr lang="en-US" sz="2700" b="1" dirty="0" smtClean="0">
                <a:solidFill>
                  <a:schemeClr val="accent5">
                    <a:lumMod val="50000"/>
                  </a:schemeClr>
                </a:solidFill>
                <a:latin typeface="Lato"/>
                <a:ea typeface="Lato"/>
                <a:cs typeface="Lato"/>
                <a:sym typeface="Lato"/>
              </a:rPr>
              <a:t>IS 13190: 1991- Recommended practice for eddy current examination by rotating probe method of round steel bars</a:t>
            </a:r>
            <a:r>
              <a:rPr lang="en-US" dirty="0" smtClean="0">
                <a:solidFill>
                  <a:srgbClr val="593C8F"/>
                </a:solidFill>
                <a:latin typeface="Lato"/>
                <a:ea typeface="Lato"/>
                <a:cs typeface="Lato"/>
                <a:sym typeface="Lato"/>
              </a:rPr>
              <a:t/>
            </a:r>
            <a:br>
              <a:rPr lang="en-US" dirty="0" smtClean="0">
                <a:solidFill>
                  <a:srgbClr val="593C8F"/>
                </a:solidFill>
                <a:latin typeface="Lato"/>
                <a:ea typeface="Lato"/>
                <a:cs typeface="Lato"/>
                <a:sym typeface="Lato"/>
              </a:rPr>
            </a:br>
            <a:endParaRPr lang="en-US" dirty="0"/>
          </a:p>
        </p:txBody>
      </p:sp>
      <p:sp>
        <p:nvSpPr>
          <p:cNvPr id="4" name="Content Placeholder 3"/>
          <p:cNvSpPr>
            <a:spLocks noGrp="1"/>
          </p:cNvSpPr>
          <p:nvPr>
            <p:ph idx="1"/>
          </p:nvPr>
        </p:nvSpPr>
        <p:spPr>
          <a:xfrm>
            <a:off x="457200" y="1340768"/>
            <a:ext cx="8229600" cy="4896544"/>
          </a:xfrm>
        </p:spPr>
        <p:txBody>
          <a:bodyPr>
            <a:normAutofit fontScale="77500" lnSpcReduction="20000"/>
          </a:bodyPr>
          <a:lstStyle/>
          <a:p>
            <a:pPr>
              <a:buNone/>
            </a:pPr>
            <a:r>
              <a:rPr lang="en-US" dirty="0" smtClean="0"/>
              <a:t>                      	                       </a:t>
            </a:r>
            <a:r>
              <a:rPr lang="en-US" sz="2800" b="1" dirty="0" smtClean="0">
                <a:solidFill>
                  <a:schemeClr val="accent5">
                    <a:lumMod val="75000"/>
                  </a:schemeClr>
                </a:solidFill>
              </a:rPr>
              <a:t>Terms &amp; Definitions</a:t>
            </a:r>
          </a:p>
          <a:p>
            <a:pPr marL="514350" indent="-514350" algn="just">
              <a:buNone/>
            </a:pPr>
            <a:r>
              <a:rPr lang="en-US" sz="2000" b="1" dirty="0" smtClean="0">
                <a:solidFill>
                  <a:schemeClr val="accent5">
                    <a:lumMod val="75000"/>
                  </a:schemeClr>
                </a:solidFill>
              </a:rPr>
              <a:t>5) </a:t>
            </a:r>
            <a:r>
              <a:rPr lang="en-US" sz="2000" b="1" dirty="0" smtClean="0">
                <a:solidFill>
                  <a:schemeClr val="accent5">
                    <a:lumMod val="75000"/>
                  </a:schemeClr>
                </a:solidFill>
                <a:latin typeface="Arial" panose="020B0604020202020204" pitchFamily="34" charset="0"/>
                <a:cs typeface="Arial" panose="020B0604020202020204" pitchFamily="34" charset="0"/>
              </a:rPr>
              <a:t>Rejection Level </a:t>
            </a:r>
            <a:r>
              <a:rPr lang="en-US" sz="2000" b="1"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The value established for a test signal above which test specimen are </a:t>
            </a:r>
            <a:r>
              <a:rPr lang="en-US" sz="2000" dirty="0" err="1" smtClean="0">
                <a:latin typeface="Arial" panose="020B0604020202020204" pitchFamily="34" charset="0"/>
                <a:cs typeface="Arial" panose="020B0604020202020204" pitchFamily="34" charset="0"/>
              </a:rPr>
              <a:t>rejectable</a:t>
            </a:r>
            <a:r>
              <a:rPr lang="en-US" sz="2000" dirty="0" smtClean="0">
                <a:latin typeface="Arial" panose="020B0604020202020204" pitchFamily="34" charset="0"/>
                <a:cs typeface="Arial" panose="020B0604020202020204" pitchFamily="34" charset="0"/>
              </a:rPr>
              <a:t>. </a:t>
            </a:r>
          </a:p>
          <a:p>
            <a:pPr marL="514350" indent="-514350" algn="just">
              <a:buNone/>
            </a:pPr>
            <a:endParaRPr lang="en-US" sz="2000" dirty="0" smtClean="0">
              <a:latin typeface="Arial" panose="020B0604020202020204" pitchFamily="34" charset="0"/>
              <a:cs typeface="Arial" panose="020B0604020202020204" pitchFamily="34" charset="0"/>
            </a:endParaRPr>
          </a:p>
          <a:p>
            <a:pPr marL="514350" indent="-514350" algn="just">
              <a:buNone/>
            </a:pPr>
            <a:r>
              <a:rPr lang="en-US" sz="2000" b="1" dirty="0" smtClean="0">
                <a:solidFill>
                  <a:schemeClr val="accent5">
                    <a:lumMod val="75000"/>
                  </a:schemeClr>
                </a:solidFill>
                <a:latin typeface="Arial" panose="020B0604020202020204" pitchFamily="34" charset="0"/>
                <a:cs typeface="Arial" panose="020B0604020202020204" pitchFamily="34" charset="0"/>
              </a:rPr>
              <a:t>6) Reference Standard </a:t>
            </a:r>
            <a:r>
              <a:rPr lang="en-US" sz="2000" b="1"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 reference used as a basis for comparison or calibration. In bar inspection, a bar with artificial discontinuities used for establishing the test sensitivity setting and for periodically checking and adjusting sensitivity setting as required. </a:t>
            </a:r>
          </a:p>
          <a:p>
            <a:pPr marL="514350" indent="-514350" algn="just">
              <a:buNone/>
            </a:pPr>
            <a:endParaRPr lang="en-US" sz="2000" dirty="0" smtClean="0">
              <a:latin typeface="Arial" panose="020B0604020202020204" pitchFamily="34" charset="0"/>
              <a:cs typeface="Arial" panose="020B0604020202020204" pitchFamily="34" charset="0"/>
            </a:endParaRPr>
          </a:p>
          <a:p>
            <a:pPr marL="514350" indent="-514350" algn="just">
              <a:buNone/>
            </a:pPr>
            <a:r>
              <a:rPr lang="en-US" sz="2000" b="1" dirty="0" smtClean="0">
                <a:solidFill>
                  <a:schemeClr val="accent5">
                    <a:lumMod val="75000"/>
                  </a:schemeClr>
                </a:solidFill>
                <a:latin typeface="Arial" panose="020B0604020202020204" pitchFamily="34" charset="0"/>
                <a:cs typeface="Arial" panose="020B0604020202020204" pitchFamily="34" charset="0"/>
              </a:rPr>
              <a:t>7) Signal to Noise Ratio </a:t>
            </a:r>
            <a:r>
              <a:rPr lang="en-US" sz="2000" b="1"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The ratio of values of signal (response containing information) to that of noise(response containing non-relevant information). </a:t>
            </a:r>
          </a:p>
          <a:p>
            <a:pPr marL="514350" indent="-514350" algn="just">
              <a:buNone/>
            </a:pPr>
            <a:endParaRPr lang="en-US" sz="2000" dirty="0" smtClean="0">
              <a:latin typeface="Arial" panose="020B0604020202020204" pitchFamily="34" charset="0"/>
              <a:cs typeface="Arial" panose="020B0604020202020204" pitchFamily="34" charset="0"/>
            </a:endParaRPr>
          </a:p>
          <a:p>
            <a:pPr marL="514350" indent="-514350" algn="just">
              <a:buNone/>
            </a:pPr>
            <a:r>
              <a:rPr lang="en-US" sz="2000" b="1" dirty="0" smtClean="0">
                <a:solidFill>
                  <a:schemeClr val="accent5">
                    <a:lumMod val="75000"/>
                  </a:schemeClr>
                </a:solidFill>
                <a:latin typeface="Arial" panose="020B0604020202020204" pitchFamily="34" charset="0"/>
                <a:cs typeface="Arial" panose="020B0604020202020204" pitchFamily="34" charset="0"/>
              </a:rPr>
              <a:t>8) Threshold -Level </a:t>
            </a:r>
            <a:r>
              <a:rPr lang="en-US" sz="2000" b="1"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The setting of an instrument that causes it to register only those changes in response greater than a specified magnitude. </a:t>
            </a:r>
          </a:p>
          <a:p>
            <a:pPr marL="514350" indent="-514350" algn="just">
              <a:buNone/>
            </a:pPr>
            <a:endParaRPr lang="en-US" sz="2000" dirty="0" smtClean="0">
              <a:latin typeface="Arial" panose="020B0604020202020204" pitchFamily="34" charset="0"/>
              <a:cs typeface="Arial" panose="020B0604020202020204" pitchFamily="34" charset="0"/>
            </a:endParaRPr>
          </a:p>
          <a:p>
            <a:pPr marL="514350" indent="-514350" algn="just">
              <a:buNone/>
            </a:pPr>
            <a:r>
              <a:rPr lang="en-US" sz="2000" b="1" dirty="0" smtClean="0">
                <a:solidFill>
                  <a:schemeClr val="accent5">
                    <a:lumMod val="75000"/>
                  </a:schemeClr>
                </a:solidFill>
                <a:latin typeface="Arial" panose="020B0604020202020204" pitchFamily="34" charset="0"/>
                <a:cs typeface="Arial" panose="020B0604020202020204" pitchFamily="34" charset="0"/>
              </a:rPr>
              <a:t>9) Lift-off Effect </a:t>
            </a:r>
            <a:r>
              <a:rPr lang="en-US" sz="2000" b="1"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The effect observed in an electromagnetic test system output due to a change in magnetic coupling between a test specimen and a probe coil whenever the distance between them is varied</a:t>
            </a:r>
            <a:endParaRPr lang="en-US" sz="2000" dirty="0">
              <a:solidFill>
                <a:srgbClr val="002060"/>
              </a:solidFill>
              <a:latin typeface="Arial" panose="020B0604020202020204" pitchFamily="34" charset="0"/>
              <a:cs typeface="Arial" panose="020B0604020202020204"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88640"/>
            <a:ext cx="8186766" cy="1152128"/>
          </a:xfrm>
        </p:spPr>
        <p:txBody>
          <a:bodyPr>
            <a:normAutofit fontScale="90000"/>
          </a:bodyPr>
          <a:lstStyle/>
          <a:p>
            <a:pPr algn="ctr"/>
            <a:r>
              <a:rPr lang="en-US" sz="2700" b="1" dirty="0" smtClean="0">
                <a:solidFill>
                  <a:schemeClr val="accent5">
                    <a:lumMod val="50000"/>
                  </a:schemeClr>
                </a:solidFill>
                <a:latin typeface="Lato"/>
                <a:ea typeface="Lato"/>
                <a:cs typeface="Lato"/>
                <a:sym typeface="Lato"/>
              </a:rPr>
              <a:t>IS 13190: 1991- Recommended practice for eddy current examination by rotating probe method of round steel bars</a:t>
            </a:r>
            <a:r>
              <a:rPr lang="en-US" dirty="0" smtClean="0">
                <a:solidFill>
                  <a:srgbClr val="593C8F"/>
                </a:solidFill>
                <a:latin typeface="Lato"/>
                <a:ea typeface="Lato"/>
                <a:cs typeface="Lato"/>
                <a:sym typeface="Lato"/>
              </a:rPr>
              <a:t/>
            </a:r>
            <a:br>
              <a:rPr lang="en-US" dirty="0" smtClean="0">
                <a:solidFill>
                  <a:srgbClr val="593C8F"/>
                </a:solidFill>
                <a:latin typeface="Lato"/>
                <a:ea typeface="Lato"/>
                <a:cs typeface="Lato"/>
                <a:sym typeface="Lato"/>
              </a:rPr>
            </a:br>
            <a:endParaRPr lang="en-US" dirty="0"/>
          </a:p>
        </p:txBody>
      </p:sp>
      <p:sp>
        <p:nvSpPr>
          <p:cNvPr id="4" name="Content Placeholder 3"/>
          <p:cNvSpPr>
            <a:spLocks noGrp="1"/>
          </p:cNvSpPr>
          <p:nvPr>
            <p:ph idx="1"/>
          </p:nvPr>
        </p:nvSpPr>
        <p:spPr>
          <a:xfrm>
            <a:off x="285720" y="1484784"/>
            <a:ext cx="8643998" cy="4944612"/>
          </a:xfrm>
        </p:spPr>
        <p:txBody>
          <a:bodyPr>
            <a:normAutofit fontScale="85000" lnSpcReduction="10000"/>
          </a:bodyPr>
          <a:lstStyle/>
          <a:p>
            <a:pPr>
              <a:buNone/>
            </a:pPr>
            <a:r>
              <a:rPr lang="en-US" dirty="0" smtClean="0"/>
              <a:t>                      	                                    </a:t>
            </a:r>
            <a:r>
              <a:rPr lang="en-US" sz="2800" b="1" dirty="0" smtClean="0">
                <a:solidFill>
                  <a:schemeClr val="accent5">
                    <a:lumMod val="75000"/>
                  </a:schemeClr>
                </a:solidFill>
              </a:rPr>
              <a:t>Test Method</a:t>
            </a:r>
          </a:p>
          <a:p>
            <a:pPr marL="514350" indent="-514350" algn="just"/>
            <a:r>
              <a:rPr lang="en-US" sz="2000" dirty="0" smtClean="0">
                <a:latin typeface="Arial" panose="020B0604020202020204" pitchFamily="34" charset="0"/>
                <a:cs typeface="Arial" panose="020B0604020202020204" pitchFamily="34" charset="0"/>
              </a:rPr>
              <a:t>In eddy current testing systems one or more probes mounted on the test head rotate around the bar to be tested. Alternating currents are passed through the probes which induce eddy currents in the bar. Presence of a discontinuity alters the flow of eddy currents and this change is detected by the probe. The probe may be either absolute or differential in nature.</a:t>
            </a:r>
          </a:p>
          <a:p>
            <a:pPr marL="514350" indent="-514350" algn="just"/>
            <a:endParaRPr lang="en-US" sz="2000" dirty="0" smtClean="0">
              <a:latin typeface="Arial" panose="020B0604020202020204" pitchFamily="34" charset="0"/>
              <a:cs typeface="Arial" panose="020B0604020202020204" pitchFamily="34" charset="0"/>
            </a:endParaRPr>
          </a:p>
          <a:p>
            <a:pPr marL="514350" indent="-514350" algn="just"/>
            <a:r>
              <a:rPr lang="en-US" sz="2000" dirty="0" smtClean="0">
                <a:latin typeface="Arial" panose="020B0604020202020204" pitchFamily="34" charset="0"/>
                <a:cs typeface="Arial" panose="020B0604020202020204" pitchFamily="34" charset="0"/>
              </a:rPr>
              <a:t>The frequency range used for testing may be from a few kHz to-a few </a:t>
            </a:r>
            <a:r>
              <a:rPr lang="en-US" sz="2000" dirty="0" err="1" smtClean="0">
                <a:latin typeface="Arial" panose="020B0604020202020204" pitchFamily="34" charset="0"/>
                <a:cs typeface="Arial" panose="020B0604020202020204" pitchFamily="34" charset="0"/>
              </a:rPr>
              <a:t>MHz.</a:t>
            </a:r>
            <a:r>
              <a:rPr lang="en-US" sz="2000" dirty="0" smtClean="0">
                <a:latin typeface="Arial" panose="020B0604020202020204" pitchFamily="34" charset="0"/>
                <a:cs typeface="Arial" panose="020B0604020202020204" pitchFamily="34" charset="0"/>
              </a:rPr>
              <a:t> </a:t>
            </a:r>
          </a:p>
          <a:p>
            <a:pPr marL="514350" indent="-514350" algn="just">
              <a:buNone/>
            </a:pPr>
            <a:endParaRPr lang="en-US" sz="2000" dirty="0" smtClean="0">
              <a:latin typeface="Arial" panose="020B0604020202020204" pitchFamily="34" charset="0"/>
              <a:cs typeface="Arial" panose="020B0604020202020204" pitchFamily="34" charset="0"/>
            </a:endParaRPr>
          </a:p>
          <a:p>
            <a:pPr marL="514350" indent="-514350" algn="just"/>
            <a:r>
              <a:rPr lang="en-US" sz="2000" dirty="0" smtClean="0">
                <a:latin typeface="Arial" panose="020B0604020202020204" pitchFamily="34" charset="0"/>
                <a:cs typeface="Arial" panose="020B0604020202020204" pitchFamily="34" charset="0"/>
              </a:rPr>
              <a:t>The signal detected by the probe is processed by the electronic unit and its amplitude is compared with the threshold level. If the amplitude is more than the threshold level, it actuates some or all of the audio and visual alarms, paint marker and strip chart recorder. </a:t>
            </a:r>
          </a:p>
          <a:p>
            <a:pPr marL="514350" indent="-514350" algn="just">
              <a:buNone/>
            </a:pPr>
            <a:endParaRPr lang="en-US" sz="2000" dirty="0" smtClean="0">
              <a:latin typeface="Arial" panose="020B0604020202020204" pitchFamily="34" charset="0"/>
              <a:cs typeface="Arial" panose="020B0604020202020204" pitchFamily="34" charset="0"/>
            </a:endParaRPr>
          </a:p>
          <a:p>
            <a:pPr marL="514350" indent="-514350" algn="just"/>
            <a:r>
              <a:rPr lang="en-US" sz="2000" dirty="0" smtClean="0">
                <a:latin typeface="Arial" panose="020B0604020202020204" pitchFamily="34" charset="0"/>
                <a:cs typeface="Arial" panose="020B0604020202020204" pitchFamily="34" charset="0"/>
              </a:rPr>
              <a:t>The bar is advanced at a constant speed so that the probes scan its entire surfaces helically. </a:t>
            </a:r>
            <a:endParaRPr lang="en-US" sz="2000" dirty="0">
              <a:solidFill>
                <a:srgbClr val="002060"/>
              </a:solidFill>
              <a:latin typeface="Arial" panose="020B0604020202020204" pitchFamily="34" charset="0"/>
              <a:cs typeface="Arial" panose="020B0604020202020204"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16632"/>
            <a:ext cx="8186766" cy="1152128"/>
          </a:xfrm>
        </p:spPr>
        <p:txBody>
          <a:bodyPr>
            <a:normAutofit fontScale="90000"/>
          </a:bodyPr>
          <a:lstStyle/>
          <a:p>
            <a:pPr algn="ctr"/>
            <a:r>
              <a:rPr lang="en-US" sz="2700" b="1" dirty="0" smtClean="0">
                <a:solidFill>
                  <a:schemeClr val="accent5">
                    <a:lumMod val="50000"/>
                  </a:schemeClr>
                </a:solidFill>
                <a:latin typeface="Lato"/>
                <a:ea typeface="Lato"/>
                <a:cs typeface="Lato"/>
                <a:sym typeface="Lato"/>
              </a:rPr>
              <a:t>IS 13190: 1991- Recommended practice for eddy current examination by rotating probe method of round steel bars</a:t>
            </a:r>
            <a:r>
              <a:rPr lang="en-US" dirty="0" smtClean="0">
                <a:solidFill>
                  <a:srgbClr val="593C8F"/>
                </a:solidFill>
                <a:latin typeface="Lato"/>
                <a:ea typeface="Lato"/>
                <a:cs typeface="Lato"/>
                <a:sym typeface="Lato"/>
              </a:rPr>
              <a:t/>
            </a:r>
            <a:br>
              <a:rPr lang="en-US" dirty="0" smtClean="0">
                <a:solidFill>
                  <a:srgbClr val="593C8F"/>
                </a:solidFill>
                <a:latin typeface="Lato"/>
                <a:ea typeface="Lato"/>
                <a:cs typeface="Lato"/>
                <a:sym typeface="Lato"/>
              </a:rPr>
            </a:br>
            <a:endParaRPr lang="en-US" dirty="0"/>
          </a:p>
        </p:txBody>
      </p:sp>
      <p:sp>
        <p:nvSpPr>
          <p:cNvPr id="4" name="Content Placeholder 3"/>
          <p:cNvSpPr>
            <a:spLocks noGrp="1"/>
          </p:cNvSpPr>
          <p:nvPr>
            <p:ph idx="1"/>
          </p:nvPr>
        </p:nvSpPr>
        <p:spPr>
          <a:xfrm>
            <a:off x="285720" y="1412776"/>
            <a:ext cx="8643998" cy="5016620"/>
          </a:xfrm>
        </p:spPr>
        <p:txBody>
          <a:bodyPr>
            <a:normAutofit/>
          </a:bodyPr>
          <a:lstStyle/>
          <a:p>
            <a:pPr>
              <a:buNone/>
            </a:pPr>
            <a:r>
              <a:rPr lang="en-US" dirty="0" smtClean="0"/>
              <a:t>                      </a:t>
            </a:r>
            <a:r>
              <a:rPr lang="en-US" dirty="0"/>
              <a:t> </a:t>
            </a:r>
            <a:r>
              <a:rPr lang="en-US" dirty="0" smtClean="0"/>
              <a:t>            </a:t>
            </a:r>
            <a:r>
              <a:rPr lang="en-US" sz="2800" b="1" dirty="0" smtClean="0">
                <a:solidFill>
                  <a:schemeClr val="accent5">
                    <a:lumMod val="75000"/>
                  </a:schemeClr>
                </a:solidFill>
              </a:rPr>
              <a:t>Interpretation of Results</a:t>
            </a:r>
          </a:p>
          <a:p>
            <a:pPr>
              <a:buNone/>
            </a:pPr>
            <a:endParaRPr lang="en-US" sz="2800" dirty="0" smtClean="0">
              <a:solidFill>
                <a:srgbClr val="002060"/>
              </a:solidFill>
            </a:endParaRPr>
          </a:p>
          <a:p>
            <a:pPr algn="just"/>
            <a:r>
              <a:rPr lang="en-US" sz="2000" dirty="0" smtClean="0">
                <a:latin typeface="Arial" panose="020B0604020202020204" pitchFamily="34" charset="0"/>
                <a:cs typeface="Arial" panose="020B0604020202020204" pitchFamily="34" charset="0"/>
              </a:rPr>
              <a:t>All the bars which do not produce any signal with amplitude equal to or more than the amplitude of signal produced by reference notch shall be accepted. </a:t>
            </a:r>
          </a:p>
          <a:p>
            <a:pPr algn="just">
              <a:buNone/>
            </a:pP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The bars which produce signals with amplitudes equal to or more than the amplitude of the signal produced by reference standard shall be rejected. </a:t>
            </a:r>
            <a:endParaRPr lang="en-US" sz="2000" dirty="0" smtClean="0">
              <a:solidFill>
                <a:srgbClr val="002060"/>
              </a:solidFill>
              <a:latin typeface="Arial" panose="020B0604020202020204" pitchFamily="34" charset="0"/>
              <a:cs typeface="Arial" panose="020B0604020202020204"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NON DESTRUCTIVE TESTING"/>
          <p:cNvPicPr>
            <a:picLocks noChangeAspect="1" noChangeArrowheads="1"/>
          </p:cNvPicPr>
          <p:nvPr/>
        </p:nvPicPr>
        <p:blipFill>
          <a:blip r:embed="rId2"/>
          <a:srcRect/>
          <a:stretch>
            <a:fillRect/>
          </a:stretch>
        </p:blipFill>
        <p:spPr bwMode="auto">
          <a:xfrm>
            <a:off x="762001" y="114301"/>
            <a:ext cx="7873996" cy="5905499"/>
          </a:xfrm>
          <a:prstGeom prst="rect">
            <a:avLst/>
          </a:prstGeom>
          <a:noFill/>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404664"/>
            <a:ext cx="6589199" cy="1280890"/>
          </a:xfrm>
        </p:spPr>
        <p:txBody>
          <a:bodyPr>
            <a:normAutofit/>
          </a:bodyPr>
          <a:lstStyle/>
          <a:p>
            <a:pPr algn="ctr"/>
            <a:r>
              <a:rPr lang="en-US" sz="3200" dirty="0" smtClean="0">
                <a:solidFill>
                  <a:schemeClr val="accent5">
                    <a:lumMod val="50000"/>
                  </a:schemeClr>
                </a:solidFill>
              </a:rPr>
              <a:t>Advantages and Disadvantages </a:t>
            </a:r>
            <a:r>
              <a:rPr lang="en-US" sz="3200" dirty="0">
                <a:solidFill>
                  <a:schemeClr val="accent5">
                    <a:lumMod val="50000"/>
                  </a:schemeClr>
                </a:solidFill>
              </a:rPr>
              <a:t>of ECT</a:t>
            </a:r>
            <a:r>
              <a:rPr lang="en-US" sz="3200" dirty="0" smtClean="0">
                <a:solidFill>
                  <a:schemeClr val="accent5">
                    <a:lumMod val="50000"/>
                  </a:schemeClr>
                </a:solidFill>
              </a:rPr>
              <a:t> </a:t>
            </a:r>
            <a:endParaRPr lang="en-US" sz="3200" dirty="0">
              <a:solidFill>
                <a:schemeClr val="accent5">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9591973"/>
              </p:ext>
            </p:extLst>
          </p:nvPr>
        </p:nvGraphicFramePr>
        <p:xfrm>
          <a:off x="1331640" y="1556792"/>
          <a:ext cx="7416824" cy="4896544"/>
        </p:xfrm>
        <a:graphic>
          <a:graphicData uri="http://schemas.openxmlformats.org/drawingml/2006/table">
            <a:tbl>
              <a:tblPr firstRow="1" bandRow="1">
                <a:tableStyleId>{5C22544A-7EE6-4342-B048-85BDC9FD1C3A}</a:tableStyleId>
              </a:tblPr>
              <a:tblGrid>
                <a:gridCol w="3708412"/>
                <a:gridCol w="3708412"/>
              </a:tblGrid>
              <a:tr h="622765">
                <a:tc>
                  <a:txBody>
                    <a:bodyPr/>
                    <a:lstStyle/>
                    <a:p>
                      <a:pPr algn="ctr"/>
                      <a:r>
                        <a:rPr lang="en-IN" sz="2800" dirty="0" smtClean="0">
                          <a:solidFill>
                            <a:schemeClr val="tx1"/>
                          </a:solidFill>
                        </a:rPr>
                        <a:t>Advantages</a:t>
                      </a:r>
                      <a:endParaRPr lang="en-IN" sz="2800" dirty="0">
                        <a:solidFill>
                          <a:schemeClr val="tx1"/>
                        </a:solidFill>
                      </a:endParaRP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IN" sz="2800" dirty="0" smtClean="0">
                          <a:solidFill>
                            <a:schemeClr val="tx1"/>
                          </a:solidFill>
                        </a:rPr>
                        <a:t>Disadvantages</a:t>
                      </a:r>
                      <a:endParaRPr lang="en-IN" sz="2800" dirty="0">
                        <a:solidFill>
                          <a:schemeClr val="tx1"/>
                        </a:solidFill>
                      </a:endParaRP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1347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Test is quick and less time consuming </a:t>
                      </a: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The instrument standardization and calibration is necessary from time to time </a:t>
                      </a: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720573">
                <a:tc>
                  <a:txBody>
                    <a:bodyPr/>
                    <a:lstStyle/>
                    <a:p>
                      <a:r>
                        <a:rPr lang="en-US" sz="1800" dirty="0" smtClean="0">
                          <a:latin typeface="Arial" panose="020B0604020202020204" pitchFamily="34" charset="0"/>
                          <a:cs typeface="Arial" panose="020B0604020202020204" pitchFamily="34" charset="0"/>
                        </a:rPr>
                        <a:t>Test can be automated easily </a:t>
                      </a:r>
                      <a:endParaRPr lang="en-IN" sz="1800" dirty="0">
                        <a:latin typeface="Arial" panose="020B0604020202020204" pitchFamily="34" charset="0"/>
                        <a:cs typeface="Arial" panose="020B0604020202020204" pitchFamily="34" charset="0"/>
                      </a:endParaRP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Instruments and display units are costly </a:t>
                      </a: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10749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Permanent record of test results can be easily available </a:t>
                      </a: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sz="1800" dirty="0" smtClean="0">
                          <a:latin typeface="Arial" panose="020B0604020202020204" pitchFamily="34" charset="0"/>
                          <a:cs typeface="Arial" panose="020B0604020202020204" pitchFamily="34" charset="0"/>
                        </a:rPr>
                        <a:t>Test can be applied to components of limited size and shape</a:t>
                      </a:r>
                      <a:endParaRPr lang="en-IN" sz="1800" dirty="0">
                        <a:latin typeface="Arial" panose="020B0604020202020204" pitchFamily="34" charset="0"/>
                        <a:cs typeface="Arial" panose="020B0604020202020204" pitchFamily="34" charset="0"/>
                      </a:endParaRP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11311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Test is versatile and can be used for various applications</a:t>
                      </a: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Not sensitive to discontinuities adjacent to the ends of the bar/specimen.</a:t>
                      </a:r>
                    </a:p>
                  </a:txBody>
                  <a:tcPr marL="73237" marR="732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Tree>
    <p:extLst>
      <p:ext uri="{BB962C8B-B14F-4D97-AF65-F5344CB8AC3E}">
        <p14:creationId xmlns:p14="http://schemas.microsoft.com/office/powerpoint/2010/main" val="16970898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4749800" cy="6858000"/>
            <a:chOff x="0" y="0"/>
            <a:chExt cx="2501952" cy="2709333"/>
          </a:xfrm>
        </p:grpSpPr>
        <p:sp>
          <p:nvSpPr>
            <p:cNvPr id="3" name="Freeform 3"/>
            <p:cNvSpPr/>
            <p:nvPr/>
          </p:nvSpPr>
          <p:spPr>
            <a:xfrm>
              <a:off x="0" y="0"/>
              <a:ext cx="2501952" cy="2709333"/>
            </a:xfrm>
            <a:custGeom>
              <a:avLst/>
              <a:gdLst/>
              <a:ahLst/>
              <a:cxnLst/>
              <a:rect l="l" t="t" r="r" b="b"/>
              <a:pathLst>
                <a:path w="2501952" h="2709333">
                  <a:moveTo>
                    <a:pt x="0" y="0"/>
                  </a:moveTo>
                  <a:lnTo>
                    <a:pt x="2501952" y="0"/>
                  </a:lnTo>
                  <a:lnTo>
                    <a:pt x="2501952" y="2709333"/>
                  </a:lnTo>
                  <a:lnTo>
                    <a:pt x="0" y="2709333"/>
                  </a:lnTo>
                  <a:close/>
                </a:path>
              </a:pathLst>
            </a:custGeom>
            <a:solidFill>
              <a:srgbClr val="593C8F"/>
            </a:solidFill>
          </p:spPr>
        </p:sp>
        <p:sp>
          <p:nvSpPr>
            <p:cNvPr id="4" name="TextBox 4"/>
            <p:cNvSpPr txBox="1"/>
            <p:nvPr/>
          </p:nvSpPr>
          <p:spPr>
            <a:xfrm>
              <a:off x="0" y="-47625"/>
              <a:ext cx="2501952" cy="2756958"/>
            </a:xfrm>
            <a:prstGeom prst="rect">
              <a:avLst/>
            </a:prstGeom>
          </p:spPr>
          <p:txBody>
            <a:bodyPr lIns="50800" tIns="50800" rIns="50800" bIns="50800" rtlCol="0" anchor="ctr"/>
            <a:lstStyle/>
            <a:p>
              <a:pPr algn="ctr">
                <a:lnSpc>
                  <a:spcPts val="1489"/>
                </a:lnSpc>
              </a:pPr>
              <a:endParaRPr/>
            </a:p>
          </p:txBody>
        </p:sp>
      </p:grpSp>
      <p:sp>
        <p:nvSpPr>
          <p:cNvPr id="5" name="TextBox 5"/>
          <p:cNvSpPr txBox="1"/>
          <p:nvPr/>
        </p:nvSpPr>
        <p:spPr>
          <a:xfrm>
            <a:off x="537755" y="990198"/>
            <a:ext cx="2990524" cy="397160"/>
          </a:xfrm>
          <a:prstGeom prst="rect">
            <a:avLst/>
          </a:prstGeom>
        </p:spPr>
        <p:txBody>
          <a:bodyPr lIns="0" tIns="0" rIns="0" bIns="0" rtlCol="0" anchor="t">
            <a:spAutoFit/>
          </a:bodyPr>
          <a:lstStyle/>
          <a:p>
            <a:pPr>
              <a:lnSpc>
                <a:spcPts val="3370"/>
              </a:lnSpc>
              <a:spcBef>
                <a:spcPct val="0"/>
              </a:spcBef>
            </a:pPr>
            <a:r>
              <a:rPr lang="en-US" sz="2400" dirty="0" smtClean="0">
                <a:solidFill>
                  <a:srgbClr val="FFFFFF"/>
                </a:solidFill>
                <a:latin typeface="Poppins"/>
                <a:ea typeface="Poppins"/>
                <a:cs typeface="Poppins"/>
                <a:sym typeface="Poppins"/>
              </a:rPr>
              <a:t>6</a:t>
            </a:r>
            <a:endParaRPr lang="en-US" sz="2400" dirty="0">
              <a:solidFill>
                <a:srgbClr val="FFFFFF"/>
              </a:solidFill>
              <a:latin typeface="Poppins"/>
              <a:ea typeface="Poppins"/>
              <a:cs typeface="Poppins"/>
              <a:sym typeface="Poppins"/>
            </a:endParaRPr>
          </a:p>
        </p:txBody>
      </p:sp>
      <p:sp>
        <p:nvSpPr>
          <p:cNvPr id="6" name="AutoShape 6"/>
          <p:cNvSpPr/>
          <p:nvPr/>
        </p:nvSpPr>
        <p:spPr>
          <a:xfrm flipV="1">
            <a:off x="514382" y="1495056"/>
            <a:ext cx="2880995" cy="12700"/>
          </a:xfrm>
          <a:prstGeom prst="line">
            <a:avLst/>
          </a:prstGeom>
          <a:ln w="38100" cap="flat">
            <a:solidFill>
              <a:srgbClr val="FFFFFF"/>
            </a:solidFill>
            <a:prstDash val="solid"/>
            <a:headEnd type="none" w="sm" len="sm"/>
            <a:tailEnd type="none" w="sm" len="sm"/>
          </a:ln>
        </p:spPr>
      </p:sp>
      <p:sp>
        <p:nvSpPr>
          <p:cNvPr id="10" name="TextBox 10"/>
          <p:cNvSpPr txBox="1"/>
          <p:nvPr/>
        </p:nvSpPr>
        <p:spPr>
          <a:xfrm>
            <a:off x="514350" y="2143116"/>
            <a:ext cx="4129088" cy="3770263"/>
          </a:xfrm>
          <a:prstGeom prst="rect">
            <a:avLst/>
          </a:prstGeom>
        </p:spPr>
        <p:txBody>
          <a:bodyPr wrap="square" lIns="0" tIns="0" rIns="0" bIns="0" rtlCol="0" anchor="t">
            <a:spAutoFit/>
          </a:bodyPr>
          <a:lstStyle/>
          <a:p>
            <a:pPr algn="ctr">
              <a:lnSpc>
                <a:spcPts val="4155"/>
              </a:lnSpc>
            </a:pPr>
            <a:r>
              <a:rPr lang="en-US" sz="3000" dirty="0" smtClean="0">
                <a:solidFill>
                  <a:srgbClr val="FFFFFF"/>
                </a:solidFill>
                <a:latin typeface="Lato Bold"/>
                <a:ea typeface="Lato Bold"/>
                <a:cs typeface="Lato Bold"/>
                <a:sym typeface="Lato Bold"/>
              </a:rPr>
              <a:t>IS 13805 : 2004 </a:t>
            </a:r>
          </a:p>
          <a:p>
            <a:pPr algn="ctr">
              <a:lnSpc>
                <a:spcPts val="4155"/>
              </a:lnSpc>
            </a:pPr>
            <a:endParaRPr lang="en-US" sz="3000" dirty="0" smtClean="0">
              <a:solidFill>
                <a:srgbClr val="FFFFFF"/>
              </a:solidFill>
              <a:latin typeface="Lato Bold"/>
              <a:ea typeface="Lato Bold"/>
              <a:cs typeface="Lato Bold"/>
              <a:sym typeface="Lato Bold"/>
            </a:endParaRPr>
          </a:p>
          <a:p>
            <a:pPr algn="ctr">
              <a:lnSpc>
                <a:spcPts val="4155"/>
              </a:lnSpc>
            </a:pPr>
            <a:r>
              <a:rPr lang="en-US" sz="3000" dirty="0" smtClean="0">
                <a:solidFill>
                  <a:srgbClr val="FFFFFF"/>
                </a:solidFill>
                <a:latin typeface="Lato Bold"/>
                <a:ea typeface="Lato Bold"/>
                <a:cs typeface="Lato Bold"/>
                <a:sym typeface="Lato Bold"/>
              </a:rPr>
              <a:t>General Standard for </a:t>
            </a:r>
            <a:br>
              <a:rPr lang="en-US" sz="3000" dirty="0" smtClean="0">
                <a:solidFill>
                  <a:srgbClr val="FFFFFF"/>
                </a:solidFill>
                <a:latin typeface="Lato Bold"/>
                <a:ea typeface="Lato Bold"/>
                <a:cs typeface="Lato Bold"/>
                <a:sym typeface="Lato Bold"/>
              </a:rPr>
            </a:br>
            <a:r>
              <a:rPr lang="en-US" sz="3000" dirty="0" smtClean="0">
                <a:solidFill>
                  <a:srgbClr val="FFFFFF"/>
                </a:solidFill>
                <a:latin typeface="Lato Bold"/>
                <a:ea typeface="Lato Bold"/>
                <a:cs typeface="Lato Bold"/>
                <a:sym typeface="Lato Bold"/>
              </a:rPr>
              <a:t>Qualification and Certification of Non-Destructive testing Personnel </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79</a:t>
            </a:fld>
            <a:endParaRPr lang="en-US"/>
          </a:p>
        </p:txBody>
      </p:sp>
    </p:spTree>
    <p:extLst>
      <p:ext uri="{BB962C8B-B14F-4D97-AF65-F5344CB8AC3E}">
        <p14:creationId xmlns:p14="http://schemas.microsoft.com/office/powerpoint/2010/main" val="749847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63562"/>
          </a:xfrm>
        </p:spPr>
        <p:txBody>
          <a:bodyPr>
            <a:normAutofit fontScale="90000"/>
          </a:bodyPr>
          <a:lstStyle/>
          <a:p>
            <a:pPr algn="ctr"/>
            <a:r>
              <a:rPr lang="en-IN" b="1" dirty="0" smtClean="0">
                <a:solidFill>
                  <a:srgbClr val="7030A0"/>
                </a:solidFill>
              </a:rPr>
              <a:t>Application of NDT</a:t>
            </a:r>
            <a:endParaRPr lang="en-IN" b="1" dirty="0">
              <a:solidFill>
                <a:srgbClr val="7030A0"/>
              </a:solidFill>
            </a:endParaRPr>
          </a:p>
        </p:txBody>
      </p:sp>
      <p:sp>
        <p:nvSpPr>
          <p:cNvPr id="4" name="Rectangle 1"/>
          <p:cNvSpPr>
            <a:spLocks noGrp="1" noChangeArrowheads="1"/>
          </p:cNvSpPr>
          <p:nvPr>
            <p:ph idx="1"/>
          </p:nvPr>
        </p:nvSpPr>
        <p:spPr bwMode="auto">
          <a:xfrm>
            <a:off x="539552" y="1916832"/>
            <a:ext cx="82296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sz="2400" b="1" i="0" u="none" strike="noStrike" cap="none" normalizeH="0" baseline="0" dirty="0" smtClean="0">
                <a:ln>
                  <a:noFill/>
                </a:ln>
                <a:solidFill>
                  <a:schemeClr val="accent4">
                    <a:lumMod val="75000"/>
                  </a:schemeClr>
                </a:solidFill>
                <a:effectLst/>
                <a:latin typeface="Arial" panose="020B0604020202020204" pitchFamily="34" charset="0"/>
              </a:rPr>
              <a:t>NDT is commonly used in –</a:t>
            </a:r>
          </a:p>
          <a:p>
            <a:pPr marL="0" marR="0" lvl="0" indent="0" algn="l" defTabSz="914400" rtl="0" eaLnBrk="0" fontAlgn="base" latinLnBrk="0" hangingPunct="0">
              <a:lnSpc>
                <a:spcPct val="100000"/>
              </a:lnSpc>
              <a:spcBef>
                <a:spcPct val="0"/>
              </a:spcBef>
              <a:spcAft>
                <a:spcPct val="0"/>
              </a:spcAft>
              <a:buClrTx/>
              <a:buSzTx/>
              <a:buNone/>
              <a:tabLst/>
            </a:pPr>
            <a:endParaRPr kumimoji="0" lang="en-US" sz="1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1" i="0" u="none" strike="noStrike" cap="none" normalizeH="0" baseline="0" dirty="0" smtClean="0">
                <a:ln>
                  <a:noFill/>
                </a:ln>
                <a:solidFill>
                  <a:schemeClr val="accent4">
                    <a:lumMod val="75000"/>
                  </a:schemeClr>
                </a:solidFill>
                <a:effectLst/>
                <a:latin typeface="Arial" panose="020B0604020202020204" pitchFamily="34" charset="0"/>
              </a:rPr>
              <a:t>Aerospace</a:t>
            </a:r>
            <a:r>
              <a:rPr kumimoji="0" lang="en-US" sz="1800" b="0" i="0" u="none" strike="noStrike" cap="none" normalizeH="0" baseline="0" dirty="0" smtClean="0">
                <a:ln>
                  <a:noFill/>
                </a:ln>
                <a:solidFill>
                  <a:schemeClr val="tx1"/>
                </a:solidFill>
                <a:effectLst/>
                <a:latin typeface="Arial" panose="020B0604020202020204" pitchFamily="34" charset="0"/>
              </a:rPr>
              <a:t>: Inspecting aircraft components for fatigue cracks and corrosion.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1" i="0" u="none" strike="noStrike" cap="none" normalizeH="0" baseline="0" dirty="0" smtClean="0">
                <a:ln>
                  <a:noFill/>
                </a:ln>
                <a:solidFill>
                  <a:schemeClr val="accent4">
                    <a:lumMod val="75000"/>
                  </a:schemeClr>
                </a:solidFill>
                <a:effectLst/>
                <a:latin typeface="Arial" panose="020B0604020202020204" pitchFamily="34" charset="0"/>
              </a:rPr>
              <a:t>Automotive</a:t>
            </a:r>
            <a:r>
              <a:rPr kumimoji="0" lang="en-US" sz="1800" b="0" i="0" u="none" strike="noStrike" cap="none" normalizeH="0" baseline="0" dirty="0" smtClean="0">
                <a:ln>
                  <a:noFill/>
                </a:ln>
                <a:solidFill>
                  <a:schemeClr val="tx1"/>
                </a:solidFill>
                <a:effectLst/>
                <a:latin typeface="Arial" panose="020B0604020202020204" pitchFamily="34" charset="0"/>
              </a:rPr>
              <a:t>: Ensuring the integrity of engine parts and chassis components.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1" i="0" u="none" strike="noStrike" cap="none" normalizeH="0" baseline="0" dirty="0" smtClean="0">
                <a:ln>
                  <a:noFill/>
                </a:ln>
                <a:solidFill>
                  <a:schemeClr val="accent4">
                    <a:lumMod val="75000"/>
                  </a:schemeClr>
                </a:solidFill>
                <a:effectLst/>
                <a:latin typeface="Arial" panose="020B0604020202020204" pitchFamily="34" charset="0"/>
              </a:rPr>
              <a:t>Construction</a:t>
            </a:r>
            <a:r>
              <a:rPr kumimoji="0" lang="en-US" sz="1800" b="0" i="0" u="none" strike="noStrike" cap="none" normalizeH="0" baseline="0" dirty="0" smtClean="0">
                <a:ln>
                  <a:noFill/>
                </a:ln>
                <a:solidFill>
                  <a:schemeClr val="tx1"/>
                </a:solidFill>
                <a:effectLst/>
                <a:latin typeface="Arial" panose="020B0604020202020204" pitchFamily="34" charset="0"/>
              </a:rPr>
              <a:t>: Evaluating the quality of welds and concrete structures.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1" i="0" u="none" strike="noStrike" cap="none" normalizeH="0" baseline="0" dirty="0" smtClean="0">
                <a:ln>
                  <a:noFill/>
                </a:ln>
                <a:solidFill>
                  <a:schemeClr val="accent4">
                    <a:lumMod val="75000"/>
                  </a:schemeClr>
                </a:solidFill>
                <a:effectLst/>
                <a:latin typeface="Arial" panose="020B0604020202020204" pitchFamily="34" charset="0"/>
              </a:rPr>
              <a:t>Manufacturing</a:t>
            </a:r>
            <a:r>
              <a:rPr kumimoji="0" lang="en-US" sz="1800" b="0" i="0" u="none" strike="noStrike" cap="none" normalizeH="0" baseline="0" dirty="0" smtClean="0">
                <a:ln>
                  <a:noFill/>
                </a:ln>
                <a:solidFill>
                  <a:schemeClr val="tx1"/>
                </a:solidFill>
                <a:effectLst/>
                <a:latin typeface="Arial" panose="020B0604020202020204" pitchFamily="34" charset="0"/>
              </a:rPr>
              <a:t>: Verifying the quality of raw materials and finished products. </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sz="1800" dirty="0">
              <a:latin typeface="Arial" panose="020B0604020202020204" pitchFamily="34" charset="0"/>
            </a:endParaRPr>
          </a:p>
          <a:p>
            <a:pPr marL="0" indent="0" eaLnBrk="0" fontAlgn="base" hangingPunct="0">
              <a:spcBef>
                <a:spcPct val="0"/>
              </a:spcBef>
              <a:spcAft>
                <a:spcPct val="0"/>
              </a:spcAft>
              <a:buFontTx/>
              <a:buChar char="•"/>
            </a:pPr>
            <a:r>
              <a:rPr lang="en-US" sz="1800" dirty="0"/>
              <a:t>Innovations in the field of nondestructive testing have had a profound impact on </a:t>
            </a:r>
            <a:r>
              <a:rPr lang="en-US" sz="1800" dirty="0">
                <a:solidFill>
                  <a:srgbClr val="0070C0"/>
                </a:solidFill>
              </a:rPr>
              <a:t>medical imaging</a:t>
            </a:r>
            <a:r>
              <a:rPr lang="en-US" sz="1800" dirty="0"/>
              <a:t>, including on </a:t>
            </a:r>
            <a:r>
              <a:rPr lang="en-US" sz="1800" dirty="0">
                <a:solidFill>
                  <a:srgbClr val="0070C0"/>
                </a:solidFill>
              </a:rPr>
              <a:t>echocardiography, medical ultrasonography, </a:t>
            </a:r>
            <a:r>
              <a:rPr lang="en-US" sz="1800" dirty="0"/>
              <a:t>and </a:t>
            </a:r>
            <a:r>
              <a:rPr lang="en-US" sz="1800" dirty="0">
                <a:solidFill>
                  <a:srgbClr val="0070C0"/>
                </a:solidFill>
              </a:rPr>
              <a:t>digital radiography</a:t>
            </a:r>
            <a:r>
              <a:rPr lang="en-US" sz="1800" dirty="0"/>
              <a:t>.</a:t>
            </a:r>
          </a:p>
          <a:p>
            <a:pPr marL="0" marR="0" lvl="0" indent="0" algn="l" defTabSz="914400" rtl="0" eaLnBrk="0" fontAlgn="base" latinLnBrk="0" hangingPunct="0">
              <a:lnSpc>
                <a:spcPct val="100000"/>
              </a:lnSpc>
              <a:spcBef>
                <a:spcPct val="0"/>
              </a:spcBef>
              <a:spcAft>
                <a:spcPct val="0"/>
              </a:spcAft>
              <a:buClrTx/>
              <a:buSz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719776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b="1" dirty="0" smtClean="0">
                <a:solidFill>
                  <a:srgbClr val="7030A0"/>
                </a:solidFill>
              </a:rPr>
              <a:t>Importance of IS 13805</a:t>
            </a:r>
            <a:endParaRPr lang="en-US" sz="3600" b="1" dirty="0">
              <a:solidFill>
                <a:srgbClr val="7030A0"/>
              </a:solidFill>
            </a:endParaRPr>
          </a:p>
        </p:txBody>
      </p:sp>
      <p:sp>
        <p:nvSpPr>
          <p:cNvPr id="4" name="Content Placeholder 3"/>
          <p:cNvSpPr>
            <a:spLocks noGrp="1"/>
          </p:cNvSpPr>
          <p:nvPr>
            <p:ph idx="1"/>
          </p:nvPr>
        </p:nvSpPr>
        <p:spPr>
          <a:xfrm>
            <a:off x="1942415" y="1628800"/>
            <a:ext cx="6591985" cy="4176464"/>
          </a:xfrm>
        </p:spPr>
        <p:txBody>
          <a:bodyPr>
            <a:noAutofit/>
          </a:bodyPr>
          <a:lstStyle/>
          <a:p>
            <a:r>
              <a:rPr lang="en-US" sz="1400" dirty="0" smtClean="0">
                <a:latin typeface="Arial" panose="020B0604020202020204" pitchFamily="34" charset="0"/>
                <a:cs typeface="Arial" panose="020B0604020202020204" pitchFamily="34" charset="0"/>
              </a:rPr>
              <a:t>National Certification Board, ISNT is the Certifying Body</a:t>
            </a:r>
          </a:p>
          <a:p>
            <a:pPr algn="just">
              <a:buNone/>
            </a:pPr>
            <a:r>
              <a:rPr lang="en-US" sz="1400" dirty="0" smtClean="0">
                <a:latin typeface="Arial" panose="020B0604020202020204" pitchFamily="34" charset="0"/>
                <a:cs typeface="Arial" panose="020B0604020202020204" pitchFamily="34" charset="0"/>
              </a:rPr>
              <a:t> </a:t>
            </a:r>
          </a:p>
          <a:p>
            <a:pPr algn="just"/>
            <a:r>
              <a:rPr lang="en-US" sz="1400" dirty="0" smtClean="0">
                <a:latin typeface="Arial" panose="020B0604020202020204" pitchFamily="34" charset="0"/>
                <a:cs typeface="Arial" panose="020B0604020202020204" pitchFamily="34" charset="0"/>
              </a:rPr>
              <a:t>Many ISNT Chapters are involved in imparting training as per IS 13805 </a:t>
            </a:r>
          </a:p>
          <a:p>
            <a:pPr algn="just">
              <a:buNone/>
            </a:pPr>
            <a:endParaRPr lang="en-US" sz="1400" dirty="0" smtClean="0">
              <a:latin typeface="Arial" panose="020B0604020202020204" pitchFamily="34" charset="0"/>
              <a:cs typeface="Arial" panose="020B0604020202020204" pitchFamily="34" charset="0"/>
            </a:endParaRPr>
          </a:p>
          <a:p>
            <a:pPr algn="just"/>
            <a:r>
              <a:rPr lang="en-US" sz="1400" dirty="0" smtClean="0">
                <a:latin typeface="Arial" panose="020B0604020202020204" pitchFamily="34" charset="0"/>
                <a:cs typeface="Arial" panose="020B0604020202020204" pitchFamily="34" charset="0"/>
              </a:rPr>
              <a:t>Over 4000 certified persons in the country to different levels of certifications </a:t>
            </a:r>
          </a:p>
          <a:p>
            <a:pPr algn="just">
              <a:buNone/>
            </a:pPr>
            <a:endParaRPr lang="en-US" sz="1400" dirty="0" smtClean="0">
              <a:latin typeface="Arial" panose="020B0604020202020204" pitchFamily="34" charset="0"/>
              <a:cs typeface="Arial" panose="020B0604020202020204" pitchFamily="34" charset="0"/>
            </a:endParaRPr>
          </a:p>
          <a:p>
            <a:pPr algn="just"/>
            <a:r>
              <a:rPr lang="en-US" sz="1400" dirty="0" smtClean="0">
                <a:latin typeface="Arial" panose="020B0604020202020204" pitchFamily="34" charset="0"/>
                <a:cs typeface="Arial" panose="020B0604020202020204" pitchFamily="34" charset="0"/>
              </a:rPr>
              <a:t>Very popular with Government Organizations: DAE, DRDO, ISRO </a:t>
            </a:r>
          </a:p>
          <a:p>
            <a:pPr algn="just">
              <a:buNone/>
            </a:pPr>
            <a:endParaRPr lang="en-US" sz="1400" dirty="0" smtClean="0">
              <a:latin typeface="Arial" panose="020B0604020202020204" pitchFamily="34" charset="0"/>
              <a:cs typeface="Arial" panose="020B0604020202020204" pitchFamily="34" charset="0"/>
            </a:endParaRPr>
          </a:p>
          <a:p>
            <a:pPr algn="just"/>
            <a:r>
              <a:rPr lang="en-US" sz="1400" dirty="0" smtClean="0">
                <a:latin typeface="Arial" panose="020B0604020202020204" pitchFamily="34" charset="0"/>
                <a:cs typeface="Arial" panose="020B0604020202020204" pitchFamily="34" charset="0"/>
              </a:rPr>
              <a:t>In last few years, many persons from NABL Accredited Labs are going for IS 13805 certification </a:t>
            </a:r>
          </a:p>
          <a:p>
            <a:pPr>
              <a:buNone/>
            </a:pPr>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Certification is not limited to any specific sector but is more general in nature</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76758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03648" y="260648"/>
            <a:ext cx="7272808" cy="1296144"/>
          </a:xfrm>
        </p:spPr>
        <p:txBody>
          <a:bodyPr>
            <a:noAutofit/>
          </a:bodyPr>
          <a:lstStyle/>
          <a:p>
            <a:pPr algn="ctr"/>
            <a:r>
              <a:rPr lang="en-US" sz="2800" b="1" dirty="0">
                <a:solidFill>
                  <a:srgbClr val="7030A0"/>
                </a:solidFill>
              </a:rPr>
              <a:t>IS 13805 : 2004 General Standard for </a:t>
            </a:r>
            <a:br>
              <a:rPr lang="en-US" sz="2800" b="1" dirty="0">
                <a:solidFill>
                  <a:srgbClr val="7030A0"/>
                </a:solidFill>
              </a:rPr>
            </a:br>
            <a:r>
              <a:rPr lang="en-US" sz="2800" b="1" dirty="0">
                <a:solidFill>
                  <a:srgbClr val="7030A0"/>
                </a:solidFill>
              </a:rPr>
              <a:t>Qualification and Certification of Non-Destructive testing Personnel</a:t>
            </a:r>
          </a:p>
        </p:txBody>
      </p:sp>
      <p:sp>
        <p:nvSpPr>
          <p:cNvPr id="4" name="Content Placeholder 3"/>
          <p:cNvSpPr>
            <a:spLocks noGrp="1"/>
          </p:cNvSpPr>
          <p:nvPr>
            <p:ph idx="1"/>
          </p:nvPr>
        </p:nvSpPr>
        <p:spPr>
          <a:xfrm>
            <a:off x="1403648" y="1844824"/>
            <a:ext cx="6696744" cy="4525963"/>
          </a:xfrm>
        </p:spPr>
        <p:txBody>
          <a:bodyPr>
            <a:noAutofit/>
          </a:bodyPr>
          <a:lstStyle/>
          <a:p>
            <a:pPr marL="514350" indent="-514350">
              <a:buFont typeface="+mj-lt"/>
              <a:buAutoNum type="arabicPeriod"/>
            </a:pPr>
            <a:r>
              <a:rPr lang="en-US" sz="2000" dirty="0" smtClean="0">
                <a:latin typeface="Arial" panose="020B0604020202020204" pitchFamily="34" charset="0"/>
                <a:cs typeface="Arial" panose="020B0604020202020204" pitchFamily="34" charset="0"/>
              </a:rPr>
              <a:t>Scope</a:t>
            </a:r>
          </a:p>
          <a:p>
            <a:pPr marL="514350" indent="-514350">
              <a:buFont typeface="+mj-lt"/>
              <a:buAutoNum type="arabicPeriod"/>
            </a:pPr>
            <a:r>
              <a:rPr lang="en-US" sz="2000" dirty="0" smtClean="0">
                <a:latin typeface="Arial" panose="020B0604020202020204" pitchFamily="34" charset="0"/>
                <a:cs typeface="Arial" panose="020B0604020202020204" pitchFamily="34" charset="0"/>
              </a:rPr>
              <a:t>Terminology</a:t>
            </a:r>
          </a:p>
          <a:p>
            <a:pPr marL="514350" indent="-514350">
              <a:buFont typeface="+mj-lt"/>
              <a:buAutoNum type="arabicPeriod"/>
            </a:pPr>
            <a:r>
              <a:rPr lang="en-US" sz="2000" dirty="0" smtClean="0">
                <a:latin typeface="Arial" panose="020B0604020202020204" pitchFamily="34" charset="0"/>
                <a:cs typeface="Arial" panose="020B0604020202020204" pitchFamily="34" charset="0"/>
              </a:rPr>
              <a:t>Levels Of Competence</a:t>
            </a:r>
          </a:p>
          <a:p>
            <a:pPr marL="514350" indent="-514350">
              <a:buFont typeface="+mj-lt"/>
              <a:buAutoNum type="arabicPeriod"/>
            </a:pPr>
            <a:r>
              <a:rPr lang="en-US" sz="2000" dirty="0" smtClean="0">
                <a:latin typeface="Arial" panose="020B0604020202020204" pitchFamily="34" charset="0"/>
                <a:cs typeface="Arial" panose="020B0604020202020204" pitchFamily="34" charset="0"/>
              </a:rPr>
              <a:t>General Principles Of Certification</a:t>
            </a:r>
          </a:p>
          <a:p>
            <a:pPr marL="514350" indent="-514350">
              <a:buFont typeface="+mj-lt"/>
              <a:buAutoNum type="arabicPeriod"/>
            </a:pPr>
            <a:r>
              <a:rPr lang="en-US" sz="2000" dirty="0" smtClean="0">
                <a:latin typeface="Arial" panose="020B0604020202020204" pitchFamily="34" charset="0"/>
                <a:cs typeface="Arial" panose="020B0604020202020204" pitchFamily="34" charset="0"/>
              </a:rPr>
              <a:t>Eligibility For Examination</a:t>
            </a:r>
          </a:p>
          <a:p>
            <a:pPr marL="514350" indent="-514350">
              <a:buFont typeface="+mj-lt"/>
              <a:buAutoNum type="arabicPeriod"/>
            </a:pPr>
            <a:r>
              <a:rPr lang="en-US" sz="2000" dirty="0" smtClean="0">
                <a:latin typeface="Arial" panose="020B0604020202020204" pitchFamily="34" charset="0"/>
                <a:cs typeface="Arial" panose="020B0604020202020204" pitchFamily="34" charset="0"/>
              </a:rPr>
              <a:t>Qualification Examination-content And Grading</a:t>
            </a:r>
          </a:p>
          <a:p>
            <a:pPr marL="514350" indent="-514350">
              <a:buFont typeface="+mj-lt"/>
              <a:buAutoNum type="arabicPeriod"/>
            </a:pPr>
            <a:r>
              <a:rPr lang="en-US" sz="2000" dirty="0" smtClean="0">
                <a:latin typeface="Arial" panose="020B0604020202020204" pitchFamily="34" charset="0"/>
                <a:cs typeface="Arial" panose="020B0604020202020204" pitchFamily="34" charset="0"/>
              </a:rPr>
              <a:t>Suggested Sectors</a:t>
            </a:r>
          </a:p>
          <a:p>
            <a:pPr marL="514350" indent="-514350">
              <a:buFont typeface="+mj-lt"/>
              <a:buAutoNum type="arabicPeriod"/>
            </a:pPr>
            <a:r>
              <a:rPr lang="en-US" sz="2000" dirty="0" smtClean="0">
                <a:latin typeface="Arial" panose="020B0604020202020204" pitchFamily="34" charset="0"/>
                <a:cs typeface="Arial" panose="020B0604020202020204" pitchFamily="34" charset="0"/>
              </a:rPr>
              <a:t>Certification</a:t>
            </a:r>
          </a:p>
          <a:p>
            <a:pPr marL="514350" indent="-514350">
              <a:buFont typeface="+mj-lt"/>
              <a:buAutoNum type="arabicPeriod"/>
            </a:pPr>
            <a:r>
              <a:rPr lang="en-US" sz="2000" dirty="0" smtClean="0">
                <a:latin typeface="Arial" panose="020B0604020202020204" pitchFamily="34" charset="0"/>
                <a:cs typeface="Arial" panose="020B0604020202020204" pitchFamily="34" charset="0"/>
              </a:rPr>
              <a:t>Files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55492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03648" y="197580"/>
            <a:ext cx="7128792" cy="1280890"/>
          </a:xfrm>
        </p:spPr>
        <p:txBody>
          <a:bodyPr>
            <a:noAutofit/>
          </a:bodyPr>
          <a:lstStyle/>
          <a:p>
            <a:pPr algn="ctr"/>
            <a:r>
              <a:rPr lang="en-US" sz="2400" b="1" dirty="0">
                <a:solidFill>
                  <a:srgbClr val="7030A0"/>
                </a:solidFill>
              </a:rPr>
              <a:t>IS 13805 : 2004 General Standard for </a:t>
            </a:r>
            <a:br>
              <a:rPr lang="en-US" sz="2400" b="1" dirty="0">
                <a:solidFill>
                  <a:srgbClr val="7030A0"/>
                </a:solidFill>
              </a:rPr>
            </a:br>
            <a:r>
              <a:rPr lang="en-US" sz="2400" b="1" dirty="0">
                <a:solidFill>
                  <a:srgbClr val="7030A0"/>
                </a:solidFill>
              </a:rPr>
              <a:t>Qualification and Certification of Non-Destructive testing Personnel</a:t>
            </a:r>
          </a:p>
        </p:txBody>
      </p:sp>
      <p:sp>
        <p:nvSpPr>
          <p:cNvPr id="4" name="Content Placeholder 3"/>
          <p:cNvSpPr>
            <a:spLocks noGrp="1"/>
          </p:cNvSpPr>
          <p:nvPr>
            <p:ph idx="1"/>
          </p:nvPr>
        </p:nvSpPr>
        <p:spPr>
          <a:xfrm>
            <a:off x="457200" y="1493508"/>
            <a:ext cx="8363272" cy="1080120"/>
          </a:xfrm>
        </p:spPr>
        <p:txBody>
          <a:bodyPr>
            <a:noAutofit/>
          </a:bodyPr>
          <a:lstStyle/>
          <a:p>
            <a:pPr marL="0" indent="0" algn="just">
              <a:buNone/>
            </a:pPr>
            <a:r>
              <a:rPr lang="en-US" sz="2000" b="1" i="1" dirty="0" smtClean="0">
                <a:latin typeface="Arial" panose="020B0604020202020204" pitchFamily="34" charset="0"/>
                <a:cs typeface="Arial" panose="020B0604020202020204" pitchFamily="34" charset="0"/>
              </a:rPr>
              <a:t>Scope </a:t>
            </a:r>
            <a:r>
              <a:rPr lang="en-US" sz="2000" dirty="0" smtClean="0">
                <a:latin typeface="Arial" panose="020B0604020202020204" pitchFamily="34" charset="0"/>
                <a:cs typeface="Arial" panose="020B0604020202020204" pitchFamily="34" charset="0"/>
              </a:rPr>
              <a:t>- The standard establishes a system for the qualification &amp; certification of personnel to perform industrial non-destructive testing using any of the following methods.</a:t>
            </a:r>
          </a:p>
          <a:p>
            <a:pPr marL="0" indent="0" algn="just">
              <a:buNone/>
            </a:pPr>
            <a:endParaRPr lang="en-US" sz="2200" dirty="0"/>
          </a:p>
        </p:txBody>
      </p:sp>
      <p:graphicFrame>
        <p:nvGraphicFramePr>
          <p:cNvPr id="2" name="Table 1"/>
          <p:cNvGraphicFramePr>
            <a:graphicFrameLocks noGrp="1"/>
          </p:cNvGraphicFramePr>
          <p:nvPr>
            <p:extLst>
              <p:ext uri="{D42A27DB-BD31-4B8C-83A1-F6EECF244321}">
                <p14:modId xmlns:p14="http://schemas.microsoft.com/office/powerpoint/2010/main" val="492171707"/>
              </p:ext>
            </p:extLst>
          </p:nvPr>
        </p:nvGraphicFramePr>
        <p:xfrm>
          <a:off x="1466850" y="2564905"/>
          <a:ext cx="6210300" cy="4162104"/>
        </p:xfrm>
        <a:graphic>
          <a:graphicData uri="http://schemas.openxmlformats.org/drawingml/2006/table">
            <a:tbl>
              <a:tblPr/>
              <a:tblGrid>
                <a:gridCol w="4324350"/>
                <a:gridCol w="1885950"/>
              </a:tblGrid>
              <a:tr h="3600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NDT METHOD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ABBREVATION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6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ACOUSTIC EMISSION TESTING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4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EDDY CURRENT TESTIN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6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LIQUID PENETRANT TESTING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PT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6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LEAK TESTNG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LT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6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MAGNETIC PARTICLE TESTING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Arial" charset="0"/>
                          <a:cs typeface="Arial" charset="0"/>
                        </a:rPr>
                        <a:t>MT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4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NEUTRON RADIOGRAPHY TESTING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NRT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6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RADIOGRAPIC TESTING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6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INFRARED TESTING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IRT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4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ULTASONIC TESTING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76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VIBRATION ANALYSIS TESTING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VAT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r h="344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VISUAL TESTING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Arial" charset="0"/>
                        </a:rPr>
                        <a:t>VT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r>
            </a:tbl>
          </a:graphicData>
        </a:graphic>
      </p:graphicFrame>
    </p:spTree>
    <p:extLst>
      <p:ext uri="{BB962C8B-B14F-4D97-AF65-F5344CB8AC3E}">
        <p14:creationId xmlns:p14="http://schemas.microsoft.com/office/powerpoint/2010/main" val="24455264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4236" y="116632"/>
            <a:ext cx="7548244" cy="1280890"/>
          </a:xfrm>
        </p:spPr>
        <p:txBody>
          <a:bodyPr>
            <a:noAutofit/>
          </a:bodyPr>
          <a:lstStyle/>
          <a:p>
            <a:pPr algn="ctr"/>
            <a:r>
              <a:rPr lang="en-US" sz="2400" b="1" dirty="0">
                <a:solidFill>
                  <a:srgbClr val="7030A0"/>
                </a:solidFill>
              </a:rPr>
              <a:t>IS 13805 : 2004 General Standard for </a:t>
            </a:r>
            <a:br>
              <a:rPr lang="en-US" sz="2400" b="1" dirty="0">
                <a:solidFill>
                  <a:srgbClr val="7030A0"/>
                </a:solidFill>
              </a:rPr>
            </a:br>
            <a:r>
              <a:rPr lang="en-US" sz="2400" b="1" dirty="0">
                <a:solidFill>
                  <a:srgbClr val="7030A0"/>
                </a:solidFill>
              </a:rPr>
              <a:t>Qualification and Certification of Non-Destructive testing Personnel</a:t>
            </a:r>
          </a:p>
        </p:txBody>
      </p:sp>
      <p:sp>
        <p:nvSpPr>
          <p:cNvPr id="4" name="Content Placeholder 3"/>
          <p:cNvSpPr>
            <a:spLocks noGrp="1"/>
          </p:cNvSpPr>
          <p:nvPr>
            <p:ph idx="1"/>
          </p:nvPr>
        </p:nvSpPr>
        <p:spPr>
          <a:xfrm>
            <a:off x="457200" y="1493508"/>
            <a:ext cx="8363272" cy="999388"/>
          </a:xfrm>
        </p:spPr>
        <p:txBody>
          <a:bodyPr>
            <a:noAutofit/>
          </a:bodyPr>
          <a:lstStyle/>
          <a:p>
            <a:pPr>
              <a:spcBef>
                <a:spcPct val="50000"/>
              </a:spcBef>
            </a:pPr>
            <a:r>
              <a:rPr lang="en-US" sz="1600" b="1" dirty="0" smtClean="0"/>
              <a:t>Levels of competence</a:t>
            </a:r>
          </a:p>
          <a:p>
            <a:pPr marL="0" indent="0" algn="just">
              <a:spcBef>
                <a:spcPct val="50000"/>
              </a:spcBef>
              <a:buNone/>
            </a:pPr>
            <a:r>
              <a:rPr lang="en-US" sz="1600" b="1" dirty="0" smtClean="0">
                <a:latin typeface="Arial" panose="020B0604020202020204" pitchFamily="34" charset="0"/>
                <a:cs typeface="Arial" panose="020B0604020202020204" pitchFamily="34" charset="0"/>
              </a:rPr>
              <a:t>Individual Classified In One Of The Three Levels Depending Upon His Level Of Competence</a:t>
            </a:r>
          </a:p>
          <a:p>
            <a:pPr>
              <a:spcBef>
                <a:spcPct val="50000"/>
              </a:spcBef>
            </a:pPr>
            <a:r>
              <a:rPr lang="en-US" sz="1600" b="1" dirty="0" smtClean="0">
                <a:latin typeface="Arial" panose="020B0604020202020204" pitchFamily="34" charset="0"/>
                <a:cs typeface="Arial" panose="020B0604020202020204" pitchFamily="34" charset="0"/>
              </a:rPr>
              <a:t>NDT Level I</a:t>
            </a:r>
          </a:p>
          <a:p>
            <a:pPr>
              <a:spcBef>
                <a:spcPct val="50000"/>
              </a:spcBef>
            </a:pPr>
            <a:r>
              <a:rPr lang="en-US" sz="1600" b="1" dirty="0" smtClean="0">
                <a:latin typeface="Arial" panose="020B0604020202020204" pitchFamily="34" charset="0"/>
                <a:cs typeface="Arial" panose="020B0604020202020204" pitchFamily="34" charset="0"/>
              </a:rPr>
              <a:t>An Individual Certified To “NDT Level I” Is Qualified To</a:t>
            </a:r>
          </a:p>
          <a:p>
            <a:pPr lvl="1">
              <a:spcBef>
                <a:spcPct val="50000"/>
              </a:spcBef>
              <a:buFontTx/>
              <a:buChar char="•"/>
            </a:pPr>
            <a:r>
              <a:rPr lang="en-US" sz="1600" b="1" dirty="0" smtClean="0">
                <a:latin typeface="Arial" panose="020B0604020202020204" pitchFamily="34" charset="0"/>
                <a:cs typeface="Arial" panose="020B0604020202020204" pitchFamily="34" charset="0"/>
              </a:rPr>
              <a:t> Receive Instructions / Supervision From A Level II Or Level III</a:t>
            </a:r>
          </a:p>
          <a:p>
            <a:pPr lvl="1">
              <a:spcBef>
                <a:spcPct val="50000"/>
              </a:spcBef>
              <a:buFontTx/>
              <a:buChar char="•"/>
            </a:pPr>
            <a:r>
              <a:rPr lang="en-US" sz="1600" b="1" dirty="0" smtClean="0">
                <a:latin typeface="Arial" panose="020B0604020202020204" pitchFamily="34" charset="0"/>
                <a:cs typeface="Arial" panose="020B0604020202020204" pitchFamily="34" charset="0"/>
              </a:rPr>
              <a:t> To Carry Out NDT Operations As Per Written Instructions</a:t>
            </a:r>
          </a:p>
          <a:p>
            <a:pPr marL="1274400" lvl="4">
              <a:spcBef>
                <a:spcPct val="50000"/>
              </a:spcBef>
              <a:buFont typeface="Courier New" panose="02070309020205020404" pitchFamily="49" charset="0"/>
              <a:buChar char="o"/>
            </a:pPr>
            <a:r>
              <a:rPr lang="en-US" sz="1600" b="1" dirty="0" smtClean="0">
                <a:latin typeface="Arial" panose="020B0604020202020204" pitchFamily="34" charset="0"/>
                <a:cs typeface="Arial" panose="020B0604020202020204" pitchFamily="34" charset="0"/>
              </a:rPr>
              <a:t> Setup The Equipment</a:t>
            </a:r>
          </a:p>
          <a:p>
            <a:pPr marL="1274400" lvl="4">
              <a:spcBef>
                <a:spcPct val="50000"/>
              </a:spcBef>
              <a:buFont typeface="Courier New" panose="02070309020205020404" pitchFamily="49" charset="0"/>
              <a:buChar char="o"/>
            </a:pPr>
            <a:r>
              <a:rPr lang="en-US" sz="1600" b="1" dirty="0" smtClean="0">
                <a:latin typeface="Arial" panose="020B0604020202020204" pitchFamily="34" charset="0"/>
                <a:cs typeface="Arial" panose="020B0604020202020204" pitchFamily="34" charset="0"/>
              </a:rPr>
              <a:t> Carry Out The Test</a:t>
            </a:r>
          </a:p>
          <a:p>
            <a:pPr marL="1274400" lvl="4">
              <a:spcBef>
                <a:spcPct val="50000"/>
              </a:spcBef>
              <a:buFont typeface="Courier New" panose="02070309020205020404" pitchFamily="49" charset="0"/>
              <a:buChar char="o"/>
            </a:pPr>
            <a:r>
              <a:rPr lang="en-US" sz="1600" b="1" dirty="0" smtClean="0">
                <a:latin typeface="Arial" panose="020B0604020202020204" pitchFamily="34" charset="0"/>
                <a:cs typeface="Arial" panose="020B0604020202020204" pitchFamily="34" charset="0"/>
              </a:rPr>
              <a:t> Record The Results Obtained</a:t>
            </a:r>
          </a:p>
          <a:p>
            <a:pPr marL="1274400" lvl="4">
              <a:spcBef>
                <a:spcPct val="50000"/>
              </a:spcBef>
              <a:buFont typeface="Courier New" panose="02070309020205020404" pitchFamily="49" charset="0"/>
              <a:buChar char="o"/>
            </a:pPr>
            <a:r>
              <a:rPr lang="en-US" sz="1600" b="1" dirty="0" smtClean="0">
                <a:latin typeface="Arial" panose="020B0604020202020204" pitchFamily="34" charset="0"/>
                <a:cs typeface="Arial" panose="020B0604020202020204" pitchFamily="34" charset="0"/>
              </a:rPr>
              <a:t> Classify The Results In Terms Of The Written Criteria</a:t>
            </a:r>
          </a:p>
          <a:p>
            <a:pPr marL="1274400" lvl="4">
              <a:spcBef>
                <a:spcPct val="50000"/>
              </a:spcBef>
              <a:buFont typeface="Courier New" panose="02070309020205020404" pitchFamily="49" charset="0"/>
              <a:buChar char="o"/>
            </a:pPr>
            <a:r>
              <a:rPr lang="en-US" sz="1600" b="1" dirty="0" smtClean="0">
                <a:latin typeface="Arial" panose="020B0604020202020204" pitchFamily="34" charset="0"/>
                <a:cs typeface="Arial" panose="020B0604020202020204" pitchFamily="34" charset="0"/>
              </a:rPr>
              <a:t> Report The Results</a:t>
            </a:r>
          </a:p>
          <a:p>
            <a:pPr lvl="1">
              <a:spcBef>
                <a:spcPct val="50000"/>
              </a:spcBef>
              <a:buFontTx/>
              <a:buChar char="•"/>
            </a:pPr>
            <a:r>
              <a:rPr lang="en-US" sz="1600" b="1" dirty="0" smtClean="0">
                <a:latin typeface="Arial" panose="020B0604020202020204" pitchFamily="34" charset="0"/>
                <a:cs typeface="Arial" panose="020B0604020202020204" pitchFamily="34" charset="0"/>
              </a:rPr>
              <a:t>He Shall Not Be Responsible For </a:t>
            </a:r>
          </a:p>
          <a:p>
            <a:pPr lvl="2">
              <a:spcBef>
                <a:spcPct val="50000"/>
              </a:spcBef>
              <a:buFont typeface="Courier New" panose="02070309020205020404" pitchFamily="49" charset="0"/>
              <a:buChar char="o"/>
            </a:pPr>
            <a:r>
              <a:rPr lang="en-US" sz="1600" b="1" dirty="0" smtClean="0">
                <a:latin typeface="Arial" panose="020B0604020202020204" pitchFamily="34" charset="0"/>
                <a:cs typeface="Arial" panose="020B0604020202020204" pitchFamily="34" charset="0"/>
              </a:rPr>
              <a:t> The Choice Of The Test Method Or Technique To Be Used For The Assessment Of Test Results</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530174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4236" y="44624"/>
            <a:ext cx="7620252" cy="1280890"/>
          </a:xfrm>
        </p:spPr>
        <p:txBody>
          <a:bodyPr>
            <a:noAutofit/>
          </a:bodyPr>
          <a:lstStyle/>
          <a:p>
            <a:pPr algn="ctr"/>
            <a:r>
              <a:rPr lang="en-US" sz="2400" b="1" dirty="0">
                <a:solidFill>
                  <a:srgbClr val="7030A0"/>
                </a:solidFill>
              </a:rPr>
              <a:t>IS 13805 : 2004 General Standard for </a:t>
            </a:r>
            <a:br>
              <a:rPr lang="en-US" sz="2400" b="1" dirty="0">
                <a:solidFill>
                  <a:srgbClr val="7030A0"/>
                </a:solidFill>
              </a:rPr>
            </a:br>
            <a:r>
              <a:rPr lang="en-US" sz="2400" b="1" dirty="0">
                <a:solidFill>
                  <a:srgbClr val="7030A0"/>
                </a:solidFill>
              </a:rPr>
              <a:t>Qualification and Certification of Non-Destructive testing Personnel</a:t>
            </a:r>
          </a:p>
        </p:txBody>
      </p:sp>
      <p:sp>
        <p:nvSpPr>
          <p:cNvPr id="4" name="Content Placeholder 3"/>
          <p:cNvSpPr>
            <a:spLocks noGrp="1"/>
          </p:cNvSpPr>
          <p:nvPr>
            <p:ph idx="1"/>
          </p:nvPr>
        </p:nvSpPr>
        <p:spPr>
          <a:xfrm>
            <a:off x="467544" y="1355967"/>
            <a:ext cx="8363272" cy="1080120"/>
          </a:xfrm>
        </p:spPr>
        <p:txBody>
          <a:bodyPr>
            <a:noAutofit/>
          </a:bodyPr>
          <a:lstStyle/>
          <a:p>
            <a:pPr algn="just">
              <a:spcBef>
                <a:spcPct val="50000"/>
              </a:spcBef>
            </a:pPr>
            <a:r>
              <a:rPr lang="en-US" sz="1600" b="1" dirty="0" smtClean="0"/>
              <a:t>NDT LEVEL II</a:t>
            </a:r>
          </a:p>
          <a:p>
            <a:pPr algn="just">
              <a:spcBef>
                <a:spcPct val="50000"/>
              </a:spcBef>
            </a:pPr>
            <a:r>
              <a:rPr lang="en-US" sz="1400" b="1" dirty="0" smtClean="0">
                <a:latin typeface="Arial" panose="020B0604020202020204" pitchFamily="34" charset="0"/>
                <a:cs typeface="Arial" panose="020B0604020202020204" pitchFamily="34" charset="0"/>
              </a:rPr>
              <a:t>An Individual Certified To “NDT Level II” Is Qualified To</a:t>
            </a:r>
          </a:p>
          <a:p>
            <a:pPr lvl="1" algn="just">
              <a:spcBef>
                <a:spcPct val="50000"/>
              </a:spcBef>
              <a:buFontTx/>
              <a:buChar char="•"/>
            </a:pPr>
            <a:r>
              <a:rPr lang="en-US" sz="1400" b="1" dirty="0" smtClean="0">
                <a:latin typeface="Arial" panose="020B0604020202020204" pitchFamily="34" charset="0"/>
                <a:cs typeface="Arial" panose="020B0604020202020204" pitchFamily="34" charset="0"/>
              </a:rPr>
              <a:t> Perform And Direct Non-destructive Testing According To Established Or Recognized Techniques</a:t>
            </a:r>
          </a:p>
          <a:p>
            <a:pPr lvl="1" algn="just">
              <a:spcBef>
                <a:spcPct val="50000"/>
              </a:spcBef>
              <a:buFontTx/>
              <a:buChar char="•"/>
            </a:pPr>
            <a:r>
              <a:rPr lang="en-US" sz="1400" b="1" dirty="0" smtClean="0">
                <a:latin typeface="Arial" panose="020B0604020202020204" pitchFamily="34" charset="0"/>
                <a:cs typeface="Arial" panose="020B0604020202020204" pitchFamily="34" charset="0"/>
              </a:rPr>
              <a:t> He Shall Be Competent To</a:t>
            </a:r>
          </a:p>
          <a:p>
            <a:pPr lvl="2" algn="just">
              <a:spcBef>
                <a:spcPct val="50000"/>
              </a:spcBef>
              <a:buFontTx/>
              <a:buChar char="•"/>
            </a:pPr>
            <a:r>
              <a:rPr lang="en-US" b="1" dirty="0" smtClean="0">
                <a:latin typeface="Arial" panose="020B0604020202020204" pitchFamily="34" charset="0"/>
                <a:cs typeface="Arial" panose="020B0604020202020204" pitchFamily="34" charset="0"/>
              </a:rPr>
              <a:t> Choose The Test Techniques To Be Used</a:t>
            </a:r>
          </a:p>
          <a:p>
            <a:pPr lvl="2" algn="just">
              <a:spcBef>
                <a:spcPct val="50000"/>
              </a:spcBef>
              <a:buFontTx/>
              <a:buChar char="•"/>
            </a:pPr>
            <a:r>
              <a:rPr lang="en-US" b="1" dirty="0" smtClean="0">
                <a:latin typeface="Arial" panose="020B0604020202020204" pitchFamily="34" charset="0"/>
                <a:cs typeface="Arial" panose="020B0604020202020204" pitchFamily="34" charset="0"/>
              </a:rPr>
              <a:t> Set Up And Calibrate Equipment</a:t>
            </a:r>
          </a:p>
          <a:p>
            <a:pPr lvl="2" algn="just">
              <a:spcBef>
                <a:spcPct val="50000"/>
              </a:spcBef>
              <a:buFontTx/>
              <a:buChar char="•"/>
            </a:pPr>
            <a:r>
              <a:rPr lang="en-US" b="1" dirty="0" smtClean="0">
                <a:latin typeface="Arial" panose="020B0604020202020204" pitchFamily="34" charset="0"/>
                <a:cs typeface="Arial" panose="020B0604020202020204" pitchFamily="34" charset="0"/>
              </a:rPr>
              <a:t> Interpret And Evaluate Results According To Applicable Codes, Standards And Specifications</a:t>
            </a:r>
          </a:p>
          <a:p>
            <a:pPr lvl="2" algn="just">
              <a:spcBef>
                <a:spcPct val="50000"/>
              </a:spcBef>
              <a:buFontTx/>
              <a:buChar char="•"/>
            </a:pPr>
            <a:r>
              <a:rPr lang="en-US" b="1" dirty="0" smtClean="0">
                <a:latin typeface="Arial" panose="020B0604020202020204" pitchFamily="34" charset="0"/>
                <a:cs typeface="Arial" panose="020B0604020202020204" pitchFamily="34" charset="0"/>
              </a:rPr>
              <a:t> Carry Out All Duties Of A Level I And To Check That They Are Properly Executed</a:t>
            </a:r>
          </a:p>
          <a:p>
            <a:pPr lvl="2" algn="just">
              <a:spcBef>
                <a:spcPct val="50000"/>
              </a:spcBef>
              <a:buFontTx/>
              <a:buChar char="•"/>
            </a:pPr>
            <a:r>
              <a:rPr lang="en-US" b="1" dirty="0" smtClean="0">
                <a:latin typeface="Arial" panose="020B0604020202020204" pitchFamily="34" charset="0"/>
                <a:cs typeface="Arial" panose="020B0604020202020204" pitchFamily="34" charset="0"/>
              </a:rPr>
              <a:t> Develop NDT Procedures Adopted To Problems Which Are The Subject Of An NDT Specification</a:t>
            </a:r>
          </a:p>
          <a:p>
            <a:pPr lvl="2" algn="just">
              <a:spcBef>
                <a:spcPct val="50000"/>
              </a:spcBef>
              <a:buFontTx/>
              <a:buChar char="•"/>
            </a:pPr>
            <a:r>
              <a:rPr lang="en-US" b="1" dirty="0" smtClean="0">
                <a:latin typeface="Arial" panose="020B0604020202020204" pitchFamily="34" charset="0"/>
                <a:cs typeface="Arial" panose="020B0604020202020204" pitchFamily="34" charset="0"/>
              </a:rPr>
              <a:t> Prepare Written Instructions, Organize &amp; Report The Results</a:t>
            </a:r>
          </a:p>
          <a:p>
            <a:pPr lvl="2" algn="just">
              <a:spcBef>
                <a:spcPct val="50000"/>
              </a:spcBef>
              <a:buFontTx/>
              <a:buChar char="•"/>
            </a:pPr>
            <a:r>
              <a:rPr lang="en-US" b="1" dirty="0" smtClean="0">
                <a:latin typeface="Arial" panose="020B0604020202020204" pitchFamily="34" charset="0"/>
                <a:cs typeface="Arial" panose="020B0604020202020204" pitchFamily="34" charset="0"/>
              </a:rPr>
              <a:t> Shall Also Be Familiar With The Scope And Limitations Of The Method He Is Qualified In And Able To Exercise Assigned Responsibility For On The Job Training &amp; Guidance Of Trainees And NDT Level I Personnel</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558546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59632" y="0"/>
            <a:ext cx="7704856" cy="1124744"/>
          </a:xfrm>
        </p:spPr>
        <p:txBody>
          <a:bodyPr>
            <a:noAutofit/>
          </a:bodyPr>
          <a:lstStyle/>
          <a:p>
            <a:pPr algn="ctr"/>
            <a:r>
              <a:rPr lang="en-US" sz="2400" b="1" dirty="0">
                <a:solidFill>
                  <a:srgbClr val="7030A0"/>
                </a:solidFill>
              </a:rPr>
              <a:t>IS 13805 : 2004 General Standard for </a:t>
            </a:r>
            <a:br>
              <a:rPr lang="en-US" sz="2400" b="1" dirty="0">
                <a:solidFill>
                  <a:srgbClr val="7030A0"/>
                </a:solidFill>
              </a:rPr>
            </a:br>
            <a:r>
              <a:rPr lang="en-US" sz="2400" b="1" dirty="0">
                <a:solidFill>
                  <a:srgbClr val="7030A0"/>
                </a:solidFill>
              </a:rPr>
              <a:t>Qualification and Certification of Non-Destructive testing Personnel</a:t>
            </a:r>
          </a:p>
        </p:txBody>
      </p:sp>
      <p:sp>
        <p:nvSpPr>
          <p:cNvPr id="4" name="Content Placeholder 3"/>
          <p:cNvSpPr>
            <a:spLocks noGrp="1"/>
          </p:cNvSpPr>
          <p:nvPr>
            <p:ph idx="1"/>
          </p:nvPr>
        </p:nvSpPr>
        <p:spPr>
          <a:xfrm>
            <a:off x="467544" y="1412776"/>
            <a:ext cx="8363272" cy="1368152"/>
          </a:xfrm>
        </p:spPr>
        <p:txBody>
          <a:bodyPr>
            <a:noAutofit/>
          </a:bodyPr>
          <a:lstStyle/>
          <a:p>
            <a:r>
              <a:rPr lang="en-US" sz="1600" b="1" dirty="0"/>
              <a:t>NDT Level III</a:t>
            </a:r>
          </a:p>
          <a:p>
            <a:pPr algn="just"/>
            <a:r>
              <a:rPr lang="en-US" sz="1600" b="1" dirty="0" smtClean="0">
                <a:latin typeface="Arial" panose="020B0604020202020204" pitchFamily="34" charset="0"/>
                <a:cs typeface="Arial" panose="020B0604020202020204" pitchFamily="34" charset="0"/>
              </a:rPr>
              <a:t>An </a:t>
            </a:r>
            <a:r>
              <a:rPr lang="en-US" sz="1600" b="1" dirty="0">
                <a:latin typeface="Arial" panose="020B0604020202020204" pitchFamily="34" charset="0"/>
                <a:cs typeface="Arial" panose="020B0604020202020204" pitchFamily="34" charset="0"/>
              </a:rPr>
              <a:t>individual certified to NOT level III shall be capable of assuming full responsibility for a test facility and staff, establishing techniques and procedures, interpreting codes, standards, specifications and procedures to be used. </a:t>
            </a:r>
          </a:p>
          <a:p>
            <a:pPr algn="just"/>
            <a:endParaRPr lang="en-US" sz="1600" b="1" dirty="0">
              <a:latin typeface="Arial" panose="020B0604020202020204" pitchFamily="34" charset="0"/>
              <a:cs typeface="Arial" panose="020B0604020202020204" pitchFamily="34" charset="0"/>
            </a:endParaRPr>
          </a:p>
          <a:p>
            <a:pPr algn="just"/>
            <a:r>
              <a:rPr lang="en-US" sz="1600" b="1" dirty="0">
                <a:latin typeface="Arial" panose="020B0604020202020204" pitchFamily="34" charset="0"/>
                <a:cs typeface="Arial" panose="020B0604020202020204" pitchFamily="34" charset="0"/>
              </a:rPr>
              <a:t>He shall have</a:t>
            </a:r>
          </a:p>
          <a:p>
            <a:pPr lvl="1" algn="just">
              <a:buClr>
                <a:srgbClr val="CC3300"/>
              </a:buClr>
              <a:buSzPct val="125000"/>
              <a:buFont typeface="Wingdings" pitchFamily="2" charset="2"/>
              <a:buChar char="v"/>
            </a:pPr>
            <a:r>
              <a:rPr lang="en-US" b="1" dirty="0">
                <a:latin typeface="Arial" panose="020B0604020202020204" pitchFamily="34" charset="0"/>
                <a:cs typeface="Arial" panose="020B0604020202020204" pitchFamily="34" charset="0"/>
              </a:rPr>
              <a:t> the competence to interpret and evaluate results in terms of existing codes, standards and specifications, </a:t>
            </a:r>
          </a:p>
          <a:p>
            <a:pPr lvl="1" algn="just">
              <a:buClr>
                <a:srgbClr val="CC3300"/>
              </a:buClr>
              <a:buSzPct val="125000"/>
              <a:buFont typeface="Wingdings" pitchFamily="2" charset="2"/>
              <a:buChar char="v"/>
            </a:pPr>
            <a:r>
              <a:rPr lang="en-US" b="1" dirty="0">
                <a:latin typeface="Arial" panose="020B0604020202020204" pitchFamily="34" charset="0"/>
                <a:cs typeface="Arial" panose="020B0604020202020204" pitchFamily="34" charset="0"/>
              </a:rPr>
              <a:t> sufficient practical background in applicable materials, fabrication and product technology to select methods and establish techniques and </a:t>
            </a:r>
          </a:p>
          <a:p>
            <a:pPr lvl="1" algn="just">
              <a:buClr>
                <a:srgbClr val="CC3300"/>
              </a:buClr>
              <a:buSzPct val="125000"/>
              <a:buFont typeface="Wingdings" pitchFamily="2" charset="2"/>
              <a:buChar char="v"/>
            </a:pPr>
            <a:r>
              <a:rPr lang="en-US" b="1" dirty="0">
                <a:latin typeface="Arial" panose="020B0604020202020204" pitchFamily="34" charset="0"/>
                <a:cs typeface="Arial" panose="020B0604020202020204" pitchFamily="34" charset="0"/>
              </a:rPr>
              <a:t> the competence to assist in establishing acceptance criteria where no standard practices are otherwise available, </a:t>
            </a:r>
          </a:p>
          <a:p>
            <a:pPr lvl="1" algn="just">
              <a:buClr>
                <a:srgbClr val="CC3300"/>
              </a:buClr>
              <a:buSzPct val="125000"/>
              <a:buFont typeface="Wingdings" pitchFamily="2" charset="2"/>
              <a:buChar char="v"/>
            </a:pPr>
            <a:r>
              <a:rPr lang="en-US" b="1" dirty="0">
                <a:latin typeface="Arial" panose="020B0604020202020204" pitchFamily="34" charset="0"/>
                <a:cs typeface="Arial" panose="020B0604020202020204" pitchFamily="34" charset="0"/>
              </a:rPr>
              <a:t> general familiarity with other NDT methods, and the ability to guide and train level I and level II personnel.</a:t>
            </a:r>
          </a:p>
        </p:txBody>
      </p:sp>
    </p:spTree>
    <p:extLst>
      <p:ext uri="{BB962C8B-B14F-4D97-AF65-F5344CB8AC3E}">
        <p14:creationId xmlns:p14="http://schemas.microsoft.com/office/powerpoint/2010/main" val="1656501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31640" y="0"/>
            <a:ext cx="7632848" cy="1124744"/>
          </a:xfrm>
        </p:spPr>
        <p:txBody>
          <a:bodyPr>
            <a:noAutofit/>
          </a:bodyPr>
          <a:lstStyle/>
          <a:p>
            <a:pPr algn="ctr"/>
            <a:r>
              <a:rPr lang="en-US" sz="2400" b="1" dirty="0">
                <a:solidFill>
                  <a:srgbClr val="7030A0"/>
                </a:solidFill>
              </a:rPr>
              <a:t>IS 13805 : 2004 General Standard for </a:t>
            </a:r>
            <a:br>
              <a:rPr lang="en-US" sz="2400" b="1" dirty="0">
                <a:solidFill>
                  <a:srgbClr val="7030A0"/>
                </a:solidFill>
              </a:rPr>
            </a:br>
            <a:r>
              <a:rPr lang="en-US" sz="2400" b="1" dirty="0">
                <a:solidFill>
                  <a:srgbClr val="7030A0"/>
                </a:solidFill>
              </a:rPr>
              <a:t>Qualification and Certification of Non-Destructive testing Personnel</a:t>
            </a:r>
          </a:p>
        </p:txBody>
      </p:sp>
      <p:graphicFrame>
        <p:nvGraphicFramePr>
          <p:cNvPr id="6" name="Group 1289"/>
          <p:cNvGraphicFramePr>
            <a:graphicFrameLocks noGrp="1"/>
          </p:cNvGraphicFramePr>
          <p:nvPr>
            <p:extLst>
              <p:ext uri="{D42A27DB-BD31-4B8C-83A1-F6EECF244321}">
                <p14:modId xmlns:p14="http://schemas.microsoft.com/office/powerpoint/2010/main" val="3291865843"/>
              </p:ext>
            </p:extLst>
          </p:nvPr>
        </p:nvGraphicFramePr>
        <p:xfrm>
          <a:off x="374525" y="1340768"/>
          <a:ext cx="8589963" cy="4754880"/>
        </p:xfrm>
        <a:graphic>
          <a:graphicData uri="http://schemas.openxmlformats.org/drawingml/2006/table">
            <a:tbl>
              <a:tblPr/>
              <a:tblGrid>
                <a:gridCol w="525463">
                  <a:extLst>
                    <a:ext uri="{9D8B030D-6E8A-4147-A177-3AD203B41FA5}">
                      <a16:colId xmlns="" xmlns:a16="http://schemas.microsoft.com/office/drawing/2014/main" val="20000"/>
                    </a:ext>
                  </a:extLst>
                </a:gridCol>
                <a:gridCol w="3806825">
                  <a:extLst>
                    <a:ext uri="{9D8B030D-6E8A-4147-A177-3AD203B41FA5}">
                      <a16:colId xmlns="" xmlns:a16="http://schemas.microsoft.com/office/drawing/2014/main" val="20001"/>
                    </a:ext>
                  </a:extLst>
                </a:gridCol>
                <a:gridCol w="1195387">
                  <a:extLst>
                    <a:ext uri="{9D8B030D-6E8A-4147-A177-3AD203B41FA5}">
                      <a16:colId xmlns="" xmlns:a16="http://schemas.microsoft.com/office/drawing/2014/main" val="20002"/>
                    </a:ext>
                  </a:extLst>
                </a:gridCol>
                <a:gridCol w="1344613">
                  <a:extLst>
                    <a:ext uri="{9D8B030D-6E8A-4147-A177-3AD203B41FA5}">
                      <a16:colId xmlns="" xmlns:a16="http://schemas.microsoft.com/office/drawing/2014/main" val="20003"/>
                    </a:ext>
                  </a:extLst>
                </a:gridCol>
                <a:gridCol w="746125">
                  <a:extLst>
                    <a:ext uri="{9D8B030D-6E8A-4147-A177-3AD203B41FA5}">
                      <a16:colId xmlns="" xmlns:a16="http://schemas.microsoft.com/office/drawing/2014/main" val="20004"/>
                    </a:ext>
                  </a:extLst>
                </a:gridCol>
                <a:gridCol w="971550">
                  <a:extLst>
                    <a:ext uri="{9D8B030D-6E8A-4147-A177-3AD203B41FA5}">
                      <a16:colId xmlns="" xmlns:a16="http://schemas.microsoft.com/office/drawing/2014/main" val="20005"/>
                    </a:ext>
                  </a:extLst>
                </a:gridCol>
              </a:tblGrid>
              <a:tr h="149225">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cs typeface="Times New Roman" pitchFamily="18" charset="0"/>
                        </a:rPr>
                        <a:t>Table 3 Minimum Training Requirements</a:t>
                      </a:r>
                      <a:endParaRPr kumimoji="0" lang="en-US" sz="20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323840">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a:ln>
                            <a:noFill/>
                          </a:ln>
                          <a:solidFill>
                            <a:schemeClr val="tx1"/>
                          </a:solidFill>
                          <a:effectLst/>
                          <a:latin typeface="Arial" charset="0"/>
                          <a:cs typeface="Times New Roman" pitchFamily="18" charset="0"/>
                        </a:rPr>
                        <a:t>(Clauses</a:t>
                      </a:r>
                      <a:r>
                        <a:rPr kumimoji="0" lang="en-US" sz="1600" b="0" i="0" u="none" strike="noStrike" cap="none" normalizeH="0" baseline="0" dirty="0">
                          <a:ln>
                            <a:noFill/>
                          </a:ln>
                          <a:solidFill>
                            <a:schemeClr val="tx1"/>
                          </a:solidFill>
                          <a:effectLst/>
                          <a:latin typeface="Arial" charset="0"/>
                          <a:cs typeface="Times New Roman" pitchFamily="18" charset="0"/>
                        </a:rPr>
                        <a:t> 5.3.1, 5.3.2</a:t>
                      </a:r>
                      <a:r>
                        <a:rPr kumimoji="0" lang="en-US" sz="1600" b="0" i="1" u="none" strike="noStrike" cap="none" normalizeH="0" baseline="0" dirty="0">
                          <a:ln>
                            <a:noFill/>
                          </a:ln>
                          <a:solidFill>
                            <a:schemeClr val="tx1"/>
                          </a:solidFill>
                          <a:effectLst/>
                          <a:latin typeface="Arial" charset="0"/>
                          <a:cs typeface="Times New Roman" pitchFamily="18" charset="0"/>
                        </a:rPr>
                        <a:t> and</a:t>
                      </a:r>
                      <a:r>
                        <a:rPr kumimoji="0" lang="en-US" sz="1600" b="0" i="0" u="none" strike="noStrike" cap="none" normalizeH="0" baseline="0" dirty="0">
                          <a:ln>
                            <a:noFill/>
                          </a:ln>
                          <a:solidFill>
                            <a:schemeClr val="tx1"/>
                          </a:solidFill>
                          <a:effectLst/>
                          <a:latin typeface="Arial" charset="0"/>
                          <a:cs typeface="Times New Roman" pitchFamily="18" charset="0"/>
                        </a:rPr>
                        <a:t> 5.3.3)</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212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NDT Method</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Level l</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Level II</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Level III</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extLst>
                  <a:ext uri="{0D108BD9-81ED-4DB2-BD59-A6C34878D82A}">
                    <a16:rowId xmlns="" xmlns:a16="http://schemas.microsoft.com/office/drawing/2014/main" val="10002"/>
                  </a:ext>
                </a:extLst>
              </a:tr>
              <a:tr h="119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hours </a:t>
                      </a:r>
                      <a:r>
                        <a:rPr kumimoji="0" lang="en-US" sz="1600" b="0" i="0" u="none" strike="noStrike" cap="none" normalizeH="0" baseline="30000">
                          <a:ln>
                            <a:noFill/>
                          </a:ln>
                          <a:solidFill>
                            <a:schemeClr val="tx1"/>
                          </a:solidFill>
                          <a:effectLst/>
                          <a:latin typeface="Arial" charset="0"/>
                          <a:cs typeface="Times New Roman" pitchFamily="18" charset="0"/>
                        </a:rPr>
                        <a:t>1)2)5)</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hours </a:t>
                      </a:r>
                      <a:r>
                        <a:rPr kumimoji="0" lang="en-US" sz="1600" b="0" i="0" u="none" strike="noStrike" cap="none" normalizeH="0" baseline="30000">
                          <a:ln>
                            <a:noFill/>
                          </a:ln>
                          <a:solidFill>
                            <a:schemeClr val="tx1"/>
                          </a:solidFill>
                          <a:effectLst/>
                          <a:latin typeface="Arial" charset="0"/>
                          <a:cs typeface="Times New Roman" pitchFamily="18" charset="0"/>
                        </a:rPr>
                        <a:t>1)2)4)5)</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hours </a:t>
                      </a:r>
                      <a:r>
                        <a:rPr kumimoji="0" lang="en-US" sz="1600" b="0" i="0" u="none" strike="noStrike" cap="none" normalizeH="0" baseline="30000">
                          <a:ln>
                            <a:noFill/>
                          </a:ln>
                          <a:solidFill>
                            <a:schemeClr val="tx1"/>
                          </a:solidFill>
                          <a:effectLst/>
                          <a:latin typeface="Arial" charset="0"/>
                          <a:cs typeface="Times New Roman" pitchFamily="18" charset="0"/>
                        </a:rPr>
                        <a:t>1)4)5)</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extLst>
                  <a:ext uri="{0D108BD9-81ED-4DB2-BD59-A6C34878D82A}">
                    <a16:rowId xmlns="" xmlns:a16="http://schemas.microsoft.com/office/drawing/2014/main" val="10003"/>
                  </a:ext>
                </a:extLst>
              </a:tr>
              <a:tr h="158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Basic</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Method</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4"/>
                  </a:ext>
                </a:extLst>
              </a:tr>
              <a:tr h="23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(I)</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(2)</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(3)</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(5)</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5"/>
                  </a:ext>
                </a:extLst>
              </a:tr>
              <a:tr h="203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AT</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ACOUSTIC EMISSION</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40 </a:t>
                      </a:r>
                      <a:r>
                        <a:rPr kumimoji="0" lang="en-US" sz="1600" b="0" i="0" u="none" strike="noStrike" cap="none" normalizeH="0" baseline="30000" dirty="0">
                          <a:ln>
                            <a:noFill/>
                          </a:ln>
                          <a:solidFill>
                            <a:schemeClr val="tx1"/>
                          </a:solidFill>
                          <a:effectLst/>
                          <a:latin typeface="Arial" charset="0"/>
                          <a:cs typeface="Times New Roman" pitchFamily="18" charset="0"/>
                        </a:rPr>
                        <a:t>3}</a:t>
                      </a:r>
                      <a:endParaRPr kumimoji="0" lang="en-US" sz="1600" b="0" i="0" u="none" strike="noStrike" cap="none" normalizeH="0" baseline="3000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64</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6"/>
                  </a:ext>
                </a:extLst>
              </a:tr>
              <a:tr h="328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ET</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EDDY CURRENT</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40 </a:t>
                      </a:r>
                      <a:r>
                        <a:rPr kumimoji="0" lang="en-US" sz="1600" b="0" i="0" u="none" strike="noStrike" cap="none" normalizeH="0" baseline="30000" dirty="0">
                          <a:ln>
                            <a:noFill/>
                          </a:ln>
                          <a:solidFill>
                            <a:schemeClr val="tx1"/>
                          </a:solidFill>
                          <a:effectLst/>
                          <a:latin typeface="Arial" charset="0"/>
                          <a:cs typeface="Times New Roman" pitchFamily="18" charset="0"/>
                        </a:rPr>
                        <a:t>3}</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7"/>
                  </a:ext>
                </a:extLst>
              </a:tr>
              <a:tr h="209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IRT</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INFRA RED THERMOGRAPHY</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40</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40</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24</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8"/>
                  </a:ext>
                </a:extLst>
              </a:tr>
              <a:tr h="206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LT</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a) Basic knowledge</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40</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46</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9"/>
                  </a:ext>
                </a:extLst>
              </a:tr>
              <a:tr h="195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b) Bubble test (BT)</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10"/>
                  </a:ext>
                </a:extLst>
              </a:tr>
              <a:tr h="206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c) Pressure change test (PCT)</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24</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24</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11"/>
                  </a:ext>
                </a:extLst>
              </a:tr>
              <a:tr h="195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d) Halogen diode leak test (HDLT)</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12</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12</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12"/>
                  </a:ext>
                </a:extLst>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e) Mass spectrometer leak test (MSLT)</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40</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24</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13"/>
                  </a:ext>
                </a:extLst>
              </a:tr>
            </a:tbl>
          </a:graphicData>
        </a:graphic>
      </p:graphicFrame>
    </p:spTree>
    <p:extLst>
      <p:ext uri="{BB962C8B-B14F-4D97-AF65-F5344CB8AC3E}">
        <p14:creationId xmlns:p14="http://schemas.microsoft.com/office/powerpoint/2010/main" val="3521069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03648" y="44624"/>
            <a:ext cx="7488832" cy="1152128"/>
          </a:xfrm>
        </p:spPr>
        <p:txBody>
          <a:bodyPr>
            <a:noAutofit/>
          </a:bodyPr>
          <a:lstStyle/>
          <a:p>
            <a:pPr algn="ctr"/>
            <a:r>
              <a:rPr lang="en-US" sz="2400" b="1" dirty="0">
                <a:solidFill>
                  <a:srgbClr val="7030A0"/>
                </a:solidFill>
              </a:rPr>
              <a:t>IS 13805 : 2004 General Standard for </a:t>
            </a:r>
            <a:br>
              <a:rPr lang="en-US" sz="2400" b="1" dirty="0">
                <a:solidFill>
                  <a:srgbClr val="7030A0"/>
                </a:solidFill>
              </a:rPr>
            </a:br>
            <a:r>
              <a:rPr lang="en-US" sz="2400" b="1" dirty="0">
                <a:solidFill>
                  <a:srgbClr val="7030A0"/>
                </a:solidFill>
              </a:rPr>
              <a:t>Qualification and Certification of Non-Destructive testing Personnel</a:t>
            </a:r>
          </a:p>
        </p:txBody>
      </p:sp>
      <p:graphicFrame>
        <p:nvGraphicFramePr>
          <p:cNvPr id="4" name="Group 482"/>
          <p:cNvGraphicFramePr>
            <a:graphicFrameLocks noGrp="1"/>
          </p:cNvGraphicFramePr>
          <p:nvPr>
            <p:extLst>
              <p:ext uri="{D42A27DB-BD31-4B8C-83A1-F6EECF244321}">
                <p14:modId xmlns:p14="http://schemas.microsoft.com/office/powerpoint/2010/main" val="2694768208"/>
              </p:ext>
            </p:extLst>
          </p:nvPr>
        </p:nvGraphicFramePr>
        <p:xfrm>
          <a:off x="539552" y="1340768"/>
          <a:ext cx="8458200" cy="4876800"/>
        </p:xfrm>
        <a:graphic>
          <a:graphicData uri="http://schemas.openxmlformats.org/drawingml/2006/table">
            <a:tbl>
              <a:tblPr/>
              <a:tblGrid>
                <a:gridCol w="788988">
                  <a:extLst>
                    <a:ext uri="{9D8B030D-6E8A-4147-A177-3AD203B41FA5}">
                      <a16:colId xmlns="" xmlns:a16="http://schemas.microsoft.com/office/drawing/2014/main" val="20000"/>
                    </a:ext>
                  </a:extLst>
                </a:gridCol>
                <a:gridCol w="2810847">
                  <a:extLst>
                    <a:ext uri="{9D8B030D-6E8A-4147-A177-3AD203B41FA5}">
                      <a16:colId xmlns="" xmlns:a16="http://schemas.microsoft.com/office/drawing/2014/main" val="20001"/>
                    </a:ext>
                  </a:extLst>
                </a:gridCol>
                <a:gridCol w="1032388">
                  <a:extLst>
                    <a:ext uri="{9D8B030D-6E8A-4147-A177-3AD203B41FA5}">
                      <a16:colId xmlns="" xmlns:a16="http://schemas.microsoft.com/office/drawing/2014/main" val="20002"/>
                    </a:ext>
                  </a:extLst>
                </a:gridCol>
                <a:gridCol w="1435509">
                  <a:extLst>
                    <a:ext uri="{9D8B030D-6E8A-4147-A177-3AD203B41FA5}">
                      <a16:colId xmlns="" xmlns:a16="http://schemas.microsoft.com/office/drawing/2014/main" val="20003"/>
                    </a:ext>
                  </a:extLst>
                </a:gridCol>
                <a:gridCol w="1180793">
                  <a:extLst>
                    <a:ext uri="{9D8B030D-6E8A-4147-A177-3AD203B41FA5}">
                      <a16:colId xmlns="" xmlns:a16="http://schemas.microsoft.com/office/drawing/2014/main" val="20004"/>
                    </a:ext>
                  </a:extLst>
                </a:gridCol>
                <a:gridCol w="1209675">
                  <a:extLst>
                    <a:ext uri="{9D8B030D-6E8A-4147-A177-3AD203B41FA5}">
                      <a16:colId xmlns="" xmlns:a16="http://schemas.microsoft.com/office/drawing/2014/main" val="20005"/>
                    </a:ext>
                  </a:extLst>
                </a:gridCol>
              </a:tblGrid>
              <a:tr h="185738">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Times New Roman" pitchFamily="18" charset="0"/>
                        </a:rPr>
                        <a:t>Table 3 Minimum Training Requirements </a:t>
                      </a:r>
                      <a:r>
                        <a:rPr kumimoji="0" lang="en-US" sz="900" b="0" i="0" u="none" strike="noStrike" cap="none" normalizeH="0" baseline="0" dirty="0">
                          <a:ln>
                            <a:noFill/>
                          </a:ln>
                          <a:solidFill>
                            <a:schemeClr val="tx1"/>
                          </a:solidFill>
                          <a:effectLst/>
                          <a:latin typeface="Arial" charset="0"/>
                          <a:cs typeface="Times New Roman" pitchFamily="18" charset="0"/>
                        </a:rPr>
                        <a:t>(contd.)</a:t>
                      </a:r>
                      <a:endParaRPr kumimoji="0" lang="en-US" sz="9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185738">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a:ln>
                            <a:noFill/>
                          </a:ln>
                          <a:solidFill>
                            <a:schemeClr val="tx1"/>
                          </a:solidFill>
                          <a:effectLst/>
                          <a:latin typeface="Arial" charset="0"/>
                          <a:cs typeface="Times New Roman" pitchFamily="18" charset="0"/>
                        </a:rPr>
                        <a:t>(Clauses</a:t>
                      </a:r>
                      <a:r>
                        <a:rPr kumimoji="0" lang="en-US" sz="1600" b="0" i="0" u="none" strike="noStrike" cap="none" normalizeH="0" baseline="0" dirty="0">
                          <a:ln>
                            <a:noFill/>
                          </a:ln>
                          <a:solidFill>
                            <a:schemeClr val="tx1"/>
                          </a:solidFill>
                          <a:effectLst/>
                          <a:latin typeface="Arial" charset="0"/>
                          <a:cs typeface="Times New Roman" pitchFamily="18" charset="0"/>
                        </a:rPr>
                        <a:t> 5.3.1, 5.3.2</a:t>
                      </a:r>
                      <a:r>
                        <a:rPr kumimoji="0" lang="en-US" sz="1600" b="0" i="1" u="none" strike="noStrike" cap="none" normalizeH="0" baseline="0" dirty="0">
                          <a:ln>
                            <a:noFill/>
                          </a:ln>
                          <a:solidFill>
                            <a:schemeClr val="tx1"/>
                          </a:solidFill>
                          <a:effectLst/>
                          <a:latin typeface="Arial" charset="0"/>
                          <a:cs typeface="Times New Roman" pitchFamily="18" charset="0"/>
                        </a:rPr>
                        <a:t> and</a:t>
                      </a:r>
                      <a:r>
                        <a:rPr kumimoji="0" lang="en-US" sz="1600" b="0" i="0" u="none" strike="noStrike" cap="none" normalizeH="0" baseline="0" dirty="0">
                          <a:ln>
                            <a:noFill/>
                          </a:ln>
                          <a:solidFill>
                            <a:schemeClr val="tx1"/>
                          </a:solidFill>
                          <a:effectLst/>
                          <a:latin typeface="Arial" charset="0"/>
                          <a:cs typeface="Times New Roman" pitchFamily="18" charset="0"/>
                        </a:rPr>
                        <a:t> 5.3.3)</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185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Level l</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Level II</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Level III</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extLst>
                  <a:ext uri="{0D108BD9-81ED-4DB2-BD59-A6C34878D82A}">
                    <a16:rowId xmlns="" xmlns:a16="http://schemas.microsoft.com/office/drawing/2014/main" val="10002"/>
                  </a:ext>
                </a:extLst>
              </a:tr>
              <a:tr h="185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hours </a:t>
                      </a:r>
                      <a:r>
                        <a:rPr kumimoji="0" lang="en-US" sz="1600" b="0" i="0" u="none" strike="noStrike" cap="none" normalizeH="0" baseline="30000" dirty="0">
                          <a:ln>
                            <a:noFill/>
                          </a:ln>
                          <a:solidFill>
                            <a:schemeClr val="tx1"/>
                          </a:solidFill>
                          <a:effectLst/>
                          <a:latin typeface="Arial" charset="0"/>
                          <a:cs typeface="Times New Roman" pitchFamily="18" charset="0"/>
                        </a:rPr>
                        <a:t>1)2)5)</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hours </a:t>
                      </a:r>
                      <a:r>
                        <a:rPr kumimoji="0" lang="en-US" sz="1600" b="0" i="0" u="none" strike="noStrike" cap="none" normalizeH="0" baseline="30000">
                          <a:ln>
                            <a:noFill/>
                          </a:ln>
                          <a:solidFill>
                            <a:schemeClr val="tx1"/>
                          </a:solidFill>
                          <a:effectLst/>
                          <a:latin typeface="Arial" charset="0"/>
                          <a:cs typeface="Times New Roman" pitchFamily="18" charset="0"/>
                        </a:rPr>
                        <a:t>1)2)4)5)</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hours </a:t>
                      </a:r>
                      <a:r>
                        <a:rPr kumimoji="0" lang="en-US" sz="1600" b="0" i="0" u="none" strike="noStrike" cap="none" normalizeH="0" baseline="30000">
                          <a:ln>
                            <a:noFill/>
                          </a:ln>
                          <a:solidFill>
                            <a:schemeClr val="tx1"/>
                          </a:solidFill>
                          <a:effectLst/>
                          <a:latin typeface="Arial" charset="0"/>
                          <a:cs typeface="Times New Roman" pitchFamily="18" charset="0"/>
                        </a:rPr>
                        <a:t>1)4)5)</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extLst>
                  <a:ext uri="{0D108BD9-81ED-4DB2-BD59-A6C34878D82A}">
                    <a16:rowId xmlns="" xmlns:a16="http://schemas.microsoft.com/office/drawing/2014/main" val="10003"/>
                  </a:ext>
                </a:extLst>
              </a:tr>
              <a:tr h="185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NDT Method</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Arial" charset="0"/>
                        </a:rPr>
                        <a:t>Basic</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 Method</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4"/>
                  </a:ext>
                </a:extLst>
              </a:tr>
              <a:tr h="185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5"/>
                  </a:ext>
                </a:extLst>
              </a:tr>
              <a:tr h="185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MT</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MAGNETIC PARTICLE</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16</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24</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24</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6"/>
                  </a:ext>
                </a:extLst>
              </a:tr>
              <a:tr h="198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NRT</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NEUTRON RADIOGRAPHY</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28</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7"/>
                  </a:ext>
                </a:extLst>
              </a:tr>
              <a:tr h="198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PT</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PENETRANT</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16</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24</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16</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8"/>
                  </a:ext>
                </a:extLst>
              </a:tr>
              <a:tr h="200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RT</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RADIOGRAPHY</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09"/>
                  </a:ext>
                </a:extLst>
              </a:tr>
              <a:tr h="200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UT</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ULTRASONIC</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40</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10"/>
                  </a:ext>
                </a:extLst>
              </a:tr>
              <a:tr h="139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VAT</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VIBRATION</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24</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80</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40</a:t>
                      </a:r>
                      <a:endParaRPr kumimoji="0" lang="en-US" sz="1600" b="0" i="0" u="none" strike="noStrike" cap="none" normalizeH="0" baseline="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11"/>
                  </a:ext>
                </a:extLst>
              </a:tr>
              <a:tr h="139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VT</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Arial" charset="0"/>
                        </a:rPr>
                        <a:t>VISUAL</a:t>
                      </a: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16</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24</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40</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24</a:t>
                      </a:r>
                      <a:endParaRPr kumimoji="0" lang="en-US" sz="1600" b="0"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 xmlns:a16="http://schemas.microsoft.com/office/drawing/2014/main" val="10012"/>
                  </a:ext>
                </a:extLst>
              </a:tr>
            </a:tbl>
          </a:graphicData>
        </a:graphic>
      </p:graphicFrame>
    </p:spTree>
    <p:extLst>
      <p:ext uri="{BB962C8B-B14F-4D97-AF65-F5344CB8AC3E}">
        <p14:creationId xmlns:p14="http://schemas.microsoft.com/office/powerpoint/2010/main" val="4479125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31640" y="44624"/>
            <a:ext cx="7560840" cy="1280890"/>
          </a:xfrm>
        </p:spPr>
        <p:txBody>
          <a:bodyPr>
            <a:noAutofit/>
          </a:bodyPr>
          <a:lstStyle/>
          <a:p>
            <a:pPr algn="ctr"/>
            <a:r>
              <a:rPr lang="en-US" sz="2400" b="1" dirty="0">
                <a:solidFill>
                  <a:srgbClr val="7030A0"/>
                </a:solidFill>
              </a:rPr>
              <a:t>IS 13805 : 2004 General Standard for </a:t>
            </a:r>
            <a:br>
              <a:rPr lang="en-US" sz="2400" b="1" dirty="0">
                <a:solidFill>
                  <a:srgbClr val="7030A0"/>
                </a:solidFill>
              </a:rPr>
            </a:br>
            <a:r>
              <a:rPr lang="en-US" sz="2400" b="1" dirty="0">
                <a:solidFill>
                  <a:srgbClr val="7030A0"/>
                </a:solidFill>
              </a:rPr>
              <a:t>Qualification and Certification of Non-Destructive testing Personnel</a:t>
            </a:r>
          </a:p>
        </p:txBody>
      </p:sp>
      <p:graphicFrame>
        <p:nvGraphicFramePr>
          <p:cNvPr id="5" name="Group 482"/>
          <p:cNvGraphicFramePr>
            <a:graphicFrameLocks noGrp="1"/>
          </p:cNvGraphicFramePr>
          <p:nvPr>
            <p:extLst>
              <p:ext uri="{D42A27DB-BD31-4B8C-83A1-F6EECF244321}">
                <p14:modId xmlns:p14="http://schemas.microsoft.com/office/powerpoint/2010/main" val="2853460677"/>
              </p:ext>
            </p:extLst>
          </p:nvPr>
        </p:nvGraphicFramePr>
        <p:xfrm>
          <a:off x="467544" y="1556792"/>
          <a:ext cx="8515380" cy="5040560"/>
        </p:xfrm>
        <a:graphic>
          <a:graphicData uri="http://schemas.openxmlformats.org/drawingml/2006/table">
            <a:tbl>
              <a:tblPr/>
              <a:tblGrid>
                <a:gridCol w="8515380">
                  <a:extLst>
                    <a:ext uri="{9D8B030D-6E8A-4147-A177-3AD203B41FA5}">
                      <a16:colId xmlns="" xmlns:a16="http://schemas.microsoft.com/office/drawing/2014/main" val="20000"/>
                    </a:ext>
                  </a:extLst>
                </a:gridCol>
              </a:tblGrid>
              <a:tr h="5401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cs typeface="Times New Roman" pitchFamily="18" charset="0"/>
                        </a:rPr>
                        <a:t>Table 3 Minimum Training Requirements </a:t>
                      </a:r>
                      <a:r>
                        <a:rPr kumimoji="0" lang="en-US" sz="900" b="1" i="0" u="none" strike="noStrike" cap="none" normalizeH="0" baseline="0" dirty="0">
                          <a:ln>
                            <a:noFill/>
                          </a:ln>
                          <a:solidFill>
                            <a:schemeClr val="tx1"/>
                          </a:solidFill>
                          <a:effectLst/>
                          <a:latin typeface="Arial" charset="0"/>
                          <a:cs typeface="Times New Roman" pitchFamily="18" charset="0"/>
                        </a:rPr>
                        <a:t>(contd.)</a:t>
                      </a:r>
                      <a:endParaRPr kumimoji="0" lang="en-US" sz="900" b="1"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815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a:ln>
                            <a:noFill/>
                          </a:ln>
                          <a:solidFill>
                            <a:schemeClr val="tx1"/>
                          </a:solidFill>
                          <a:effectLst/>
                          <a:latin typeface="Arial" charset="0"/>
                          <a:cs typeface="Times New Roman" pitchFamily="18" charset="0"/>
                        </a:rPr>
                        <a:t>(Clauses</a:t>
                      </a:r>
                      <a:r>
                        <a:rPr kumimoji="0" lang="en-US" sz="1600" b="1" i="0" u="none" strike="noStrike" cap="none" normalizeH="0" baseline="0" dirty="0">
                          <a:ln>
                            <a:noFill/>
                          </a:ln>
                          <a:solidFill>
                            <a:schemeClr val="tx1"/>
                          </a:solidFill>
                          <a:effectLst/>
                          <a:latin typeface="Arial" charset="0"/>
                          <a:cs typeface="Times New Roman" pitchFamily="18" charset="0"/>
                        </a:rPr>
                        <a:t> 5.3.1, 5.3.2</a:t>
                      </a:r>
                      <a:r>
                        <a:rPr kumimoji="0" lang="en-US" sz="1600" b="1" i="1" u="none" strike="noStrike" cap="none" normalizeH="0" baseline="0" dirty="0">
                          <a:ln>
                            <a:noFill/>
                          </a:ln>
                          <a:solidFill>
                            <a:schemeClr val="tx1"/>
                          </a:solidFill>
                          <a:effectLst/>
                          <a:latin typeface="Arial" charset="0"/>
                          <a:cs typeface="Times New Roman" pitchFamily="18" charset="0"/>
                        </a:rPr>
                        <a:t> and</a:t>
                      </a:r>
                      <a:r>
                        <a:rPr kumimoji="0" lang="en-US" sz="1600" b="1" i="0" u="none" strike="noStrike" cap="none" normalizeH="0" baseline="0" dirty="0">
                          <a:ln>
                            <a:noFill/>
                          </a:ln>
                          <a:solidFill>
                            <a:schemeClr val="tx1"/>
                          </a:solidFill>
                          <a:effectLst/>
                          <a:latin typeface="Arial" charset="0"/>
                          <a:cs typeface="Times New Roman" pitchFamily="18" charset="0"/>
                        </a:rPr>
                        <a:t> 5.3.3)</a:t>
                      </a:r>
                      <a:endParaRPr kumimoji="0" lang="en-US" sz="1600" b="1" i="0" u="none" strike="noStrike" cap="none" normalizeH="0" baseline="0" dirty="0">
                        <a:ln>
                          <a:noFill/>
                        </a:ln>
                        <a:solidFill>
                          <a:schemeClr val="tx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018916">
                <a:tc>
                  <a:txBody>
                    <a:bodyPr/>
                    <a:lstStyle/>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pPr>
                      <a:r>
                        <a:rPr lang="en-US" sz="1600" b="1" dirty="0" smtClean="0">
                          <a:latin typeface="Arial" panose="020B0604020202020204" pitchFamily="34" charset="0"/>
                          <a:cs typeface="Arial" panose="020B0604020202020204" pitchFamily="34" charset="0"/>
                        </a:rPr>
                        <a:t>Training hours include both practical and theory courses</a:t>
                      </a: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pPr>
                      <a:endParaRPr lang="en-US" sz="1600" b="1" dirty="0" smtClean="0">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pPr>
                      <a:r>
                        <a:rPr lang="en-US" sz="1600" b="1" dirty="0" smtClean="0">
                          <a:latin typeface="Arial" panose="020B0604020202020204" pitchFamily="34" charset="0"/>
                          <a:cs typeface="Arial" panose="020B0604020202020204" pitchFamily="34" charset="0"/>
                        </a:rPr>
                        <a:t>Direct access to level 11 examination requires the total hours shown for level I and level IL</a:t>
                      </a: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pPr>
                      <a:endParaRPr lang="en-US" sz="1600" b="1" dirty="0" smtClean="0">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pPr>
                      <a:r>
                        <a:rPr lang="en-US" sz="1600" b="1" dirty="0" smtClean="0">
                          <a:latin typeface="Arial" panose="020B0604020202020204" pitchFamily="34" charset="0"/>
                          <a:cs typeface="Arial" panose="020B0604020202020204" pitchFamily="34" charset="0"/>
                        </a:rPr>
                        <a:t>40 hours are equivalent to the duration of a week of work.</a:t>
                      </a: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pPr>
                      <a:endParaRPr lang="en-US" sz="1600" b="1" dirty="0" smtClean="0">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pPr>
                      <a:r>
                        <a:rPr lang="en-US" sz="1600" b="1" dirty="0" smtClean="0">
                          <a:latin typeface="Arial" panose="020B0604020202020204" pitchFamily="34" charset="0"/>
                          <a:cs typeface="Arial" panose="020B0604020202020204" pitchFamily="34" charset="0"/>
                        </a:rPr>
                        <a:t>Training duration may be reduced by up to 50 percent when the certification sought is limited in application or technique.</a:t>
                      </a: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pPr>
                      <a:endParaRPr lang="en-US" sz="1600" b="1" dirty="0" smtClean="0">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rabicPeriod"/>
                        <a:tabLst/>
                      </a:pPr>
                      <a:r>
                        <a:rPr lang="en-US" sz="1600" b="1" dirty="0" smtClean="0">
                          <a:latin typeface="Arial" panose="020B0604020202020204" pitchFamily="34" charset="0"/>
                          <a:cs typeface="Arial" panose="020B0604020202020204" pitchFamily="34" charset="0"/>
                        </a:rPr>
                        <a:t>A reduction of up to 50 percent in the total required number of training hours may be accepted by the certification body for candidates who have graduated from technical college or university, or have completed at least two years of engineering or science study at college or university.</a:t>
                      </a:r>
                      <a:endParaRPr kumimoji="0" 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06919509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9552" y="258209"/>
            <a:ext cx="7886700" cy="469106"/>
          </a:xfrm>
        </p:spPr>
        <p:txBody>
          <a:bodyPr>
            <a:normAutofit/>
          </a:bodyPr>
          <a:lstStyle/>
          <a:p>
            <a:pPr algn="ctr"/>
            <a:r>
              <a:rPr lang="en-US" sz="2000" b="1" dirty="0">
                <a:solidFill>
                  <a:srgbClr val="7030A0"/>
                </a:solidFill>
              </a:rPr>
              <a:t>Why this session is being conducted ?</a:t>
            </a:r>
            <a:endParaRPr lang="en-IN" sz="2000" b="1" dirty="0">
              <a:solidFill>
                <a:srgbClr val="7030A0"/>
              </a:solidFill>
            </a:endParaRPr>
          </a:p>
        </p:txBody>
      </p:sp>
      <p:sp>
        <p:nvSpPr>
          <p:cNvPr id="9" name="Content Placeholder 8"/>
          <p:cNvSpPr>
            <a:spLocks noGrp="1"/>
          </p:cNvSpPr>
          <p:nvPr>
            <p:ph idx="1"/>
          </p:nvPr>
        </p:nvSpPr>
        <p:spPr>
          <a:xfrm>
            <a:off x="539552" y="908720"/>
            <a:ext cx="8424936" cy="5688632"/>
          </a:xfrm>
        </p:spPr>
        <p:txBody>
          <a:bodyPr>
            <a:normAutofit fontScale="92500" lnSpcReduction="20000"/>
          </a:bodyPr>
          <a:lstStyle/>
          <a:p>
            <a:pPr marL="0" indent="0" algn="just">
              <a:buNone/>
            </a:pPr>
            <a:endParaRPr lang="en-US" sz="1200" b="1" dirty="0" smtClean="0"/>
          </a:p>
          <a:p>
            <a:pPr marL="0" indent="0" algn="just">
              <a:buNone/>
            </a:pPr>
            <a:r>
              <a:rPr lang="en-US" sz="1300" b="1" dirty="0" smtClean="0">
                <a:latin typeface="Arial" panose="020B0604020202020204" pitchFamily="34" charset="0"/>
                <a:cs typeface="Arial" panose="020B0604020202020204" pitchFamily="34" charset="0"/>
              </a:rPr>
              <a:t>1. Industry </a:t>
            </a:r>
            <a:r>
              <a:rPr lang="en-US" sz="1300" b="1" dirty="0">
                <a:latin typeface="Arial" panose="020B0604020202020204" pitchFamily="34" charset="0"/>
                <a:cs typeface="Arial" panose="020B0604020202020204" pitchFamily="34" charset="0"/>
              </a:rPr>
              <a:t>Relevance and Employability:</a:t>
            </a:r>
          </a:p>
          <a:p>
            <a:pPr algn="just"/>
            <a:r>
              <a:rPr lang="en-US" sz="1300" b="1" dirty="0">
                <a:latin typeface="Arial" panose="020B0604020202020204" pitchFamily="34" charset="0"/>
                <a:cs typeface="Arial" panose="020B0604020202020204" pitchFamily="34" charset="0"/>
              </a:rPr>
              <a:t>Industry Standards</a:t>
            </a:r>
            <a:r>
              <a:rPr lang="en-US" sz="1300" dirty="0">
                <a:latin typeface="Arial" panose="020B0604020202020204" pitchFamily="34" charset="0"/>
                <a:cs typeface="Arial" panose="020B0604020202020204" pitchFamily="34" charset="0"/>
              </a:rPr>
              <a:t>: Familiarity with Indian Standards (IS codes) such as IS 13190, IS 3703, and IS 3664 is crucial for students entering industries like manufacturing, aerospace, construction, and automotive, where NDT methods are widely used.</a:t>
            </a:r>
          </a:p>
          <a:p>
            <a:pPr algn="just"/>
            <a:r>
              <a:rPr lang="en-US" sz="1300" b="1" dirty="0">
                <a:latin typeface="Arial" panose="020B0604020202020204" pitchFamily="34" charset="0"/>
                <a:cs typeface="Arial" panose="020B0604020202020204" pitchFamily="34" charset="0"/>
              </a:rPr>
              <a:t>Enhanced Employability</a:t>
            </a:r>
            <a:r>
              <a:rPr lang="en-US" sz="1300" dirty="0">
                <a:latin typeface="Arial" panose="020B0604020202020204" pitchFamily="34" charset="0"/>
                <a:cs typeface="Arial" panose="020B0604020202020204" pitchFamily="34" charset="0"/>
              </a:rPr>
              <a:t>: Knowledge of standard procedures and best practices makes students more attractive to employers, increasing their job prospects.</a:t>
            </a:r>
          </a:p>
          <a:p>
            <a:pPr marL="0" indent="0" algn="just">
              <a:buNone/>
            </a:pPr>
            <a:r>
              <a:rPr lang="en-US" sz="1300" b="1" dirty="0" smtClean="0">
                <a:latin typeface="Arial" panose="020B0604020202020204" pitchFamily="34" charset="0"/>
                <a:cs typeface="Arial" panose="020B0604020202020204" pitchFamily="34" charset="0"/>
              </a:rPr>
              <a:t>2. Quality </a:t>
            </a:r>
            <a:r>
              <a:rPr lang="en-US" sz="1300" b="1" dirty="0">
                <a:latin typeface="Arial" panose="020B0604020202020204" pitchFamily="34" charset="0"/>
                <a:cs typeface="Arial" panose="020B0604020202020204" pitchFamily="34" charset="0"/>
              </a:rPr>
              <a:t>and Safety Awareness:</a:t>
            </a:r>
          </a:p>
          <a:p>
            <a:pPr algn="just"/>
            <a:r>
              <a:rPr lang="en-US" sz="1300" b="1" dirty="0">
                <a:latin typeface="Arial" panose="020B0604020202020204" pitchFamily="34" charset="0"/>
                <a:cs typeface="Arial" panose="020B0604020202020204" pitchFamily="34" charset="0"/>
              </a:rPr>
              <a:t>Quality Control</a:t>
            </a:r>
            <a:r>
              <a:rPr lang="en-US" sz="1300" dirty="0">
                <a:latin typeface="Arial" panose="020B0604020202020204" pitchFamily="34" charset="0"/>
                <a:cs typeface="Arial" panose="020B0604020202020204" pitchFamily="34" charset="0"/>
              </a:rPr>
              <a:t>: Understanding NDT methods ensures that students can contribute to maintaining and improving quality control processes in their future workplaces.</a:t>
            </a:r>
          </a:p>
          <a:p>
            <a:pPr algn="just"/>
            <a:r>
              <a:rPr lang="en-US" sz="1300" b="1" dirty="0">
                <a:latin typeface="Arial" panose="020B0604020202020204" pitchFamily="34" charset="0"/>
                <a:cs typeface="Arial" panose="020B0604020202020204" pitchFamily="34" charset="0"/>
              </a:rPr>
              <a:t>Safety Protocols</a:t>
            </a:r>
            <a:r>
              <a:rPr lang="en-US" sz="1300" dirty="0">
                <a:latin typeface="Arial" panose="020B0604020202020204" pitchFamily="34" charset="0"/>
                <a:cs typeface="Arial" panose="020B0604020202020204" pitchFamily="34" charset="0"/>
              </a:rPr>
              <a:t>: Knowledge of NDT standards helps in ensuring the safety and integrity of structures and components, preventing accidents and failures</a:t>
            </a:r>
            <a:r>
              <a:rPr lang="en-US" sz="1300" dirty="0" smtClean="0">
                <a:latin typeface="Arial" panose="020B0604020202020204" pitchFamily="34" charset="0"/>
                <a:cs typeface="Arial" panose="020B0604020202020204" pitchFamily="34" charset="0"/>
              </a:rPr>
              <a:t>.</a:t>
            </a:r>
          </a:p>
          <a:p>
            <a:pPr marL="0" indent="0" algn="just">
              <a:buNone/>
            </a:pPr>
            <a:r>
              <a:rPr lang="en-US" sz="1300" b="1" dirty="0" smtClean="0">
                <a:latin typeface="Arial" panose="020B0604020202020204" pitchFamily="34" charset="0"/>
                <a:cs typeface="Arial" panose="020B0604020202020204" pitchFamily="34" charset="0"/>
              </a:rPr>
              <a:t>3. Comprehensive </a:t>
            </a:r>
            <a:r>
              <a:rPr lang="en-US" sz="1300" b="1" dirty="0">
                <a:latin typeface="Arial" panose="020B0604020202020204" pitchFamily="34" charset="0"/>
                <a:cs typeface="Arial" panose="020B0604020202020204" pitchFamily="34" charset="0"/>
              </a:rPr>
              <a:t>Education:</a:t>
            </a:r>
          </a:p>
          <a:p>
            <a:pPr algn="just"/>
            <a:r>
              <a:rPr lang="en-US" sz="1300" b="1" dirty="0">
                <a:latin typeface="Arial" panose="020B0604020202020204" pitchFamily="34" charset="0"/>
                <a:cs typeface="Arial" panose="020B0604020202020204" pitchFamily="34" charset="0"/>
              </a:rPr>
              <a:t>Holistic Understanding</a:t>
            </a:r>
            <a:r>
              <a:rPr lang="en-US" sz="1300" dirty="0">
                <a:latin typeface="Arial" panose="020B0604020202020204" pitchFamily="34" charset="0"/>
                <a:cs typeface="Arial" panose="020B0604020202020204" pitchFamily="34" charset="0"/>
              </a:rPr>
              <a:t>: Integrating standards into the curriculum provides a comprehensive understanding of engineering practices, bridging the gap between theoretical knowledge and practical application.</a:t>
            </a:r>
          </a:p>
          <a:p>
            <a:pPr algn="just"/>
            <a:r>
              <a:rPr lang="en-US" sz="1300" b="1" dirty="0">
                <a:latin typeface="Arial" panose="020B0604020202020204" pitchFamily="34" charset="0"/>
                <a:cs typeface="Arial" panose="020B0604020202020204" pitchFamily="34" charset="0"/>
              </a:rPr>
              <a:t>Interdisciplinary Learning</a:t>
            </a:r>
            <a:r>
              <a:rPr lang="en-US" sz="1300" dirty="0">
                <a:latin typeface="Arial" panose="020B0604020202020204" pitchFamily="34" charset="0"/>
                <a:cs typeface="Arial" panose="020B0604020202020204" pitchFamily="34" charset="0"/>
              </a:rPr>
              <a:t>: NDT methods involve principles from various fields such as physics, materials science, and engineering, promoting interdisciplinary learning</a:t>
            </a:r>
            <a:r>
              <a:rPr lang="en-US" sz="1300" dirty="0" smtClean="0">
                <a:latin typeface="Arial" panose="020B0604020202020204" pitchFamily="34" charset="0"/>
                <a:cs typeface="Arial" panose="020B0604020202020204" pitchFamily="34" charset="0"/>
              </a:rPr>
              <a:t>.</a:t>
            </a:r>
          </a:p>
          <a:p>
            <a:pPr marL="0" indent="0" algn="just">
              <a:buNone/>
            </a:pPr>
            <a:r>
              <a:rPr lang="en-US" sz="1300" dirty="0">
                <a:latin typeface="Arial" panose="020B0604020202020204" pitchFamily="34" charset="0"/>
                <a:cs typeface="Arial" panose="020B0604020202020204" pitchFamily="34" charset="0"/>
              </a:rPr>
              <a:t>4</a:t>
            </a:r>
            <a:r>
              <a:rPr lang="en-US" sz="1300" dirty="0" smtClean="0">
                <a:latin typeface="Arial" panose="020B0604020202020204" pitchFamily="34" charset="0"/>
                <a:cs typeface="Arial" panose="020B0604020202020204" pitchFamily="34" charset="0"/>
              </a:rPr>
              <a:t>. </a:t>
            </a:r>
            <a:r>
              <a:rPr lang="en-US" sz="1300" b="1" dirty="0" smtClean="0">
                <a:latin typeface="Arial" panose="020B0604020202020204" pitchFamily="34" charset="0"/>
                <a:cs typeface="Arial" panose="020B0604020202020204" pitchFamily="34" charset="0"/>
              </a:rPr>
              <a:t>Professional development </a:t>
            </a:r>
            <a:r>
              <a:rPr lang="en-US" sz="1300" dirty="0" smtClean="0">
                <a:latin typeface="Arial" panose="020B0604020202020204" pitchFamily="34" charset="0"/>
                <a:cs typeface="Arial" panose="020B0604020202020204" pitchFamily="34" charset="0"/>
              </a:rPr>
              <a:t>: </a:t>
            </a:r>
          </a:p>
          <a:p>
            <a:pPr algn="just"/>
            <a:r>
              <a:rPr lang="en-US" sz="1300" b="1" dirty="0" smtClean="0">
                <a:latin typeface="Arial" panose="020B0604020202020204" pitchFamily="34" charset="0"/>
                <a:cs typeface="Arial" panose="020B0604020202020204" pitchFamily="34" charset="0"/>
              </a:rPr>
              <a:t>Continuous </a:t>
            </a:r>
            <a:r>
              <a:rPr lang="en-US" sz="1300" b="1" dirty="0">
                <a:latin typeface="Arial" panose="020B0604020202020204" pitchFamily="34" charset="0"/>
                <a:cs typeface="Arial" panose="020B0604020202020204" pitchFamily="34" charset="0"/>
              </a:rPr>
              <a:t>Learning</a:t>
            </a:r>
            <a:r>
              <a:rPr lang="en-US" sz="1300" dirty="0">
                <a:latin typeface="Arial" panose="020B0604020202020204" pitchFamily="34" charset="0"/>
                <a:cs typeface="Arial" panose="020B0604020202020204" pitchFamily="34" charset="0"/>
              </a:rPr>
              <a:t>: Emphasizing standards in education encourages a mindset of continuous learning and professional development</a:t>
            </a:r>
            <a:r>
              <a:rPr lang="en-US" sz="1300" dirty="0" smtClean="0">
                <a:latin typeface="Arial" panose="020B0604020202020204" pitchFamily="34" charset="0"/>
                <a:cs typeface="Arial" panose="020B0604020202020204" pitchFamily="34" charset="0"/>
              </a:rPr>
              <a:t>.</a:t>
            </a:r>
          </a:p>
          <a:p>
            <a:pPr marL="0" indent="0" algn="just">
              <a:buNone/>
            </a:pPr>
            <a:r>
              <a:rPr lang="en-US" sz="1300" b="1" dirty="0" smtClean="0">
                <a:latin typeface="Arial" panose="020B0604020202020204" pitchFamily="34" charset="0"/>
                <a:cs typeface="Arial" panose="020B0604020202020204" pitchFamily="34" charset="0"/>
              </a:rPr>
              <a:t>5. Ethical </a:t>
            </a:r>
            <a:r>
              <a:rPr lang="en-US" sz="1300" b="1" dirty="0">
                <a:latin typeface="Arial" panose="020B0604020202020204" pitchFamily="34" charset="0"/>
                <a:cs typeface="Arial" panose="020B0604020202020204" pitchFamily="34" charset="0"/>
              </a:rPr>
              <a:t>and Responsible Engineering:</a:t>
            </a:r>
          </a:p>
          <a:p>
            <a:pPr algn="just"/>
            <a:r>
              <a:rPr lang="en-US" sz="1300" b="1" dirty="0">
                <a:latin typeface="Arial" panose="020B0604020202020204" pitchFamily="34" charset="0"/>
                <a:cs typeface="Arial" panose="020B0604020202020204" pitchFamily="34" charset="0"/>
              </a:rPr>
              <a:t>Ethical Standards</a:t>
            </a:r>
            <a:r>
              <a:rPr lang="en-US" sz="1300" dirty="0">
                <a:latin typeface="Arial" panose="020B0604020202020204" pitchFamily="34" charset="0"/>
                <a:cs typeface="Arial" panose="020B0604020202020204" pitchFamily="34" charset="0"/>
              </a:rPr>
              <a:t>: Knowledge of NDT standards instills a sense of professional ethics and responsibility, ensuring that future engineers prioritize safety, quality, and integrity in their work.</a:t>
            </a:r>
          </a:p>
          <a:p>
            <a:pPr algn="just"/>
            <a:r>
              <a:rPr lang="en-US" sz="1300" b="1" dirty="0">
                <a:latin typeface="Arial" panose="020B0604020202020204" pitchFamily="34" charset="0"/>
                <a:cs typeface="Arial" panose="020B0604020202020204" pitchFamily="34" charset="0"/>
              </a:rPr>
              <a:t>Social Responsibility</a:t>
            </a:r>
            <a:r>
              <a:rPr lang="en-US" sz="1300" dirty="0">
                <a:latin typeface="Arial" panose="020B0604020202020204" pitchFamily="34" charset="0"/>
                <a:cs typeface="Arial" panose="020B0604020202020204" pitchFamily="34" charset="0"/>
              </a:rPr>
              <a:t>: Educated engineers contribute to the safety and reliability of public infrastructure, positively impacting society.</a:t>
            </a:r>
          </a:p>
          <a:p>
            <a:endParaRPr lang="en-US" sz="1000" dirty="0"/>
          </a:p>
          <a:p>
            <a:endParaRPr lang="en-US" sz="1000" dirty="0"/>
          </a:p>
          <a:p>
            <a:pPr algn="just"/>
            <a:endParaRPr lang="en-IN" sz="1000" dirty="0">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89</a:t>
            </a:fld>
            <a:endParaRPr lang="en-US"/>
          </a:p>
        </p:txBody>
      </p:sp>
    </p:spTree>
    <p:extLst>
      <p:ext uri="{BB962C8B-B14F-4D97-AF65-F5344CB8AC3E}">
        <p14:creationId xmlns:p14="http://schemas.microsoft.com/office/powerpoint/2010/main" val="1595910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44624"/>
            <a:ext cx="7886700" cy="618209"/>
          </a:xfrm>
        </p:spPr>
        <p:txBody>
          <a:bodyPr>
            <a:normAutofit/>
          </a:bodyPr>
          <a:lstStyle/>
          <a:p>
            <a:r>
              <a:rPr lang="en-US" sz="2400" b="1" dirty="0">
                <a:solidFill>
                  <a:srgbClr val="7030A0"/>
                </a:solidFill>
                <a:latin typeface="+mn-lt"/>
              </a:rPr>
              <a:t>Need for Standards on Various </a:t>
            </a:r>
            <a:r>
              <a:rPr lang="en-US" sz="2400" b="1" dirty="0" smtClean="0">
                <a:solidFill>
                  <a:srgbClr val="7030A0"/>
                </a:solidFill>
                <a:latin typeface="+mn-lt"/>
              </a:rPr>
              <a:t>NDT Methods</a:t>
            </a:r>
            <a:endParaRPr lang="en-IN" sz="2400" b="1" dirty="0">
              <a:solidFill>
                <a:srgbClr val="7030A0"/>
              </a:solidFill>
              <a:latin typeface="+mn-lt"/>
            </a:endParaRPr>
          </a:p>
        </p:txBody>
      </p:sp>
      <p:sp>
        <p:nvSpPr>
          <p:cNvPr id="4" name="Content Placeholder 3"/>
          <p:cNvSpPr>
            <a:spLocks noGrp="1"/>
          </p:cNvSpPr>
          <p:nvPr>
            <p:ph idx="1"/>
          </p:nvPr>
        </p:nvSpPr>
        <p:spPr>
          <a:xfrm>
            <a:off x="628650" y="836712"/>
            <a:ext cx="8191822" cy="5688632"/>
          </a:xfrm>
        </p:spPr>
        <p:txBody>
          <a:bodyPr>
            <a:noAutofit/>
          </a:bodyPr>
          <a:lstStyle/>
          <a:p>
            <a:pPr marL="0" indent="0" algn="just">
              <a:buNone/>
            </a:pPr>
            <a:r>
              <a:rPr lang="en-US" sz="1600" b="1" dirty="0">
                <a:solidFill>
                  <a:srgbClr val="7030A0"/>
                </a:solidFill>
                <a:latin typeface="Arial" panose="020B0604020202020204" pitchFamily="34" charset="0"/>
                <a:cs typeface="Arial" panose="020B0604020202020204" pitchFamily="34" charset="0"/>
              </a:rPr>
              <a:t>1. Consistency and Uniformity</a:t>
            </a:r>
          </a:p>
          <a:p>
            <a:pPr algn="just"/>
            <a:r>
              <a:rPr lang="en-US" sz="1600" b="1" dirty="0">
                <a:latin typeface="Arial" panose="020B0604020202020204" pitchFamily="34" charset="0"/>
                <a:cs typeface="Arial" panose="020B0604020202020204" pitchFamily="34" charset="0"/>
              </a:rPr>
              <a:t>Standardized Procedures</a:t>
            </a:r>
            <a:r>
              <a:rPr lang="en-US" sz="1600" dirty="0">
                <a:latin typeface="Arial" panose="020B0604020202020204" pitchFamily="34" charset="0"/>
                <a:cs typeface="Arial" panose="020B0604020202020204" pitchFamily="34" charset="0"/>
              </a:rPr>
              <a:t>: Standards provide detailed guidelines on how to perform specific NDT methods, ensuring that the procedures are carried out uniformly across different operators and organizations.</a:t>
            </a:r>
          </a:p>
          <a:p>
            <a:pPr algn="just"/>
            <a:r>
              <a:rPr lang="en-US" sz="1600" b="1" dirty="0">
                <a:latin typeface="Arial" panose="020B0604020202020204" pitchFamily="34" charset="0"/>
                <a:cs typeface="Arial" panose="020B0604020202020204" pitchFamily="34" charset="0"/>
              </a:rPr>
              <a:t>Repeatability</a:t>
            </a:r>
            <a:r>
              <a:rPr lang="en-US" sz="1600" dirty="0">
                <a:latin typeface="Arial" panose="020B0604020202020204" pitchFamily="34" charset="0"/>
                <a:cs typeface="Arial" panose="020B0604020202020204" pitchFamily="34" charset="0"/>
              </a:rPr>
              <a:t>: Consistent application of NDT methods ensures that results are repeatable and reliable, regardless of who performs the test</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marL="0" indent="0" algn="just">
              <a:buNone/>
            </a:pPr>
            <a:r>
              <a:rPr lang="en-US" sz="1600" b="1" dirty="0">
                <a:solidFill>
                  <a:srgbClr val="7030A0"/>
                </a:solidFill>
                <a:latin typeface="Arial" panose="020B0604020202020204" pitchFamily="34" charset="0"/>
                <a:cs typeface="Arial" panose="020B0604020202020204" pitchFamily="34" charset="0"/>
              </a:rPr>
              <a:t>2. Quality Assurance</a:t>
            </a:r>
          </a:p>
          <a:p>
            <a:pPr algn="just"/>
            <a:r>
              <a:rPr lang="en-US" sz="1600" b="1" dirty="0">
                <a:latin typeface="Arial" panose="020B0604020202020204" pitchFamily="34" charset="0"/>
                <a:cs typeface="Arial" panose="020B0604020202020204" pitchFamily="34" charset="0"/>
              </a:rPr>
              <a:t>Verification of Integrity</a:t>
            </a:r>
            <a:r>
              <a:rPr lang="en-US" sz="1600" dirty="0">
                <a:latin typeface="Arial" panose="020B0604020202020204" pitchFamily="34" charset="0"/>
                <a:cs typeface="Arial" panose="020B0604020202020204" pitchFamily="34" charset="0"/>
              </a:rPr>
              <a:t>: Standards help verify the integrity and quality of materials and components, ensuring they meet specified criteria and performance requirements.</a:t>
            </a:r>
          </a:p>
          <a:p>
            <a:pPr algn="just"/>
            <a:r>
              <a:rPr lang="en-US" sz="1600" b="1" dirty="0">
                <a:latin typeface="Arial" panose="020B0604020202020204" pitchFamily="34" charset="0"/>
                <a:cs typeface="Arial" panose="020B0604020202020204" pitchFamily="34" charset="0"/>
              </a:rPr>
              <a:t>Defect Detection</a:t>
            </a:r>
            <a:r>
              <a:rPr lang="en-US" sz="1600" dirty="0">
                <a:latin typeface="Arial" panose="020B0604020202020204" pitchFamily="34" charset="0"/>
                <a:cs typeface="Arial" panose="020B0604020202020204" pitchFamily="34" charset="0"/>
              </a:rPr>
              <a:t>: Established standards ensure that NDT methods are capable of detecting defects of a specified size and nature, thus ensuring the safety and reliability of the tested components</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marL="0" indent="0" algn="just">
              <a:buNone/>
            </a:pPr>
            <a:r>
              <a:rPr lang="en-US" sz="1600" b="1" dirty="0">
                <a:solidFill>
                  <a:srgbClr val="7030A0"/>
                </a:solidFill>
                <a:latin typeface="Arial" panose="020B0604020202020204" pitchFamily="34" charset="0"/>
                <a:cs typeface="Arial" panose="020B0604020202020204" pitchFamily="34" charset="0"/>
              </a:rPr>
              <a:t>3. Safety</a:t>
            </a:r>
          </a:p>
          <a:p>
            <a:pPr algn="just"/>
            <a:r>
              <a:rPr lang="en-US" sz="1600" b="1" dirty="0">
                <a:latin typeface="Arial" panose="020B0604020202020204" pitchFamily="34" charset="0"/>
                <a:cs typeface="Arial" panose="020B0604020202020204" pitchFamily="34" charset="0"/>
              </a:rPr>
              <a:t>Preventing Failures</a:t>
            </a:r>
            <a:r>
              <a:rPr lang="en-US" sz="1600" dirty="0">
                <a:latin typeface="Arial" panose="020B0604020202020204" pitchFamily="34" charset="0"/>
                <a:cs typeface="Arial" panose="020B0604020202020204" pitchFamily="34" charset="0"/>
              </a:rPr>
              <a:t>: By adhering to standardized NDT procedures, potential failures and defects can be identified and addressed before they lead to accidents or catastrophic events.</a:t>
            </a:r>
          </a:p>
          <a:p>
            <a:pPr algn="just"/>
            <a:r>
              <a:rPr lang="en-US" sz="1600" b="1" dirty="0">
                <a:latin typeface="Arial" panose="020B0604020202020204" pitchFamily="34" charset="0"/>
                <a:cs typeface="Arial" panose="020B0604020202020204" pitchFamily="34" charset="0"/>
              </a:rPr>
              <a:t>Worker Safety</a:t>
            </a:r>
            <a:r>
              <a:rPr lang="en-US" sz="1600" dirty="0">
                <a:latin typeface="Arial" panose="020B0604020202020204" pitchFamily="34" charset="0"/>
                <a:cs typeface="Arial" panose="020B0604020202020204" pitchFamily="34" charset="0"/>
              </a:rPr>
              <a:t>: Standards often include safety protocols to protect NDT personnel from hazards associated with the testing methods</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41784126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5746650"/>
          </a:xfrm>
        </p:spPr>
        <p:txBody>
          <a:bodyPr/>
          <a:lstStyle/>
          <a:p>
            <a:r>
              <a:rPr lang="en-IN" dirty="0" smtClean="0">
                <a:solidFill>
                  <a:srgbClr val="7030A0"/>
                </a:solidFill>
              </a:rPr>
              <a:t/>
            </a:r>
            <a:br>
              <a:rPr lang="en-IN" dirty="0" smtClean="0">
                <a:solidFill>
                  <a:srgbClr val="7030A0"/>
                </a:solidFill>
              </a:rPr>
            </a:br>
            <a:r>
              <a:rPr lang="en-IN" dirty="0">
                <a:solidFill>
                  <a:srgbClr val="7030A0"/>
                </a:solidFill>
              </a:rPr>
              <a:t/>
            </a:r>
            <a:br>
              <a:rPr lang="en-IN" dirty="0">
                <a:solidFill>
                  <a:srgbClr val="7030A0"/>
                </a:solidFill>
              </a:rPr>
            </a:br>
            <a:r>
              <a:rPr lang="en-IN" dirty="0" smtClean="0">
                <a:solidFill>
                  <a:srgbClr val="7030A0"/>
                </a:solidFill>
              </a:rPr>
              <a:t/>
            </a:r>
            <a:br>
              <a:rPr lang="en-IN" dirty="0" smtClean="0">
                <a:solidFill>
                  <a:srgbClr val="7030A0"/>
                </a:solidFill>
              </a:rPr>
            </a:br>
            <a:r>
              <a:rPr lang="en-IN" dirty="0">
                <a:solidFill>
                  <a:srgbClr val="7030A0"/>
                </a:solidFill>
              </a:rPr>
              <a:t> </a:t>
            </a:r>
            <a:r>
              <a:rPr lang="en-IN" dirty="0" smtClean="0">
                <a:solidFill>
                  <a:srgbClr val="7030A0"/>
                </a:solidFill>
              </a:rPr>
              <a:t>              </a:t>
            </a:r>
            <a:r>
              <a:rPr lang="en-IN" dirty="0" smtClean="0">
                <a:solidFill>
                  <a:srgbClr val="7030A0"/>
                </a:solidFill>
              </a:rPr>
              <a:t>       Thank </a:t>
            </a:r>
            <a:r>
              <a:rPr lang="en-IN" dirty="0" smtClean="0">
                <a:solidFill>
                  <a:srgbClr val="7030A0"/>
                </a:solidFill>
              </a:rPr>
              <a:t>you</a:t>
            </a:r>
            <a:endParaRPr lang="en-IN" dirty="0">
              <a:solidFill>
                <a:srgbClr val="7030A0"/>
              </a:solidFill>
            </a:endParaRPr>
          </a:p>
        </p:txBody>
      </p:sp>
    </p:spTree>
    <p:extLst>
      <p:ext uri="{BB962C8B-B14F-4D97-AF65-F5344CB8AC3E}">
        <p14:creationId xmlns:p14="http://schemas.microsoft.com/office/powerpoint/2010/main" val="332382590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3574</TotalTime>
  <Words>8267</Words>
  <Application>Microsoft Office PowerPoint</Application>
  <PresentationFormat>On-screen Show (4:3)</PresentationFormat>
  <Paragraphs>858</Paragraphs>
  <Slides>90</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90</vt:i4>
      </vt:variant>
    </vt:vector>
  </HeadingPairs>
  <TitlesOfParts>
    <vt:vector size="103" baseType="lpstr">
      <vt:lpstr>Arial</vt:lpstr>
      <vt:lpstr>Calibri</vt:lpstr>
      <vt:lpstr>Century Gothic</vt:lpstr>
      <vt:lpstr>Courier New</vt:lpstr>
      <vt:lpstr>Lato</vt:lpstr>
      <vt:lpstr>Lato </vt:lpstr>
      <vt:lpstr>Lato Bold</vt:lpstr>
      <vt:lpstr>Poppins</vt:lpstr>
      <vt:lpstr>Poppins Bold</vt:lpstr>
      <vt:lpstr>Times New Roman</vt:lpstr>
      <vt:lpstr>Wingdings</vt:lpstr>
      <vt:lpstr>Wingdings 3</vt:lpstr>
      <vt:lpstr>Wisp</vt:lpstr>
      <vt:lpstr>PowerPoint Presentation</vt:lpstr>
      <vt:lpstr>Standard</vt:lpstr>
      <vt:lpstr>Stages of Formulation of Indian Standards</vt:lpstr>
      <vt:lpstr>Stages of Formulation of Indian Standards</vt:lpstr>
      <vt:lpstr>Stages of Formulation of Indian Standards</vt:lpstr>
      <vt:lpstr>          What is NDT?</vt:lpstr>
      <vt:lpstr>           Why NDT ?</vt:lpstr>
      <vt:lpstr>Application of NDT</vt:lpstr>
      <vt:lpstr>Need for Standards on Various NDT Methods</vt:lpstr>
      <vt:lpstr>Need for Standards on Various NDT Methods</vt:lpstr>
      <vt:lpstr>Need for Standards on Various NDT Methods</vt:lpstr>
      <vt:lpstr>MTD 21 – Non-Destructive Testing Sectional Committee</vt:lpstr>
      <vt:lpstr>Different NDT Methods</vt:lpstr>
      <vt:lpstr>PowerPoint Presentation</vt:lpstr>
      <vt:lpstr>PowerPoint Presentation</vt:lpstr>
      <vt:lpstr>PowerPoint Presentation</vt:lpstr>
      <vt:lpstr>PowerPoint Presentation</vt:lpstr>
      <vt:lpstr>PowerPoint Presentation</vt:lpstr>
      <vt:lpstr>Structure of Standard (IS 3658 : 1999) </vt:lpstr>
      <vt:lpstr>PowerPoint Presentation</vt:lpstr>
      <vt:lpstr>PowerPoint Presentation</vt:lpstr>
      <vt:lpstr>PowerPoint Presentation</vt:lpstr>
      <vt:lpstr>PowerPoint Presentation</vt:lpstr>
      <vt:lpstr>PowerPoint Presentation</vt:lpstr>
      <vt:lpstr>PowerPoint Presentation</vt:lpstr>
      <vt:lpstr>IS 3658 : 1999- Code of practice for liquid penetrant flaw detection   Specific difference </vt:lpstr>
      <vt:lpstr>Advantages and Disadvantages of Dye Penetrant Inspection</vt:lpstr>
      <vt:lpstr>PowerPoint Presentation</vt:lpstr>
      <vt:lpstr>IS 3703 : 2023- Recommended practice for Magnetic Particle  flaw detection  </vt:lpstr>
      <vt:lpstr>IS 3703 : 2023- Recommended practice for Magnetic Particle  flaw detection  </vt:lpstr>
      <vt:lpstr>IS 3703 : 2023- Recommended practice for Magnetic Particle  flaw detection  </vt:lpstr>
      <vt:lpstr>IS 3703 : 2023- Recommended practice for Magnetic Particle  flaw detection   Principle of Test</vt:lpstr>
      <vt:lpstr>IS 3703 : 2023- Recommended practice for Magnetic Particle  flaw detection   Test Procedure</vt:lpstr>
      <vt:lpstr>IS 3703 : 2023- Recommended practice for Magnetic Particle  flaw detection   Types of Magnetic Fields</vt:lpstr>
      <vt:lpstr>IS 3703 : 2023- Recommended practice for Magnetic Particle  flaw detection</vt:lpstr>
      <vt:lpstr>IS 3703 : 2023- Recommended practice for Magnetic Particle  flaw detection</vt:lpstr>
      <vt:lpstr>IS 3703 : 2023- Recommended practice for Magnetic Particle  flaw detection</vt:lpstr>
      <vt:lpstr>Recommended current value and Prod spacing</vt:lpstr>
      <vt:lpstr>IS 3703 : 2023- Recommended practice for Magnetic Particle  flaw detection</vt:lpstr>
      <vt:lpstr>IS 3703 : 2023- Recommended practice for Magnetic Particle  flaw detection</vt:lpstr>
      <vt:lpstr>IS 3703 : 2023- Recommended practice for Magnetic Particle  flaw detection</vt:lpstr>
      <vt:lpstr>IS 3703 : 2023- Recommended practice for Magnetic Particle  flaw detection</vt:lpstr>
      <vt:lpstr>IS 3703 : 2023- Recommended practice for Magnetic Particle  flaw detection</vt:lpstr>
      <vt:lpstr>IS 3703 : 2023- Recommended practice for Magnetic Particle  flaw detection</vt:lpstr>
      <vt:lpstr>Advantages and Limitations of the Various Types of Magnetizing Current</vt:lpstr>
      <vt:lpstr>Advantages and Limitations of the Various Types of Magnetizing Current</vt:lpstr>
      <vt:lpstr>IS 3703 : 2023- Recommended practice for Magnetic Particle  flaw detection  Recording of Test Data</vt:lpstr>
      <vt:lpstr>Key difference in Magnetic particle flaw detection with IS 3703 and without IS code</vt:lpstr>
      <vt:lpstr>PowerPoint Presentation</vt:lpstr>
      <vt:lpstr>Structure of Standard (IS 3664 : 1981) </vt:lpstr>
      <vt:lpstr>IS 3664 :1981- Code of practice for Ultrasonic pulse echo testing  Principle of test</vt:lpstr>
      <vt:lpstr>Applicability</vt:lpstr>
      <vt:lpstr>Calibration of Equipment</vt:lpstr>
      <vt:lpstr>Essential Test Requirements</vt:lpstr>
      <vt:lpstr>Essential Test Requirements</vt:lpstr>
      <vt:lpstr>Essential Test Requirements</vt:lpstr>
      <vt:lpstr>IS 3664 :1981- Code of practice for Ultrasonic testing  Test Procedure</vt:lpstr>
      <vt:lpstr>PowerPoint Presentation</vt:lpstr>
      <vt:lpstr>PowerPoint Presentation</vt:lpstr>
      <vt:lpstr>IS 3664 :1981- Code of practice for Ultrasonic testing Test Record</vt:lpstr>
      <vt:lpstr>Key Differences in Ultrasonic Pulse Echo Testing by Contact Method with IS 3664 and Without IS Code</vt:lpstr>
      <vt:lpstr>PowerPoint Presentation</vt:lpstr>
      <vt:lpstr>Radiography</vt:lpstr>
      <vt:lpstr>Radiography Examination</vt:lpstr>
      <vt:lpstr>Micro focal radiography</vt:lpstr>
      <vt:lpstr>Micro focal radiography Principle</vt:lpstr>
      <vt:lpstr>Micro focal radiography  Principle   FIG. 1 IMAGE DUE TO POINT SOURCE OF RADIATION AND LINE SOUREC OF RADIATION </vt:lpstr>
      <vt:lpstr>Micro focal radiography  Principle   FIG. 2 MICROFOCAL SPOT MAKES IT POSSIBLE TO HAVE PROJECTIVE MAGNIFICATION AND HIGH CONTRAST RADIOGRAPHS DUE TO DECREASED SCATTER RADIATION</vt:lpstr>
      <vt:lpstr>Micro focal radiography  Magnification</vt:lpstr>
      <vt:lpstr>Micro focal radiography  Advantages of reduced focal spot size</vt:lpstr>
      <vt:lpstr>Micro focal radiography  Disadvantages of projection magnification</vt:lpstr>
      <vt:lpstr>PowerPoint Presentation</vt:lpstr>
      <vt:lpstr>IS 13190: 1991- Recommended practice for eddy current examination by rotating probe method of round steel bars </vt:lpstr>
      <vt:lpstr>IS 13190: 1991- Recommended practice for eddy current examination by rotating probe method of round steel bars </vt:lpstr>
      <vt:lpstr>IS 13190: 1991- Recommended practice for eddy current examination by rotating probe method of round steel bars </vt:lpstr>
      <vt:lpstr>IS 13190: 1991- Recommended practice for eddy current examination by rotating probe method of round steel bars </vt:lpstr>
      <vt:lpstr>PowerPoint Presentation</vt:lpstr>
      <vt:lpstr>Advantages and Disadvantages of ECT </vt:lpstr>
      <vt:lpstr>PowerPoint Presentation</vt:lpstr>
      <vt:lpstr>Importance of IS 13805</vt:lpstr>
      <vt:lpstr>IS 13805 : 2004 General Standard for  Qualification and Certification of Non-Destructive testing Personnel</vt:lpstr>
      <vt:lpstr>IS 13805 : 2004 General Standard for  Qualification and Certification of Non-Destructive testing Personnel</vt:lpstr>
      <vt:lpstr>IS 13805 : 2004 General Standard for  Qualification and Certification of Non-Destructive testing Personnel</vt:lpstr>
      <vt:lpstr>IS 13805 : 2004 General Standard for  Qualification and Certification of Non-Destructive testing Personnel</vt:lpstr>
      <vt:lpstr>IS 13805 : 2004 General Standard for  Qualification and Certification of Non-Destructive testing Personnel</vt:lpstr>
      <vt:lpstr>IS 13805 : 2004 General Standard for  Qualification and Certification of Non-Destructive testing Personnel</vt:lpstr>
      <vt:lpstr>IS 13805 : 2004 General Standard for  Qualification and Certification of Non-Destructive testing Personnel</vt:lpstr>
      <vt:lpstr>IS 13805 : 2004 General Standard for  Qualification and Certification of Non-Destructive testing Personnel</vt:lpstr>
      <vt:lpstr>Why this session is being conducted ?</vt:lpstr>
      <vt:lpstr>                         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Microsoft account</cp:lastModifiedBy>
  <cp:revision>358</cp:revision>
  <dcterms:created xsi:type="dcterms:W3CDTF">2006-08-16T00:00:00Z</dcterms:created>
  <dcterms:modified xsi:type="dcterms:W3CDTF">2024-08-02T11:44:41Z</dcterms:modified>
</cp:coreProperties>
</file>