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6"/>
  </p:notesMasterIdLst>
  <p:sldIdLst>
    <p:sldId id="435" r:id="rId2"/>
    <p:sldId id="438" r:id="rId3"/>
    <p:sldId id="439" r:id="rId4"/>
    <p:sldId id="440" r:id="rId5"/>
    <p:sldId id="441" r:id="rId6"/>
    <p:sldId id="442" r:id="rId7"/>
    <p:sldId id="464" r:id="rId8"/>
    <p:sldId id="443" r:id="rId9"/>
    <p:sldId id="466" r:id="rId10"/>
    <p:sldId id="467" r:id="rId11"/>
    <p:sldId id="468" r:id="rId12"/>
    <p:sldId id="378" r:id="rId13"/>
    <p:sldId id="319" r:id="rId14"/>
    <p:sldId id="449" r:id="rId15"/>
    <p:sldId id="452" r:id="rId16"/>
    <p:sldId id="453" r:id="rId17"/>
    <p:sldId id="454" r:id="rId18"/>
    <p:sldId id="321" r:id="rId19"/>
    <p:sldId id="322" r:id="rId20"/>
    <p:sldId id="448" r:id="rId21"/>
    <p:sldId id="455" r:id="rId22"/>
    <p:sldId id="457" r:id="rId23"/>
    <p:sldId id="456" r:id="rId24"/>
    <p:sldId id="458" r:id="rId25"/>
    <p:sldId id="325" r:id="rId26"/>
    <p:sldId id="450" r:id="rId27"/>
    <p:sldId id="459" r:id="rId28"/>
    <p:sldId id="460" r:id="rId29"/>
    <p:sldId id="328" r:id="rId30"/>
    <p:sldId id="329" r:id="rId31"/>
    <p:sldId id="451" r:id="rId32"/>
    <p:sldId id="461" r:id="rId33"/>
    <p:sldId id="462" r:id="rId34"/>
    <p:sldId id="332" r:id="rId35"/>
    <p:sldId id="463" r:id="rId36"/>
    <p:sldId id="334" r:id="rId37"/>
    <p:sldId id="335" r:id="rId38"/>
    <p:sldId id="398" r:id="rId39"/>
    <p:sldId id="469" r:id="rId40"/>
    <p:sldId id="399" r:id="rId41"/>
    <p:sldId id="405" r:id="rId42"/>
    <p:sldId id="400" r:id="rId43"/>
    <p:sldId id="401" r:id="rId44"/>
    <p:sldId id="406" r:id="rId45"/>
    <p:sldId id="407" r:id="rId46"/>
    <p:sldId id="403" r:id="rId47"/>
    <p:sldId id="404" r:id="rId48"/>
    <p:sldId id="417" r:id="rId49"/>
    <p:sldId id="470" r:id="rId50"/>
    <p:sldId id="408" r:id="rId51"/>
    <p:sldId id="409" r:id="rId52"/>
    <p:sldId id="420" r:id="rId53"/>
    <p:sldId id="411" r:id="rId54"/>
    <p:sldId id="421" r:id="rId55"/>
    <p:sldId id="412" r:id="rId56"/>
    <p:sldId id="422" r:id="rId57"/>
    <p:sldId id="413" r:id="rId58"/>
    <p:sldId id="436" r:id="rId59"/>
    <p:sldId id="437" r:id="rId60"/>
    <p:sldId id="347" r:id="rId61"/>
    <p:sldId id="348" r:id="rId62"/>
    <p:sldId id="349" r:id="rId63"/>
    <p:sldId id="350" r:id="rId64"/>
    <p:sldId id="38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0CA6B-1B7C-4DD9-A9A3-CF4462791D04}" v="7" dt="2024-05-09T16:30:47.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yoti Jha" userId="f443f2c7e28ad823" providerId="LiveId" clId="{6840CA6B-1B7C-4DD9-A9A3-CF4462791D04}"/>
    <pc:docChg chg="undo redo custSel addSld delSld modSld">
      <pc:chgData name="Jyoti Jha" userId="f443f2c7e28ad823" providerId="LiveId" clId="{6840CA6B-1B7C-4DD9-A9A3-CF4462791D04}" dt="2024-05-09T16:39:16.444" v="969" actId="20577"/>
      <pc:docMkLst>
        <pc:docMk/>
      </pc:docMkLst>
      <pc:sldChg chg="modSp mod">
        <pc:chgData name="Jyoti Jha" userId="f443f2c7e28ad823" providerId="LiveId" clId="{6840CA6B-1B7C-4DD9-A9A3-CF4462791D04}" dt="2024-05-09T15:09:05.991" v="242" actId="14100"/>
        <pc:sldMkLst>
          <pc:docMk/>
          <pc:sldMk cId="1577583841" sldId="361"/>
        </pc:sldMkLst>
        <pc:spChg chg="mod">
          <ac:chgData name="Jyoti Jha" userId="f443f2c7e28ad823" providerId="LiveId" clId="{6840CA6B-1B7C-4DD9-A9A3-CF4462791D04}" dt="2024-05-09T15:09:05.991" v="242" actId="14100"/>
          <ac:spMkLst>
            <pc:docMk/>
            <pc:sldMk cId="1577583841" sldId="361"/>
            <ac:spMk id="152" creationId="{00000000-0000-0000-0000-000000000000}"/>
          </ac:spMkLst>
        </pc:spChg>
      </pc:sldChg>
      <pc:sldChg chg="modSp mod">
        <pc:chgData name="Jyoti Jha" userId="f443f2c7e28ad823" providerId="LiveId" clId="{6840CA6B-1B7C-4DD9-A9A3-CF4462791D04}" dt="2024-05-09T15:51:52.434" v="416" actId="14100"/>
        <pc:sldMkLst>
          <pc:docMk/>
          <pc:sldMk cId="2450275411" sldId="382"/>
        </pc:sldMkLst>
        <pc:spChg chg="mod">
          <ac:chgData name="Jyoti Jha" userId="f443f2c7e28ad823" providerId="LiveId" clId="{6840CA6B-1B7C-4DD9-A9A3-CF4462791D04}" dt="2024-05-09T15:51:52.434" v="416" actId="14100"/>
          <ac:spMkLst>
            <pc:docMk/>
            <pc:sldMk cId="2450275411" sldId="382"/>
            <ac:spMk id="2" creationId="{00000000-0000-0000-0000-000000000000}"/>
          </ac:spMkLst>
        </pc:spChg>
        <pc:spChg chg="mod">
          <ac:chgData name="Jyoti Jha" userId="f443f2c7e28ad823" providerId="LiveId" clId="{6840CA6B-1B7C-4DD9-A9A3-CF4462791D04}" dt="2024-05-09T15:09:23.352" v="244" actId="255"/>
          <ac:spMkLst>
            <pc:docMk/>
            <pc:sldMk cId="2450275411" sldId="382"/>
            <ac:spMk id="3" creationId="{00000000-0000-0000-0000-000000000000}"/>
          </ac:spMkLst>
        </pc:spChg>
      </pc:sldChg>
      <pc:sldChg chg="addSp modSp mod">
        <pc:chgData name="Jyoti Jha" userId="f443f2c7e28ad823" providerId="LiveId" clId="{6840CA6B-1B7C-4DD9-A9A3-CF4462791D04}" dt="2024-05-09T15:52:29.608" v="417" actId="14100"/>
        <pc:sldMkLst>
          <pc:docMk/>
          <pc:sldMk cId="1735311202" sldId="383"/>
        </pc:sldMkLst>
        <pc:spChg chg="add mod">
          <ac:chgData name="Jyoti Jha" userId="f443f2c7e28ad823" providerId="LiveId" clId="{6840CA6B-1B7C-4DD9-A9A3-CF4462791D04}" dt="2024-05-09T15:52:29.608" v="417" actId="14100"/>
          <ac:spMkLst>
            <pc:docMk/>
            <pc:sldMk cId="1735311202" sldId="383"/>
            <ac:spMk id="2" creationId="{45141142-34AE-7306-5188-319B75617AC0}"/>
          </ac:spMkLst>
        </pc:spChg>
      </pc:sldChg>
      <pc:sldChg chg="addSp delSp modSp mod">
        <pc:chgData name="Jyoti Jha" userId="f443f2c7e28ad823" providerId="LiveId" clId="{6840CA6B-1B7C-4DD9-A9A3-CF4462791D04}" dt="2024-05-09T16:24:03.867" v="896" actId="20577"/>
        <pc:sldMkLst>
          <pc:docMk/>
          <pc:sldMk cId="626423558" sldId="384"/>
        </pc:sldMkLst>
        <pc:spChg chg="add mod">
          <ac:chgData name="Jyoti Jha" userId="f443f2c7e28ad823" providerId="LiveId" clId="{6840CA6B-1B7C-4DD9-A9A3-CF4462791D04}" dt="2024-05-09T15:29:31.765" v="346"/>
          <ac:spMkLst>
            <pc:docMk/>
            <pc:sldMk cId="626423558" sldId="384"/>
            <ac:spMk id="2" creationId="{A087660D-6967-EBB6-9213-38AB48509EF0}"/>
          </ac:spMkLst>
        </pc:spChg>
        <pc:spChg chg="add mod">
          <ac:chgData name="Jyoti Jha" userId="f443f2c7e28ad823" providerId="LiveId" clId="{6840CA6B-1B7C-4DD9-A9A3-CF4462791D04}" dt="2024-05-09T16:23:46.318" v="892" actId="1076"/>
          <ac:spMkLst>
            <pc:docMk/>
            <pc:sldMk cId="626423558" sldId="384"/>
            <ac:spMk id="4" creationId="{38714D50-ED90-9D2B-1EA8-A4CE224A16B2}"/>
          </ac:spMkLst>
        </pc:spChg>
        <pc:spChg chg="add del mod">
          <ac:chgData name="Jyoti Jha" userId="f443f2c7e28ad823" providerId="LiveId" clId="{6840CA6B-1B7C-4DD9-A9A3-CF4462791D04}" dt="2024-05-09T15:51:27.606" v="414"/>
          <ac:spMkLst>
            <pc:docMk/>
            <pc:sldMk cId="626423558" sldId="384"/>
            <ac:spMk id="5" creationId="{7C55CE08-0744-E631-D9F1-E0867539344F}"/>
          </ac:spMkLst>
        </pc:spChg>
        <pc:spChg chg="add mod">
          <ac:chgData name="Jyoti Jha" userId="f443f2c7e28ad823" providerId="LiveId" clId="{6840CA6B-1B7C-4DD9-A9A3-CF4462791D04}" dt="2024-05-09T16:24:03.867" v="896" actId="20577"/>
          <ac:spMkLst>
            <pc:docMk/>
            <pc:sldMk cId="626423558" sldId="384"/>
            <ac:spMk id="6" creationId="{CA3FBC19-284D-E4E5-D8BC-DB533A4E3C1B}"/>
          </ac:spMkLst>
        </pc:spChg>
      </pc:sldChg>
      <pc:sldChg chg="addSp delSp modSp new mod">
        <pc:chgData name="Jyoti Jha" userId="f443f2c7e28ad823" providerId="LiveId" clId="{6840CA6B-1B7C-4DD9-A9A3-CF4462791D04}" dt="2024-05-09T16:39:16.444" v="969" actId="20577"/>
        <pc:sldMkLst>
          <pc:docMk/>
          <pc:sldMk cId="1252571356" sldId="385"/>
        </pc:sldMkLst>
        <pc:spChg chg="add mod">
          <ac:chgData name="Jyoti Jha" userId="f443f2c7e28ad823" providerId="LiveId" clId="{6840CA6B-1B7C-4DD9-A9A3-CF4462791D04}" dt="2024-05-09T16:35:50.805" v="940" actId="14100"/>
          <ac:spMkLst>
            <pc:docMk/>
            <pc:sldMk cId="1252571356" sldId="385"/>
            <ac:spMk id="2" creationId="{2DAB4B27-823A-CFFA-EDDA-ABC45DB9BDFB}"/>
          </ac:spMkLst>
        </pc:spChg>
        <pc:spChg chg="add del mod">
          <ac:chgData name="Jyoti Jha" userId="f443f2c7e28ad823" providerId="LiveId" clId="{6840CA6B-1B7C-4DD9-A9A3-CF4462791D04}" dt="2024-05-09T16:34:06.052" v="932"/>
          <ac:spMkLst>
            <pc:docMk/>
            <pc:sldMk cId="1252571356" sldId="385"/>
            <ac:spMk id="3" creationId="{711D83AE-2C48-142E-E86E-95E7C543F28F}"/>
          </ac:spMkLst>
        </pc:spChg>
        <pc:spChg chg="add mod">
          <ac:chgData name="Jyoti Jha" userId="f443f2c7e28ad823" providerId="LiveId" clId="{6840CA6B-1B7C-4DD9-A9A3-CF4462791D04}" dt="2024-05-09T16:39:16.444" v="969" actId="20577"/>
          <ac:spMkLst>
            <pc:docMk/>
            <pc:sldMk cId="1252571356" sldId="385"/>
            <ac:spMk id="4" creationId="{A08B86A7-88AF-07B9-57CF-63CC6F43630E}"/>
          </ac:spMkLst>
        </pc:spChg>
      </pc:sldChg>
      <pc:sldChg chg="addSp modSp new mod">
        <pc:chgData name="Jyoti Jha" userId="f443f2c7e28ad823" providerId="LiveId" clId="{6840CA6B-1B7C-4DD9-A9A3-CF4462791D04}" dt="2024-05-09T16:37:03.213" v="954" actId="403"/>
        <pc:sldMkLst>
          <pc:docMk/>
          <pc:sldMk cId="436172002" sldId="386"/>
        </pc:sldMkLst>
        <pc:spChg chg="add mod">
          <ac:chgData name="Jyoti Jha" userId="f443f2c7e28ad823" providerId="LiveId" clId="{6840CA6B-1B7C-4DD9-A9A3-CF4462791D04}" dt="2024-05-09T16:37:03.213" v="954" actId="403"/>
          <ac:spMkLst>
            <pc:docMk/>
            <pc:sldMk cId="436172002" sldId="386"/>
            <ac:spMk id="3" creationId="{D07A3947-E1BF-7E42-EF7D-9CB5F0FD7A0A}"/>
          </ac:spMkLst>
        </pc:spChg>
      </pc:sldChg>
      <pc:sldChg chg="new del">
        <pc:chgData name="Jyoti Jha" userId="f443f2c7e28ad823" providerId="LiveId" clId="{6840CA6B-1B7C-4DD9-A9A3-CF4462791D04}" dt="2024-05-09T16:02:15.115" v="419" actId="680"/>
        <pc:sldMkLst>
          <pc:docMk/>
          <pc:sldMk cId="1599334469" sldId="387"/>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services.bis.gov.in:8071/php/BIS_2.0/dgdashboard/published/pub_stn_list/62/CHD/"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services.bis.gov.in:8071/php/BIS_2.0/dgdashboard/committee_sso"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services.bis.gov.in:8071/php/BIS_2.0/bisconnect/new_proposal/New_proposal_1/proposals_commtt?depid=NjI=&amp;depname=Q0h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81658-582F-420C-B676-5956A23263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E4322AB-B3B7-4AF2-B300-6CF781AB0C83}">
      <dgm:prSet phldrT="[Text]"/>
      <dgm:spPr/>
      <dgm:t>
        <a:bodyPr/>
        <a:lstStyle/>
        <a:p>
          <a:r>
            <a:rPr lang="en-US" dirty="0">
              <a:solidFill>
                <a:schemeClr val="tx1"/>
              </a:solidFill>
            </a:rPr>
            <a:t>Go to https://bis.gov.in/</a:t>
          </a:r>
        </a:p>
      </dgm:t>
    </dgm:pt>
    <dgm:pt modelId="{FF014198-A9A8-4846-867F-B7F65A5ABDB7}" type="parTrans" cxnId="{4286060E-1DAA-4D11-B00F-C4A9F4043653}">
      <dgm:prSet/>
      <dgm:spPr/>
      <dgm:t>
        <a:bodyPr/>
        <a:lstStyle/>
        <a:p>
          <a:endParaRPr lang="en-US"/>
        </a:p>
      </dgm:t>
    </dgm:pt>
    <dgm:pt modelId="{3AE19048-58DE-4C8F-A424-91F03F545DA3}" type="sibTrans" cxnId="{4286060E-1DAA-4D11-B00F-C4A9F4043653}">
      <dgm:prSet/>
      <dgm:spPr/>
      <dgm:t>
        <a:bodyPr/>
        <a:lstStyle/>
        <a:p>
          <a:endParaRPr lang="en-US"/>
        </a:p>
      </dgm:t>
    </dgm:pt>
    <dgm:pt modelId="{D6ADCAA6-88AC-4CF2-9F85-3013EE4F57D7}">
      <dgm:prSet phldrT="[Text]"/>
      <dgm:spPr/>
      <dgm:t>
        <a:bodyPr/>
        <a:lstStyle/>
        <a:p>
          <a:r>
            <a:rPr lang="en-US" dirty="0"/>
            <a:t>Select Published Standards (under standards link)</a:t>
          </a:r>
        </a:p>
      </dgm:t>
    </dgm:pt>
    <dgm:pt modelId="{E6C71FE4-5C09-4978-BD17-5760D2031654}" type="parTrans" cxnId="{CBCC1DD2-039D-46A4-96B4-A29D319093C5}">
      <dgm:prSet/>
      <dgm:spPr/>
      <dgm:t>
        <a:bodyPr/>
        <a:lstStyle/>
        <a:p>
          <a:endParaRPr lang="en-US"/>
        </a:p>
      </dgm:t>
    </dgm:pt>
    <dgm:pt modelId="{DC035C38-97F3-4F6E-8B23-D09427FD6B05}" type="sibTrans" cxnId="{CBCC1DD2-039D-46A4-96B4-A29D319093C5}">
      <dgm:prSet/>
      <dgm:spPr/>
      <dgm:t>
        <a:bodyPr/>
        <a:lstStyle/>
        <a:p>
          <a:endParaRPr lang="en-US"/>
        </a:p>
      </dgm:t>
    </dgm:pt>
    <dgm:pt modelId="{CE5FB1F5-D95C-473D-A445-2BF3DEAB8847}">
      <dgm:prSet phldrT="[Text]"/>
      <dgm:spPr/>
      <dgm:t>
        <a:bodyPr/>
        <a:lstStyle/>
        <a:p>
          <a:r>
            <a:rPr lang="en-US" dirty="0">
              <a:solidFill>
                <a:schemeClr val="tx1"/>
              </a:solidFill>
            </a:rPr>
            <a:t>Select Department (Chemical Department)</a:t>
          </a:r>
        </a:p>
      </dgm:t>
    </dgm:pt>
    <dgm:pt modelId="{A7885893-1D59-4EF8-8DCC-D4E7B05DA9F6}" type="parTrans" cxnId="{A5FBA076-A06F-4ED0-9458-3517FC037AF7}">
      <dgm:prSet/>
      <dgm:spPr/>
      <dgm:t>
        <a:bodyPr/>
        <a:lstStyle/>
        <a:p>
          <a:endParaRPr lang="en-US"/>
        </a:p>
      </dgm:t>
    </dgm:pt>
    <dgm:pt modelId="{54DB5FC0-587E-49BA-AC81-C2522136D6B8}" type="sibTrans" cxnId="{A5FBA076-A06F-4ED0-9458-3517FC037AF7}">
      <dgm:prSet/>
      <dgm:spPr/>
      <dgm:t>
        <a:bodyPr/>
        <a:lstStyle/>
        <a:p>
          <a:endParaRPr lang="en-US"/>
        </a:p>
      </dgm:t>
    </dgm:pt>
    <dgm:pt modelId="{432FD19A-0A52-4C91-A9E2-13F8185D7115}">
      <dgm:prSet phldrT="[Text]"/>
      <dgm:spPr/>
      <dgm:t>
        <a:bodyPr/>
        <a:lstStyle/>
        <a:p>
          <a:r>
            <a:rPr lang="en-US" dirty="0"/>
            <a:t>Click on the standards (Numbers of standards given)</a:t>
          </a:r>
        </a:p>
      </dgm:t>
    </dgm:pt>
    <dgm:pt modelId="{7B2EA53D-28EA-4379-9427-D1468895AD65}" type="parTrans" cxnId="{2381255C-51D0-4CFD-BB55-689C08ABDF0C}">
      <dgm:prSet/>
      <dgm:spPr/>
      <dgm:t>
        <a:bodyPr/>
        <a:lstStyle/>
        <a:p>
          <a:endParaRPr lang="en-US"/>
        </a:p>
      </dgm:t>
    </dgm:pt>
    <dgm:pt modelId="{39BDE0CD-98A4-4529-B179-123038AA9B35}" type="sibTrans" cxnId="{2381255C-51D0-4CFD-BB55-689C08ABDF0C}">
      <dgm:prSet/>
      <dgm:spPr/>
      <dgm:t>
        <a:bodyPr/>
        <a:lstStyle/>
        <a:p>
          <a:endParaRPr lang="en-US"/>
        </a:p>
      </dgm:t>
    </dgm:pt>
    <dgm:pt modelId="{1368F238-9339-48E3-9285-BD9915AD79CB}">
      <dgm:prSet phldrT="[Text]"/>
      <dgm:spPr/>
      <dgm:t>
        <a:bodyPr/>
        <a:lstStyle/>
        <a:p>
          <a:r>
            <a:rPr lang="en-US" dirty="0">
              <a:solidFill>
                <a:schemeClr val="tx1"/>
              </a:solidFill>
            </a:rPr>
            <a:t>Click on the comment link in front of the corresponding standard number and submit the comment</a:t>
          </a:r>
        </a:p>
      </dgm:t>
    </dgm:pt>
    <dgm:pt modelId="{D562C2E2-2CD1-40B5-890A-B498EA976593}" type="parTrans" cxnId="{6668588D-402E-403F-978E-8AA74F448217}">
      <dgm:prSet/>
      <dgm:spPr/>
      <dgm:t>
        <a:bodyPr/>
        <a:lstStyle/>
        <a:p>
          <a:endParaRPr lang="en-US"/>
        </a:p>
      </dgm:t>
    </dgm:pt>
    <dgm:pt modelId="{20937E50-6962-4F40-9C0C-5D74C9760A31}" type="sibTrans" cxnId="{6668588D-402E-403F-978E-8AA74F448217}">
      <dgm:prSet/>
      <dgm:spPr/>
      <dgm:t>
        <a:bodyPr/>
        <a:lstStyle/>
        <a:p>
          <a:endParaRPr lang="en-US"/>
        </a:p>
      </dgm:t>
    </dgm:pt>
    <dgm:pt modelId="{470BAF49-67A8-49E9-9224-792A314FACF2}">
      <dgm:prSet phldrT="[Text]"/>
      <dgm:spPr/>
      <dgm:t>
        <a:bodyPr/>
        <a:lstStyle/>
        <a:p>
          <a:r>
            <a:rPr lang="en-US" dirty="0" err="1"/>
            <a:t>Link:</a:t>
          </a:r>
          <a:r>
            <a:rPr lang="en-US" dirty="0" err="1">
              <a:hlinkClick xmlns:r="http://schemas.openxmlformats.org/officeDocument/2006/relationships" r:id="rId1"/>
            </a:rPr>
            <a:t>https</a:t>
          </a:r>
          <a:r>
            <a:rPr lang="en-US" dirty="0">
              <a:hlinkClick xmlns:r="http://schemas.openxmlformats.org/officeDocument/2006/relationships" r:id="rId1"/>
            </a:rPr>
            <a:t>://www.services.bis.gov.in:8071/</a:t>
          </a:r>
          <a:r>
            <a:rPr lang="en-US" dirty="0" err="1">
              <a:hlinkClick xmlns:r="http://schemas.openxmlformats.org/officeDocument/2006/relationships" r:id="rId1"/>
            </a:rPr>
            <a:t>php</a:t>
          </a:r>
          <a:r>
            <a:rPr lang="en-US" dirty="0">
              <a:hlinkClick xmlns:r="http://schemas.openxmlformats.org/officeDocument/2006/relationships" r:id="rId1"/>
            </a:rPr>
            <a:t>/BIS_2.0/</a:t>
          </a:r>
          <a:r>
            <a:rPr lang="en-US" dirty="0" err="1">
              <a:hlinkClick xmlns:r="http://schemas.openxmlformats.org/officeDocument/2006/relationships" r:id="rId1"/>
            </a:rPr>
            <a:t>dgdashboard</a:t>
          </a:r>
          <a:r>
            <a:rPr lang="en-US" dirty="0">
              <a:hlinkClick xmlns:r="http://schemas.openxmlformats.org/officeDocument/2006/relationships" r:id="rId1"/>
            </a:rPr>
            <a:t>/published/</a:t>
          </a:r>
          <a:r>
            <a:rPr lang="en-US" dirty="0" err="1">
              <a:hlinkClick xmlns:r="http://schemas.openxmlformats.org/officeDocument/2006/relationships" r:id="rId1"/>
            </a:rPr>
            <a:t>pub_stn_list</a:t>
          </a:r>
          <a:r>
            <a:rPr lang="en-US" dirty="0">
              <a:hlinkClick xmlns:r="http://schemas.openxmlformats.org/officeDocument/2006/relationships" r:id="rId1"/>
            </a:rPr>
            <a:t>/62/CHD/</a:t>
          </a:r>
          <a:r>
            <a:rPr lang="en-US" dirty="0"/>
            <a:t>   </a:t>
          </a:r>
        </a:p>
      </dgm:t>
    </dgm:pt>
    <dgm:pt modelId="{2F84444B-6815-4C42-A6CF-7EFE7D370623}" type="parTrans" cxnId="{1C8166A5-BB37-4C88-A64A-926B39C4CCE1}">
      <dgm:prSet/>
      <dgm:spPr/>
      <dgm:t>
        <a:bodyPr/>
        <a:lstStyle/>
        <a:p>
          <a:endParaRPr lang="en-US"/>
        </a:p>
      </dgm:t>
    </dgm:pt>
    <dgm:pt modelId="{3256F98C-12B5-4330-B332-53D931ECEEEE}" type="sibTrans" cxnId="{1C8166A5-BB37-4C88-A64A-926B39C4CCE1}">
      <dgm:prSet/>
      <dgm:spPr/>
      <dgm:t>
        <a:bodyPr/>
        <a:lstStyle/>
        <a:p>
          <a:endParaRPr lang="en-US"/>
        </a:p>
      </dgm:t>
    </dgm:pt>
    <dgm:pt modelId="{7C239A4C-EAAB-4EA6-AF93-DBAD78D350EC}" type="pres">
      <dgm:prSet presAssocID="{13A81658-582F-420C-B676-5956A232634B}" presName="Name0" presStyleCnt="0">
        <dgm:presLayoutVars>
          <dgm:dir/>
          <dgm:animLvl val="lvl"/>
          <dgm:resizeHandles val="exact"/>
        </dgm:presLayoutVars>
      </dgm:prSet>
      <dgm:spPr/>
      <dgm:t>
        <a:bodyPr/>
        <a:lstStyle/>
        <a:p>
          <a:endParaRPr lang="en-US"/>
        </a:p>
      </dgm:t>
    </dgm:pt>
    <dgm:pt modelId="{4A496E50-556C-47F9-944D-05BD7F8DA5B8}" type="pres">
      <dgm:prSet presAssocID="{1368F238-9339-48E3-9285-BD9915AD79CB}" presName="boxAndChildren" presStyleCnt="0"/>
      <dgm:spPr/>
    </dgm:pt>
    <dgm:pt modelId="{A1D248B0-E838-42EA-B691-C86F5AE73F2C}" type="pres">
      <dgm:prSet presAssocID="{1368F238-9339-48E3-9285-BD9915AD79CB}" presName="parentTextBox" presStyleLbl="node1" presStyleIdx="0" presStyleCnt="3"/>
      <dgm:spPr/>
      <dgm:t>
        <a:bodyPr/>
        <a:lstStyle/>
        <a:p>
          <a:endParaRPr lang="en-US"/>
        </a:p>
      </dgm:t>
    </dgm:pt>
    <dgm:pt modelId="{279DF67E-1AED-44F8-9C4B-F0D09BF05100}" type="pres">
      <dgm:prSet presAssocID="{1368F238-9339-48E3-9285-BD9915AD79CB}" presName="entireBox" presStyleLbl="node1" presStyleIdx="0" presStyleCnt="3"/>
      <dgm:spPr/>
      <dgm:t>
        <a:bodyPr/>
        <a:lstStyle/>
        <a:p>
          <a:endParaRPr lang="en-US"/>
        </a:p>
      </dgm:t>
    </dgm:pt>
    <dgm:pt modelId="{BB56EE01-60C7-463E-92FA-7E6C3347DB95}" type="pres">
      <dgm:prSet presAssocID="{1368F238-9339-48E3-9285-BD9915AD79CB}" presName="descendantBox" presStyleCnt="0"/>
      <dgm:spPr/>
    </dgm:pt>
    <dgm:pt modelId="{0A56FFB0-8D13-45F2-81D4-270DE1BC6D2F}" type="pres">
      <dgm:prSet presAssocID="{470BAF49-67A8-49E9-9224-792A314FACF2}" presName="childTextBox" presStyleLbl="fgAccFollowNode1" presStyleIdx="0" presStyleCnt="3">
        <dgm:presLayoutVars>
          <dgm:bulletEnabled val="1"/>
        </dgm:presLayoutVars>
      </dgm:prSet>
      <dgm:spPr/>
      <dgm:t>
        <a:bodyPr/>
        <a:lstStyle/>
        <a:p>
          <a:endParaRPr lang="en-US"/>
        </a:p>
      </dgm:t>
    </dgm:pt>
    <dgm:pt modelId="{1CF13CFD-4E80-4317-8C75-84E4178A3A55}" type="pres">
      <dgm:prSet presAssocID="{54DB5FC0-587E-49BA-AC81-C2522136D6B8}" presName="sp" presStyleCnt="0"/>
      <dgm:spPr/>
    </dgm:pt>
    <dgm:pt modelId="{5632798B-308B-4408-B786-DD2520DF6C6C}" type="pres">
      <dgm:prSet presAssocID="{CE5FB1F5-D95C-473D-A445-2BF3DEAB8847}" presName="arrowAndChildren" presStyleCnt="0"/>
      <dgm:spPr/>
    </dgm:pt>
    <dgm:pt modelId="{DFC38EF9-E39F-4755-BDE7-8566C7416D04}" type="pres">
      <dgm:prSet presAssocID="{CE5FB1F5-D95C-473D-A445-2BF3DEAB8847}" presName="parentTextArrow" presStyleLbl="node1" presStyleIdx="0" presStyleCnt="3"/>
      <dgm:spPr/>
      <dgm:t>
        <a:bodyPr/>
        <a:lstStyle/>
        <a:p>
          <a:endParaRPr lang="en-US"/>
        </a:p>
      </dgm:t>
    </dgm:pt>
    <dgm:pt modelId="{C530C6C4-E9B6-4ED4-BED9-13205A70649E}" type="pres">
      <dgm:prSet presAssocID="{CE5FB1F5-D95C-473D-A445-2BF3DEAB8847}" presName="arrow" presStyleLbl="node1" presStyleIdx="1" presStyleCnt="3"/>
      <dgm:spPr/>
      <dgm:t>
        <a:bodyPr/>
        <a:lstStyle/>
        <a:p>
          <a:endParaRPr lang="en-US"/>
        </a:p>
      </dgm:t>
    </dgm:pt>
    <dgm:pt modelId="{4E3CDEA4-8465-4340-A9EB-B9DEF323472D}" type="pres">
      <dgm:prSet presAssocID="{CE5FB1F5-D95C-473D-A445-2BF3DEAB8847}" presName="descendantArrow" presStyleCnt="0"/>
      <dgm:spPr/>
    </dgm:pt>
    <dgm:pt modelId="{BC4C1A4F-CD8F-4A1F-9C0D-1404B81FE0DB}" type="pres">
      <dgm:prSet presAssocID="{432FD19A-0A52-4C91-A9E2-13F8185D7115}" presName="childTextArrow" presStyleLbl="fgAccFollowNode1" presStyleIdx="1" presStyleCnt="3" custLinFactNeighborX="-631">
        <dgm:presLayoutVars>
          <dgm:bulletEnabled val="1"/>
        </dgm:presLayoutVars>
      </dgm:prSet>
      <dgm:spPr/>
      <dgm:t>
        <a:bodyPr/>
        <a:lstStyle/>
        <a:p>
          <a:endParaRPr lang="en-US"/>
        </a:p>
      </dgm:t>
    </dgm:pt>
    <dgm:pt modelId="{B6AB2A92-8BDA-4CF4-934F-587D4A5D0C76}" type="pres">
      <dgm:prSet presAssocID="{3AE19048-58DE-4C8F-A424-91F03F545DA3}" presName="sp" presStyleCnt="0"/>
      <dgm:spPr/>
    </dgm:pt>
    <dgm:pt modelId="{25CEE4C2-AED1-4954-B493-3BF598E9B762}" type="pres">
      <dgm:prSet presAssocID="{5E4322AB-B3B7-4AF2-B300-6CF781AB0C83}" presName="arrowAndChildren" presStyleCnt="0"/>
      <dgm:spPr/>
    </dgm:pt>
    <dgm:pt modelId="{CDB8AE1C-143F-41BA-A821-47AC0142C243}" type="pres">
      <dgm:prSet presAssocID="{5E4322AB-B3B7-4AF2-B300-6CF781AB0C83}" presName="parentTextArrow" presStyleLbl="node1" presStyleIdx="1" presStyleCnt="3"/>
      <dgm:spPr/>
      <dgm:t>
        <a:bodyPr/>
        <a:lstStyle/>
        <a:p>
          <a:endParaRPr lang="en-US"/>
        </a:p>
      </dgm:t>
    </dgm:pt>
    <dgm:pt modelId="{4A180B2B-C7DA-44B4-9F22-666F08635303}" type="pres">
      <dgm:prSet presAssocID="{5E4322AB-B3B7-4AF2-B300-6CF781AB0C83}" presName="arrow" presStyleLbl="node1" presStyleIdx="2" presStyleCnt="3"/>
      <dgm:spPr/>
      <dgm:t>
        <a:bodyPr/>
        <a:lstStyle/>
        <a:p>
          <a:endParaRPr lang="en-US"/>
        </a:p>
      </dgm:t>
    </dgm:pt>
    <dgm:pt modelId="{7DE03534-F343-4D67-A582-AF413D5237A4}" type="pres">
      <dgm:prSet presAssocID="{5E4322AB-B3B7-4AF2-B300-6CF781AB0C83}" presName="descendantArrow" presStyleCnt="0"/>
      <dgm:spPr/>
    </dgm:pt>
    <dgm:pt modelId="{A1E13E4D-CA4D-42EA-87A0-D5D4E9D63D37}" type="pres">
      <dgm:prSet presAssocID="{D6ADCAA6-88AC-4CF2-9F85-3013EE4F57D7}" presName="childTextArrow" presStyleLbl="fgAccFollowNode1" presStyleIdx="2" presStyleCnt="3">
        <dgm:presLayoutVars>
          <dgm:bulletEnabled val="1"/>
        </dgm:presLayoutVars>
      </dgm:prSet>
      <dgm:spPr/>
      <dgm:t>
        <a:bodyPr/>
        <a:lstStyle/>
        <a:p>
          <a:endParaRPr lang="en-US"/>
        </a:p>
      </dgm:t>
    </dgm:pt>
  </dgm:ptLst>
  <dgm:cxnLst>
    <dgm:cxn modelId="{A5FBA076-A06F-4ED0-9458-3517FC037AF7}" srcId="{13A81658-582F-420C-B676-5956A232634B}" destId="{CE5FB1F5-D95C-473D-A445-2BF3DEAB8847}" srcOrd="1" destOrd="0" parTransId="{A7885893-1D59-4EF8-8DCC-D4E7B05DA9F6}" sibTransId="{54DB5FC0-587E-49BA-AC81-C2522136D6B8}"/>
    <dgm:cxn modelId="{2381255C-51D0-4CFD-BB55-689C08ABDF0C}" srcId="{CE5FB1F5-D95C-473D-A445-2BF3DEAB8847}" destId="{432FD19A-0A52-4C91-A9E2-13F8185D7115}" srcOrd="0" destOrd="0" parTransId="{7B2EA53D-28EA-4379-9427-D1468895AD65}" sibTransId="{39BDE0CD-98A4-4529-B179-123038AA9B35}"/>
    <dgm:cxn modelId="{4286060E-1DAA-4D11-B00F-C4A9F4043653}" srcId="{13A81658-582F-420C-B676-5956A232634B}" destId="{5E4322AB-B3B7-4AF2-B300-6CF781AB0C83}" srcOrd="0" destOrd="0" parTransId="{FF014198-A9A8-4846-867F-B7F65A5ABDB7}" sibTransId="{3AE19048-58DE-4C8F-A424-91F03F545DA3}"/>
    <dgm:cxn modelId="{FFBBE383-A131-48A4-8D41-AE43CB4CC2E0}" type="presOf" srcId="{5E4322AB-B3B7-4AF2-B300-6CF781AB0C83}" destId="{4A180B2B-C7DA-44B4-9F22-666F08635303}" srcOrd="1" destOrd="0" presId="urn:microsoft.com/office/officeart/2005/8/layout/process4"/>
    <dgm:cxn modelId="{DD1D07D3-E557-49E4-B0DB-C8AC80F76B67}" type="presOf" srcId="{D6ADCAA6-88AC-4CF2-9F85-3013EE4F57D7}" destId="{A1E13E4D-CA4D-42EA-87A0-D5D4E9D63D37}" srcOrd="0" destOrd="0" presId="urn:microsoft.com/office/officeart/2005/8/layout/process4"/>
    <dgm:cxn modelId="{9F983EF5-7891-4CC2-8674-73929BEB8A82}" type="presOf" srcId="{13A81658-582F-420C-B676-5956A232634B}" destId="{7C239A4C-EAAB-4EA6-AF93-DBAD78D350EC}" srcOrd="0" destOrd="0" presId="urn:microsoft.com/office/officeart/2005/8/layout/process4"/>
    <dgm:cxn modelId="{0BB30C43-550A-4635-99E7-DFADFB06687D}" type="presOf" srcId="{470BAF49-67A8-49E9-9224-792A314FACF2}" destId="{0A56FFB0-8D13-45F2-81D4-270DE1BC6D2F}" srcOrd="0" destOrd="0" presId="urn:microsoft.com/office/officeart/2005/8/layout/process4"/>
    <dgm:cxn modelId="{BDDB7650-4E66-4109-82C4-7E915A5823B7}" type="presOf" srcId="{CE5FB1F5-D95C-473D-A445-2BF3DEAB8847}" destId="{C530C6C4-E9B6-4ED4-BED9-13205A70649E}" srcOrd="1" destOrd="0" presId="urn:microsoft.com/office/officeart/2005/8/layout/process4"/>
    <dgm:cxn modelId="{135C1C01-F201-4684-A751-4313D69156E6}" type="presOf" srcId="{1368F238-9339-48E3-9285-BD9915AD79CB}" destId="{A1D248B0-E838-42EA-B691-C86F5AE73F2C}" srcOrd="0" destOrd="0" presId="urn:microsoft.com/office/officeart/2005/8/layout/process4"/>
    <dgm:cxn modelId="{CBCC1DD2-039D-46A4-96B4-A29D319093C5}" srcId="{5E4322AB-B3B7-4AF2-B300-6CF781AB0C83}" destId="{D6ADCAA6-88AC-4CF2-9F85-3013EE4F57D7}" srcOrd="0" destOrd="0" parTransId="{E6C71FE4-5C09-4978-BD17-5760D2031654}" sibTransId="{DC035C38-97F3-4F6E-8B23-D09427FD6B05}"/>
    <dgm:cxn modelId="{FCFB65B1-CE96-4EE2-9089-6DA734AE1401}" type="presOf" srcId="{5E4322AB-B3B7-4AF2-B300-6CF781AB0C83}" destId="{CDB8AE1C-143F-41BA-A821-47AC0142C243}" srcOrd="0" destOrd="0" presId="urn:microsoft.com/office/officeart/2005/8/layout/process4"/>
    <dgm:cxn modelId="{6668588D-402E-403F-978E-8AA74F448217}" srcId="{13A81658-582F-420C-B676-5956A232634B}" destId="{1368F238-9339-48E3-9285-BD9915AD79CB}" srcOrd="2" destOrd="0" parTransId="{D562C2E2-2CD1-40B5-890A-B498EA976593}" sibTransId="{20937E50-6962-4F40-9C0C-5D74C9760A31}"/>
    <dgm:cxn modelId="{592D3C0F-9C89-4117-9F0B-3163139F5A76}" type="presOf" srcId="{CE5FB1F5-D95C-473D-A445-2BF3DEAB8847}" destId="{DFC38EF9-E39F-4755-BDE7-8566C7416D04}" srcOrd="0" destOrd="0" presId="urn:microsoft.com/office/officeart/2005/8/layout/process4"/>
    <dgm:cxn modelId="{66DC65F6-E6F9-4A9B-BE12-785A6D592EEF}" type="presOf" srcId="{432FD19A-0A52-4C91-A9E2-13F8185D7115}" destId="{BC4C1A4F-CD8F-4A1F-9C0D-1404B81FE0DB}" srcOrd="0" destOrd="0" presId="urn:microsoft.com/office/officeart/2005/8/layout/process4"/>
    <dgm:cxn modelId="{1C8166A5-BB37-4C88-A64A-926B39C4CCE1}" srcId="{1368F238-9339-48E3-9285-BD9915AD79CB}" destId="{470BAF49-67A8-49E9-9224-792A314FACF2}" srcOrd="0" destOrd="0" parTransId="{2F84444B-6815-4C42-A6CF-7EFE7D370623}" sibTransId="{3256F98C-12B5-4330-B332-53D931ECEEEE}"/>
    <dgm:cxn modelId="{9B1437C0-A817-4EDB-9079-22458786D5EF}" type="presOf" srcId="{1368F238-9339-48E3-9285-BD9915AD79CB}" destId="{279DF67E-1AED-44F8-9C4B-F0D09BF05100}" srcOrd="1" destOrd="0" presId="urn:microsoft.com/office/officeart/2005/8/layout/process4"/>
    <dgm:cxn modelId="{8F085C1C-C42F-4FF5-ACFD-61F0FD5B0C90}" type="presParOf" srcId="{7C239A4C-EAAB-4EA6-AF93-DBAD78D350EC}" destId="{4A496E50-556C-47F9-944D-05BD7F8DA5B8}" srcOrd="0" destOrd="0" presId="urn:microsoft.com/office/officeart/2005/8/layout/process4"/>
    <dgm:cxn modelId="{1FD53485-7233-4C58-9C23-944DDF59C41A}" type="presParOf" srcId="{4A496E50-556C-47F9-944D-05BD7F8DA5B8}" destId="{A1D248B0-E838-42EA-B691-C86F5AE73F2C}" srcOrd="0" destOrd="0" presId="urn:microsoft.com/office/officeart/2005/8/layout/process4"/>
    <dgm:cxn modelId="{6A144F6F-6FCC-48DA-9B6E-2F48DDD989B3}" type="presParOf" srcId="{4A496E50-556C-47F9-944D-05BD7F8DA5B8}" destId="{279DF67E-1AED-44F8-9C4B-F0D09BF05100}" srcOrd="1" destOrd="0" presId="urn:microsoft.com/office/officeart/2005/8/layout/process4"/>
    <dgm:cxn modelId="{CEB3E8F6-71A1-4AA2-844C-2AE0208ABD2F}" type="presParOf" srcId="{4A496E50-556C-47F9-944D-05BD7F8DA5B8}" destId="{BB56EE01-60C7-463E-92FA-7E6C3347DB95}" srcOrd="2" destOrd="0" presId="urn:microsoft.com/office/officeart/2005/8/layout/process4"/>
    <dgm:cxn modelId="{48578A8D-720D-441C-8242-B3F1AEC49BA0}" type="presParOf" srcId="{BB56EE01-60C7-463E-92FA-7E6C3347DB95}" destId="{0A56FFB0-8D13-45F2-81D4-270DE1BC6D2F}" srcOrd="0" destOrd="0" presId="urn:microsoft.com/office/officeart/2005/8/layout/process4"/>
    <dgm:cxn modelId="{B03194AC-6D0A-4445-8BE2-286287204F0A}" type="presParOf" srcId="{7C239A4C-EAAB-4EA6-AF93-DBAD78D350EC}" destId="{1CF13CFD-4E80-4317-8C75-84E4178A3A55}" srcOrd="1" destOrd="0" presId="urn:microsoft.com/office/officeart/2005/8/layout/process4"/>
    <dgm:cxn modelId="{B035B109-C824-4C4A-BD78-6657012AE58F}" type="presParOf" srcId="{7C239A4C-EAAB-4EA6-AF93-DBAD78D350EC}" destId="{5632798B-308B-4408-B786-DD2520DF6C6C}" srcOrd="2" destOrd="0" presId="urn:microsoft.com/office/officeart/2005/8/layout/process4"/>
    <dgm:cxn modelId="{886C969B-C9CC-41B3-AF84-DD2A1D307406}" type="presParOf" srcId="{5632798B-308B-4408-B786-DD2520DF6C6C}" destId="{DFC38EF9-E39F-4755-BDE7-8566C7416D04}" srcOrd="0" destOrd="0" presId="urn:microsoft.com/office/officeart/2005/8/layout/process4"/>
    <dgm:cxn modelId="{84B15366-C3C4-4202-BC41-56A0367401C2}" type="presParOf" srcId="{5632798B-308B-4408-B786-DD2520DF6C6C}" destId="{C530C6C4-E9B6-4ED4-BED9-13205A70649E}" srcOrd="1" destOrd="0" presId="urn:microsoft.com/office/officeart/2005/8/layout/process4"/>
    <dgm:cxn modelId="{54349058-0F3D-4EF7-84EB-9F96BB488161}" type="presParOf" srcId="{5632798B-308B-4408-B786-DD2520DF6C6C}" destId="{4E3CDEA4-8465-4340-A9EB-B9DEF323472D}" srcOrd="2" destOrd="0" presId="urn:microsoft.com/office/officeart/2005/8/layout/process4"/>
    <dgm:cxn modelId="{D5587FF9-42D7-4E4E-91E8-AF6048D591B3}" type="presParOf" srcId="{4E3CDEA4-8465-4340-A9EB-B9DEF323472D}" destId="{BC4C1A4F-CD8F-4A1F-9C0D-1404B81FE0DB}" srcOrd="0" destOrd="0" presId="urn:microsoft.com/office/officeart/2005/8/layout/process4"/>
    <dgm:cxn modelId="{8E4C6639-0B9B-495F-BE21-AB3DDFDC92BC}" type="presParOf" srcId="{7C239A4C-EAAB-4EA6-AF93-DBAD78D350EC}" destId="{B6AB2A92-8BDA-4CF4-934F-587D4A5D0C76}" srcOrd="3" destOrd="0" presId="urn:microsoft.com/office/officeart/2005/8/layout/process4"/>
    <dgm:cxn modelId="{FD3CBE77-F9FA-4586-9EFA-EE8582F160E5}" type="presParOf" srcId="{7C239A4C-EAAB-4EA6-AF93-DBAD78D350EC}" destId="{25CEE4C2-AED1-4954-B493-3BF598E9B762}" srcOrd="4" destOrd="0" presId="urn:microsoft.com/office/officeart/2005/8/layout/process4"/>
    <dgm:cxn modelId="{F7EA30F3-CE1A-45FB-905B-CD5AFEEA2378}" type="presParOf" srcId="{25CEE4C2-AED1-4954-B493-3BF598E9B762}" destId="{CDB8AE1C-143F-41BA-A821-47AC0142C243}" srcOrd="0" destOrd="0" presId="urn:microsoft.com/office/officeart/2005/8/layout/process4"/>
    <dgm:cxn modelId="{B146DA93-B3C8-4777-BCAB-652619AADC9A}" type="presParOf" srcId="{25CEE4C2-AED1-4954-B493-3BF598E9B762}" destId="{4A180B2B-C7DA-44B4-9F22-666F08635303}" srcOrd="1" destOrd="0" presId="urn:microsoft.com/office/officeart/2005/8/layout/process4"/>
    <dgm:cxn modelId="{A24A9A61-FBA2-4E4F-8F16-4F8C3497AFCB}" type="presParOf" srcId="{25CEE4C2-AED1-4954-B493-3BF598E9B762}" destId="{7DE03534-F343-4D67-A582-AF413D5237A4}" srcOrd="2" destOrd="0" presId="urn:microsoft.com/office/officeart/2005/8/layout/process4"/>
    <dgm:cxn modelId="{DCFC3256-0CE0-4E4D-B645-F1353DE037A0}" type="presParOf" srcId="{7DE03534-F343-4D67-A582-AF413D5237A4}" destId="{A1E13E4D-CA4D-42EA-87A0-D5D4E9D63D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81658-582F-420C-B676-5956A23263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E4322AB-B3B7-4AF2-B300-6CF781AB0C83}">
      <dgm:prSet phldrT="[Text]"/>
      <dgm:spPr/>
      <dgm:t>
        <a:bodyPr/>
        <a:lstStyle/>
        <a:p>
          <a:r>
            <a:rPr lang="en-US" dirty="0">
              <a:solidFill>
                <a:schemeClr val="tx1"/>
              </a:solidFill>
            </a:rPr>
            <a:t>Go to https://bis.gov.in/</a:t>
          </a:r>
        </a:p>
      </dgm:t>
    </dgm:pt>
    <dgm:pt modelId="{FF014198-A9A8-4846-867F-B7F65A5ABDB7}" type="parTrans" cxnId="{4286060E-1DAA-4D11-B00F-C4A9F4043653}">
      <dgm:prSet/>
      <dgm:spPr/>
      <dgm:t>
        <a:bodyPr/>
        <a:lstStyle/>
        <a:p>
          <a:endParaRPr lang="en-US"/>
        </a:p>
      </dgm:t>
    </dgm:pt>
    <dgm:pt modelId="{3AE19048-58DE-4C8F-A424-91F03F545DA3}" type="sibTrans" cxnId="{4286060E-1DAA-4D11-B00F-C4A9F4043653}">
      <dgm:prSet/>
      <dgm:spPr/>
      <dgm:t>
        <a:bodyPr/>
        <a:lstStyle/>
        <a:p>
          <a:endParaRPr lang="en-US"/>
        </a:p>
      </dgm:t>
    </dgm:pt>
    <dgm:pt modelId="{D6ADCAA6-88AC-4CF2-9F85-3013EE4F57D7}">
      <dgm:prSet phldrT="[Text]"/>
      <dgm:spPr/>
      <dgm:t>
        <a:bodyPr/>
        <a:lstStyle/>
        <a:p>
          <a:r>
            <a:rPr lang="en-US" dirty="0"/>
            <a:t>Go to standards</a:t>
          </a:r>
        </a:p>
      </dgm:t>
    </dgm:pt>
    <dgm:pt modelId="{E6C71FE4-5C09-4978-BD17-5760D2031654}" type="parTrans" cxnId="{CBCC1DD2-039D-46A4-96B4-A29D319093C5}">
      <dgm:prSet/>
      <dgm:spPr/>
      <dgm:t>
        <a:bodyPr/>
        <a:lstStyle/>
        <a:p>
          <a:endParaRPr lang="en-US"/>
        </a:p>
      </dgm:t>
    </dgm:pt>
    <dgm:pt modelId="{DC035C38-97F3-4F6E-8B23-D09427FD6B05}" type="sibTrans" cxnId="{CBCC1DD2-039D-46A4-96B4-A29D319093C5}">
      <dgm:prSet/>
      <dgm:spPr/>
      <dgm:t>
        <a:bodyPr/>
        <a:lstStyle/>
        <a:p>
          <a:endParaRPr lang="en-US"/>
        </a:p>
      </dgm:t>
    </dgm:pt>
    <dgm:pt modelId="{CE5FB1F5-D95C-473D-A445-2BF3DEAB8847}">
      <dgm:prSet phldrT="[Text]"/>
      <dgm:spPr/>
      <dgm:t>
        <a:bodyPr/>
        <a:lstStyle/>
        <a:p>
          <a:r>
            <a:rPr lang="en-US" dirty="0">
              <a:solidFill>
                <a:schemeClr val="tx1"/>
              </a:solidFill>
            </a:rPr>
            <a:t>Select Technical Departments</a:t>
          </a:r>
        </a:p>
      </dgm:t>
    </dgm:pt>
    <dgm:pt modelId="{A7885893-1D59-4EF8-8DCC-D4E7B05DA9F6}" type="parTrans" cxnId="{A5FBA076-A06F-4ED0-9458-3517FC037AF7}">
      <dgm:prSet/>
      <dgm:spPr/>
      <dgm:t>
        <a:bodyPr/>
        <a:lstStyle/>
        <a:p>
          <a:endParaRPr lang="en-US"/>
        </a:p>
      </dgm:t>
    </dgm:pt>
    <dgm:pt modelId="{54DB5FC0-587E-49BA-AC81-C2522136D6B8}" type="sibTrans" cxnId="{A5FBA076-A06F-4ED0-9458-3517FC037AF7}">
      <dgm:prSet/>
      <dgm:spPr/>
      <dgm:t>
        <a:bodyPr/>
        <a:lstStyle/>
        <a:p>
          <a:endParaRPr lang="en-US"/>
        </a:p>
      </dgm:t>
    </dgm:pt>
    <dgm:pt modelId="{432FD19A-0A52-4C91-A9E2-13F8185D7115}">
      <dgm:prSet phldrT="[Text]"/>
      <dgm:spPr/>
      <dgm:t>
        <a:bodyPr/>
        <a:lstStyle/>
        <a:p>
          <a:r>
            <a:rPr lang="en-US" dirty="0"/>
            <a:t>Go to - Become a new member</a:t>
          </a:r>
        </a:p>
      </dgm:t>
    </dgm:pt>
    <dgm:pt modelId="{7B2EA53D-28EA-4379-9427-D1468895AD65}" type="parTrans" cxnId="{2381255C-51D0-4CFD-BB55-689C08ABDF0C}">
      <dgm:prSet/>
      <dgm:spPr/>
      <dgm:t>
        <a:bodyPr/>
        <a:lstStyle/>
        <a:p>
          <a:endParaRPr lang="en-US"/>
        </a:p>
      </dgm:t>
    </dgm:pt>
    <dgm:pt modelId="{39BDE0CD-98A4-4529-B179-123038AA9B35}" type="sibTrans" cxnId="{2381255C-51D0-4CFD-BB55-689C08ABDF0C}">
      <dgm:prSet/>
      <dgm:spPr/>
      <dgm:t>
        <a:bodyPr/>
        <a:lstStyle/>
        <a:p>
          <a:endParaRPr lang="en-US"/>
        </a:p>
      </dgm:t>
    </dgm:pt>
    <dgm:pt modelId="{1368F238-9339-48E3-9285-BD9915AD79CB}">
      <dgm:prSet phldrT="[Text]"/>
      <dgm:spPr/>
      <dgm:t>
        <a:bodyPr/>
        <a:lstStyle/>
        <a:p>
          <a:r>
            <a:rPr lang="en-US" dirty="0">
              <a:solidFill>
                <a:schemeClr val="tx1"/>
              </a:solidFill>
            </a:rPr>
            <a:t>Register</a:t>
          </a:r>
          <a:r>
            <a:rPr lang="en-US" baseline="0" dirty="0">
              <a:solidFill>
                <a:schemeClr val="tx1"/>
              </a:solidFill>
            </a:rPr>
            <a:t> and login</a:t>
          </a:r>
          <a:endParaRPr lang="en-US" dirty="0">
            <a:solidFill>
              <a:schemeClr val="tx1"/>
            </a:solidFill>
          </a:endParaRPr>
        </a:p>
      </dgm:t>
    </dgm:pt>
    <dgm:pt modelId="{D562C2E2-2CD1-40B5-890A-B498EA976593}" type="parTrans" cxnId="{6668588D-402E-403F-978E-8AA74F448217}">
      <dgm:prSet/>
      <dgm:spPr/>
      <dgm:t>
        <a:bodyPr/>
        <a:lstStyle/>
        <a:p>
          <a:endParaRPr lang="en-US"/>
        </a:p>
      </dgm:t>
    </dgm:pt>
    <dgm:pt modelId="{20937E50-6962-4F40-9C0C-5D74C9760A31}" type="sibTrans" cxnId="{6668588D-402E-403F-978E-8AA74F448217}">
      <dgm:prSet/>
      <dgm:spPr/>
      <dgm:t>
        <a:bodyPr/>
        <a:lstStyle/>
        <a:p>
          <a:endParaRPr lang="en-US"/>
        </a:p>
      </dgm:t>
    </dgm:pt>
    <dgm:pt modelId="{470BAF49-67A8-49E9-9224-792A314FACF2}">
      <dgm:prSet phldrT="[Text]"/>
      <dgm:spPr/>
      <dgm:t>
        <a:bodyPr/>
        <a:lstStyle/>
        <a:p>
          <a:r>
            <a:rPr lang="en-US" dirty="0" err="1"/>
            <a:t>Link:</a:t>
          </a:r>
          <a:r>
            <a:rPr lang="en-US" dirty="0" err="1">
              <a:hlinkClick xmlns:r="http://schemas.openxmlformats.org/officeDocument/2006/relationships" r:id="rId1"/>
            </a:rPr>
            <a:t>https</a:t>
          </a:r>
          <a:r>
            <a:rPr lang="en-US" dirty="0">
              <a:hlinkClick xmlns:r="http://schemas.openxmlformats.org/officeDocument/2006/relationships" r:id="rId1"/>
            </a:rPr>
            <a:t>://www.services.bis.gov.in:8071/php/BIS_2.0/dgdashboard/committee_sso</a:t>
          </a:r>
          <a:r>
            <a:rPr lang="en-US" dirty="0"/>
            <a:t> </a:t>
          </a:r>
        </a:p>
      </dgm:t>
    </dgm:pt>
    <dgm:pt modelId="{2F84444B-6815-4C42-A6CF-7EFE7D370623}" type="parTrans" cxnId="{1C8166A5-BB37-4C88-A64A-926B39C4CCE1}">
      <dgm:prSet/>
      <dgm:spPr/>
      <dgm:t>
        <a:bodyPr/>
        <a:lstStyle/>
        <a:p>
          <a:endParaRPr lang="en-US"/>
        </a:p>
      </dgm:t>
    </dgm:pt>
    <dgm:pt modelId="{3256F98C-12B5-4330-B332-53D931ECEEEE}" type="sibTrans" cxnId="{1C8166A5-BB37-4C88-A64A-926B39C4CCE1}">
      <dgm:prSet/>
      <dgm:spPr/>
      <dgm:t>
        <a:bodyPr/>
        <a:lstStyle/>
        <a:p>
          <a:endParaRPr lang="en-US"/>
        </a:p>
      </dgm:t>
    </dgm:pt>
    <dgm:pt modelId="{7C239A4C-EAAB-4EA6-AF93-DBAD78D350EC}" type="pres">
      <dgm:prSet presAssocID="{13A81658-582F-420C-B676-5956A232634B}" presName="Name0" presStyleCnt="0">
        <dgm:presLayoutVars>
          <dgm:dir/>
          <dgm:animLvl val="lvl"/>
          <dgm:resizeHandles val="exact"/>
        </dgm:presLayoutVars>
      </dgm:prSet>
      <dgm:spPr/>
      <dgm:t>
        <a:bodyPr/>
        <a:lstStyle/>
        <a:p>
          <a:endParaRPr lang="en-US"/>
        </a:p>
      </dgm:t>
    </dgm:pt>
    <dgm:pt modelId="{4A496E50-556C-47F9-944D-05BD7F8DA5B8}" type="pres">
      <dgm:prSet presAssocID="{1368F238-9339-48E3-9285-BD9915AD79CB}" presName="boxAndChildren" presStyleCnt="0"/>
      <dgm:spPr/>
    </dgm:pt>
    <dgm:pt modelId="{A1D248B0-E838-42EA-B691-C86F5AE73F2C}" type="pres">
      <dgm:prSet presAssocID="{1368F238-9339-48E3-9285-BD9915AD79CB}" presName="parentTextBox" presStyleLbl="node1" presStyleIdx="0" presStyleCnt="3"/>
      <dgm:spPr/>
      <dgm:t>
        <a:bodyPr/>
        <a:lstStyle/>
        <a:p>
          <a:endParaRPr lang="en-US"/>
        </a:p>
      </dgm:t>
    </dgm:pt>
    <dgm:pt modelId="{279DF67E-1AED-44F8-9C4B-F0D09BF05100}" type="pres">
      <dgm:prSet presAssocID="{1368F238-9339-48E3-9285-BD9915AD79CB}" presName="entireBox" presStyleLbl="node1" presStyleIdx="0" presStyleCnt="3"/>
      <dgm:spPr/>
      <dgm:t>
        <a:bodyPr/>
        <a:lstStyle/>
        <a:p>
          <a:endParaRPr lang="en-US"/>
        </a:p>
      </dgm:t>
    </dgm:pt>
    <dgm:pt modelId="{BB56EE01-60C7-463E-92FA-7E6C3347DB95}" type="pres">
      <dgm:prSet presAssocID="{1368F238-9339-48E3-9285-BD9915AD79CB}" presName="descendantBox" presStyleCnt="0"/>
      <dgm:spPr/>
    </dgm:pt>
    <dgm:pt modelId="{0A56FFB0-8D13-45F2-81D4-270DE1BC6D2F}" type="pres">
      <dgm:prSet presAssocID="{470BAF49-67A8-49E9-9224-792A314FACF2}" presName="childTextBox" presStyleLbl="fgAccFollowNode1" presStyleIdx="0" presStyleCnt="3">
        <dgm:presLayoutVars>
          <dgm:bulletEnabled val="1"/>
        </dgm:presLayoutVars>
      </dgm:prSet>
      <dgm:spPr/>
      <dgm:t>
        <a:bodyPr/>
        <a:lstStyle/>
        <a:p>
          <a:endParaRPr lang="en-US"/>
        </a:p>
      </dgm:t>
    </dgm:pt>
    <dgm:pt modelId="{1CF13CFD-4E80-4317-8C75-84E4178A3A55}" type="pres">
      <dgm:prSet presAssocID="{54DB5FC0-587E-49BA-AC81-C2522136D6B8}" presName="sp" presStyleCnt="0"/>
      <dgm:spPr/>
    </dgm:pt>
    <dgm:pt modelId="{5632798B-308B-4408-B786-DD2520DF6C6C}" type="pres">
      <dgm:prSet presAssocID="{CE5FB1F5-D95C-473D-A445-2BF3DEAB8847}" presName="arrowAndChildren" presStyleCnt="0"/>
      <dgm:spPr/>
    </dgm:pt>
    <dgm:pt modelId="{DFC38EF9-E39F-4755-BDE7-8566C7416D04}" type="pres">
      <dgm:prSet presAssocID="{CE5FB1F5-D95C-473D-A445-2BF3DEAB8847}" presName="parentTextArrow" presStyleLbl="node1" presStyleIdx="0" presStyleCnt="3"/>
      <dgm:spPr/>
      <dgm:t>
        <a:bodyPr/>
        <a:lstStyle/>
        <a:p>
          <a:endParaRPr lang="en-US"/>
        </a:p>
      </dgm:t>
    </dgm:pt>
    <dgm:pt modelId="{C530C6C4-E9B6-4ED4-BED9-13205A70649E}" type="pres">
      <dgm:prSet presAssocID="{CE5FB1F5-D95C-473D-A445-2BF3DEAB8847}" presName="arrow" presStyleLbl="node1" presStyleIdx="1" presStyleCnt="3"/>
      <dgm:spPr/>
      <dgm:t>
        <a:bodyPr/>
        <a:lstStyle/>
        <a:p>
          <a:endParaRPr lang="en-US"/>
        </a:p>
      </dgm:t>
    </dgm:pt>
    <dgm:pt modelId="{4E3CDEA4-8465-4340-A9EB-B9DEF323472D}" type="pres">
      <dgm:prSet presAssocID="{CE5FB1F5-D95C-473D-A445-2BF3DEAB8847}" presName="descendantArrow" presStyleCnt="0"/>
      <dgm:spPr/>
    </dgm:pt>
    <dgm:pt modelId="{BC4C1A4F-CD8F-4A1F-9C0D-1404B81FE0DB}" type="pres">
      <dgm:prSet presAssocID="{432FD19A-0A52-4C91-A9E2-13F8185D7115}" presName="childTextArrow" presStyleLbl="fgAccFollowNode1" presStyleIdx="1" presStyleCnt="3" custLinFactNeighborX="-631">
        <dgm:presLayoutVars>
          <dgm:bulletEnabled val="1"/>
        </dgm:presLayoutVars>
      </dgm:prSet>
      <dgm:spPr/>
      <dgm:t>
        <a:bodyPr/>
        <a:lstStyle/>
        <a:p>
          <a:endParaRPr lang="en-US"/>
        </a:p>
      </dgm:t>
    </dgm:pt>
    <dgm:pt modelId="{B6AB2A92-8BDA-4CF4-934F-587D4A5D0C76}" type="pres">
      <dgm:prSet presAssocID="{3AE19048-58DE-4C8F-A424-91F03F545DA3}" presName="sp" presStyleCnt="0"/>
      <dgm:spPr/>
    </dgm:pt>
    <dgm:pt modelId="{25CEE4C2-AED1-4954-B493-3BF598E9B762}" type="pres">
      <dgm:prSet presAssocID="{5E4322AB-B3B7-4AF2-B300-6CF781AB0C83}" presName="arrowAndChildren" presStyleCnt="0"/>
      <dgm:spPr/>
    </dgm:pt>
    <dgm:pt modelId="{CDB8AE1C-143F-41BA-A821-47AC0142C243}" type="pres">
      <dgm:prSet presAssocID="{5E4322AB-B3B7-4AF2-B300-6CF781AB0C83}" presName="parentTextArrow" presStyleLbl="node1" presStyleIdx="1" presStyleCnt="3"/>
      <dgm:spPr/>
      <dgm:t>
        <a:bodyPr/>
        <a:lstStyle/>
        <a:p>
          <a:endParaRPr lang="en-US"/>
        </a:p>
      </dgm:t>
    </dgm:pt>
    <dgm:pt modelId="{4A180B2B-C7DA-44B4-9F22-666F08635303}" type="pres">
      <dgm:prSet presAssocID="{5E4322AB-B3B7-4AF2-B300-6CF781AB0C83}" presName="arrow" presStyleLbl="node1" presStyleIdx="2" presStyleCnt="3"/>
      <dgm:spPr/>
      <dgm:t>
        <a:bodyPr/>
        <a:lstStyle/>
        <a:p>
          <a:endParaRPr lang="en-US"/>
        </a:p>
      </dgm:t>
    </dgm:pt>
    <dgm:pt modelId="{7DE03534-F343-4D67-A582-AF413D5237A4}" type="pres">
      <dgm:prSet presAssocID="{5E4322AB-B3B7-4AF2-B300-6CF781AB0C83}" presName="descendantArrow" presStyleCnt="0"/>
      <dgm:spPr/>
    </dgm:pt>
    <dgm:pt modelId="{A1E13E4D-CA4D-42EA-87A0-D5D4E9D63D37}" type="pres">
      <dgm:prSet presAssocID="{D6ADCAA6-88AC-4CF2-9F85-3013EE4F57D7}" presName="childTextArrow" presStyleLbl="fgAccFollowNode1" presStyleIdx="2" presStyleCnt="3">
        <dgm:presLayoutVars>
          <dgm:bulletEnabled val="1"/>
        </dgm:presLayoutVars>
      </dgm:prSet>
      <dgm:spPr/>
      <dgm:t>
        <a:bodyPr/>
        <a:lstStyle/>
        <a:p>
          <a:endParaRPr lang="en-US"/>
        </a:p>
      </dgm:t>
    </dgm:pt>
  </dgm:ptLst>
  <dgm:cxnLst>
    <dgm:cxn modelId="{ECF41D70-F86B-41D6-AA4C-2B7AC2A2B6F0}" type="presOf" srcId="{CE5FB1F5-D95C-473D-A445-2BF3DEAB8847}" destId="{C530C6C4-E9B6-4ED4-BED9-13205A70649E}" srcOrd="1" destOrd="0" presId="urn:microsoft.com/office/officeart/2005/8/layout/process4"/>
    <dgm:cxn modelId="{4AB02EF1-24D0-4778-9B93-FD238DBD6700}" type="presOf" srcId="{470BAF49-67A8-49E9-9224-792A314FACF2}" destId="{0A56FFB0-8D13-45F2-81D4-270DE1BC6D2F}" srcOrd="0" destOrd="0" presId="urn:microsoft.com/office/officeart/2005/8/layout/process4"/>
    <dgm:cxn modelId="{4178AAAE-4192-4445-9417-4390DDE55BAC}" type="presOf" srcId="{5E4322AB-B3B7-4AF2-B300-6CF781AB0C83}" destId="{4A180B2B-C7DA-44B4-9F22-666F08635303}" srcOrd="1" destOrd="0" presId="urn:microsoft.com/office/officeart/2005/8/layout/process4"/>
    <dgm:cxn modelId="{4286060E-1DAA-4D11-B00F-C4A9F4043653}" srcId="{13A81658-582F-420C-B676-5956A232634B}" destId="{5E4322AB-B3B7-4AF2-B300-6CF781AB0C83}" srcOrd="0" destOrd="0" parTransId="{FF014198-A9A8-4846-867F-B7F65A5ABDB7}" sibTransId="{3AE19048-58DE-4C8F-A424-91F03F545DA3}"/>
    <dgm:cxn modelId="{E5AD31E1-B911-4F71-B831-AD20C1A57516}" type="presOf" srcId="{432FD19A-0A52-4C91-A9E2-13F8185D7115}" destId="{BC4C1A4F-CD8F-4A1F-9C0D-1404B81FE0DB}" srcOrd="0" destOrd="0" presId="urn:microsoft.com/office/officeart/2005/8/layout/process4"/>
    <dgm:cxn modelId="{F6223E2E-F500-460C-BA4C-C8DE9E44B894}" type="presOf" srcId="{13A81658-582F-420C-B676-5956A232634B}" destId="{7C239A4C-EAAB-4EA6-AF93-DBAD78D350EC}" srcOrd="0" destOrd="0" presId="urn:microsoft.com/office/officeart/2005/8/layout/process4"/>
    <dgm:cxn modelId="{DD3D7291-62F7-443D-A281-E6600673049F}" type="presOf" srcId="{1368F238-9339-48E3-9285-BD9915AD79CB}" destId="{279DF67E-1AED-44F8-9C4B-F0D09BF05100}" srcOrd="1" destOrd="0" presId="urn:microsoft.com/office/officeart/2005/8/layout/process4"/>
    <dgm:cxn modelId="{D31E7EAB-68F3-46E2-AAAC-0A9B214327FE}" type="presOf" srcId="{CE5FB1F5-D95C-473D-A445-2BF3DEAB8847}" destId="{DFC38EF9-E39F-4755-BDE7-8566C7416D04}" srcOrd="0" destOrd="0" presId="urn:microsoft.com/office/officeart/2005/8/layout/process4"/>
    <dgm:cxn modelId="{9F294722-51AD-4340-B09A-C02DB332DEDB}" type="presOf" srcId="{D6ADCAA6-88AC-4CF2-9F85-3013EE4F57D7}" destId="{A1E13E4D-CA4D-42EA-87A0-D5D4E9D63D37}" srcOrd="0" destOrd="0" presId="urn:microsoft.com/office/officeart/2005/8/layout/process4"/>
    <dgm:cxn modelId="{CBCC1DD2-039D-46A4-96B4-A29D319093C5}" srcId="{5E4322AB-B3B7-4AF2-B300-6CF781AB0C83}" destId="{D6ADCAA6-88AC-4CF2-9F85-3013EE4F57D7}" srcOrd="0" destOrd="0" parTransId="{E6C71FE4-5C09-4978-BD17-5760D2031654}" sibTransId="{DC035C38-97F3-4F6E-8B23-D09427FD6B05}"/>
    <dgm:cxn modelId="{1C8166A5-BB37-4C88-A64A-926B39C4CCE1}" srcId="{1368F238-9339-48E3-9285-BD9915AD79CB}" destId="{470BAF49-67A8-49E9-9224-792A314FACF2}" srcOrd="0" destOrd="0" parTransId="{2F84444B-6815-4C42-A6CF-7EFE7D370623}" sibTransId="{3256F98C-12B5-4330-B332-53D931ECEEEE}"/>
    <dgm:cxn modelId="{6668588D-402E-403F-978E-8AA74F448217}" srcId="{13A81658-582F-420C-B676-5956A232634B}" destId="{1368F238-9339-48E3-9285-BD9915AD79CB}" srcOrd="2" destOrd="0" parTransId="{D562C2E2-2CD1-40B5-890A-B498EA976593}" sibTransId="{20937E50-6962-4F40-9C0C-5D74C9760A31}"/>
    <dgm:cxn modelId="{2381255C-51D0-4CFD-BB55-689C08ABDF0C}" srcId="{CE5FB1F5-D95C-473D-A445-2BF3DEAB8847}" destId="{432FD19A-0A52-4C91-A9E2-13F8185D7115}" srcOrd="0" destOrd="0" parTransId="{7B2EA53D-28EA-4379-9427-D1468895AD65}" sibTransId="{39BDE0CD-98A4-4529-B179-123038AA9B35}"/>
    <dgm:cxn modelId="{2A545801-C64A-4760-B960-8F5880CDA0AA}" type="presOf" srcId="{5E4322AB-B3B7-4AF2-B300-6CF781AB0C83}" destId="{CDB8AE1C-143F-41BA-A821-47AC0142C243}" srcOrd="0" destOrd="0" presId="urn:microsoft.com/office/officeart/2005/8/layout/process4"/>
    <dgm:cxn modelId="{BB351852-5968-49E9-A020-CD1290430A3F}" type="presOf" srcId="{1368F238-9339-48E3-9285-BD9915AD79CB}" destId="{A1D248B0-E838-42EA-B691-C86F5AE73F2C}" srcOrd="0" destOrd="0" presId="urn:microsoft.com/office/officeart/2005/8/layout/process4"/>
    <dgm:cxn modelId="{A5FBA076-A06F-4ED0-9458-3517FC037AF7}" srcId="{13A81658-582F-420C-B676-5956A232634B}" destId="{CE5FB1F5-D95C-473D-A445-2BF3DEAB8847}" srcOrd="1" destOrd="0" parTransId="{A7885893-1D59-4EF8-8DCC-D4E7B05DA9F6}" sibTransId="{54DB5FC0-587E-49BA-AC81-C2522136D6B8}"/>
    <dgm:cxn modelId="{43508242-B834-48AF-96E8-78534AC31DE6}" type="presParOf" srcId="{7C239A4C-EAAB-4EA6-AF93-DBAD78D350EC}" destId="{4A496E50-556C-47F9-944D-05BD7F8DA5B8}" srcOrd="0" destOrd="0" presId="urn:microsoft.com/office/officeart/2005/8/layout/process4"/>
    <dgm:cxn modelId="{A76C2BAF-C5F7-4CF2-BA37-AAD1E1DC00FF}" type="presParOf" srcId="{4A496E50-556C-47F9-944D-05BD7F8DA5B8}" destId="{A1D248B0-E838-42EA-B691-C86F5AE73F2C}" srcOrd="0" destOrd="0" presId="urn:microsoft.com/office/officeart/2005/8/layout/process4"/>
    <dgm:cxn modelId="{3E3F175A-DD8C-49FF-86C3-F692C2DE2F97}" type="presParOf" srcId="{4A496E50-556C-47F9-944D-05BD7F8DA5B8}" destId="{279DF67E-1AED-44F8-9C4B-F0D09BF05100}" srcOrd="1" destOrd="0" presId="urn:microsoft.com/office/officeart/2005/8/layout/process4"/>
    <dgm:cxn modelId="{8A0613E6-CEA1-4570-9533-0DFBE5D8218D}" type="presParOf" srcId="{4A496E50-556C-47F9-944D-05BD7F8DA5B8}" destId="{BB56EE01-60C7-463E-92FA-7E6C3347DB95}" srcOrd="2" destOrd="0" presId="urn:microsoft.com/office/officeart/2005/8/layout/process4"/>
    <dgm:cxn modelId="{A621E480-30CE-4021-94C9-6C94C8A2B41F}" type="presParOf" srcId="{BB56EE01-60C7-463E-92FA-7E6C3347DB95}" destId="{0A56FFB0-8D13-45F2-81D4-270DE1BC6D2F}" srcOrd="0" destOrd="0" presId="urn:microsoft.com/office/officeart/2005/8/layout/process4"/>
    <dgm:cxn modelId="{AFE0690C-6BBC-43AD-AD16-2F258E3587FB}" type="presParOf" srcId="{7C239A4C-EAAB-4EA6-AF93-DBAD78D350EC}" destId="{1CF13CFD-4E80-4317-8C75-84E4178A3A55}" srcOrd="1" destOrd="0" presId="urn:microsoft.com/office/officeart/2005/8/layout/process4"/>
    <dgm:cxn modelId="{032A2A97-913A-49D4-A7A8-A0FB79D140EE}" type="presParOf" srcId="{7C239A4C-EAAB-4EA6-AF93-DBAD78D350EC}" destId="{5632798B-308B-4408-B786-DD2520DF6C6C}" srcOrd="2" destOrd="0" presId="urn:microsoft.com/office/officeart/2005/8/layout/process4"/>
    <dgm:cxn modelId="{FE5311EF-2BD1-4518-A25A-D1B2E585724B}" type="presParOf" srcId="{5632798B-308B-4408-B786-DD2520DF6C6C}" destId="{DFC38EF9-E39F-4755-BDE7-8566C7416D04}" srcOrd="0" destOrd="0" presId="urn:microsoft.com/office/officeart/2005/8/layout/process4"/>
    <dgm:cxn modelId="{F3FC3306-CA68-4509-895D-7E1B0A7A42AD}" type="presParOf" srcId="{5632798B-308B-4408-B786-DD2520DF6C6C}" destId="{C530C6C4-E9B6-4ED4-BED9-13205A70649E}" srcOrd="1" destOrd="0" presId="urn:microsoft.com/office/officeart/2005/8/layout/process4"/>
    <dgm:cxn modelId="{FFE64470-37E4-4B56-83DF-B4F49C973A54}" type="presParOf" srcId="{5632798B-308B-4408-B786-DD2520DF6C6C}" destId="{4E3CDEA4-8465-4340-A9EB-B9DEF323472D}" srcOrd="2" destOrd="0" presId="urn:microsoft.com/office/officeart/2005/8/layout/process4"/>
    <dgm:cxn modelId="{81505CBE-86EF-4716-B3B5-20AB4B57D830}" type="presParOf" srcId="{4E3CDEA4-8465-4340-A9EB-B9DEF323472D}" destId="{BC4C1A4F-CD8F-4A1F-9C0D-1404B81FE0DB}" srcOrd="0" destOrd="0" presId="urn:microsoft.com/office/officeart/2005/8/layout/process4"/>
    <dgm:cxn modelId="{10115B2B-F02D-4EEF-BF5F-E81A48667597}" type="presParOf" srcId="{7C239A4C-EAAB-4EA6-AF93-DBAD78D350EC}" destId="{B6AB2A92-8BDA-4CF4-934F-587D4A5D0C76}" srcOrd="3" destOrd="0" presId="urn:microsoft.com/office/officeart/2005/8/layout/process4"/>
    <dgm:cxn modelId="{459E6629-2450-4AF5-8DB3-4271CFF8F610}" type="presParOf" srcId="{7C239A4C-EAAB-4EA6-AF93-DBAD78D350EC}" destId="{25CEE4C2-AED1-4954-B493-3BF598E9B762}" srcOrd="4" destOrd="0" presId="urn:microsoft.com/office/officeart/2005/8/layout/process4"/>
    <dgm:cxn modelId="{78F9C4D6-0C3F-4946-BC8F-ABBF4C6A613F}" type="presParOf" srcId="{25CEE4C2-AED1-4954-B493-3BF598E9B762}" destId="{CDB8AE1C-143F-41BA-A821-47AC0142C243}" srcOrd="0" destOrd="0" presId="urn:microsoft.com/office/officeart/2005/8/layout/process4"/>
    <dgm:cxn modelId="{283F0869-05E4-46E6-B9EF-FADC03126AF2}" type="presParOf" srcId="{25CEE4C2-AED1-4954-B493-3BF598E9B762}" destId="{4A180B2B-C7DA-44B4-9F22-666F08635303}" srcOrd="1" destOrd="0" presId="urn:microsoft.com/office/officeart/2005/8/layout/process4"/>
    <dgm:cxn modelId="{9F0DE517-34AA-4676-BACB-1D0747EFA78C}" type="presParOf" srcId="{25CEE4C2-AED1-4954-B493-3BF598E9B762}" destId="{7DE03534-F343-4D67-A582-AF413D5237A4}" srcOrd="2" destOrd="0" presId="urn:microsoft.com/office/officeart/2005/8/layout/process4"/>
    <dgm:cxn modelId="{84F86EF9-9284-4F82-8B2D-DF885B4118BC}" type="presParOf" srcId="{7DE03534-F343-4D67-A582-AF413D5237A4}" destId="{A1E13E4D-CA4D-42EA-87A0-D5D4E9D63D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81658-582F-420C-B676-5956A23263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E4322AB-B3B7-4AF2-B300-6CF781AB0C83}">
      <dgm:prSet phldrT="[Text]"/>
      <dgm:spPr/>
      <dgm:t>
        <a:bodyPr/>
        <a:lstStyle/>
        <a:p>
          <a:r>
            <a:rPr lang="en-US" dirty="0">
              <a:solidFill>
                <a:schemeClr val="tx1"/>
              </a:solidFill>
            </a:rPr>
            <a:t>Go to https://bis.gov.in/</a:t>
          </a:r>
        </a:p>
      </dgm:t>
    </dgm:pt>
    <dgm:pt modelId="{FF014198-A9A8-4846-867F-B7F65A5ABDB7}" type="parTrans" cxnId="{4286060E-1DAA-4D11-B00F-C4A9F4043653}">
      <dgm:prSet/>
      <dgm:spPr/>
      <dgm:t>
        <a:bodyPr/>
        <a:lstStyle/>
        <a:p>
          <a:endParaRPr lang="en-US"/>
        </a:p>
      </dgm:t>
    </dgm:pt>
    <dgm:pt modelId="{3AE19048-58DE-4C8F-A424-91F03F545DA3}" type="sibTrans" cxnId="{4286060E-1DAA-4D11-B00F-C4A9F4043653}">
      <dgm:prSet/>
      <dgm:spPr/>
      <dgm:t>
        <a:bodyPr/>
        <a:lstStyle/>
        <a:p>
          <a:endParaRPr lang="en-US"/>
        </a:p>
      </dgm:t>
    </dgm:pt>
    <dgm:pt modelId="{D6ADCAA6-88AC-4CF2-9F85-3013EE4F57D7}">
      <dgm:prSet phldrT="[Text]" custT="1"/>
      <dgm:spPr/>
      <dgm:t>
        <a:bodyPr/>
        <a:lstStyle/>
        <a:p>
          <a:r>
            <a:rPr lang="en-US" sz="2000" dirty="0">
              <a:solidFill>
                <a:schemeClr val="tx1"/>
              </a:solidFill>
            </a:rPr>
            <a:t>Select Proposals for New Standards (under standards link)</a:t>
          </a:r>
        </a:p>
      </dgm:t>
    </dgm:pt>
    <dgm:pt modelId="{E6C71FE4-5C09-4978-BD17-5760D2031654}" type="parTrans" cxnId="{CBCC1DD2-039D-46A4-96B4-A29D319093C5}">
      <dgm:prSet/>
      <dgm:spPr/>
      <dgm:t>
        <a:bodyPr/>
        <a:lstStyle/>
        <a:p>
          <a:endParaRPr lang="en-US"/>
        </a:p>
      </dgm:t>
    </dgm:pt>
    <dgm:pt modelId="{DC035C38-97F3-4F6E-8B23-D09427FD6B05}" type="sibTrans" cxnId="{CBCC1DD2-039D-46A4-96B4-A29D319093C5}">
      <dgm:prSet/>
      <dgm:spPr/>
      <dgm:t>
        <a:bodyPr/>
        <a:lstStyle/>
        <a:p>
          <a:endParaRPr lang="en-US"/>
        </a:p>
      </dgm:t>
    </dgm:pt>
    <dgm:pt modelId="{CE5FB1F5-D95C-473D-A445-2BF3DEAB8847}">
      <dgm:prSet phldrT="[Text]"/>
      <dgm:spPr/>
      <dgm:t>
        <a:bodyPr/>
        <a:lstStyle/>
        <a:p>
          <a:r>
            <a:rPr lang="en-US" dirty="0">
              <a:solidFill>
                <a:schemeClr val="tx1"/>
              </a:solidFill>
            </a:rPr>
            <a:t>Select Department (Chemical Department)</a:t>
          </a:r>
        </a:p>
      </dgm:t>
    </dgm:pt>
    <dgm:pt modelId="{A7885893-1D59-4EF8-8DCC-D4E7B05DA9F6}" type="parTrans" cxnId="{A5FBA076-A06F-4ED0-9458-3517FC037AF7}">
      <dgm:prSet/>
      <dgm:spPr/>
      <dgm:t>
        <a:bodyPr/>
        <a:lstStyle/>
        <a:p>
          <a:endParaRPr lang="en-US"/>
        </a:p>
      </dgm:t>
    </dgm:pt>
    <dgm:pt modelId="{54DB5FC0-587E-49BA-AC81-C2522136D6B8}" type="sibTrans" cxnId="{A5FBA076-A06F-4ED0-9458-3517FC037AF7}">
      <dgm:prSet/>
      <dgm:spPr/>
      <dgm:t>
        <a:bodyPr/>
        <a:lstStyle/>
        <a:p>
          <a:endParaRPr lang="en-US"/>
        </a:p>
      </dgm:t>
    </dgm:pt>
    <dgm:pt modelId="{432FD19A-0A52-4C91-A9E2-13F8185D7115}">
      <dgm:prSet phldrT="[Text]" custT="1"/>
      <dgm:spPr/>
      <dgm:t>
        <a:bodyPr/>
        <a:lstStyle/>
        <a:p>
          <a:r>
            <a:rPr lang="en-US" sz="2000" dirty="0"/>
            <a:t>Click on Submit a New Proposal </a:t>
          </a:r>
        </a:p>
      </dgm:t>
    </dgm:pt>
    <dgm:pt modelId="{7B2EA53D-28EA-4379-9427-D1468895AD65}" type="parTrans" cxnId="{2381255C-51D0-4CFD-BB55-689C08ABDF0C}">
      <dgm:prSet/>
      <dgm:spPr/>
      <dgm:t>
        <a:bodyPr/>
        <a:lstStyle/>
        <a:p>
          <a:endParaRPr lang="en-US"/>
        </a:p>
      </dgm:t>
    </dgm:pt>
    <dgm:pt modelId="{39BDE0CD-98A4-4529-B179-123038AA9B35}" type="sibTrans" cxnId="{2381255C-51D0-4CFD-BB55-689C08ABDF0C}">
      <dgm:prSet/>
      <dgm:spPr/>
      <dgm:t>
        <a:bodyPr/>
        <a:lstStyle/>
        <a:p>
          <a:endParaRPr lang="en-US"/>
        </a:p>
      </dgm:t>
    </dgm:pt>
    <dgm:pt modelId="{1368F238-9339-48E3-9285-BD9915AD79CB}">
      <dgm:prSet phldrT="[Text]" custT="1"/>
      <dgm:spPr/>
      <dgm:t>
        <a:bodyPr/>
        <a:lstStyle/>
        <a:p>
          <a:r>
            <a:rPr lang="en-US" sz="1600" dirty="0" err="1">
              <a:solidFill>
                <a:schemeClr val="tx1"/>
              </a:solidFill>
            </a:rPr>
            <a:t>Link:</a:t>
          </a:r>
          <a:r>
            <a:rPr lang="en-US" sz="1600" dirty="0" err="1">
              <a:solidFill>
                <a:schemeClr val="tx1"/>
              </a:solidFill>
              <a:hlinkClick xmlns:r="http://schemas.openxmlformats.org/officeDocument/2006/relationships" r:id="rId1"/>
            </a:rPr>
            <a:t>https</a:t>
          </a:r>
          <a:r>
            <a:rPr lang="en-US" sz="1600" dirty="0">
              <a:solidFill>
                <a:schemeClr val="tx1"/>
              </a:solidFill>
              <a:hlinkClick xmlns:r="http://schemas.openxmlformats.org/officeDocument/2006/relationships" r:id="rId1"/>
            </a:rPr>
            <a:t>://www.services.bis.gov.in:8071/</a:t>
          </a:r>
          <a:r>
            <a:rPr lang="en-US" sz="1600" dirty="0" err="1">
              <a:solidFill>
                <a:schemeClr val="tx1"/>
              </a:solidFill>
              <a:hlinkClick xmlns:r="http://schemas.openxmlformats.org/officeDocument/2006/relationships" r:id="rId1"/>
            </a:rPr>
            <a:t>php</a:t>
          </a:r>
          <a:r>
            <a:rPr lang="en-US" sz="1600" dirty="0">
              <a:solidFill>
                <a:schemeClr val="tx1"/>
              </a:solidFill>
              <a:hlinkClick xmlns:r="http://schemas.openxmlformats.org/officeDocument/2006/relationships" r:id="rId1"/>
            </a:rPr>
            <a:t>/BIS_2.0/</a:t>
          </a:r>
          <a:r>
            <a:rPr lang="en-US" sz="1600" dirty="0" err="1">
              <a:solidFill>
                <a:schemeClr val="tx1"/>
              </a:solidFill>
              <a:hlinkClick xmlns:r="http://schemas.openxmlformats.org/officeDocument/2006/relationships" r:id="rId1"/>
            </a:rPr>
            <a:t>bisconnect</a:t>
          </a:r>
          <a:r>
            <a:rPr lang="en-US" sz="1600" dirty="0">
              <a:solidFill>
                <a:schemeClr val="tx1"/>
              </a:solidFill>
              <a:hlinkClick xmlns:r="http://schemas.openxmlformats.org/officeDocument/2006/relationships" r:id="rId1"/>
            </a:rPr>
            <a:t>/</a:t>
          </a:r>
          <a:r>
            <a:rPr lang="en-US" sz="1600" dirty="0" err="1">
              <a:solidFill>
                <a:schemeClr val="tx1"/>
              </a:solidFill>
              <a:hlinkClick xmlns:r="http://schemas.openxmlformats.org/officeDocument/2006/relationships" r:id="rId1"/>
            </a:rPr>
            <a:t>new_proposal</a:t>
          </a:r>
          <a:r>
            <a:rPr lang="en-US" sz="1600" dirty="0">
              <a:solidFill>
                <a:schemeClr val="tx1"/>
              </a:solidFill>
              <a:hlinkClick xmlns:r="http://schemas.openxmlformats.org/officeDocument/2006/relationships" r:id="rId1"/>
            </a:rPr>
            <a:t>/New_proposal_1/</a:t>
          </a:r>
          <a:r>
            <a:rPr lang="en-US" sz="1600" dirty="0" err="1">
              <a:solidFill>
                <a:schemeClr val="tx1"/>
              </a:solidFill>
              <a:hlinkClick xmlns:r="http://schemas.openxmlformats.org/officeDocument/2006/relationships" r:id="rId1"/>
            </a:rPr>
            <a:t>proposals_commtt?depid</a:t>
          </a:r>
          <a:r>
            <a:rPr lang="en-US" sz="1600" dirty="0">
              <a:solidFill>
                <a:schemeClr val="tx1"/>
              </a:solidFill>
              <a:hlinkClick xmlns:r="http://schemas.openxmlformats.org/officeDocument/2006/relationships" r:id="rId1"/>
            </a:rPr>
            <a:t>=NjI%3D&amp;depname=Q0hE</a:t>
          </a:r>
          <a:r>
            <a:rPr lang="en-US" sz="1600" dirty="0">
              <a:solidFill>
                <a:schemeClr val="tx1"/>
              </a:solidFill>
            </a:rPr>
            <a:t> </a:t>
          </a:r>
        </a:p>
      </dgm:t>
    </dgm:pt>
    <dgm:pt modelId="{D562C2E2-2CD1-40B5-890A-B498EA976593}" type="parTrans" cxnId="{6668588D-402E-403F-978E-8AA74F448217}">
      <dgm:prSet/>
      <dgm:spPr/>
      <dgm:t>
        <a:bodyPr/>
        <a:lstStyle/>
        <a:p>
          <a:endParaRPr lang="en-US"/>
        </a:p>
      </dgm:t>
    </dgm:pt>
    <dgm:pt modelId="{20937E50-6962-4F40-9C0C-5D74C9760A31}" type="sibTrans" cxnId="{6668588D-402E-403F-978E-8AA74F448217}">
      <dgm:prSet/>
      <dgm:spPr/>
      <dgm:t>
        <a:bodyPr/>
        <a:lstStyle/>
        <a:p>
          <a:endParaRPr lang="en-US"/>
        </a:p>
      </dgm:t>
    </dgm:pt>
    <dgm:pt modelId="{7C239A4C-EAAB-4EA6-AF93-DBAD78D350EC}" type="pres">
      <dgm:prSet presAssocID="{13A81658-582F-420C-B676-5956A232634B}" presName="Name0" presStyleCnt="0">
        <dgm:presLayoutVars>
          <dgm:dir/>
          <dgm:animLvl val="lvl"/>
          <dgm:resizeHandles val="exact"/>
        </dgm:presLayoutVars>
      </dgm:prSet>
      <dgm:spPr/>
      <dgm:t>
        <a:bodyPr/>
        <a:lstStyle/>
        <a:p>
          <a:endParaRPr lang="en-US"/>
        </a:p>
      </dgm:t>
    </dgm:pt>
    <dgm:pt modelId="{4A496E50-556C-47F9-944D-05BD7F8DA5B8}" type="pres">
      <dgm:prSet presAssocID="{1368F238-9339-48E3-9285-BD9915AD79CB}" presName="boxAndChildren" presStyleCnt="0"/>
      <dgm:spPr/>
    </dgm:pt>
    <dgm:pt modelId="{A1D248B0-E838-42EA-B691-C86F5AE73F2C}" type="pres">
      <dgm:prSet presAssocID="{1368F238-9339-48E3-9285-BD9915AD79CB}" presName="parentTextBox" presStyleLbl="node1" presStyleIdx="0" presStyleCnt="3"/>
      <dgm:spPr/>
      <dgm:t>
        <a:bodyPr/>
        <a:lstStyle/>
        <a:p>
          <a:endParaRPr lang="en-US"/>
        </a:p>
      </dgm:t>
    </dgm:pt>
    <dgm:pt modelId="{1CF13CFD-4E80-4317-8C75-84E4178A3A55}" type="pres">
      <dgm:prSet presAssocID="{54DB5FC0-587E-49BA-AC81-C2522136D6B8}" presName="sp" presStyleCnt="0"/>
      <dgm:spPr/>
    </dgm:pt>
    <dgm:pt modelId="{5632798B-308B-4408-B786-DD2520DF6C6C}" type="pres">
      <dgm:prSet presAssocID="{CE5FB1F5-D95C-473D-A445-2BF3DEAB8847}" presName="arrowAndChildren" presStyleCnt="0"/>
      <dgm:spPr/>
    </dgm:pt>
    <dgm:pt modelId="{DFC38EF9-E39F-4755-BDE7-8566C7416D04}" type="pres">
      <dgm:prSet presAssocID="{CE5FB1F5-D95C-473D-A445-2BF3DEAB8847}" presName="parentTextArrow" presStyleLbl="node1" presStyleIdx="0" presStyleCnt="3"/>
      <dgm:spPr/>
      <dgm:t>
        <a:bodyPr/>
        <a:lstStyle/>
        <a:p>
          <a:endParaRPr lang="en-US"/>
        </a:p>
      </dgm:t>
    </dgm:pt>
    <dgm:pt modelId="{C530C6C4-E9B6-4ED4-BED9-13205A70649E}" type="pres">
      <dgm:prSet presAssocID="{CE5FB1F5-D95C-473D-A445-2BF3DEAB8847}" presName="arrow" presStyleLbl="node1" presStyleIdx="1" presStyleCnt="3"/>
      <dgm:spPr/>
      <dgm:t>
        <a:bodyPr/>
        <a:lstStyle/>
        <a:p>
          <a:endParaRPr lang="en-US"/>
        </a:p>
      </dgm:t>
    </dgm:pt>
    <dgm:pt modelId="{4E3CDEA4-8465-4340-A9EB-B9DEF323472D}" type="pres">
      <dgm:prSet presAssocID="{CE5FB1F5-D95C-473D-A445-2BF3DEAB8847}" presName="descendantArrow" presStyleCnt="0"/>
      <dgm:spPr/>
    </dgm:pt>
    <dgm:pt modelId="{BC4C1A4F-CD8F-4A1F-9C0D-1404B81FE0DB}" type="pres">
      <dgm:prSet presAssocID="{432FD19A-0A52-4C91-A9E2-13F8185D7115}" presName="childTextArrow" presStyleLbl="fgAccFollowNode1" presStyleIdx="0" presStyleCnt="2" custLinFactNeighborX="-631">
        <dgm:presLayoutVars>
          <dgm:bulletEnabled val="1"/>
        </dgm:presLayoutVars>
      </dgm:prSet>
      <dgm:spPr/>
      <dgm:t>
        <a:bodyPr/>
        <a:lstStyle/>
        <a:p>
          <a:endParaRPr lang="en-US"/>
        </a:p>
      </dgm:t>
    </dgm:pt>
    <dgm:pt modelId="{B6AB2A92-8BDA-4CF4-934F-587D4A5D0C76}" type="pres">
      <dgm:prSet presAssocID="{3AE19048-58DE-4C8F-A424-91F03F545DA3}" presName="sp" presStyleCnt="0"/>
      <dgm:spPr/>
    </dgm:pt>
    <dgm:pt modelId="{25CEE4C2-AED1-4954-B493-3BF598E9B762}" type="pres">
      <dgm:prSet presAssocID="{5E4322AB-B3B7-4AF2-B300-6CF781AB0C83}" presName="arrowAndChildren" presStyleCnt="0"/>
      <dgm:spPr/>
    </dgm:pt>
    <dgm:pt modelId="{CDB8AE1C-143F-41BA-A821-47AC0142C243}" type="pres">
      <dgm:prSet presAssocID="{5E4322AB-B3B7-4AF2-B300-6CF781AB0C83}" presName="parentTextArrow" presStyleLbl="node1" presStyleIdx="1" presStyleCnt="3"/>
      <dgm:spPr/>
      <dgm:t>
        <a:bodyPr/>
        <a:lstStyle/>
        <a:p>
          <a:endParaRPr lang="en-US"/>
        </a:p>
      </dgm:t>
    </dgm:pt>
    <dgm:pt modelId="{4A180B2B-C7DA-44B4-9F22-666F08635303}" type="pres">
      <dgm:prSet presAssocID="{5E4322AB-B3B7-4AF2-B300-6CF781AB0C83}" presName="arrow" presStyleLbl="node1" presStyleIdx="2" presStyleCnt="3"/>
      <dgm:spPr/>
      <dgm:t>
        <a:bodyPr/>
        <a:lstStyle/>
        <a:p>
          <a:endParaRPr lang="en-US"/>
        </a:p>
      </dgm:t>
    </dgm:pt>
    <dgm:pt modelId="{7DE03534-F343-4D67-A582-AF413D5237A4}" type="pres">
      <dgm:prSet presAssocID="{5E4322AB-B3B7-4AF2-B300-6CF781AB0C83}" presName="descendantArrow" presStyleCnt="0"/>
      <dgm:spPr/>
    </dgm:pt>
    <dgm:pt modelId="{A1E13E4D-CA4D-42EA-87A0-D5D4E9D63D37}" type="pres">
      <dgm:prSet presAssocID="{D6ADCAA6-88AC-4CF2-9F85-3013EE4F57D7}" presName="childTextArrow" presStyleLbl="fgAccFollowNode1" presStyleIdx="1" presStyleCnt="2">
        <dgm:presLayoutVars>
          <dgm:bulletEnabled val="1"/>
        </dgm:presLayoutVars>
      </dgm:prSet>
      <dgm:spPr/>
      <dgm:t>
        <a:bodyPr/>
        <a:lstStyle/>
        <a:p>
          <a:endParaRPr lang="en-US"/>
        </a:p>
      </dgm:t>
    </dgm:pt>
  </dgm:ptLst>
  <dgm:cxnLst>
    <dgm:cxn modelId="{3B6DE671-8D8C-4868-9166-099D39AAE551}" type="presOf" srcId="{5E4322AB-B3B7-4AF2-B300-6CF781AB0C83}" destId="{4A180B2B-C7DA-44B4-9F22-666F08635303}" srcOrd="1" destOrd="0" presId="urn:microsoft.com/office/officeart/2005/8/layout/process4"/>
    <dgm:cxn modelId="{4286060E-1DAA-4D11-B00F-C4A9F4043653}" srcId="{13A81658-582F-420C-B676-5956A232634B}" destId="{5E4322AB-B3B7-4AF2-B300-6CF781AB0C83}" srcOrd="0" destOrd="0" parTransId="{FF014198-A9A8-4846-867F-B7F65A5ABDB7}" sibTransId="{3AE19048-58DE-4C8F-A424-91F03F545DA3}"/>
    <dgm:cxn modelId="{E1885E58-60E1-48F6-B638-211B4C5B1EE9}" type="presOf" srcId="{CE5FB1F5-D95C-473D-A445-2BF3DEAB8847}" destId="{C530C6C4-E9B6-4ED4-BED9-13205A70649E}" srcOrd="1" destOrd="0" presId="urn:microsoft.com/office/officeart/2005/8/layout/process4"/>
    <dgm:cxn modelId="{46A760C1-2921-4467-BF89-AF42E561833B}" type="presOf" srcId="{CE5FB1F5-D95C-473D-A445-2BF3DEAB8847}" destId="{DFC38EF9-E39F-4755-BDE7-8566C7416D04}" srcOrd="0" destOrd="0" presId="urn:microsoft.com/office/officeart/2005/8/layout/process4"/>
    <dgm:cxn modelId="{1EC5BF1F-9846-4176-A491-EAE72D67C139}" type="presOf" srcId="{5E4322AB-B3B7-4AF2-B300-6CF781AB0C83}" destId="{CDB8AE1C-143F-41BA-A821-47AC0142C243}" srcOrd="0" destOrd="0" presId="urn:microsoft.com/office/officeart/2005/8/layout/process4"/>
    <dgm:cxn modelId="{35F71698-5940-480C-8000-1F79E966511B}" type="presOf" srcId="{13A81658-582F-420C-B676-5956A232634B}" destId="{7C239A4C-EAAB-4EA6-AF93-DBAD78D350EC}" srcOrd="0" destOrd="0" presId="urn:microsoft.com/office/officeart/2005/8/layout/process4"/>
    <dgm:cxn modelId="{CBCC1DD2-039D-46A4-96B4-A29D319093C5}" srcId="{5E4322AB-B3B7-4AF2-B300-6CF781AB0C83}" destId="{D6ADCAA6-88AC-4CF2-9F85-3013EE4F57D7}" srcOrd="0" destOrd="0" parTransId="{E6C71FE4-5C09-4978-BD17-5760D2031654}" sibTransId="{DC035C38-97F3-4F6E-8B23-D09427FD6B05}"/>
    <dgm:cxn modelId="{9084A27C-92E3-4097-8750-881BAA799AA8}" type="presOf" srcId="{1368F238-9339-48E3-9285-BD9915AD79CB}" destId="{A1D248B0-E838-42EA-B691-C86F5AE73F2C}" srcOrd="0" destOrd="0" presId="urn:microsoft.com/office/officeart/2005/8/layout/process4"/>
    <dgm:cxn modelId="{7DCFF8BD-4B62-44CE-882A-13544FFEB0C3}" type="presOf" srcId="{D6ADCAA6-88AC-4CF2-9F85-3013EE4F57D7}" destId="{A1E13E4D-CA4D-42EA-87A0-D5D4E9D63D37}" srcOrd="0" destOrd="0" presId="urn:microsoft.com/office/officeart/2005/8/layout/process4"/>
    <dgm:cxn modelId="{6668588D-402E-403F-978E-8AA74F448217}" srcId="{13A81658-582F-420C-B676-5956A232634B}" destId="{1368F238-9339-48E3-9285-BD9915AD79CB}" srcOrd="2" destOrd="0" parTransId="{D562C2E2-2CD1-40B5-890A-B498EA976593}" sibTransId="{20937E50-6962-4F40-9C0C-5D74C9760A31}"/>
    <dgm:cxn modelId="{2381255C-51D0-4CFD-BB55-689C08ABDF0C}" srcId="{CE5FB1F5-D95C-473D-A445-2BF3DEAB8847}" destId="{432FD19A-0A52-4C91-A9E2-13F8185D7115}" srcOrd="0" destOrd="0" parTransId="{7B2EA53D-28EA-4379-9427-D1468895AD65}" sibTransId="{39BDE0CD-98A4-4529-B179-123038AA9B35}"/>
    <dgm:cxn modelId="{2F2F5AEB-0A05-49B1-8321-C64012576DD8}" type="presOf" srcId="{432FD19A-0A52-4C91-A9E2-13F8185D7115}" destId="{BC4C1A4F-CD8F-4A1F-9C0D-1404B81FE0DB}" srcOrd="0" destOrd="0" presId="urn:microsoft.com/office/officeart/2005/8/layout/process4"/>
    <dgm:cxn modelId="{A5FBA076-A06F-4ED0-9458-3517FC037AF7}" srcId="{13A81658-582F-420C-B676-5956A232634B}" destId="{CE5FB1F5-D95C-473D-A445-2BF3DEAB8847}" srcOrd="1" destOrd="0" parTransId="{A7885893-1D59-4EF8-8DCC-D4E7B05DA9F6}" sibTransId="{54DB5FC0-587E-49BA-AC81-C2522136D6B8}"/>
    <dgm:cxn modelId="{5C5456BD-0BB6-40C3-A9FD-9ED1D2AC1E6D}" type="presParOf" srcId="{7C239A4C-EAAB-4EA6-AF93-DBAD78D350EC}" destId="{4A496E50-556C-47F9-944D-05BD7F8DA5B8}" srcOrd="0" destOrd="0" presId="urn:microsoft.com/office/officeart/2005/8/layout/process4"/>
    <dgm:cxn modelId="{1B4F8374-3C77-46EF-9B1F-F9697A3C1C3E}" type="presParOf" srcId="{4A496E50-556C-47F9-944D-05BD7F8DA5B8}" destId="{A1D248B0-E838-42EA-B691-C86F5AE73F2C}" srcOrd="0" destOrd="0" presId="urn:microsoft.com/office/officeart/2005/8/layout/process4"/>
    <dgm:cxn modelId="{1E5D4E51-62E5-4DB4-A2E0-BB5BF61C2002}" type="presParOf" srcId="{7C239A4C-EAAB-4EA6-AF93-DBAD78D350EC}" destId="{1CF13CFD-4E80-4317-8C75-84E4178A3A55}" srcOrd="1" destOrd="0" presId="urn:microsoft.com/office/officeart/2005/8/layout/process4"/>
    <dgm:cxn modelId="{B7FCF440-4686-42E6-B1D3-0202A72EE5CE}" type="presParOf" srcId="{7C239A4C-EAAB-4EA6-AF93-DBAD78D350EC}" destId="{5632798B-308B-4408-B786-DD2520DF6C6C}" srcOrd="2" destOrd="0" presId="urn:microsoft.com/office/officeart/2005/8/layout/process4"/>
    <dgm:cxn modelId="{5360BA60-92B9-40E4-B97F-880F5EC86B59}" type="presParOf" srcId="{5632798B-308B-4408-B786-DD2520DF6C6C}" destId="{DFC38EF9-E39F-4755-BDE7-8566C7416D04}" srcOrd="0" destOrd="0" presId="urn:microsoft.com/office/officeart/2005/8/layout/process4"/>
    <dgm:cxn modelId="{E87F966E-3BA3-409E-8035-5B7B0D9E5C72}" type="presParOf" srcId="{5632798B-308B-4408-B786-DD2520DF6C6C}" destId="{C530C6C4-E9B6-4ED4-BED9-13205A70649E}" srcOrd="1" destOrd="0" presId="urn:microsoft.com/office/officeart/2005/8/layout/process4"/>
    <dgm:cxn modelId="{88FD25ED-4C50-4A9C-AC86-07EB87D97FE3}" type="presParOf" srcId="{5632798B-308B-4408-B786-DD2520DF6C6C}" destId="{4E3CDEA4-8465-4340-A9EB-B9DEF323472D}" srcOrd="2" destOrd="0" presId="urn:microsoft.com/office/officeart/2005/8/layout/process4"/>
    <dgm:cxn modelId="{7DE53D69-A367-4A80-B94A-6BB2A6425A92}" type="presParOf" srcId="{4E3CDEA4-8465-4340-A9EB-B9DEF323472D}" destId="{BC4C1A4F-CD8F-4A1F-9C0D-1404B81FE0DB}" srcOrd="0" destOrd="0" presId="urn:microsoft.com/office/officeart/2005/8/layout/process4"/>
    <dgm:cxn modelId="{46EDD361-3CBA-4A8A-86ED-DB171594ABBC}" type="presParOf" srcId="{7C239A4C-EAAB-4EA6-AF93-DBAD78D350EC}" destId="{B6AB2A92-8BDA-4CF4-934F-587D4A5D0C76}" srcOrd="3" destOrd="0" presId="urn:microsoft.com/office/officeart/2005/8/layout/process4"/>
    <dgm:cxn modelId="{ECEE7A15-CC12-4E62-8181-8AAF087CB71A}" type="presParOf" srcId="{7C239A4C-EAAB-4EA6-AF93-DBAD78D350EC}" destId="{25CEE4C2-AED1-4954-B493-3BF598E9B762}" srcOrd="4" destOrd="0" presId="urn:microsoft.com/office/officeart/2005/8/layout/process4"/>
    <dgm:cxn modelId="{0D8686C6-6928-4FBC-A23C-D537355847A5}" type="presParOf" srcId="{25CEE4C2-AED1-4954-B493-3BF598E9B762}" destId="{CDB8AE1C-143F-41BA-A821-47AC0142C243}" srcOrd="0" destOrd="0" presId="urn:microsoft.com/office/officeart/2005/8/layout/process4"/>
    <dgm:cxn modelId="{D2B616F1-5830-4E57-81A2-063DB82D6080}" type="presParOf" srcId="{25CEE4C2-AED1-4954-B493-3BF598E9B762}" destId="{4A180B2B-C7DA-44B4-9F22-666F08635303}" srcOrd="1" destOrd="0" presId="urn:microsoft.com/office/officeart/2005/8/layout/process4"/>
    <dgm:cxn modelId="{284D96B4-1AF3-45B9-8624-3E6BF17C7935}" type="presParOf" srcId="{25CEE4C2-AED1-4954-B493-3BF598E9B762}" destId="{7DE03534-F343-4D67-A582-AF413D5237A4}" srcOrd="2" destOrd="0" presId="urn:microsoft.com/office/officeart/2005/8/layout/process4"/>
    <dgm:cxn modelId="{71E2B80E-0681-4409-86F1-246EB6657E9E}" type="presParOf" srcId="{7DE03534-F343-4D67-A582-AF413D5237A4}" destId="{A1E13E4D-CA4D-42EA-87A0-D5D4E9D63D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31BF7-233F-45FB-901B-D301E80DDABB}" type="datetimeFigureOut">
              <a:rPr lang="en-US" smtClean="0"/>
              <a:pPr/>
              <a:t>8/1/2024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3799D-3249-41BC-9C52-08D2D10038E8}" type="slidenum">
              <a:rPr lang="en-US" smtClean="0"/>
              <a:pPr/>
              <a:t>‹#›</a:t>
            </a:fld>
            <a:endParaRPr lang="en-US"/>
          </a:p>
        </p:txBody>
      </p:sp>
    </p:spTree>
    <p:extLst>
      <p:ext uri="{BB962C8B-B14F-4D97-AF65-F5344CB8AC3E}">
        <p14:creationId xmlns:p14="http://schemas.microsoft.com/office/powerpoint/2010/main" val="275538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4582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8458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781D1F-D820-4820-B9B4-5B1D8145B75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1D1F-D820-4820-B9B4-5B1D8145B75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81D1F-D820-4820-B9B4-5B1D8145B75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81D1F-D820-4820-B9B4-5B1D8145B756}" type="datetimeFigureOut">
              <a:rPr lang="en-US" smtClean="0"/>
              <a:pPr/>
              <a:t>8/1/2024</a:t>
            </a:fld>
            <a:endParaRPr lang="en-US"/>
          </a:p>
        </p:txBody>
      </p:sp>
      <p:sp>
        <p:nvSpPr>
          <p:cNvPr id="4" name="Footer Placeholder 3"/>
          <p:cNvSpPr>
            <a:spLocks noGrp="1"/>
          </p:cNvSpPr>
          <p:nvPr>
            <p:ph type="ftr" sz="quarter" idx="11"/>
          </p:nvPr>
        </p:nvSpPr>
        <p:spPr>
          <a:xfrm>
            <a:off x="3216672" y="6507988"/>
            <a:ext cx="4811712" cy="329184"/>
          </a:xfrm>
        </p:spPr>
        <p:txBody>
          <a:bodyPr/>
          <a:lstStyle/>
          <a:p>
            <a:endParaRPr lang="en-US" dirty="0"/>
          </a:p>
        </p:txBody>
      </p:sp>
      <p:sp>
        <p:nvSpPr>
          <p:cNvPr id="5" name="Slide Number Placeholder 4"/>
          <p:cNvSpPr>
            <a:spLocks noGrp="1"/>
          </p:cNvSpPr>
          <p:nvPr>
            <p:ph type="sldNum" sz="quarter" idx="12"/>
          </p:nvPr>
        </p:nvSpPr>
        <p:spPr>
          <a:xfrm>
            <a:off x="8077200" y="6517852"/>
            <a:ext cx="1066800" cy="329184"/>
          </a:xfrm>
        </p:spPr>
        <p:txBody>
          <a:bodyPr/>
          <a:lstStyle/>
          <a:p>
            <a:fld id="{C1F53583-EC86-4822-B07D-7DC42C3AB65C}" type="slidenum">
              <a:rPr lang="en-US" smtClean="0"/>
              <a:pPr/>
              <a:t>‹#›</a:t>
            </a:fld>
            <a:endParaRPr lang="en-US" dirty="0"/>
          </a:p>
        </p:txBody>
      </p:sp>
      <p:sp>
        <p:nvSpPr>
          <p:cNvPr id="7" name="Vertical Text Placeholder 2"/>
          <p:cNvSpPr>
            <a:spLocks noGrp="1"/>
          </p:cNvSpPr>
          <p:nvPr>
            <p:ph type="body" orient="vert" idx="1"/>
          </p:nvPr>
        </p:nvSpPr>
        <p:spPr>
          <a:xfrm>
            <a:off x="467544" y="1628800"/>
            <a:ext cx="8208912" cy="4499248"/>
          </a:xfrm>
        </p:spPr>
        <p:txBody>
          <a:bodyPr vert="horz"/>
          <a:lstStyle>
            <a:lvl1pP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585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1D1F-D820-4820-B9B4-5B1D8145B75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0"/>
            <a:ext cx="8421687" cy="2200275"/>
          </a:xfrm>
        </p:spPr>
        <p:txBody>
          <a:bodyPr anchor="b">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2" y="4626864"/>
            <a:ext cx="8421687"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1D1F-D820-4820-B9B4-5B1D8145B756}" type="datetimeFigureOut">
              <a:rPr lang="en-US" smtClean="0"/>
              <a:pPr/>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53583-EC86-4822-B07D-7DC42C3AB65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781D1F-D820-4820-B9B4-5B1D8145B75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781D1F-D820-4820-B9B4-5B1D8145B756}" type="datetimeFigureOut">
              <a:rPr lang="en-US" smtClean="0"/>
              <a:pPr/>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53583-EC86-4822-B07D-7DC42C3AB65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1D1F-D820-4820-B9B4-5B1D8145B756}" type="datetimeFigureOut">
              <a:rPr lang="en-US" smtClean="0"/>
              <a:pPr/>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1D1F-D820-4820-B9B4-5B1D8145B756}" type="datetimeFigureOut">
              <a:rPr lang="en-US" smtClean="0"/>
              <a:pPr/>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81D1F-D820-4820-B9B4-5B1D8145B75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81D1F-D820-4820-B9B4-5B1D8145B756}" type="datetimeFigureOut">
              <a:rPr lang="en-US" smtClean="0"/>
              <a:pPr/>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53583-EC86-4822-B07D-7DC42C3AB6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686800" cy="99060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87952" y="6489700"/>
            <a:ext cx="2643888" cy="329184"/>
          </a:xfrm>
          <a:prstGeom prst="rect">
            <a:avLst/>
          </a:prstGeom>
        </p:spPr>
        <p:txBody>
          <a:bodyPr vert="horz" lIns="91440" tIns="45720" rIns="91440" bIns="45720" rtlCol="0" anchor="ctr"/>
          <a:lstStyle>
            <a:lvl1pPr algn="l">
              <a:defRPr sz="1200">
                <a:solidFill>
                  <a:srgbClr val="FFFFFF"/>
                </a:solidFill>
              </a:defRPr>
            </a:lvl1pPr>
          </a:lstStyle>
          <a:p>
            <a:fld id="{1D781D1F-D820-4820-B9B4-5B1D8145B756}" type="datetimeFigureOut">
              <a:rPr lang="en-US" smtClean="0"/>
              <a:pPr/>
              <a:t>8/1/2024</a:t>
            </a:fld>
            <a:endParaRPr lang="en-US"/>
          </a:p>
        </p:txBody>
      </p:sp>
      <p:sp>
        <p:nvSpPr>
          <p:cNvPr id="5" name="Footer Placeholder 4"/>
          <p:cNvSpPr>
            <a:spLocks noGrp="1"/>
          </p:cNvSpPr>
          <p:nvPr>
            <p:ph type="ftr" sz="quarter" idx="3"/>
          </p:nvPr>
        </p:nvSpPr>
        <p:spPr>
          <a:xfrm>
            <a:off x="3216672" y="6507988"/>
            <a:ext cx="3641328"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983644" y="6503416"/>
            <a:ext cx="1066800" cy="329184"/>
          </a:xfrm>
          <a:prstGeom prst="rect">
            <a:avLst/>
          </a:prstGeom>
        </p:spPr>
        <p:txBody>
          <a:bodyPr vert="horz" lIns="91440" tIns="45720" rIns="91440" bIns="45720" rtlCol="0" anchor="ctr"/>
          <a:lstStyle>
            <a:lvl1pPr algn="l">
              <a:defRPr sz="1400" b="1">
                <a:solidFill>
                  <a:srgbClr val="FFFFFF"/>
                </a:solidFill>
              </a:defRPr>
            </a:lvl1pPr>
          </a:lstStyle>
          <a:p>
            <a:fld id="{C1F53583-EC86-4822-B07D-7DC42C3AB65C}" type="slidenum">
              <a:rPr lang="en-US" smtClean="0"/>
              <a:pPr/>
              <a:t>‹#›</a:t>
            </a:fld>
            <a:endParaRPr lang="en-US" dirty="0"/>
          </a:p>
        </p:txBody>
      </p:sp>
      <p:sp>
        <p:nvSpPr>
          <p:cNvPr id="8" name="AutoShape 6" descr="Image result for isi images"/>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isi images"/>
          <p:cNvSpPr>
            <a:spLocks noChangeAspect="1" noChangeArrowheads="1"/>
          </p:cNvSpPr>
          <p:nvPr userDrawn="1"/>
        </p:nvSpPr>
        <p:spPr bwMode="auto">
          <a:xfrm>
            <a:off x="2483768" y="3811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Image result for bis logo 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145" y="7937"/>
            <a:ext cx="689945" cy="4492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ct val="0"/>
        </a:spcBef>
        <a:buNone/>
        <a:defRPr sz="4000" kern="1200" spc="-100" baseline="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A1E37-6BCB-498F-8ADA-DBC7D7122648}"/>
              </a:ext>
            </a:extLst>
          </p:cNvPr>
          <p:cNvSpPr>
            <a:spLocks noGrp="1"/>
          </p:cNvSpPr>
          <p:nvPr>
            <p:ph type="ctrTitle"/>
          </p:nvPr>
        </p:nvSpPr>
        <p:spPr>
          <a:xfrm>
            <a:off x="457200" y="1828800"/>
            <a:ext cx="8146961" cy="1447800"/>
          </a:xfrm>
        </p:spPr>
        <p:txBody>
          <a:bodyPr>
            <a:noAutofit/>
          </a:bodyPr>
          <a:lstStyle/>
          <a:p>
            <a:pPr algn="ctr"/>
            <a:r>
              <a:rPr lang="en-US" sz="2800" b="1" dirty="0" smtClean="0">
                <a:latin typeface="Bookman Old Style" panose="02050604050505020204" pitchFamily="18" charset="0"/>
                <a:ea typeface="DengXian" panose="02010600030101010101" pitchFamily="2" charset="-122"/>
                <a:cs typeface="Calibri" panose="020F0502020204030204" pitchFamily="34" charset="0"/>
              </a:rPr>
              <a:t>presentation </a:t>
            </a:r>
            <a:br>
              <a:rPr lang="en-US" sz="2800" b="1" dirty="0" smtClean="0">
                <a:latin typeface="Bookman Old Style" panose="02050604050505020204" pitchFamily="18" charset="0"/>
                <a:ea typeface="DengXian" panose="02010600030101010101" pitchFamily="2" charset="-122"/>
                <a:cs typeface="Calibri" panose="020F0502020204030204" pitchFamily="34" charset="0"/>
              </a:rPr>
            </a:br>
            <a:r>
              <a:rPr lang="en-US" sz="2800" b="1" dirty="0" smtClean="0">
                <a:latin typeface="Bookman Old Style" panose="02050604050505020204" pitchFamily="18" charset="0"/>
                <a:ea typeface="DengXian" panose="02010600030101010101" pitchFamily="2" charset="-122"/>
                <a:cs typeface="Calibri" panose="020F0502020204030204" pitchFamily="34" charset="0"/>
              </a:rPr>
              <a:t>on </a:t>
            </a:r>
            <a:br>
              <a:rPr lang="en-US" sz="2800" b="1" dirty="0" smtClean="0">
                <a:latin typeface="Bookman Old Style" panose="02050604050505020204" pitchFamily="18" charset="0"/>
                <a:ea typeface="DengXian" panose="02010600030101010101" pitchFamily="2" charset="-122"/>
                <a:cs typeface="Calibri" panose="020F0502020204030204" pitchFamily="34" charset="0"/>
              </a:rPr>
            </a:br>
            <a:r>
              <a:rPr lang="en-US" sz="2800" b="1" dirty="0" smtClean="0">
                <a:latin typeface="Bookman Old Style" panose="02050604050505020204" pitchFamily="18" charset="0"/>
                <a:ea typeface="DengXian" panose="02010600030101010101" pitchFamily="2" charset="-122"/>
                <a:cs typeface="Calibri" panose="020F0502020204030204" pitchFamily="34" charset="0"/>
              </a:rPr>
              <a:t>Standards on inorganic chemicals</a:t>
            </a:r>
            <a:endParaRPr lang="en-US" sz="2800" b="1" dirty="0"/>
          </a:p>
        </p:txBody>
      </p:sp>
    </p:spTree>
    <p:extLst>
      <p:ext uri="{BB962C8B-B14F-4D97-AF65-F5344CB8AC3E}">
        <p14:creationId xmlns:p14="http://schemas.microsoft.com/office/powerpoint/2010/main" val="306641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924800" cy="5334000"/>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Standards in which T</a:t>
            </a:r>
            <a:r>
              <a:rPr lang="en-IN" sz="2000" b="1" dirty="0" smtClean="0">
                <a:latin typeface="Times New Roman" panose="02020603050405020304" pitchFamily="18" charset="0"/>
                <a:cs typeface="Times New Roman" panose="02020603050405020304" pitchFamily="18" charset="0"/>
              </a:rPr>
              <a:t>itrimetric method is used:</a:t>
            </a:r>
            <a:endParaRPr lang="nl-NL" sz="18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13433 (Part 1) : </a:t>
            </a:r>
            <a:r>
              <a:rPr lang="en-IN" sz="1800" b="1" dirty="0" smtClean="0">
                <a:solidFill>
                  <a:schemeClr val="tx2"/>
                </a:solidFill>
                <a:latin typeface="Times New Roman" panose="02020603050405020304" pitchFamily="18" charset="0"/>
                <a:cs typeface="Times New Roman" panose="02020603050405020304" pitchFamily="18" charset="0"/>
              </a:rPr>
              <a:t>1992/ISO 6490-1 </a:t>
            </a:r>
            <a:r>
              <a:rPr lang="en-IN"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Animal feeds and feeding stuffs - Determination of calcium Part 1 Titrimetric Method</a:t>
            </a:r>
            <a:endParaRPr lang="en-IN" sz="1800" dirty="0" smtClean="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2600 (Part 7) : </a:t>
            </a:r>
            <a:r>
              <a:rPr lang="en-IN" sz="1800" b="1" dirty="0" smtClean="0">
                <a:solidFill>
                  <a:schemeClr val="tx2"/>
                </a:solidFill>
                <a:latin typeface="Times New Roman" panose="02020603050405020304" pitchFamily="18" charset="0"/>
                <a:cs typeface="Times New Roman" panose="02020603050405020304" pitchFamily="18" charset="0"/>
              </a:rPr>
              <a:t>2022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smtClean="0">
                <a:solidFill>
                  <a:schemeClr val="tx2"/>
                </a:solidFill>
                <a:latin typeface="Times New Roman" panose="02020603050405020304" pitchFamily="18" charset="0"/>
                <a:cs typeface="Times New Roman" panose="02020603050405020304" pitchFamily="18" charset="0"/>
              </a:rPr>
              <a:t>Methods Of Chemical Analysis of Zinc and Zinc Base Alloys For Die Castings Part 7 : Determination of Aluminium by Titrimetric Method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4027 (Part 11) : </a:t>
            </a:r>
            <a:r>
              <a:rPr lang="en-IN" sz="1800" b="1" dirty="0" smtClean="0">
                <a:solidFill>
                  <a:schemeClr val="tx2"/>
                </a:solidFill>
                <a:latin typeface="Times New Roman" panose="02020603050405020304" pitchFamily="18" charset="0"/>
                <a:cs typeface="Times New Roman" panose="02020603050405020304" pitchFamily="18" charset="0"/>
              </a:rPr>
              <a:t>2000 </a:t>
            </a:r>
            <a:r>
              <a:rPr lang="en-IN" sz="1800" dirty="0">
                <a:solidFill>
                  <a:schemeClr val="tx2"/>
                </a:solidFill>
                <a:latin typeface="Times New Roman" panose="02020603050405020304" pitchFamily="18" charset="0"/>
                <a:cs typeface="Times New Roman" panose="02020603050405020304" pitchFamily="18" charset="0"/>
              </a:rPr>
              <a:t>- </a:t>
            </a:r>
            <a:r>
              <a:rPr lang="en-IN" sz="1800" dirty="0" err="1" smtClean="0">
                <a:solidFill>
                  <a:schemeClr val="tx2"/>
                </a:solidFill>
                <a:latin typeface="Times New Roman" panose="02020603050405020304" pitchFamily="18" charset="0"/>
                <a:cs typeface="Times New Roman" panose="02020603050405020304" pitchFamily="18" charset="0"/>
              </a:rPr>
              <a:t>Hemical</a:t>
            </a:r>
            <a:r>
              <a:rPr lang="en-IN"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analysis of bronzes - Methods: Part 11 </a:t>
            </a:r>
            <a:r>
              <a:rPr lang="en-IN" sz="1800" dirty="0" smtClean="0">
                <a:solidFill>
                  <a:schemeClr val="tx2"/>
                </a:solidFill>
                <a:latin typeface="Times New Roman" panose="02020603050405020304" pitchFamily="18" charset="0"/>
                <a:cs typeface="Times New Roman" panose="02020603050405020304" pitchFamily="18" charset="0"/>
              </a:rPr>
              <a:t>determination </a:t>
            </a:r>
            <a:r>
              <a:rPr lang="en-IN" sz="1800" dirty="0">
                <a:solidFill>
                  <a:schemeClr val="tx2"/>
                </a:solidFill>
                <a:latin typeface="Times New Roman" panose="02020603050405020304" pitchFamily="18" charset="0"/>
                <a:cs typeface="Times New Roman" panose="02020603050405020304" pitchFamily="18" charset="0"/>
              </a:rPr>
              <a:t>of lead - Ethylenediamine </a:t>
            </a:r>
            <a:r>
              <a:rPr lang="en-IN" sz="1800" dirty="0" err="1">
                <a:solidFill>
                  <a:schemeClr val="tx2"/>
                </a:solidFill>
                <a:latin typeface="Times New Roman" panose="02020603050405020304" pitchFamily="18" charset="0"/>
                <a:cs typeface="Times New Roman" panose="02020603050405020304" pitchFamily="18" charset="0"/>
              </a:rPr>
              <a:t>tetraacetic</a:t>
            </a:r>
            <a:r>
              <a:rPr lang="en-IN" sz="1800" dirty="0">
                <a:solidFill>
                  <a:schemeClr val="tx2"/>
                </a:solidFill>
                <a:latin typeface="Times New Roman" panose="02020603050405020304" pitchFamily="18" charset="0"/>
                <a:cs typeface="Times New Roman" panose="02020603050405020304" pitchFamily="18" charset="0"/>
              </a:rPr>
              <a:t> acid (</a:t>
            </a:r>
            <a:r>
              <a:rPr lang="en-IN" sz="1800" dirty="0" smtClean="0">
                <a:solidFill>
                  <a:schemeClr val="tx2"/>
                </a:solidFill>
                <a:latin typeface="Times New Roman" panose="02020603050405020304" pitchFamily="18" charset="0"/>
                <a:cs typeface="Times New Roman" panose="02020603050405020304" pitchFamily="18" charset="0"/>
              </a:rPr>
              <a:t>EDTA) </a:t>
            </a:r>
            <a:r>
              <a:rPr lang="en-IN" sz="1800" dirty="0">
                <a:solidFill>
                  <a:schemeClr val="tx2"/>
                </a:solidFill>
                <a:latin typeface="Times New Roman" panose="02020603050405020304" pitchFamily="18" charset="0"/>
                <a:cs typeface="Times New Roman" panose="02020603050405020304" pitchFamily="18" charset="0"/>
              </a:rPr>
              <a:t>- Titrimetric </a:t>
            </a:r>
            <a:r>
              <a:rPr lang="en-IN" sz="1800" dirty="0" smtClean="0">
                <a:solidFill>
                  <a:schemeClr val="tx2"/>
                </a:solidFill>
                <a:latin typeface="Times New Roman" panose="02020603050405020304" pitchFamily="18" charset="0"/>
                <a:cs typeface="Times New Roman" panose="02020603050405020304" pitchFamily="18" charset="0"/>
              </a:rPr>
              <a:t>– method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6092 (Part 2/Sec 6) : </a:t>
            </a:r>
            <a:r>
              <a:rPr lang="en-IN" sz="1800" b="1" dirty="0" smtClean="0">
                <a:solidFill>
                  <a:schemeClr val="tx2"/>
                </a:solidFill>
                <a:latin typeface="Times New Roman" panose="02020603050405020304" pitchFamily="18" charset="0"/>
                <a:cs typeface="Times New Roman" panose="02020603050405020304" pitchFamily="18" charset="0"/>
              </a:rPr>
              <a:t>2004/ISO 7408 </a:t>
            </a:r>
            <a:r>
              <a:rPr lang="en-IN" sz="1800" dirty="0">
                <a:solidFill>
                  <a:schemeClr val="tx2"/>
                </a:solidFill>
                <a:latin typeface="Times New Roman" panose="02020603050405020304" pitchFamily="18" charset="0"/>
                <a:cs typeface="Times New Roman" panose="02020603050405020304" pitchFamily="18" charset="0"/>
              </a:rPr>
              <a:t>- Methods of sampling and test for fertilizers: Part 2 determination of nitrogen: Sec 6 ammoniacal nitrogen content in the presence of other substances which release ammonia when treated with sodium hydroxide - Titrimetric method</a:t>
            </a:r>
            <a:endParaRPr lang="nl-NL" sz="1800" dirty="0" smtClean="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582 (Part 12) : </a:t>
            </a:r>
            <a:r>
              <a:rPr lang="en-IN" sz="1800" b="1" dirty="0" smtClean="0">
                <a:solidFill>
                  <a:schemeClr val="tx2"/>
                </a:solidFill>
                <a:latin typeface="Times New Roman" panose="02020603050405020304" pitchFamily="18" charset="0"/>
                <a:cs typeface="Times New Roman" panose="02020603050405020304" pitchFamily="18" charset="0"/>
              </a:rPr>
              <a:t>2022/ISO 5397:1984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smtClean="0">
                <a:solidFill>
                  <a:schemeClr val="tx2"/>
                </a:solidFill>
                <a:latin typeface="Times New Roman" panose="02020603050405020304" pitchFamily="18" charset="0"/>
                <a:cs typeface="Times New Roman" panose="02020603050405020304" pitchFamily="18" charset="0"/>
              </a:rPr>
              <a:t>Methods of Chemical Testing of Leather Part </a:t>
            </a:r>
            <a:r>
              <a:rPr lang="en-IN" sz="1800" dirty="0">
                <a:solidFill>
                  <a:schemeClr val="tx2"/>
                </a:solidFill>
                <a:latin typeface="Times New Roman" panose="02020603050405020304" pitchFamily="18" charset="0"/>
                <a:cs typeface="Times New Roman" panose="02020603050405020304" pitchFamily="18" charset="0"/>
              </a:rPr>
              <a:t>12 Determination of nitrogen content and hide substance Titrimetric method</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46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924800" cy="4800600"/>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Standards in which </a:t>
            </a:r>
            <a:r>
              <a:rPr lang="en-IN" sz="2000" b="1" dirty="0" smtClean="0">
                <a:latin typeface="Times New Roman" panose="02020603050405020304" pitchFamily="18" charset="0"/>
                <a:cs typeface="Times New Roman" panose="02020603050405020304" pitchFamily="18" charset="0"/>
              </a:rPr>
              <a:t>Gravimetric method is used:</a:t>
            </a:r>
            <a:endParaRPr lang="nl-NL" sz="18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2317 : </a:t>
            </a:r>
            <a:r>
              <a:rPr lang="en-IN" sz="1800" b="1" dirty="0" smtClean="0">
                <a:solidFill>
                  <a:schemeClr val="tx2"/>
                </a:solidFill>
                <a:latin typeface="Times New Roman" panose="02020603050405020304" pitchFamily="18" charset="0"/>
                <a:cs typeface="Times New Roman" panose="02020603050405020304" pitchFamily="18" charset="0"/>
              </a:rPr>
              <a:t>1975 </a:t>
            </a:r>
            <a:r>
              <a:rPr lang="en-IN" sz="1800" dirty="0">
                <a:solidFill>
                  <a:schemeClr val="tx2"/>
                </a:solidFill>
                <a:latin typeface="Times New Roman" panose="02020603050405020304" pitchFamily="18" charset="0"/>
                <a:cs typeface="Times New Roman" panose="02020603050405020304" pitchFamily="18" charset="0"/>
              </a:rPr>
              <a:t>- Method for gravimetric determination of sulphates </a:t>
            </a:r>
            <a:endParaRPr lang="nl-NL" sz="18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17321 : </a:t>
            </a:r>
            <a:r>
              <a:rPr lang="nl-NL" sz="1800" b="1" dirty="0" smtClean="0">
                <a:solidFill>
                  <a:schemeClr val="tx2"/>
                </a:solidFill>
                <a:latin typeface="Times New Roman" panose="02020603050405020304" pitchFamily="18" charset="0"/>
                <a:cs typeface="Times New Roman" panose="02020603050405020304" pitchFamily="18" charset="0"/>
              </a:rPr>
              <a:t>2020/ISO </a:t>
            </a:r>
            <a:r>
              <a:rPr lang="nl-NL" sz="1800" b="1" dirty="0">
                <a:solidFill>
                  <a:schemeClr val="tx2"/>
                </a:solidFill>
                <a:latin typeface="Times New Roman" panose="02020603050405020304" pitchFamily="18" charset="0"/>
                <a:cs typeface="Times New Roman" panose="02020603050405020304" pitchFamily="18" charset="0"/>
              </a:rPr>
              <a:t>8343 : </a:t>
            </a:r>
            <a:r>
              <a:rPr lang="nl-NL" sz="1800" b="1" dirty="0" smtClean="0">
                <a:solidFill>
                  <a:schemeClr val="tx2"/>
                </a:solidFill>
                <a:latin typeface="Times New Roman" panose="02020603050405020304" pitchFamily="18" charset="0"/>
                <a:cs typeface="Times New Roman" panose="02020603050405020304" pitchFamily="18" charset="0"/>
              </a:rPr>
              <a:t>1985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smtClean="0">
                <a:solidFill>
                  <a:schemeClr val="tx2"/>
                </a:solidFill>
                <a:latin typeface="Times New Roman" panose="02020603050405020304" pitchFamily="18" charset="0"/>
                <a:cs typeface="Times New Roman" panose="02020603050405020304" pitchFamily="18" charset="0"/>
              </a:rPr>
              <a:t>Ferronickel - </a:t>
            </a:r>
            <a:r>
              <a:rPr lang="en-IN" sz="1800" dirty="0">
                <a:solidFill>
                  <a:schemeClr val="tx2"/>
                </a:solidFill>
                <a:latin typeface="Times New Roman" panose="02020603050405020304" pitchFamily="18" charset="0"/>
                <a:cs typeface="Times New Roman" panose="02020603050405020304" pitchFamily="18" charset="0"/>
              </a:rPr>
              <a:t>Determination of Silicon </a:t>
            </a:r>
            <a:r>
              <a:rPr lang="en-IN" sz="1800" dirty="0" smtClean="0">
                <a:solidFill>
                  <a:schemeClr val="tx2"/>
                </a:solidFill>
                <a:latin typeface="Times New Roman" panose="02020603050405020304" pitchFamily="18" charset="0"/>
                <a:cs typeface="Times New Roman" panose="02020603050405020304" pitchFamily="18" charset="0"/>
              </a:rPr>
              <a:t>Content - </a:t>
            </a:r>
            <a:r>
              <a:rPr lang="en-IN" sz="1800" dirty="0">
                <a:solidFill>
                  <a:schemeClr val="tx2"/>
                </a:solidFill>
                <a:latin typeface="Times New Roman" panose="02020603050405020304" pitchFamily="18" charset="0"/>
                <a:cs typeface="Times New Roman" panose="02020603050405020304" pitchFamily="18" charset="0"/>
              </a:rPr>
              <a:t>Gravimetric </a:t>
            </a:r>
            <a:r>
              <a:rPr lang="en-IN" sz="1800" dirty="0" smtClean="0">
                <a:solidFill>
                  <a:schemeClr val="tx2"/>
                </a:solidFill>
                <a:latin typeface="Times New Roman" panose="02020603050405020304" pitchFamily="18" charset="0"/>
                <a:cs typeface="Times New Roman" panose="02020603050405020304" pitchFamily="18" charset="0"/>
              </a:rPr>
              <a:t>Method</a:t>
            </a:r>
          </a:p>
          <a:p>
            <a:pPr algn="just">
              <a:buFont typeface="Wingdings" panose="05000000000000000000" pitchFamily="2" charset="2"/>
              <a:buChar char="Ø"/>
            </a:pPr>
            <a:r>
              <a:rPr lang="en-IN" sz="1800" b="1" dirty="0" smtClean="0">
                <a:solidFill>
                  <a:schemeClr val="tx2"/>
                </a:solidFill>
                <a:latin typeface="Times New Roman" panose="02020603050405020304" pitchFamily="18" charset="0"/>
                <a:cs typeface="Times New Roman" panose="02020603050405020304" pitchFamily="18" charset="0"/>
              </a:rPr>
              <a:t>IS 12548 : 2022/ISO 3908 : 2009</a:t>
            </a:r>
            <a:r>
              <a:rPr lang="en-IN"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 </a:t>
            </a:r>
            <a:r>
              <a:rPr lang="en-IN" sz="1800" dirty="0" err="1">
                <a:solidFill>
                  <a:schemeClr val="tx2"/>
                </a:solidFill>
                <a:latin typeface="Times New Roman" panose="02020603050405020304" pitchFamily="18" charset="0"/>
                <a:cs typeface="Times New Roman" panose="02020603050405020304" pitchFamily="18" charset="0"/>
              </a:rPr>
              <a:t>Hardmetals</a:t>
            </a:r>
            <a:r>
              <a:rPr lang="en-IN" sz="1800" dirty="0">
                <a:solidFill>
                  <a:schemeClr val="tx2"/>
                </a:solidFill>
                <a:latin typeface="Times New Roman" panose="02020603050405020304" pitchFamily="18" charset="0"/>
                <a:cs typeface="Times New Roman" panose="02020603050405020304" pitchFamily="18" charset="0"/>
              </a:rPr>
              <a:t> Determination of insoluble free carbon Gravimetric </a:t>
            </a:r>
            <a:r>
              <a:rPr lang="en-IN" sz="1800" dirty="0" smtClean="0">
                <a:solidFill>
                  <a:schemeClr val="tx2"/>
                </a:solidFill>
                <a:latin typeface="Times New Roman" panose="02020603050405020304" pitchFamily="18" charset="0"/>
                <a:cs typeface="Times New Roman" panose="02020603050405020304" pitchFamily="18" charset="0"/>
              </a:rPr>
              <a:t>method</a:t>
            </a: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17319 : </a:t>
            </a:r>
            <a:r>
              <a:rPr lang="nl-NL" sz="1800" b="1" dirty="0" smtClean="0">
                <a:solidFill>
                  <a:schemeClr val="tx2"/>
                </a:solidFill>
                <a:latin typeface="Times New Roman" panose="02020603050405020304" pitchFamily="18" charset="0"/>
                <a:cs typeface="Times New Roman" panose="02020603050405020304" pitchFamily="18" charset="0"/>
              </a:rPr>
              <a:t>2020/ISO </a:t>
            </a:r>
            <a:r>
              <a:rPr lang="nl-NL" sz="1800" b="1" dirty="0">
                <a:solidFill>
                  <a:schemeClr val="tx2"/>
                </a:solidFill>
                <a:latin typeface="Times New Roman" panose="02020603050405020304" pitchFamily="18" charset="0"/>
                <a:cs typeface="Times New Roman" panose="02020603050405020304" pitchFamily="18" charset="0"/>
              </a:rPr>
              <a:t>6352 : </a:t>
            </a:r>
            <a:r>
              <a:rPr lang="nl-NL" sz="1800" b="1" dirty="0" smtClean="0">
                <a:solidFill>
                  <a:schemeClr val="tx2"/>
                </a:solidFill>
                <a:latin typeface="Times New Roman" panose="02020603050405020304" pitchFamily="18" charset="0"/>
                <a:cs typeface="Times New Roman" panose="02020603050405020304" pitchFamily="18" charset="0"/>
              </a:rPr>
              <a:t>1995 </a:t>
            </a:r>
            <a:r>
              <a:rPr lang="nl-NL" sz="1800" dirty="0">
                <a:solidFill>
                  <a:schemeClr val="tx2"/>
                </a:solidFill>
                <a:latin typeface="Times New Roman" panose="02020603050405020304" pitchFamily="18" charset="0"/>
                <a:cs typeface="Times New Roman" panose="02020603050405020304" pitchFamily="18" charset="0"/>
              </a:rPr>
              <a:t>- </a:t>
            </a:r>
            <a:r>
              <a:rPr lang="nl-NL" sz="1800" dirty="0" smtClean="0">
                <a:solidFill>
                  <a:schemeClr val="tx2"/>
                </a:solidFill>
                <a:latin typeface="Times New Roman" panose="02020603050405020304" pitchFamily="18" charset="0"/>
                <a:cs typeface="Times New Roman" panose="02020603050405020304" pitchFamily="18" charset="0"/>
              </a:rPr>
              <a:t>Ferronickel - </a:t>
            </a:r>
            <a:r>
              <a:rPr lang="nl-NL" sz="1800" dirty="0">
                <a:solidFill>
                  <a:schemeClr val="tx2"/>
                </a:solidFill>
                <a:latin typeface="Times New Roman" panose="02020603050405020304" pitchFamily="18" charset="0"/>
                <a:cs typeface="Times New Roman" panose="02020603050405020304" pitchFamily="18" charset="0"/>
              </a:rPr>
              <a:t>Determination of Nickel Content </a:t>
            </a:r>
            <a:r>
              <a:rPr lang="nl-NL" sz="1800" dirty="0" smtClean="0">
                <a:solidFill>
                  <a:schemeClr val="tx2"/>
                </a:solidFill>
                <a:latin typeface="Times New Roman" panose="02020603050405020304" pitchFamily="18" charset="0"/>
                <a:cs typeface="Times New Roman" panose="02020603050405020304" pitchFamily="18" charset="0"/>
              </a:rPr>
              <a:t> Dimethylglyoxime - </a:t>
            </a:r>
            <a:r>
              <a:rPr lang="nl-NL" sz="1800" dirty="0">
                <a:solidFill>
                  <a:schemeClr val="tx2"/>
                </a:solidFill>
                <a:latin typeface="Times New Roman" panose="02020603050405020304" pitchFamily="18" charset="0"/>
                <a:cs typeface="Times New Roman" panose="02020603050405020304" pitchFamily="18" charset="0"/>
              </a:rPr>
              <a:t>Gravimetric </a:t>
            </a:r>
            <a:r>
              <a:rPr lang="nl-NL" sz="1800" dirty="0" smtClean="0">
                <a:solidFill>
                  <a:schemeClr val="tx2"/>
                </a:solidFill>
                <a:latin typeface="Times New Roman" panose="02020603050405020304" pitchFamily="18" charset="0"/>
                <a:cs typeface="Times New Roman" panose="02020603050405020304" pitchFamily="18" charset="0"/>
              </a:rPr>
              <a:t>Method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13938 (Part 1) : 1994 </a:t>
            </a:r>
            <a:r>
              <a:rPr lang="en-IN" sz="1800" dirty="0">
                <a:solidFill>
                  <a:schemeClr val="tx2"/>
                </a:solidFill>
                <a:latin typeface="Times New Roman" panose="02020603050405020304" pitchFamily="18" charset="0"/>
                <a:cs typeface="Times New Roman" panose="02020603050405020304" pitchFamily="18" charset="0"/>
              </a:rPr>
              <a:t>- Chemical analysis of ferromanganese: Part 1 determination of silicon by gravimetric </a:t>
            </a:r>
            <a:r>
              <a:rPr lang="en-IN" sz="1800" dirty="0" smtClean="0">
                <a:solidFill>
                  <a:schemeClr val="tx2"/>
                </a:solidFill>
                <a:latin typeface="Times New Roman" panose="02020603050405020304" pitchFamily="18" charset="0"/>
                <a:cs typeface="Times New Roman" panose="02020603050405020304" pitchFamily="18" charset="0"/>
              </a:rPr>
              <a:t>method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1448 (Part 162) : 2018 </a:t>
            </a:r>
            <a:r>
              <a:rPr lang="en-IN" sz="1800" dirty="0">
                <a:solidFill>
                  <a:schemeClr val="tx2"/>
                </a:solidFill>
                <a:latin typeface="Times New Roman" panose="02020603050405020304" pitchFamily="18" charset="0"/>
                <a:cs typeface="Times New Roman" panose="02020603050405020304" pitchFamily="18" charset="0"/>
              </a:rPr>
              <a:t>- Methods of Test For Petroleum and Its Products [P:162] Determination of insoluble Contamination of Hydraulic Fluids by Gravimetric </a:t>
            </a:r>
            <a:r>
              <a:rPr lang="en-IN" sz="1800" dirty="0" smtClean="0">
                <a:solidFill>
                  <a:schemeClr val="tx2"/>
                </a:solidFill>
                <a:latin typeface="Times New Roman" panose="02020603050405020304" pitchFamily="18" charset="0"/>
                <a:cs typeface="Times New Roman" panose="02020603050405020304" pitchFamily="18" charset="0"/>
              </a:rPr>
              <a:t>Analysis</a:t>
            </a: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15106 : </a:t>
            </a:r>
            <a:r>
              <a:rPr lang="nl-NL" sz="1800" b="1" dirty="0" smtClean="0">
                <a:solidFill>
                  <a:schemeClr val="tx2"/>
                </a:solidFill>
                <a:latin typeface="Times New Roman" panose="02020603050405020304" pitchFamily="18" charset="0"/>
                <a:cs typeface="Times New Roman" panose="02020603050405020304" pitchFamily="18" charset="0"/>
              </a:rPr>
              <a:t>2002/ISO 11465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Determination of dry matter and water content on a mass basis - Gravimetric method</a:t>
            </a:r>
            <a:endParaRPr lang="en-IN" sz="180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5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smtClean="0"/>
              <a:t>   Standardization </a:t>
            </a:r>
            <a:r>
              <a:rPr lang="en-IN" dirty="0"/>
              <a:t>on Chemicals</a:t>
            </a:r>
          </a:p>
        </p:txBody>
      </p:sp>
      <p:sp>
        <p:nvSpPr>
          <p:cNvPr id="3" name="Content Placeholder 2"/>
          <p:cNvSpPr>
            <a:spLocks noGrp="1"/>
          </p:cNvSpPr>
          <p:nvPr>
            <p:ph idx="1"/>
          </p:nvPr>
        </p:nvSpPr>
        <p:spPr>
          <a:xfrm>
            <a:off x="457200" y="1676400"/>
            <a:ext cx="8229600" cy="4876800"/>
          </a:xfrm>
        </p:spPr>
        <p:txBody>
          <a:bodyPr>
            <a:normAutofit fontScale="92500" lnSpcReduction="10000"/>
          </a:bodyPr>
          <a:lstStyle/>
          <a:p>
            <a:pPr marL="0" indent="0">
              <a:buFont typeface="Arial" charset="0"/>
              <a:buNone/>
              <a:defRPr/>
            </a:pPr>
            <a:r>
              <a:rPr lang="en-IN" sz="2000" dirty="0">
                <a:solidFill>
                  <a:schemeClr val="accent4">
                    <a:lumMod val="50000"/>
                  </a:schemeClr>
                </a:solidFill>
                <a:latin typeface="Times New Roman" panose="02020603050405020304" pitchFamily="18" charset="0"/>
                <a:cs typeface="Times New Roman" panose="02020603050405020304" pitchFamily="18" charset="0"/>
              </a:rPr>
              <a:t>BIS is engaged in standardization in the field of Inorganic Chemicals through following </a:t>
            </a:r>
            <a:r>
              <a:rPr lang="en-IN" sz="2000" dirty="0" smtClean="0">
                <a:solidFill>
                  <a:schemeClr val="accent4">
                    <a:lumMod val="50000"/>
                  </a:schemeClr>
                </a:solidFill>
                <a:latin typeface="Times New Roman" panose="02020603050405020304" pitchFamily="18" charset="0"/>
                <a:cs typeface="Times New Roman" panose="02020603050405020304" pitchFamily="18" charset="0"/>
              </a:rPr>
              <a:t>Sectional </a:t>
            </a:r>
            <a:r>
              <a:rPr lang="en-IN" sz="2000" dirty="0">
                <a:solidFill>
                  <a:schemeClr val="accent4">
                    <a:lumMod val="50000"/>
                  </a:schemeClr>
                </a:solidFill>
                <a:latin typeface="Times New Roman" panose="02020603050405020304" pitchFamily="18" charset="0"/>
                <a:cs typeface="Times New Roman" panose="02020603050405020304" pitchFamily="18" charset="0"/>
              </a:rPr>
              <a:t>C</a:t>
            </a:r>
            <a:r>
              <a:rPr lang="en-IN" sz="2000" dirty="0" smtClean="0">
                <a:solidFill>
                  <a:schemeClr val="accent4">
                    <a:lumMod val="50000"/>
                  </a:schemeClr>
                </a:solidFill>
                <a:latin typeface="Times New Roman" panose="02020603050405020304" pitchFamily="18" charset="0"/>
                <a:cs typeface="Times New Roman" panose="02020603050405020304" pitchFamily="18" charset="0"/>
              </a:rPr>
              <a:t>ommittee</a:t>
            </a:r>
            <a:r>
              <a:rPr lang="en-IN" sz="2000" dirty="0">
                <a:solidFill>
                  <a:schemeClr val="accent4">
                    <a:lumMod val="50000"/>
                  </a:schemeClr>
                </a:solidFill>
                <a:latin typeface="Times New Roman" panose="02020603050405020304" pitchFamily="18" charset="0"/>
                <a:cs typeface="Times New Roman" panose="02020603050405020304" pitchFamily="18" charset="0"/>
              </a:rPr>
              <a:t>:</a:t>
            </a:r>
          </a:p>
          <a:p>
            <a:pPr marL="0" indent="0">
              <a:buFont typeface="Arial" charset="0"/>
              <a:buNone/>
              <a:defRPr/>
            </a:pPr>
            <a:endParaRPr lang="en-IN" sz="2000" dirty="0">
              <a:solidFill>
                <a:schemeClr val="accent4">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IN" sz="2000" dirty="0">
                <a:solidFill>
                  <a:schemeClr val="accent4">
                    <a:lumMod val="50000"/>
                  </a:schemeClr>
                </a:solidFill>
                <a:latin typeface="Times New Roman" panose="02020603050405020304" pitchFamily="18" charset="0"/>
                <a:cs typeface="Times New Roman" panose="02020603050405020304" pitchFamily="18" charset="0"/>
              </a:rPr>
              <a:t> </a:t>
            </a:r>
            <a:r>
              <a:rPr lang="en-IN" sz="2000" b="1" dirty="0">
                <a:solidFill>
                  <a:schemeClr val="accent4">
                    <a:lumMod val="50000"/>
                  </a:schemeClr>
                </a:solidFill>
                <a:latin typeface="Times New Roman" panose="02020603050405020304" pitchFamily="18" charset="0"/>
                <a:cs typeface="Times New Roman" panose="02020603050405020304" pitchFamily="18" charset="0"/>
              </a:rPr>
              <a:t>Inorganic Chemicals Sectional Committee, CHD 1</a:t>
            </a:r>
          </a:p>
          <a:p>
            <a:pPr>
              <a:buFont typeface="Wingdings" panose="05000000000000000000" pitchFamily="2" charset="2"/>
              <a:buChar char="Ø"/>
              <a:defRPr/>
            </a:pPr>
            <a:endParaRPr lang="en-IN" sz="2000" b="1" dirty="0">
              <a:solidFill>
                <a:schemeClr val="accent4">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IN" sz="2000" b="1" dirty="0">
                <a:solidFill>
                  <a:schemeClr val="accent4">
                    <a:lumMod val="50000"/>
                  </a:schemeClr>
                </a:solidFill>
                <a:latin typeface="Times New Roman" panose="02020603050405020304" pitchFamily="18" charset="0"/>
                <a:cs typeface="Times New Roman" panose="02020603050405020304" pitchFamily="18" charset="0"/>
              </a:rPr>
              <a:t>Scope: </a:t>
            </a:r>
            <a:r>
              <a:rPr lang="en-US" sz="2000" dirty="0">
                <a:solidFill>
                  <a:schemeClr val="accent4">
                    <a:lumMod val="50000"/>
                  </a:schemeClr>
                </a:solidFill>
                <a:latin typeface="Times New Roman" panose="02020603050405020304" pitchFamily="18" charset="0"/>
                <a:cs typeface="Times New Roman" panose="02020603050405020304" pitchFamily="18" charset="0"/>
              </a:rPr>
              <a:t>To formulate Indian Standards on terminology, methods of sampling and tests (including general methods) code of practices and specification for all inorganic chemicals (except electroplating and photographic chemicals). </a:t>
            </a:r>
          </a:p>
          <a:p>
            <a:pPr>
              <a:buFont typeface="Wingdings" panose="05000000000000000000" pitchFamily="2" charset="2"/>
              <a:buChar char="Ø"/>
              <a:defRPr/>
            </a:pPr>
            <a:endParaRPr lang="en-US" sz="2000" dirty="0">
              <a:solidFill>
                <a:schemeClr val="accent4">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sz="2000" dirty="0">
                <a:solidFill>
                  <a:schemeClr val="accent4">
                    <a:lumMod val="50000"/>
                  </a:schemeClr>
                </a:solidFill>
                <a:latin typeface="Times New Roman" panose="02020603050405020304" pitchFamily="18" charset="0"/>
                <a:cs typeface="Times New Roman" panose="02020603050405020304" pitchFamily="18" charset="0"/>
              </a:rPr>
              <a:t>To participate in the work of </a:t>
            </a:r>
            <a:r>
              <a:rPr lang="en-US" sz="2000" b="1" dirty="0">
                <a:solidFill>
                  <a:schemeClr val="accent4">
                    <a:lumMod val="50000"/>
                  </a:schemeClr>
                </a:solidFill>
                <a:latin typeface="Times New Roman" panose="02020603050405020304" pitchFamily="18" charset="0"/>
                <a:cs typeface="Times New Roman" panose="02020603050405020304" pitchFamily="18" charset="0"/>
              </a:rPr>
              <a:t>ISO/TC 47 Chemistry</a:t>
            </a:r>
            <a:r>
              <a:rPr lang="en-US" sz="2000" dirty="0">
                <a:solidFill>
                  <a:schemeClr val="accent4">
                    <a:lumMod val="50000"/>
                  </a:schemeClr>
                </a:solidFill>
                <a:latin typeface="Times New Roman" panose="02020603050405020304" pitchFamily="18" charset="0"/>
                <a:cs typeface="Times New Roman" panose="02020603050405020304" pitchFamily="18" charset="0"/>
              </a:rPr>
              <a:t> and </a:t>
            </a:r>
            <a:r>
              <a:rPr lang="en-US" sz="2000" b="1" dirty="0">
                <a:solidFill>
                  <a:schemeClr val="accent4">
                    <a:lumMod val="50000"/>
                  </a:schemeClr>
                </a:solidFill>
                <a:latin typeface="Times New Roman" panose="02020603050405020304" pitchFamily="18" charset="0"/>
                <a:cs typeface="Times New Roman" panose="02020603050405020304" pitchFamily="18" charset="0"/>
              </a:rPr>
              <a:t>ISO/TC 298 Rare Earth.</a:t>
            </a:r>
          </a:p>
          <a:p>
            <a:pPr>
              <a:buFont typeface="Wingdings" panose="05000000000000000000" pitchFamily="2" charset="2"/>
              <a:buChar char="Ø"/>
              <a:defRPr/>
            </a:pPr>
            <a:endParaRPr lang="en-US" sz="2000" b="1" dirty="0">
              <a:solidFill>
                <a:schemeClr val="accent4">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altLang="en-US" sz="2000" dirty="0">
                <a:solidFill>
                  <a:schemeClr val="accent4">
                    <a:lumMod val="50000"/>
                  </a:schemeClr>
                </a:solidFill>
                <a:latin typeface="Times New Roman" panose="02020603050405020304" pitchFamily="18" charset="0"/>
                <a:cs typeface="Times New Roman" panose="02020603050405020304" pitchFamily="18" charset="0"/>
              </a:rPr>
              <a:t>CHD 1 has published around 200 standards out of which around 155 are product standards.</a:t>
            </a:r>
          </a:p>
          <a:p>
            <a:pPr>
              <a:buFont typeface="Wingdings" panose="05000000000000000000" pitchFamily="2" charset="2"/>
              <a:buChar char="Ø"/>
              <a:defRPr/>
            </a:pPr>
            <a:endParaRPr lang="en-US" altLang="en-US" sz="2000" dirty="0">
              <a:solidFill>
                <a:schemeClr val="accent4">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Member Secretary – Mr. Sagar Singh</a:t>
            </a:r>
          </a:p>
          <a:p>
            <a:pPr>
              <a:buFont typeface="Wingdings" panose="05000000000000000000" pitchFamily="2" charset="2"/>
              <a:buChar char="Ø"/>
              <a:defRPr/>
            </a:pPr>
            <a:endParaRPr lang="en-US" dirty="0"/>
          </a:p>
          <a:p>
            <a:pPr>
              <a:defRPr/>
            </a:pPr>
            <a:endParaRPr lang="en-US" dirty="0"/>
          </a:p>
        </p:txBody>
      </p:sp>
    </p:spTree>
    <p:extLst>
      <p:ext uri="{BB962C8B-B14F-4D97-AF65-F5344CB8AC3E}">
        <p14:creationId xmlns:p14="http://schemas.microsoft.com/office/powerpoint/2010/main" val="2503082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7924800" cy="1676400"/>
          </a:xfrm>
        </p:spPr>
        <p:txBody>
          <a:bodyPr/>
          <a:lstStyle/>
          <a:p>
            <a:pPr algn="ctr">
              <a:defRPr/>
            </a:pPr>
            <a:r>
              <a:rPr lang="en-IN" dirty="0"/>
              <a:t>Important Product Standards </a:t>
            </a:r>
            <a:r>
              <a:rPr lang="en-IN" dirty="0" smtClean="0"/>
              <a:t>on Inorganic Chemicals</a:t>
            </a:r>
            <a:endParaRPr lang="en-US" dirty="0"/>
          </a:p>
        </p:txBody>
      </p:sp>
    </p:spTree>
    <p:extLst>
      <p:ext uri="{BB962C8B-B14F-4D97-AF65-F5344CB8AC3E}">
        <p14:creationId xmlns:p14="http://schemas.microsoft.com/office/powerpoint/2010/main" val="243012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5943600" cy="990600"/>
          </a:xfrm>
        </p:spPr>
        <p:txBody>
          <a:bodyPr/>
          <a:lstStyle/>
          <a:p>
            <a:r>
              <a:rPr lang="en-US" dirty="0"/>
              <a:t>IS 264:2005</a:t>
            </a:r>
            <a:endParaRPr lang="en-IN" dirty="0"/>
          </a:p>
        </p:txBody>
      </p:sp>
      <p:sp>
        <p:nvSpPr>
          <p:cNvPr id="5" name="Rectangle 4"/>
          <p:cNvSpPr/>
          <p:nvPr/>
        </p:nvSpPr>
        <p:spPr>
          <a:xfrm>
            <a:off x="381000" y="1676400"/>
            <a:ext cx="8534400" cy="461665"/>
          </a:xfrm>
          <a:prstGeom prst="rect">
            <a:avLst/>
          </a:prstGeom>
        </p:spPr>
        <p:txBody>
          <a:bodyPr wrap="square">
            <a:spAutoFit/>
          </a:bodyPr>
          <a:lstStyle/>
          <a:p>
            <a:pPr>
              <a:defRPr/>
            </a:pPr>
            <a:r>
              <a:rPr lang="en-US" sz="2400" dirty="0">
                <a:solidFill>
                  <a:schemeClr val="accent4">
                    <a:lumMod val="50000"/>
                  </a:schemeClr>
                </a:solidFill>
              </a:rPr>
              <a:t>NITRIC ACID – SPECIFICATION (</a:t>
            </a:r>
            <a:r>
              <a:rPr lang="en-US" sz="2400" i="1" dirty="0">
                <a:solidFill>
                  <a:schemeClr val="accent4">
                    <a:lumMod val="50000"/>
                  </a:schemeClr>
                </a:solidFill>
              </a:rPr>
              <a:t>Third Revision</a:t>
            </a:r>
            <a:r>
              <a:rPr lang="en-US" sz="2400" dirty="0">
                <a:solidFill>
                  <a:schemeClr val="accent4">
                    <a:lumMod val="50000"/>
                  </a:schemeClr>
                </a:solidFill>
              </a:rPr>
              <a:t>)</a:t>
            </a:r>
          </a:p>
        </p:txBody>
      </p:sp>
      <p:sp>
        <p:nvSpPr>
          <p:cNvPr id="6" name="Rectangle 5"/>
          <p:cNvSpPr/>
          <p:nvPr/>
        </p:nvSpPr>
        <p:spPr>
          <a:xfrm>
            <a:off x="352567" y="2272184"/>
            <a:ext cx="4800600" cy="3139321"/>
          </a:xfrm>
          <a:prstGeom prst="rect">
            <a:avLst/>
          </a:prstGeom>
        </p:spPr>
        <p:txBody>
          <a:bodyPr wrap="square">
            <a:spAutoFit/>
          </a:bodyPr>
          <a:lstStyle/>
          <a:p>
            <a:r>
              <a:rPr lang="en-IN" altLang="en-US" b="1" dirty="0">
                <a:solidFill>
                  <a:schemeClr val="accent4">
                    <a:lumMod val="50000"/>
                  </a:schemeClr>
                </a:solidFill>
                <a:latin typeface="Times New Roman" panose="02020603050405020304" pitchFamily="18" charset="0"/>
                <a:cs typeface="Times New Roman" panose="02020603050405020304" pitchFamily="18" charset="0"/>
              </a:rPr>
              <a:t>SCOPE</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the methods of sampling and test for nitric acid.</a:t>
            </a:r>
          </a:p>
          <a:p>
            <a:endParaRPr lang="en-IN" altLang="en-US" dirty="0">
              <a:solidFill>
                <a:schemeClr val="accent4">
                  <a:lumMod val="50000"/>
                </a:schemeClr>
              </a:solidFill>
              <a:latin typeface="Times New Roman" panose="02020603050405020304" pitchFamily="18" charset="0"/>
              <a:cs typeface="Times New Roman" panose="02020603050405020304" pitchFamily="18" charset="0"/>
            </a:endParaRPr>
          </a:p>
          <a:p>
            <a:r>
              <a:rPr lang="en-IN" altLang="en-US" b="1" dirty="0">
                <a:solidFill>
                  <a:schemeClr val="accent4">
                    <a:lumMod val="50000"/>
                  </a:schemeClr>
                </a:solidFill>
                <a:latin typeface="Times New Roman" panose="02020603050405020304" pitchFamily="18" charset="0"/>
                <a:cs typeface="Times New Roman" panose="02020603050405020304" pitchFamily="18" charset="0"/>
              </a:rPr>
              <a:t>GRADES</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Nitric acid shall be of the following five grades:</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a) Technical (Tech),</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b) Nitration,</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c) Explosive,</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d) Chemically pure (CP), and</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e) Analytical reagent (AR).</a:t>
            </a:r>
          </a:p>
        </p:txBody>
      </p:sp>
      <p:pic>
        <p:nvPicPr>
          <p:cNvPr id="4" name="Picture 3"/>
          <p:cNvPicPr>
            <a:picLocks noChangeAspect="1"/>
          </p:cNvPicPr>
          <p:nvPr/>
        </p:nvPicPr>
        <p:blipFill>
          <a:blip r:embed="rId2"/>
          <a:stretch>
            <a:fillRect/>
          </a:stretch>
        </p:blipFill>
        <p:spPr>
          <a:xfrm>
            <a:off x="5181600" y="2489165"/>
            <a:ext cx="3629026" cy="2409825"/>
          </a:xfrm>
          <a:prstGeom prst="rect">
            <a:avLst/>
          </a:prstGeom>
        </p:spPr>
      </p:pic>
    </p:spTree>
    <p:extLst>
      <p:ext uri="{BB962C8B-B14F-4D97-AF65-F5344CB8AC3E}">
        <p14:creationId xmlns:p14="http://schemas.microsoft.com/office/powerpoint/2010/main" val="190710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533400"/>
            <a:ext cx="8001000" cy="5715000"/>
          </a:xfrm>
        </p:spPr>
        <p:txBody>
          <a:bodyPr>
            <a:normAutofit/>
          </a:bodyPr>
          <a:lstStyle/>
          <a:p>
            <a:pPr algn="just">
              <a:buFont typeface="Wingdings" panose="05000000000000000000" pitchFamily="2" charset="2"/>
              <a:buChar char="Ø"/>
            </a:pPr>
            <a:endParaRPr lang="en-IN" sz="1800" b="1"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b="1"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smtClean="0">
                <a:solidFill>
                  <a:srgbClr val="002060"/>
                </a:solidFill>
                <a:latin typeface="Times New Roman" panose="02020603050405020304" pitchFamily="18" charset="0"/>
                <a:cs typeface="Times New Roman" panose="02020603050405020304" pitchFamily="18" charset="0"/>
              </a:rPr>
              <a:t>Technical</a:t>
            </a:r>
            <a:r>
              <a:rPr lang="en-IN" sz="1800" b="1" dirty="0">
                <a:solidFill>
                  <a:srgbClr val="002060"/>
                </a:solidFill>
                <a:latin typeface="Times New Roman" panose="02020603050405020304" pitchFamily="18" charset="0"/>
                <a:cs typeface="Times New Roman" panose="02020603050405020304" pitchFamily="18" charset="0"/>
              </a:rPr>
              <a:t>, Nitration and Explosive Grades</a:t>
            </a:r>
          </a:p>
          <a:p>
            <a:pPr marL="0" indent="0" algn="just">
              <a:buNone/>
            </a:pPr>
            <a:r>
              <a:rPr lang="en-IN" sz="1800" dirty="0">
                <a:solidFill>
                  <a:srgbClr val="002060"/>
                </a:solidFill>
                <a:latin typeface="Times New Roman" panose="02020603050405020304" pitchFamily="18" charset="0"/>
                <a:cs typeface="Times New Roman" panose="02020603050405020304" pitchFamily="18" charset="0"/>
              </a:rPr>
              <a:t>The material shall be not darker than pale brown </a:t>
            </a:r>
            <a:r>
              <a:rPr lang="en-IN" sz="1800" dirty="0" smtClean="0">
                <a:solidFill>
                  <a:srgbClr val="002060"/>
                </a:solidFill>
                <a:latin typeface="Times New Roman" panose="02020603050405020304" pitchFamily="18" charset="0"/>
                <a:cs typeface="Times New Roman" panose="02020603050405020304" pitchFamily="18" charset="0"/>
              </a:rPr>
              <a:t>in colour </a:t>
            </a:r>
            <a:r>
              <a:rPr lang="en-IN" sz="1800" dirty="0">
                <a:solidFill>
                  <a:srgbClr val="002060"/>
                </a:solidFill>
                <a:latin typeface="Times New Roman" panose="02020603050405020304" pitchFamily="18" charset="0"/>
                <a:cs typeface="Times New Roman" panose="02020603050405020304" pitchFamily="18" charset="0"/>
              </a:rPr>
              <a:t>and shall be free from sediment and other </a:t>
            </a:r>
            <a:r>
              <a:rPr lang="en-IN" sz="1800" dirty="0" smtClean="0">
                <a:solidFill>
                  <a:srgbClr val="002060"/>
                </a:solidFill>
                <a:latin typeface="Times New Roman" panose="02020603050405020304" pitchFamily="18" charset="0"/>
                <a:cs typeface="Times New Roman" panose="02020603050405020304" pitchFamily="18" charset="0"/>
              </a:rPr>
              <a:t>visible impurities.</a:t>
            </a:r>
          </a:p>
          <a:p>
            <a:pPr algn="just">
              <a:buFont typeface="Wingdings" panose="05000000000000000000" pitchFamily="2" charset="2"/>
              <a:buChar char="Ø"/>
            </a:pPr>
            <a:r>
              <a:rPr lang="en-IN" sz="1800" b="1" dirty="0" smtClean="0">
                <a:solidFill>
                  <a:srgbClr val="002060"/>
                </a:solidFill>
                <a:latin typeface="Times New Roman" panose="02020603050405020304" pitchFamily="18" charset="0"/>
                <a:cs typeface="Times New Roman" panose="02020603050405020304" pitchFamily="18" charset="0"/>
              </a:rPr>
              <a:t>Chemically </a:t>
            </a:r>
            <a:r>
              <a:rPr lang="en-IN" sz="1800" b="1" dirty="0">
                <a:solidFill>
                  <a:srgbClr val="002060"/>
                </a:solidFill>
                <a:latin typeface="Times New Roman" panose="02020603050405020304" pitchFamily="18" charset="0"/>
                <a:cs typeface="Times New Roman" panose="02020603050405020304" pitchFamily="18" charset="0"/>
              </a:rPr>
              <a:t>Pure and Analytical </a:t>
            </a:r>
            <a:r>
              <a:rPr lang="en-IN" sz="1800" b="1" dirty="0" smtClean="0">
                <a:solidFill>
                  <a:srgbClr val="002060"/>
                </a:solidFill>
                <a:latin typeface="Times New Roman" panose="02020603050405020304" pitchFamily="18" charset="0"/>
                <a:cs typeface="Times New Roman" panose="02020603050405020304" pitchFamily="18" charset="0"/>
              </a:rPr>
              <a:t>Reagent Grades</a:t>
            </a:r>
            <a:endParaRPr lang="en-IN" sz="18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IN" sz="1800" dirty="0">
                <a:solidFill>
                  <a:srgbClr val="002060"/>
                </a:solidFill>
                <a:latin typeface="Times New Roman" panose="02020603050405020304" pitchFamily="18" charset="0"/>
                <a:cs typeface="Times New Roman" panose="02020603050405020304" pitchFamily="18" charset="0"/>
              </a:rPr>
              <a:t>The material shall be clear and almost </a:t>
            </a:r>
            <a:r>
              <a:rPr lang="en-IN" sz="1800" dirty="0" smtClean="0">
                <a:solidFill>
                  <a:srgbClr val="002060"/>
                </a:solidFill>
                <a:latin typeface="Times New Roman" panose="02020603050405020304" pitchFamily="18" charset="0"/>
                <a:cs typeface="Times New Roman" panose="02020603050405020304" pitchFamily="18" charset="0"/>
              </a:rPr>
              <a:t>colourless, free from </a:t>
            </a:r>
            <a:r>
              <a:rPr lang="en-IN" sz="1800" dirty="0">
                <a:solidFill>
                  <a:srgbClr val="002060"/>
                </a:solidFill>
                <a:latin typeface="Times New Roman" panose="02020603050405020304" pitchFamily="18" charset="0"/>
                <a:cs typeface="Times New Roman" panose="02020603050405020304" pitchFamily="18" charset="0"/>
              </a:rPr>
              <a:t>sediment and other visible impurities</a:t>
            </a:r>
            <a:r>
              <a:rPr lang="en-IN" sz="1800"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en-IN" sz="18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 main industrial use of nitric acid is for the production of fertilizers. Nitric acid is neutralized with ammonia to give ammonium nitrate. This application consumes 75–80% of the 26 million tonnes produced annually (1987). The other main applications are for the production of explosives, nylon precursors, and specialty organic compounds</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In elemental analysis by ICP-MS, ICP-AES, GFAA, and Flame AA, dilute nitric acid (</a:t>
            </a:r>
            <a:r>
              <a:rPr lang="en-IN" sz="1800" dirty="0" smtClean="0">
                <a:solidFill>
                  <a:srgbClr val="002060"/>
                </a:solidFill>
                <a:latin typeface="Times New Roman" panose="02020603050405020304" pitchFamily="18" charset="0"/>
                <a:cs typeface="Times New Roman" panose="02020603050405020304" pitchFamily="18" charset="0"/>
              </a:rPr>
              <a:t>0.5–5.0 %) </a:t>
            </a:r>
            <a:r>
              <a:rPr lang="en-IN" sz="1800" dirty="0">
                <a:solidFill>
                  <a:srgbClr val="002060"/>
                </a:solidFill>
                <a:latin typeface="Times New Roman" panose="02020603050405020304" pitchFamily="18" charset="0"/>
                <a:cs typeface="Times New Roman" panose="02020603050405020304" pitchFamily="18" charset="0"/>
              </a:rPr>
              <a:t>is used as a matrix compound for determining metal traces in solutions</a:t>
            </a:r>
          </a:p>
          <a:p>
            <a:pPr marL="0" indent="0" algn="just">
              <a:buNone/>
            </a:pPr>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09600" y="609600"/>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DESCRIPTION</a:t>
            </a:r>
            <a:endParaRPr lang="en-IN" sz="2000" dirty="0"/>
          </a:p>
        </p:txBody>
      </p:sp>
      <p:sp>
        <p:nvSpPr>
          <p:cNvPr id="7" name="Rounded Rectangle 6"/>
          <p:cNvSpPr/>
          <p:nvPr/>
        </p:nvSpPr>
        <p:spPr>
          <a:xfrm>
            <a:off x="580030" y="3162300"/>
            <a:ext cx="551597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USES OF NITRIC ACID</a:t>
            </a:r>
          </a:p>
        </p:txBody>
      </p:sp>
    </p:spTree>
    <p:extLst>
      <p:ext uri="{BB962C8B-B14F-4D97-AF65-F5344CB8AC3E}">
        <p14:creationId xmlns:p14="http://schemas.microsoft.com/office/powerpoint/2010/main" val="279788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486400"/>
          </a:xfrm>
        </p:spPr>
        <p:txBody>
          <a:bodyPr>
            <a:normAutofit/>
          </a:bodyPr>
          <a:lstStyle/>
          <a:p>
            <a:pPr>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Nitric </a:t>
            </a:r>
            <a:r>
              <a:rPr lang="en-IN" sz="1800" dirty="0">
                <a:solidFill>
                  <a:srgbClr val="002060"/>
                </a:solidFill>
                <a:latin typeface="Times New Roman" panose="02020603050405020304" pitchFamily="18" charset="0"/>
                <a:cs typeface="Times New Roman" panose="02020603050405020304" pitchFamily="18" charset="0"/>
              </a:rPr>
              <a:t>acid is supplied in screw-stoppered stone bottles or glass carboys, the containers shall be fitted with leak-tight stoppers.</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 stoppers shall be further sealed by putty made from china clay or a mixture of sodium silicate and asbestos flour or a mixture of sulphur and sand.</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Nitric acid of chemically pure and analysis reagent grades shall be supplied in glass bottles or glass carboys fitted with tight fitting TEFLON WASHERS (of thickness 0.2 mm) and stoppered with HDPE or other suitable stopper. The use of HDPE or other suitable caps over the stopper is </a:t>
            </a:r>
            <a:r>
              <a:rPr lang="en-IN" sz="1800" dirty="0" smtClean="0">
                <a:solidFill>
                  <a:srgbClr val="002060"/>
                </a:solidFill>
                <a:latin typeface="Times New Roman" panose="02020603050405020304" pitchFamily="18" charset="0"/>
                <a:cs typeface="Times New Roman" panose="02020603050405020304" pitchFamily="18" charset="0"/>
              </a:rPr>
              <a:t>recommended.</a:t>
            </a: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They </a:t>
            </a:r>
            <a:r>
              <a:rPr lang="en-IN" sz="1800" dirty="0">
                <a:solidFill>
                  <a:srgbClr val="002060"/>
                </a:solidFill>
                <a:latin typeface="Times New Roman" panose="02020603050405020304" pitchFamily="18" charset="0"/>
                <a:cs typeface="Times New Roman" panose="02020603050405020304" pitchFamily="18" charset="0"/>
              </a:rPr>
              <a:t>shall prominently display the cautionary notice</a:t>
            </a:r>
            <a:r>
              <a:rPr lang="en-IN" sz="1800" dirty="0" smtClean="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IN"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BIS Certification </a:t>
            </a:r>
            <a:r>
              <a:rPr lang="en-IN" sz="1800" dirty="0" smtClean="0">
                <a:solidFill>
                  <a:srgbClr val="002060"/>
                </a:solidFill>
                <a:latin typeface="Times New Roman" panose="02020603050405020304" pitchFamily="18" charset="0"/>
                <a:cs typeface="Times New Roman" panose="02020603050405020304" pitchFamily="18" charset="0"/>
              </a:rPr>
              <a:t>Marking - The </a:t>
            </a:r>
            <a:r>
              <a:rPr lang="en-IN" sz="1800" dirty="0">
                <a:solidFill>
                  <a:srgbClr val="002060"/>
                </a:solidFill>
                <a:latin typeface="Times New Roman" panose="02020603050405020304" pitchFamily="18" charset="0"/>
                <a:cs typeface="Times New Roman" panose="02020603050405020304" pitchFamily="18" charset="0"/>
              </a:rPr>
              <a:t>use of the Standard Mark is </a:t>
            </a:r>
            <a:r>
              <a:rPr lang="en-IN" sz="1800" dirty="0" smtClean="0">
                <a:solidFill>
                  <a:srgbClr val="002060"/>
                </a:solidFill>
                <a:latin typeface="Times New Roman" panose="02020603050405020304" pitchFamily="18" charset="0"/>
                <a:cs typeface="Times New Roman" panose="02020603050405020304" pitchFamily="18" charset="0"/>
              </a:rPr>
              <a:t>governed by </a:t>
            </a:r>
            <a:r>
              <a:rPr lang="en-IN" sz="1800" dirty="0">
                <a:solidFill>
                  <a:srgbClr val="002060"/>
                </a:solidFill>
                <a:latin typeface="Times New Roman" panose="02020603050405020304" pitchFamily="18" charset="0"/>
                <a:cs typeface="Times New Roman" panose="02020603050405020304" pitchFamily="18" charset="0"/>
              </a:rPr>
              <a:t>the provisions of the Bureau of Indian </a:t>
            </a:r>
            <a:r>
              <a:rPr lang="en-IN" sz="1800" dirty="0" smtClean="0">
                <a:solidFill>
                  <a:srgbClr val="002060"/>
                </a:solidFill>
                <a:latin typeface="Times New Roman" panose="02020603050405020304" pitchFamily="18" charset="0"/>
                <a:cs typeface="Times New Roman" panose="02020603050405020304" pitchFamily="18" charset="0"/>
              </a:rPr>
              <a:t>Standards Act</a:t>
            </a:r>
            <a:r>
              <a:rPr lang="en-IN" sz="1800" dirty="0">
                <a:solidFill>
                  <a:srgbClr val="002060"/>
                </a:solidFill>
                <a:latin typeface="Times New Roman" panose="02020603050405020304" pitchFamily="18" charset="0"/>
                <a:cs typeface="Times New Roman" panose="02020603050405020304" pitchFamily="18" charset="0"/>
              </a:rPr>
              <a:t>, 1986 and the Rules </a:t>
            </a:r>
            <a:r>
              <a:rPr lang="en-IN" sz="1800" dirty="0" smtClean="0">
                <a:solidFill>
                  <a:srgbClr val="002060"/>
                </a:solidFill>
                <a:latin typeface="Times New Roman" panose="02020603050405020304" pitchFamily="18" charset="0"/>
                <a:cs typeface="Times New Roman" panose="02020603050405020304" pitchFamily="18" charset="0"/>
              </a:rPr>
              <a:t>and </a:t>
            </a:r>
            <a:r>
              <a:rPr lang="en-IN" sz="1800" dirty="0">
                <a:solidFill>
                  <a:srgbClr val="002060"/>
                </a:solidFill>
                <a:latin typeface="Times New Roman" panose="02020603050405020304" pitchFamily="18" charset="0"/>
                <a:cs typeface="Times New Roman" panose="02020603050405020304" pitchFamily="18" charset="0"/>
              </a:rPr>
              <a:t>Regulations </a:t>
            </a:r>
            <a:r>
              <a:rPr lang="en-IN" sz="1800" dirty="0" smtClean="0">
                <a:solidFill>
                  <a:srgbClr val="002060"/>
                </a:solidFill>
                <a:latin typeface="Times New Roman" panose="02020603050405020304" pitchFamily="18" charset="0"/>
                <a:cs typeface="Times New Roman" panose="02020603050405020304" pitchFamily="18" charset="0"/>
              </a:rPr>
              <a:t>made thereunder</a:t>
            </a:r>
            <a:r>
              <a:rPr lang="en-IN" sz="1800" dirty="0">
                <a:solidFill>
                  <a:srgbClr val="002060"/>
                </a:solidFill>
                <a:latin typeface="Times New Roman" panose="02020603050405020304" pitchFamily="18" charset="0"/>
                <a:cs typeface="Times New Roman" panose="02020603050405020304" pitchFamily="18" charset="0"/>
              </a:rPr>
              <a:t>.</a:t>
            </a:r>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IN"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828800" y="4038600"/>
            <a:ext cx="5181600" cy="4572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‘CORROSIVE, HANDLE WITH CARE’</a:t>
            </a:r>
          </a:p>
        </p:txBody>
      </p:sp>
      <p:sp>
        <p:nvSpPr>
          <p:cNvPr id="5" name="Rounded Rectangle 4"/>
          <p:cNvSpPr/>
          <p:nvPr/>
        </p:nvSpPr>
        <p:spPr>
          <a:xfrm>
            <a:off x="609600" y="609600"/>
            <a:ext cx="525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PACKING </a:t>
            </a:r>
            <a:r>
              <a:rPr lang="en-IN" sz="2000" dirty="0" smtClean="0"/>
              <a:t>AND </a:t>
            </a:r>
            <a:r>
              <a:rPr lang="en-IN" sz="2000" dirty="0"/>
              <a:t>MARKING OF NITRIC ACID</a:t>
            </a:r>
          </a:p>
        </p:txBody>
      </p:sp>
    </p:spTree>
    <p:extLst>
      <p:ext uri="{BB962C8B-B14F-4D97-AF65-F5344CB8AC3E}">
        <p14:creationId xmlns:p14="http://schemas.microsoft.com/office/powerpoint/2010/main" val="9124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1295400"/>
            <a:ext cx="8229600" cy="4876800"/>
          </a:xfrm>
        </p:spPr>
        <p:txBody>
          <a:bodyPr>
            <a:normAutofit/>
          </a:bodyPr>
          <a:lstStyle/>
          <a:p>
            <a:pPr algn="just">
              <a:buFont typeface="Wingdings" panose="05000000000000000000" pitchFamily="2" charset="2"/>
              <a:buChar char="v"/>
            </a:pPr>
            <a:r>
              <a:rPr lang="en-IN" sz="1800" dirty="0">
                <a:latin typeface="Times New Roman" panose="02020603050405020304" pitchFamily="18" charset="0"/>
                <a:cs typeface="Times New Roman" panose="02020603050405020304" pitchFamily="18" charset="0"/>
              </a:rPr>
              <a:t>Nitric acid is a corrosive acid and a powerful oxidizing agent. The major hazard posed by it is chemical burns, as it carries out acid hydrolysis with proteins (amide) and fats (ester), which consequently decomposes living tissue (e.g. skin and flesh). Concentrated nitric acid stains human skin yellow due to its reaction with the keratin. These yellow stains turn orange when neutralized</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Systemic effects are unlikely, and the substance is not considered a carcinogen or mutagen</a:t>
            </a:r>
            <a:r>
              <a:rPr lang="en-IN" sz="1800" dirty="0" smtClean="0">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a:p>
            <a:pPr marL="0" indent="0" algn="just">
              <a:buNone/>
            </a:pPr>
            <a:endParaRPr lang="en-IN"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IN" sz="1800" dirty="0">
                <a:latin typeface="Times New Roman" panose="02020603050405020304" pitchFamily="18" charset="0"/>
                <a:cs typeface="Times New Roman" panose="02020603050405020304" pitchFamily="18" charset="0"/>
              </a:rPr>
              <a:t>The standard first-aid treatment for acid spills on the skin is, as for other corrosive agents, irrigation with large quantities of water. Washing is continued for at least </a:t>
            </a:r>
            <a:r>
              <a:rPr lang="en-IN" sz="1800" dirty="0" smtClean="0">
                <a:latin typeface="Times New Roman" panose="02020603050405020304" pitchFamily="18" charset="0"/>
                <a:cs typeface="Times New Roman" panose="02020603050405020304" pitchFamily="18" charset="0"/>
              </a:rPr>
              <a:t>10 –</a:t>
            </a:r>
            <a:r>
              <a:rPr lang="en-IN" sz="1800" dirty="0">
                <a:latin typeface="Times New Roman" panose="02020603050405020304" pitchFamily="18" charset="0"/>
                <a:cs typeface="Times New Roman" panose="02020603050405020304" pitchFamily="18" charset="0"/>
              </a:rPr>
              <a:t>15 minutes to cool the tissue surrounding the acid burn and to prevent secondary damage. Contaminated clothing is removed immediately and the underlying skin washed thoroughly.</a:t>
            </a:r>
          </a:p>
          <a:p>
            <a:pPr marL="0" indent="0" algn="just">
              <a:buNone/>
            </a:pPr>
            <a:endParaRPr lang="en-IN"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IN" sz="1800" dirty="0">
                <a:latin typeface="Times New Roman" panose="02020603050405020304" pitchFamily="18" charset="0"/>
                <a:cs typeface="Times New Roman" panose="02020603050405020304" pitchFamily="18" charset="0"/>
              </a:rPr>
              <a:t>Being a strong oxidizing agent, nitric acid can react violently with many compounds.</a:t>
            </a:r>
          </a:p>
        </p:txBody>
      </p:sp>
      <p:sp>
        <p:nvSpPr>
          <p:cNvPr id="12" name="Rounded Rectangle 11"/>
          <p:cNvSpPr/>
          <p:nvPr/>
        </p:nvSpPr>
        <p:spPr>
          <a:xfrm>
            <a:off x="685800" y="533400"/>
            <a:ext cx="2971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SAFETY</a:t>
            </a:r>
            <a:endParaRPr lang="en-IN" sz="2000" dirty="0"/>
          </a:p>
        </p:txBody>
      </p:sp>
    </p:spTree>
    <p:extLst>
      <p:ext uri="{BB962C8B-B14F-4D97-AF65-F5344CB8AC3E}">
        <p14:creationId xmlns:p14="http://schemas.microsoft.com/office/powerpoint/2010/main" val="89531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rotWithShape="1">
          <a:blip r:embed="rId2">
            <a:extLst>
              <a:ext uri="{28A0092B-C50C-407E-A947-70E740481C1C}">
                <a14:useLocalDpi xmlns:a14="http://schemas.microsoft.com/office/drawing/2010/main" val="0"/>
              </a:ext>
            </a:extLst>
          </a:blip>
          <a:srcRect l="5671" t="5156"/>
          <a:stretch/>
        </p:blipFill>
        <p:spPr bwMode="auto">
          <a:xfrm>
            <a:off x="609600" y="762000"/>
            <a:ext cx="8345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183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069975"/>
            <a:ext cx="8818562"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26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IN" dirty="0" smtClean="0"/>
              <a:t>    </a:t>
            </a:r>
            <a:r>
              <a:rPr lang="en-IN" sz="3600" dirty="0" smtClean="0"/>
              <a:t>INTRODUCTION</a:t>
            </a:r>
            <a:endParaRPr lang="en-IN" sz="3600" dirty="0"/>
          </a:p>
        </p:txBody>
      </p:sp>
      <p:sp>
        <p:nvSpPr>
          <p:cNvPr id="3" name="Content Placeholder 2"/>
          <p:cNvSpPr>
            <a:spLocks noGrp="1"/>
          </p:cNvSpPr>
          <p:nvPr>
            <p:ph idx="1"/>
          </p:nvPr>
        </p:nvSpPr>
        <p:spPr>
          <a:xfrm>
            <a:off x="457200" y="1600200"/>
            <a:ext cx="4953000" cy="4648200"/>
          </a:xfrm>
        </p:spPr>
        <p:txBody>
          <a:bodyPr>
            <a:normAutofit/>
          </a:bodyPr>
          <a:lstStyle/>
          <a:p>
            <a:pPr marL="0" indent="0" algn="just">
              <a:buNone/>
            </a:pPr>
            <a:r>
              <a:rPr lang="en-IN" sz="2000" dirty="0">
                <a:latin typeface="Times New Roman" panose="02020603050405020304" pitchFamily="18" charset="0"/>
                <a:cs typeface="Times New Roman" panose="02020603050405020304" pitchFamily="18" charset="0"/>
              </a:rPr>
              <a:t>Inorganic chemistry, a fundamental branch of chemistry, deals with synthesis, properties and behaviour of inorganic and organometallic compounds. This field covers chemical compounds that are not carbon-based, which are the subjects of organic chemistry. The </a:t>
            </a:r>
            <a:r>
              <a:rPr lang="en-IN" sz="2000" dirty="0" smtClean="0">
                <a:latin typeface="Times New Roman" panose="02020603050405020304" pitchFamily="18" charset="0"/>
                <a:cs typeface="Times New Roman" panose="02020603050405020304" pitchFamily="18" charset="0"/>
              </a:rPr>
              <a:t>distinction between </a:t>
            </a:r>
            <a:r>
              <a:rPr lang="en-IN" sz="2000" dirty="0">
                <a:latin typeface="Times New Roman" panose="02020603050405020304" pitchFamily="18" charset="0"/>
                <a:cs typeface="Times New Roman" panose="02020603050405020304" pitchFamily="18" charset="0"/>
              </a:rPr>
              <a:t>the two disciplines </a:t>
            </a:r>
            <a:r>
              <a:rPr lang="en-IN" sz="2000" dirty="0" smtClean="0">
                <a:latin typeface="Times New Roman" panose="02020603050405020304" pitchFamily="18" charset="0"/>
                <a:cs typeface="Times New Roman" panose="02020603050405020304" pitchFamily="18" charset="0"/>
              </a:rPr>
              <a:t>is, however </a:t>
            </a:r>
            <a:r>
              <a:rPr lang="en-IN" sz="2000" dirty="0">
                <a:latin typeface="Times New Roman" panose="02020603050405020304" pitchFamily="18" charset="0"/>
                <a:cs typeface="Times New Roman" panose="02020603050405020304" pitchFamily="18" charset="0"/>
              </a:rPr>
              <a:t>not absolute, as there </a:t>
            </a:r>
            <a:r>
              <a:rPr lang="en-IN" sz="2000" dirty="0" smtClean="0">
                <a:latin typeface="Times New Roman" panose="02020603050405020304" pitchFamily="18" charset="0"/>
                <a:cs typeface="Times New Roman" panose="02020603050405020304" pitchFamily="18" charset="0"/>
              </a:rPr>
              <a:t>is remarkable </a:t>
            </a:r>
            <a:r>
              <a:rPr lang="en-IN" sz="2000" dirty="0">
                <a:latin typeface="Times New Roman" panose="02020603050405020304" pitchFamily="18" charset="0"/>
                <a:cs typeface="Times New Roman" panose="02020603050405020304" pitchFamily="18" charset="0"/>
              </a:rPr>
              <a:t>overlap in </a:t>
            </a:r>
            <a:r>
              <a:rPr lang="en-IN" sz="2000" dirty="0" smtClean="0">
                <a:latin typeface="Times New Roman" panose="02020603050405020304" pitchFamily="18" charset="0"/>
                <a:cs typeface="Times New Roman" panose="02020603050405020304" pitchFamily="18" charset="0"/>
              </a:rPr>
              <a:t>the </a:t>
            </a:r>
            <a:r>
              <a:rPr lang="en-IN" sz="2000" dirty="0" err="1" smtClean="0">
                <a:latin typeface="Times New Roman" panose="02020603050405020304" pitchFamily="18" charset="0"/>
                <a:cs typeface="Times New Roman" panose="02020603050405020304" pitchFamily="18" charset="0"/>
              </a:rPr>
              <a:t>subdiscipline</a:t>
            </a: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of </a:t>
            </a:r>
            <a:r>
              <a:rPr lang="en-IN" sz="2000" dirty="0" smtClean="0">
                <a:latin typeface="Times New Roman" panose="02020603050405020304" pitchFamily="18" charset="0"/>
                <a:cs typeface="Times New Roman" panose="02020603050405020304" pitchFamily="18" charset="0"/>
              </a:rPr>
              <a:t>organometallic chemistry</a:t>
            </a:r>
            <a:r>
              <a:rPr lang="en-IN" sz="2000" dirty="0">
                <a:latin typeface="Times New Roman" panose="02020603050405020304" pitchFamily="18" charset="0"/>
                <a:cs typeface="Times New Roman" panose="02020603050405020304" pitchFamily="18" charset="0"/>
              </a:rPr>
              <a:t>. Nevertheless, </a:t>
            </a:r>
            <a:r>
              <a:rPr lang="en-IN" sz="2000" dirty="0" smtClean="0">
                <a:latin typeface="Times New Roman" panose="02020603050405020304" pitchFamily="18" charset="0"/>
                <a:cs typeface="Times New Roman" panose="02020603050405020304" pitchFamily="18" charset="0"/>
              </a:rPr>
              <a:t>inorganic chemistry </a:t>
            </a:r>
            <a:r>
              <a:rPr lang="en-IN" sz="2000" dirty="0">
                <a:latin typeface="Times New Roman" panose="02020603050405020304" pitchFamily="18" charset="0"/>
                <a:cs typeface="Times New Roman" panose="02020603050405020304" pitchFamily="18" charset="0"/>
              </a:rPr>
              <a:t>has applications in </a:t>
            </a:r>
            <a:r>
              <a:rPr lang="en-IN" sz="2000" dirty="0" smtClean="0">
                <a:latin typeface="Times New Roman" panose="02020603050405020304" pitchFamily="18" charset="0"/>
                <a:cs typeface="Times New Roman" panose="02020603050405020304" pitchFamily="18" charset="0"/>
              </a:rPr>
              <a:t>every aspect </a:t>
            </a:r>
            <a:r>
              <a:rPr lang="en-IN" sz="2000" dirty="0">
                <a:latin typeface="Times New Roman" panose="02020603050405020304" pitchFamily="18" charset="0"/>
                <a:cs typeface="Times New Roman" panose="02020603050405020304" pitchFamily="18" charset="0"/>
              </a:rPr>
              <a:t>of the chemical </a:t>
            </a:r>
            <a:r>
              <a:rPr lang="en-IN" sz="2000" dirty="0" smtClean="0">
                <a:latin typeface="Times New Roman" panose="02020603050405020304" pitchFamily="18" charset="0"/>
                <a:cs typeface="Times New Roman" panose="02020603050405020304" pitchFamily="18" charset="0"/>
              </a:rPr>
              <a:t>industry, including </a:t>
            </a:r>
            <a:r>
              <a:rPr lang="en-IN" sz="2000" dirty="0">
                <a:latin typeface="Times New Roman" panose="02020603050405020304" pitchFamily="18" charset="0"/>
                <a:cs typeface="Times New Roman" panose="02020603050405020304" pitchFamily="18" charset="0"/>
              </a:rPr>
              <a:t>catalysis, materials </a:t>
            </a:r>
            <a:r>
              <a:rPr lang="en-IN" sz="2000" dirty="0" smtClean="0">
                <a:latin typeface="Times New Roman" panose="02020603050405020304" pitchFamily="18" charset="0"/>
                <a:cs typeface="Times New Roman" panose="02020603050405020304" pitchFamily="18" charset="0"/>
              </a:rPr>
              <a:t>science, pigments</a:t>
            </a:r>
            <a:r>
              <a:rPr lang="en-IN" sz="2000" dirty="0">
                <a:latin typeface="Times New Roman" panose="02020603050405020304" pitchFamily="18" charset="0"/>
                <a:cs typeface="Times New Roman" panose="02020603050405020304" pitchFamily="18" charset="0"/>
              </a:rPr>
              <a:t>, surfactants, </a:t>
            </a:r>
            <a:r>
              <a:rPr lang="en-IN" sz="2000" dirty="0" smtClean="0">
                <a:latin typeface="Times New Roman" panose="02020603050405020304" pitchFamily="18" charset="0"/>
                <a:cs typeface="Times New Roman" panose="02020603050405020304" pitchFamily="18" charset="0"/>
              </a:rPr>
              <a:t>coatings, medications</a:t>
            </a:r>
            <a:r>
              <a:rPr lang="en-IN" sz="2000" dirty="0">
                <a:latin typeface="Times New Roman" panose="02020603050405020304" pitchFamily="18" charset="0"/>
                <a:cs typeface="Times New Roman" panose="02020603050405020304" pitchFamily="18" charset="0"/>
              </a:rPr>
              <a:t>, fuels, and agriculture.</a:t>
            </a:r>
          </a:p>
        </p:txBody>
      </p:sp>
      <p:pic>
        <p:nvPicPr>
          <p:cNvPr id="5" name="Picture 4"/>
          <p:cNvPicPr>
            <a:picLocks noChangeAspect="1"/>
          </p:cNvPicPr>
          <p:nvPr/>
        </p:nvPicPr>
        <p:blipFill>
          <a:blip r:embed="rId2"/>
          <a:stretch>
            <a:fillRect/>
          </a:stretch>
        </p:blipFill>
        <p:spPr>
          <a:xfrm>
            <a:off x="5562600" y="1828800"/>
            <a:ext cx="3276600" cy="2819400"/>
          </a:xfrm>
          <a:prstGeom prst="rect">
            <a:avLst/>
          </a:prstGeom>
        </p:spPr>
      </p:pic>
    </p:spTree>
    <p:extLst>
      <p:ext uri="{BB962C8B-B14F-4D97-AF65-F5344CB8AC3E}">
        <p14:creationId xmlns:p14="http://schemas.microsoft.com/office/powerpoint/2010/main" val="3796760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5943600" cy="990600"/>
          </a:xfrm>
        </p:spPr>
        <p:txBody>
          <a:bodyPr/>
          <a:lstStyle/>
          <a:p>
            <a:r>
              <a:rPr lang="en-US" dirty="0" smtClean="0"/>
              <a:t>IS </a:t>
            </a:r>
            <a:r>
              <a:rPr lang="en-US" sz="4400" dirty="0"/>
              <a:t>265:2021</a:t>
            </a:r>
            <a:endParaRPr lang="en-IN" dirty="0"/>
          </a:p>
        </p:txBody>
      </p:sp>
      <p:sp>
        <p:nvSpPr>
          <p:cNvPr id="5" name="Rectangle 4"/>
          <p:cNvSpPr/>
          <p:nvPr/>
        </p:nvSpPr>
        <p:spPr>
          <a:xfrm>
            <a:off x="381000" y="1676400"/>
            <a:ext cx="8534400" cy="461665"/>
          </a:xfrm>
          <a:prstGeom prst="rect">
            <a:avLst/>
          </a:prstGeom>
        </p:spPr>
        <p:txBody>
          <a:bodyPr wrap="square">
            <a:spAutoFit/>
          </a:bodyPr>
          <a:lstStyle/>
          <a:p>
            <a:pPr>
              <a:defRPr/>
            </a:pPr>
            <a:r>
              <a:rPr lang="en-US" sz="2400" dirty="0">
                <a:solidFill>
                  <a:schemeClr val="accent4">
                    <a:lumMod val="50000"/>
                  </a:schemeClr>
                </a:solidFill>
              </a:rPr>
              <a:t>HYDROCHLORIC ACID — SPECIFICATION (</a:t>
            </a:r>
            <a:r>
              <a:rPr lang="en-US" sz="2400" i="1" dirty="0">
                <a:solidFill>
                  <a:schemeClr val="accent4">
                    <a:lumMod val="50000"/>
                  </a:schemeClr>
                </a:solidFill>
              </a:rPr>
              <a:t>Fifth Revision</a:t>
            </a:r>
            <a:r>
              <a:rPr lang="en-US" sz="2400" dirty="0">
                <a:solidFill>
                  <a:schemeClr val="accent4">
                    <a:lumMod val="50000"/>
                  </a:schemeClr>
                </a:solidFill>
              </a:rPr>
              <a:t>)</a:t>
            </a:r>
          </a:p>
        </p:txBody>
      </p:sp>
      <p:sp>
        <p:nvSpPr>
          <p:cNvPr id="6" name="Rectangle 5"/>
          <p:cNvSpPr/>
          <p:nvPr/>
        </p:nvSpPr>
        <p:spPr>
          <a:xfrm>
            <a:off x="381000" y="2138065"/>
            <a:ext cx="4953000" cy="3693319"/>
          </a:xfrm>
          <a:prstGeom prst="rect">
            <a:avLst/>
          </a:prstGeom>
        </p:spPr>
        <p:txBody>
          <a:bodyPr wrap="square">
            <a:spAutoFit/>
          </a:bodyPr>
          <a:lstStyle/>
          <a:p>
            <a:r>
              <a:rPr lang="en-US" altLang="en-US"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US" altLang="en-US" dirty="0">
                <a:solidFill>
                  <a:schemeClr val="accent4">
                    <a:lumMod val="50000"/>
                  </a:schemeClr>
                </a:solidFill>
                <a:latin typeface="Times New Roman" panose="02020603050405020304" pitchFamily="18" charset="0"/>
                <a:cs typeface="Times New Roman" panose="02020603050405020304" pitchFamily="18" charset="0"/>
              </a:rPr>
              <a:t>This standard prescribes requirements and methods of sampling and test for hydrochloric acid</a:t>
            </a:r>
            <a:r>
              <a:rPr lang="en-US" altLang="en-US" dirty="0" smtClean="0">
                <a:solidFill>
                  <a:schemeClr val="accent4">
                    <a:lumMod val="50000"/>
                  </a:schemeClr>
                </a:solidFill>
                <a:latin typeface="Times New Roman" panose="02020603050405020304" pitchFamily="18" charset="0"/>
                <a:cs typeface="Times New Roman" panose="02020603050405020304" pitchFamily="18" charset="0"/>
              </a:rPr>
              <a:t>.</a:t>
            </a:r>
          </a:p>
          <a:p>
            <a:pPr algn="just"/>
            <a:endParaRPr lang="en-US" altLang="en-US" dirty="0">
              <a:solidFill>
                <a:schemeClr val="accent4">
                  <a:lumMod val="50000"/>
                </a:schemeClr>
              </a:solidFill>
              <a:latin typeface="Times New Roman" panose="02020603050405020304" pitchFamily="18" charset="0"/>
              <a:cs typeface="Times New Roman" panose="02020603050405020304" pitchFamily="18" charset="0"/>
            </a:endParaRPr>
          </a:p>
          <a:p>
            <a:r>
              <a:rPr lang="en-US" altLang="en-US" b="1" dirty="0">
                <a:solidFill>
                  <a:schemeClr val="accent4">
                    <a:lumMod val="50000"/>
                  </a:schemeClr>
                </a:solidFill>
                <a:latin typeface="Times New Roman" panose="02020603050405020304" pitchFamily="18" charset="0"/>
                <a:cs typeface="Times New Roman" panose="02020603050405020304" pitchFamily="18" charset="0"/>
              </a:rPr>
              <a:t>GRADES</a:t>
            </a:r>
          </a:p>
          <a:p>
            <a:pPr algn="just"/>
            <a:r>
              <a:rPr lang="en-US" altLang="en-US" dirty="0">
                <a:solidFill>
                  <a:schemeClr val="accent4">
                    <a:lumMod val="50000"/>
                  </a:schemeClr>
                </a:solidFill>
                <a:latin typeface="Times New Roman" panose="02020603050405020304" pitchFamily="18" charset="0"/>
                <a:cs typeface="Times New Roman" panose="02020603050405020304" pitchFamily="18" charset="0"/>
              </a:rPr>
              <a:t>There shall be following five grades of hydrochloric</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acid:</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a) Technical grade (Tech),</a:t>
            </a:r>
          </a:p>
          <a:p>
            <a:r>
              <a:rPr lang="it-IT" altLang="en-US" dirty="0">
                <a:solidFill>
                  <a:schemeClr val="accent4">
                    <a:lumMod val="50000"/>
                  </a:schemeClr>
                </a:solidFill>
                <a:latin typeface="Times New Roman" panose="02020603050405020304" pitchFamily="18" charset="0"/>
                <a:cs typeface="Times New Roman" panose="02020603050405020304" pitchFamily="18" charset="0"/>
              </a:rPr>
              <a:t>b) Chemical pure grade (CP),</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c) Food Grade (FG),</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d) Analytical reagent grade (AR); and</a:t>
            </a:r>
          </a:p>
          <a:p>
            <a:r>
              <a:rPr lang="de-DE" altLang="en-US" dirty="0">
                <a:solidFill>
                  <a:schemeClr val="accent4">
                    <a:lumMod val="50000"/>
                  </a:schemeClr>
                </a:solidFill>
                <a:latin typeface="Times New Roman" panose="02020603050405020304" pitchFamily="18" charset="0"/>
                <a:cs typeface="Times New Roman" panose="02020603050405020304" pitchFamily="18" charset="0"/>
              </a:rPr>
              <a:t>e) Boiler water grade (BW).</a:t>
            </a:r>
            <a:endParaRPr lang="en-US" altLang="en-US"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6395"/>
          <a:stretch/>
        </p:blipFill>
        <p:spPr>
          <a:xfrm>
            <a:off x="5486400" y="2290465"/>
            <a:ext cx="3396018" cy="2371725"/>
          </a:xfrm>
          <a:prstGeom prst="rect">
            <a:avLst/>
          </a:prstGeom>
        </p:spPr>
      </p:pic>
    </p:spTree>
    <p:extLst>
      <p:ext uri="{BB962C8B-B14F-4D97-AF65-F5344CB8AC3E}">
        <p14:creationId xmlns:p14="http://schemas.microsoft.com/office/powerpoint/2010/main" val="67261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533400"/>
            <a:ext cx="8001000" cy="5715000"/>
          </a:xfrm>
        </p:spPr>
        <p:txBody>
          <a:bodyPr>
            <a:normAutofit/>
          </a:bodyPr>
          <a:lstStyle/>
          <a:p>
            <a:pPr algn="just">
              <a:buFont typeface="Wingdings" panose="05000000000000000000" pitchFamily="2" charset="2"/>
              <a:buChar char="Ø"/>
            </a:pPr>
            <a:endParaRPr lang="en-IN" sz="1800" b="1"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b="1"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smtClean="0">
                <a:solidFill>
                  <a:srgbClr val="002060"/>
                </a:solidFill>
                <a:latin typeface="Times New Roman" panose="02020603050405020304" pitchFamily="18" charset="0"/>
                <a:cs typeface="Times New Roman" panose="02020603050405020304" pitchFamily="18" charset="0"/>
              </a:rPr>
              <a:t>Technical </a:t>
            </a:r>
            <a:r>
              <a:rPr lang="en-IN" sz="1800" b="1" dirty="0">
                <a:solidFill>
                  <a:srgbClr val="002060"/>
                </a:solidFill>
                <a:latin typeface="Times New Roman" panose="02020603050405020304" pitchFamily="18" charset="0"/>
                <a:cs typeface="Times New Roman" panose="02020603050405020304" pitchFamily="18" charset="0"/>
              </a:rPr>
              <a:t>Grade and Boiler Water Grade</a:t>
            </a:r>
          </a:p>
          <a:p>
            <a:pPr algn="just"/>
            <a:r>
              <a:rPr lang="en-IN" sz="1800" dirty="0">
                <a:solidFill>
                  <a:srgbClr val="002060"/>
                </a:solidFill>
                <a:latin typeface="Times New Roman" panose="02020603050405020304" pitchFamily="18" charset="0"/>
                <a:cs typeface="Times New Roman" panose="02020603050405020304" pitchFamily="18" charset="0"/>
              </a:rPr>
              <a:t>The material shall be a clear, colourless or light </a:t>
            </a:r>
            <a:r>
              <a:rPr lang="en-IN" sz="1800" dirty="0" smtClean="0">
                <a:solidFill>
                  <a:srgbClr val="002060"/>
                </a:solidFill>
                <a:latin typeface="Times New Roman" panose="02020603050405020304" pitchFamily="18" charset="0"/>
                <a:cs typeface="Times New Roman" panose="02020603050405020304" pitchFamily="18" charset="0"/>
              </a:rPr>
              <a:t>yellow liquid </a:t>
            </a:r>
            <a:r>
              <a:rPr lang="en-IN" sz="1800" dirty="0">
                <a:solidFill>
                  <a:srgbClr val="002060"/>
                </a:solidFill>
                <a:latin typeface="Times New Roman" panose="02020603050405020304" pitchFamily="18" charset="0"/>
                <a:cs typeface="Times New Roman" panose="02020603050405020304" pitchFamily="18" charset="0"/>
              </a:rPr>
              <a:t>free from dirt and other visible </a:t>
            </a:r>
            <a:r>
              <a:rPr lang="en-IN" sz="1800" dirty="0" smtClean="0">
                <a:solidFill>
                  <a:srgbClr val="002060"/>
                </a:solidFill>
                <a:latin typeface="Times New Roman" panose="02020603050405020304" pitchFamily="18" charset="0"/>
                <a:cs typeface="Times New Roman" panose="02020603050405020304" pitchFamily="18" charset="0"/>
              </a:rPr>
              <a:t>impurities.</a:t>
            </a:r>
          </a:p>
          <a:p>
            <a:pPr algn="just">
              <a:buFont typeface="Wingdings" panose="05000000000000000000" pitchFamily="2" charset="2"/>
              <a:buChar char="Ø"/>
            </a:pPr>
            <a:r>
              <a:rPr lang="en-IN" sz="1800" b="1" dirty="0" smtClean="0">
                <a:solidFill>
                  <a:srgbClr val="002060"/>
                </a:solidFill>
                <a:latin typeface="Times New Roman" panose="02020603050405020304" pitchFamily="18" charset="0"/>
                <a:cs typeface="Times New Roman" panose="02020603050405020304" pitchFamily="18" charset="0"/>
              </a:rPr>
              <a:t>Food </a:t>
            </a:r>
            <a:r>
              <a:rPr lang="en-IN" sz="1800" b="1" dirty="0">
                <a:solidFill>
                  <a:srgbClr val="002060"/>
                </a:solidFill>
                <a:latin typeface="Times New Roman" panose="02020603050405020304" pitchFamily="18" charset="0"/>
                <a:cs typeface="Times New Roman" panose="02020603050405020304" pitchFamily="18" charset="0"/>
              </a:rPr>
              <a:t>Grade</a:t>
            </a:r>
          </a:p>
          <a:p>
            <a:pPr algn="just"/>
            <a:r>
              <a:rPr lang="en-IN" sz="1800" dirty="0">
                <a:solidFill>
                  <a:srgbClr val="002060"/>
                </a:solidFill>
                <a:latin typeface="Times New Roman" panose="02020603050405020304" pitchFamily="18" charset="0"/>
                <a:cs typeface="Times New Roman" panose="02020603050405020304" pitchFamily="18" charset="0"/>
              </a:rPr>
              <a:t>The material shall be clear, colourless or light </a:t>
            </a:r>
            <a:r>
              <a:rPr lang="en-IN" sz="1800" dirty="0" smtClean="0">
                <a:solidFill>
                  <a:srgbClr val="002060"/>
                </a:solidFill>
                <a:latin typeface="Times New Roman" panose="02020603050405020304" pitchFamily="18" charset="0"/>
                <a:cs typeface="Times New Roman" panose="02020603050405020304" pitchFamily="18" charset="0"/>
              </a:rPr>
              <a:t>yellow liquid </a:t>
            </a:r>
            <a:r>
              <a:rPr lang="en-IN" sz="1800" dirty="0">
                <a:solidFill>
                  <a:srgbClr val="002060"/>
                </a:solidFill>
                <a:latin typeface="Times New Roman" panose="02020603050405020304" pitchFamily="18" charset="0"/>
                <a:cs typeface="Times New Roman" panose="02020603050405020304" pitchFamily="18" charset="0"/>
              </a:rPr>
              <a:t>free from dirt and other visible impurities </a:t>
            </a:r>
            <a:r>
              <a:rPr lang="en-IN" sz="1800" dirty="0" smtClean="0">
                <a:solidFill>
                  <a:srgbClr val="002060"/>
                </a:solidFill>
                <a:latin typeface="Times New Roman" panose="02020603050405020304" pitchFamily="18" charset="0"/>
                <a:cs typeface="Times New Roman" panose="02020603050405020304" pitchFamily="18" charset="0"/>
              </a:rPr>
              <a:t>and organic </a:t>
            </a:r>
            <a:r>
              <a:rPr lang="en-IN" sz="1800" dirty="0">
                <a:solidFill>
                  <a:srgbClr val="002060"/>
                </a:solidFill>
                <a:latin typeface="Times New Roman" panose="02020603050405020304" pitchFamily="18" charset="0"/>
                <a:cs typeface="Times New Roman" panose="02020603050405020304" pitchFamily="18" charset="0"/>
              </a:rPr>
              <a:t>materials.</a:t>
            </a:r>
          </a:p>
          <a:p>
            <a:pPr algn="just"/>
            <a:r>
              <a:rPr lang="en-IN" sz="1800" dirty="0">
                <a:solidFill>
                  <a:srgbClr val="002060"/>
                </a:solidFill>
                <a:latin typeface="Times New Roman" panose="02020603050405020304" pitchFamily="18" charset="0"/>
                <a:cs typeface="Times New Roman" panose="02020603050405020304" pitchFamily="18" charset="0"/>
              </a:rPr>
              <a:t>The material produced only by synthesis of pure </a:t>
            </a:r>
            <a:r>
              <a:rPr lang="en-IN" sz="1800" dirty="0" smtClean="0">
                <a:solidFill>
                  <a:srgbClr val="002060"/>
                </a:solidFill>
                <a:latin typeface="Times New Roman" panose="02020603050405020304" pitchFamily="18" charset="0"/>
                <a:cs typeface="Times New Roman" panose="02020603050405020304" pitchFamily="18" charset="0"/>
              </a:rPr>
              <a:t>chlorine and </a:t>
            </a:r>
            <a:r>
              <a:rPr lang="en-IN" sz="1800" dirty="0">
                <a:solidFill>
                  <a:srgbClr val="002060"/>
                </a:solidFill>
                <a:latin typeface="Times New Roman" panose="02020603050405020304" pitchFamily="18" charset="0"/>
                <a:cs typeface="Times New Roman" panose="02020603050405020304" pitchFamily="18" charset="0"/>
              </a:rPr>
              <a:t>hydrogen shall be suitable for food grade.</a:t>
            </a:r>
          </a:p>
          <a:p>
            <a:pPr algn="just"/>
            <a:r>
              <a:rPr lang="en-IN" sz="1800" dirty="0">
                <a:solidFill>
                  <a:srgbClr val="002060"/>
                </a:solidFill>
                <a:latin typeface="Times New Roman" panose="02020603050405020304" pitchFamily="18" charset="0"/>
                <a:cs typeface="Times New Roman" panose="02020603050405020304" pitchFamily="18" charset="0"/>
              </a:rPr>
              <a:t>Hydrochloric acid obtained as a by-product from </a:t>
            </a:r>
            <a:r>
              <a:rPr lang="en-IN" sz="1800" dirty="0" smtClean="0">
                <a:solidFill>
                  <a:srgbClr val="002060"/>
                </a:solidFill>
                <a:latin typeface="Times New Roman" panose="02020603050405020304" pitchFamily="18" charset="0"/>
                <a:cs typeface="Times New Roman" panose="02020603050405020304" pitchFamily="18" charset="0"/>
              </a:rPr>
              <a:t>other </a:t>
            </a:r>
            <a:r>
              <a:rPr lang="en-IN" sz="1800" dirty="0" err="1" smtClean="0">
                <a:solidFill>
                  <a:srgbClr val="002060"/>
                </a:solidFill>
                <a:latin typeface="Times New Roman" panose="02020603050405020304" pitchFamily="18" charset="0"/>
                <a:cs typeface="Times New Roman" panose="02020603050405020304" pitchFamily="18" charset="0"/>
              </a:rPr>
              <a:t>chlor</a:t>
            </a:r>
            <a:r>
              <a:rPr lang="en-IN" sz="1800" dirty="0" smtClean="0">
                <a:solidFill>
                  <a:srgbClr val="002060"/>
                </a:solidFill>
                <a:latin typeface="Times New Roman" panose="02020603050405020304" pitchFamily="18" charset="0"/>
                <a:cs typeface="Times New Roman" panose="02020603050405020304" pitchFamily="18" charset="0"/>
              </a:rPr>
              <a:t>-organic </a:t>
            </a:r>
            <a:r>
              <a:rPr lang="en-IN" sz="1800" dirty="0">
                <a:solidFill>
                  <a:srgbClr val="002060"/>
                </a:solidFill>
                <a:latin typeface="Times New Roman" panose="02020603050405020304" pitchFamily="18" charset="0"/>
                <a:cs typeface="Times New Roman" panose="02020603050405020304" pitchFamily="18" charset="0"/>
              </a:rPr>
              <a:t>processes, will not be suitable </a:t>
            </a:r>
            <a:r>
              <a:rPr lang="en-IN" sz="1800" dirty="0" smtClean="0">
                <a:solidFill>
                  <a:srgbClr val="002060"/>
                </a:solidFill>
                <a:latin typeface="Times New Roman" panose="02020603050405020304" pitchFamily="18" charset="0"/>
                <a:cs typeface="Times New Roman" panose="02020603050405020304" pitchFamily="18" charset="0"/>
              </a:rPr>
              <a:t>material for </a:t>
            </a:r>
            <a:r>
              <a:rPr lang="en-IN" sz="1800" dirty="0">
                <a:solidFill>
                  <a:srgbClr val="002060"/>
                </a:solidFill>
                <a:latin typeface="Times New Roman" panose="02020603050405020304" pitchFamily="18" charset="0"/>
                <a:cs typeface="Times New Roman" panose="02020603050405020304" pitchFamily="18" charset="0"/>
              </a:rPr>
              <a:t>food grade unless it meets the requirement of </a:t>
            </a:r>
            <a:r>
              <a:rPr lang="en-IN" sz="1800" dirty="0" smtClean="0">
                <a:solidFill>
                  <a:srgbClr val="002060"/>
                </a:solidFill>
                <a:latin typeface="Times New Roman" panose="02020603050405020304" pitchFamily="18" charset="0"/>
                <a:cs typeface="Times New Roman" panose="02020603050405020304" pitchFamily="18" charset="0"/>
              </a:rPr>
              <a:t>total organic carbon.</a:t>
            </a: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smtClean="0">
                <a:solidFill>
                  <a:srgbClr val="002060"/>
                </a:solidFill>
                <a:latin typeface="Times New Roman" panose="02020603050405020304" pitchFamily="18" charset="0"/>
                <a:cs typeface="Times New Roman" panose="02020603050405020304" pitchFamily="18" charset="0"/>
              </a:rPr>
              <a:t>Chemically </a:t>
            </a:r>
            <a:r>
              <a:rPr lang="en-IN" sz="1800" b="1" dirty="0">
                <a:solidFill>
                  <a:srgbClr val="002060"/>
                </a:solidFill>
                <a:latin typeface="Times New Roman" panose="02020603050405020304" pitchFamily="18" charset="0"/>
                <a:cs typeface="Times New Roman" panose="02020603050405020304" pitchFamily="18" charset="0"/>
              </a:rPr>
              <a:t>Pure and Analytical Reagent Grade</a:t>
            </a:r>
          </a:p>
          <a:p>
            <a:pPr algn="just"/>
            <a:r>
              <a:rPr lang="en-IN" sz="1800" dirty="0">
                <a:solidFill>
                  <a:srgbClr val="002060"/>
                </a:solidFill>
                <a:latin typeface="Times New Roman" panose="02020603050405020304" pitchFamily="18" charset="0"/>
                <a:cs typeface="Times New Roman" panose="02020603050405020304" pitchFamily="18" charset="0"/>
              </a:rPr>
              <a:t>The material shall be a colourless fuming liquid </a:t>
            </a:r>
            <a:r>
              <a:rPr lang="en-IN" sz="1800" dirty="0" smtClean="0">
                <a:solidFill>
                  <a:srgbClr val="002060"/>
                </a:solidFill>
                <a:latin typeface="Times New Roman" panose="02020603050405020304" pitchFamily="18" charset="0"/>
                <a:cs typeface="Times New Roman" panose="02020603050405020304" pitchFamily="18" charset="0"/>
              </a:rPr>
              <a:t>free from </a:t>
            </a:r>
            <a:r>
              <a:rPr lang="en-IN" sz="1800" dirty="0">
                <a:solidFill>
                  <a:srgbClr val="002060"/>
                </a:solidFill>
                <a:latin typeface="Times New Roman" panose="02020603050405020304" pitchFamily="18" charset="0"/>
                <a:cs typeface="Times New Roman" panose="02020603050405020304" pitchFamily="18" charset="0"/>
              </a:rPr>
              <a:t>dirt and other visible impurities.</a:t>
            </a:r>
          </a:p>
          <a:p>
            <a:pPr marL="0" indent="0" algn="just">
              <a:buNone/>
            </a:pPr>
            <a:endParaRPr lang="en-IN" sz="18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09600" y="609600"/>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DESCRIPTION</a:t>
            </a:r>
            <a:endParaRPr lang="en-IN" sz="2000" dirty="0"/>
          </a:p>
        </p:txBody>
      </p:sp>
    </p:spTree>
    <p:extLst>
      <p:ext uri="{BB962C8B-B14F-4D97-AF65-F5344CB8AC3E}">
        <p14:creationId xmlns:p14="http://schemas.microsoft.com/office/powerpoint/2010/main" val="256036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5486400"/>
          </a:xfrm>
        </p:spPr>
        <p:txBody>
          <a:bodyPr>
            <a:normAutofit/>
          </a:bodyPr>
          <a:lstStyle/>
          <a:p>
            <a:pPr>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Hydrochloric acid of analytical reagent </a:t>
            </a:r>
            <a:r>
              <a:rPr lang="en-IN" sz="1800" dirty="0" smtClean="0">
                <a:solidFill>
                  <a:srgbClr val="002060"/>
                </a:solidFill>
                <a:latin typeface="Times New Roman" panose="02020603050405020304" pitchFamily="18" charset="0"/>
                <a:cs typeface="Times New Roman" panose="02020603050405020304" pitchFamily="18" charset="0"/>
              </a:rPr>
              <a:t>grade shall </a:t>
            </a:r>
            <a:r>
              <a:rPr lang="en-IN" sz="1800" dirty="0">
                <a:solidFill>
                  <a:srgbClr val="002060"/>
                </a:solidFill>
                <a:latin typeface="Times New Roman" panose="02020603050405020304" pitchFamily="18" charset="0"/>
                <a:cs typeface="Times New Roman" panose="02020603050405020304" pitchFamily="18" charset="0"/>
              </a:rPr>
              <a:t>be supplied in glass bottles or </a:t>
            </a:r>
            <a:r>
              <a:rPr lang="en-IN" sz="1800" dirty="0" smtClean="0">
                <a:solidFill>
                  <a:srgbClr val="002060"/>
                </a:solidFill>
                <a:latin typeface="Times New Roman" panose="02020603050405020304" pitchFamily="18" charset="0"/>
                <a:cs typeface="Times New Roman" panose="02020603050405020304" pitchFamily="18" charset="0"/>
              </a:rPr>
              <a:t>polyethylene containers </a:t>
            </a:r>
            <a:r>
              <a:rPr lang="en-IN" sz="1800" dirty="0">
                <a:solidFill>
                  <a:srgbClr val="002060"/>
                </a:solidFill>
                <a:latin typeface="Times New Roman" panose="02020603050405020304" pitchFamily="18" charset="0"/>
                <a:cs typeface="Times New Roman" panose="02020603050405020304" pitchFamily="18" charset="0"/>
              </a:rPr>
              <a:t>or glass carboys fitted with tight-fitting </a:t>
            </a:r>
            <a:r>
              <a:rPr lang="en-IN" sz="1800" dirty="0" smtClean="0">
                <a:solidFill>
                  <a:srgbClr val="002060"/>
                </a:solidFill>
                <a:latin typeface="Times New Roman" panose="02020603050405020304" pitchFamily="18" charset="0"/>
                <a:cs typeface="Times New Roman" panose="02020603050405020304" pitchFamily="18" charset="0"/>
              </a:rPr>
              <a:t>HDPE or </a:t>
            </a:r>
            <a:r>
              <a:rPr lang="en-IN" sz="1800" dirty="0">
                <a:solidFill>
                  <a:srgbClr val="002060"/>
                </a:solidFill>
                <a:latin typeface="Times New Roman" panose="02020603050405020304" pitchFamily="18" charset="0"/>
                <a:cs typeface="Times New Roman" panose="02020603050405020304" pitchFamily="18" charset="0"/>
              </a:rPr>
              <a:t>other suitable stoppers. The use of HDPE or </a:t>
            </a:r>
            <a:r>
              <a:rPr lang="en-IN" sz="1800" dirty="0" smtClean="0">
                <a:solidFill>
                  <a:srgbClr val="002060"/>
                </a:solidFill>
                <a:latin typeface="Times New Roman" panose="02020603050405020304" pitchFamily="18" charset="0"/>
                <a:cs typeface="Times New Roman" panose="02020603050405020304" pitchFamily="18" charset="0"/>
              </a:rPr>
              <a:t>other suitable </a:t>
            </a:r>
            <a:r>
              <a:rPr lang="en-IN" sz="1800" dirty="0">
                <a:solidFill>
                  <a:srgbClr val="002060"/>
                </a:solidFill>
                <a:latin typeface="Times New Roman" panose="02020603050405020304" pitchFamily="18" charset="0"/>
                <a:cs typeface="Times New Roman" panose="02020603050405020304" pitchFamily="18" charset="0"/>
              </a:rPr>
              <a:t>caps over the stopper is recommended</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When hydrochloric acid is supplied in </a:t>
            </a:r>
            <a:r>
              <a:rPr lang="en-IN" sz="1800" dirty="0" smtClean="0">
                <a:solidFill>
                  <a:srgbClr val="002060"/>
                </a:solidFill>
                <a:latin typeface="Times New Roman" panose="02020603050405020304" pitchFamily="18" charset="0"/>
                <a:cs typeface="Times New Roman" panose="02020603050405020304" pitchFamily="18" charset="0"/>
              </a:rPr>
              <a:t>glass carboys</a:t>
            </a:r>
            <a:r>
              <a:rPr lang="en-IN" sz="1800" dirty="0">
                <a:solidFill>
                  <a:srgbClr val="002060"/>
                </a:solidFill>
                <a:latin typeface="Times New Roman" panose="02020603050405020304" pitchFamily="18" charset="0"/>
                <a:cs typeface="Times New Roman" panose="02020603050405020304" pitchFamily="18" charset="0"/>
              </a:rPr>
              <a:t>, polyethylene carboys or hard-rubber drums, </a:t>
            </a:r>
            <a:r>
              <a:rPr lang="en-IN" sz="1800" dirty="0" smtClean="0">
                <a:solidFill>
                  <a:srgbClr val="002060"/>
                </a:solidFill>
                <a:latin typeface="Times New Roman" panose="02020603050405020304" pitchFamily="18" charset="0"/>
                <a:cs typeface="Times New Roman" panose="02020603050405020304" pitchFamily="18" charset="0"/>
              </a:rPr>
              <a:t>the containers </a:t>
            </a:r>
            <a:r>
              <a:rPr lang="en-IN" sz="1800" dirty="0">
                <a:solidFill>
                  <a:srgbClr val="002060"/>
                </a:solidFill>
                <a:latin typeface="Times New Roman" panose="02020603050405020304" pitchFamily="18" charset="0"/>
                <a:cs typeface="Times New Roman" panose="02020603050405020304" pitchFamily="18" charset="0"/>
              </a:rPr>
              <a:t>shall be fitted with leak-proof stoppers. </a:t>
            </a: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 bottles and jars shall be packed in </a:t>
            </a:r>
            <a:r>
              <a:rPr lang="en-IN" sz="1800" dirty="0" smtClean="0">
                <a:solidFill>
                  <a:srgbClr val="002060"/>
                </a:solidFill>
                <a:latin typeface="Times New Roman" panose="02020603050405020304" pitchFamily="18" charset="0"/>
                <a:cs typeface="Times New Roman" panose="02020603050405020304" pitchFamily="18" charset="0"/>
              </a:rPr>
              <a:t>suitable pent-top </a:t>
            </a:r>
            <a:r>
              <a:rPr lang="en-IN" sz="1800" dirty="0">
                <a:solidFill>
                  <a:srgbClr val="002060"/>
                </a:solidFill>
                <a:latin typeface="Times New Roman" panose="02020603050405020304" pitchFamily="18" charset="0"/>
                <a:cs typeface="Times New Roman" panose="02020603050405020304" pitchFamily="18" charset="0"/>
              </a:rPr>
              <a:t>packing cases. They shall be placed in </a:t>
            </a:r>
            <a:r>
              <a:rPr lang="en-IN" sz="1800" dirty="0" smtClean="0">
                <a:solidFill>
                  <a:srgbClr val="002060"/>
                </a:solidFill>
                <a:latin typeface="Times New Roman" panose="02020603050405020304" pitchFamily="18" charset="0"/>
                <a:cs typeface="Times New Roman" panose="02020603050405020304" pitchFamily="18" charset="0"/>
              </a:rPr>
              <a:t>an upright </a:t>
            </a:r>
            <a:r>
              <a:rPr lang="en-IN" sz="1800" dirty="0">
                <a:solidFill>
                  <a:srgbClr val="002060"/>
                </a:solidFill>
                <a:latin typeface="Times New Roman" panose="02020603050405020304" pitchFamily="18" charset="0"/>
                <a:cs typeface="Times New Roman" panose="02020603050405020304" pitchFamily="18" charset="0"/>
              </a:rPr>
              <a:t>position on saw dust, straw, chalk or dry </a:t>
            </a:r>
            <a:r>
              <a:rPr lang="en-IN" sz="1800" dirty="0" smtClean="0">
                <a:solidFill>
                  <a:srgbClr val="002060"/>
                </a:solidFill>
                <a:latin typeface="Times New Roman" panose="02020603050405020304" pitchFamily="18" charset="0"/>
                <a:cs typeface="Times New Roman" panose="02020603050405020304" pitchFamily="18" charset="0"/>
              </a:rPr>
              <a:t>earth, and </a:t>
            </a:r>
            <a:r>
              <a:rPr lang="en-IN" sz="1800" dirty="0">
                <a:solidFill>
                  <a:srgbClr val="002060"/>
                </a:solidFill>
                <a:latin typeface="Times New Roman" panose="02020603050405020304" pitchFamily="18" charset="0"/>
                <a:cs typeface="Times New Roman" panose="02020603050405020304" pitchFamily="18" charset="0"/>
              </a:rPr>
              <a:t>the empty surrounding space shall also be filled </a:t>
            </a:r>
            <a:r>
              <a:rPr lang="en-IN" sz="1800" dirty="0" smtClean="0">
                <a:solidFill>
                  <a:srgbClr val="002060"/>
                </a:solidFill>
                <a:latin typeface="Times New Roman" panose="02020603050405020304" pitchFamily="18" charset="0"/>
                <a:cs typeface="Times New Roman" panose="02020603050405020304" pitchFamily="18" charset="0"/>
              </a:rPr>
              <a:t>with the </a:t>
            </a:r>
            <a:r>
              <a:rPr lang="en-IN" sz="1800" dirty="0">
                <a:solidFill>
                  <a:srgbClr val="002060"/>
                </a:solidFill>
                <a:latin typeface="Times New Roman" panose="02020603050405020304" pitchFamily="18" charset="0"/>
                <a:cs typeface="Times New Roman" panose="02020603050405020304" pitchFamily="18" charset="0"/>
              </a:rPr>
              <a:t>same material to prevent movement</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They shall </a:t>
            </a:r>
            <a:r>
              <a:rPr lang="en-IN" sz="1800" dirty="0" smtClean="0">
                <a:solidFill>
                  <a:srgbClr val="002060"/>
                </a:solidFill>
                <a:latin typeface="Times New Roman" panose="02020603050405020304" pitchFamily="18" charset="0"/>
                <a:cs typeface="Times New Roman" panose="02020603050405020304" pitchFamily="18" charset="0"/>
              </a:rPr>
              <a:t>prominently display </a:t>
            </a:r>
            <a:r>
              <a:rPr lang="en-IN" sz="1800" dirty="0">
                <a:solidFill>
                  <a:srgbClr val="002060"/>
                </a:solidFill>
                <a:latin typeface="Times New Roman" panose="02020603050405020304" pitchFamily="18" charset="0"/>
                <a:cs typeface="Times New Roman" panose="02020603050405020304" pitchFamily="18" charset="0"/>
              </a:rPr>
              <a:t>the </a:t>
            </a:r>
            <a:r>
              <a:rPr lang="en-IN" sz="1800" dirty="0" smtClean="0">
                <a:solidFill>
                  <a:srgbClr val="002060"/>
                </a:solidFill>
                <a:latin typeface="Times New Roman" panose="02020603050405020304" pitchFamily="18" charset="0"/>
                <a:cs typeface="Times New Roman" panose="02020603050405020304" pitchFamily="18" charset="0"/>
              </a:rPr>
              <a:t>words:</a:t>
            </a:r>
          </a:p>
          <a:p>
            <a:pPr algn="just">
              <a:buFont typeface="Wingdings" panose="05000000000000000000" pitchFamily="2" charset="2"/>
              <a:buChar char="Ø"/>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BIS </a:t>
            </a:r>
            <a:r>
              <a:rPr lang="en-IN" sz="1800" dirty="0">
                <a:solidFill>
                  <a:srgbClr val="002060"/>
                </a:solidFill>
                <a:latin typeface="Times New Roman" panose="02020603050405020304" pitchFamily="18" charset="0"/>
                <a:cs typeface="Times New Roman" panose="02020603050405020304" pitchFamily="18" charset="0"/>
              </a:rPr>
              <a:t>Certification </a:t>
            </a:r>
            <a:r>
              <a:rPr lang="en-IN" sz="1800" dirty="0" smtClean="0">
                <a:solidFill>
                  <a:srgbClr val="002060"/>
                </a:solidFill>
                <a:latin typeface="Times New Roman" panose="02020603050405020304" pitchFamily="18" charset="0"/>
                <a:cs typeface="Times New Roman" panose="02020603050405020304" pitchFamily="18" charset="0"/>
              </a:rPr>
              <a:t>Marking - The </a:t>
            </a:r>
            <a:r>
              <a:rPr lang="en-IN" sz="1800" dirty="0">
                <a:solidFill>
                  <a:srgbClr val="002060"/>
                </a:solidFill>
                <a:latin typeface="Times New Roman" panose="02020603050405020304" pitchFamily="18" charset="0"/>
                <a:cs typeface="Times New Roman" panose="02020603050405020304" pitchFamily="18" charset="0"/>
              </a:rPr>
              <a:t>use of the Standard Mark is </a:t>
            </a:r>
            <a:r>
              <a:rPr lang="en-IN" sz="1800" dirty="0" smtClean="0">
                <a:solidFill>
                  <a:srgbClr val="002060"/>
                </a:solidFill>
                <a:latin typeface="Times New Roman" panose="02020603050405020304" pitchFamily="18" charset="0"/>
                <a:cs typeface="Times New Roman" panose="02020603050405020304" pitchFamily="18" charset="0"/>
              </a:rPr>
              <a:t>governed by </a:t>
            </a:r>
            <a:r>
              <a:rPr lang="en-IN" sz="1800" dirty="0">
                <a:solidFill>
                  <a:srgbClr val="002060"/>
                </a:solidFill>
                <a:latin typeface="Times New Roman" panose="02020603050405020304" pitchFamily="18" charset="0"/>
                <a:cs typeface="Times New Roman" panose="02020603050405020304" pitchFamily="18" charset="0"/>
              </a:rPr>
              <a:t>the provisions of the Bureau of Indian </a:t>
            </a:r>
            <a:r>
              <a:rPr lang="en-IN" sz="1800" dirty="0" smtClean="0">
                <a:solidFill>
                  <a:srgbClr val="002060"/>
                </a:solidFill>
                <a:latin typeface="Times New Roman" panose="02020603050405020304" pitchFamily="18" charset="0"/>
                <a:cs typeface="Times New Roman" panose="02020603050405020304" pitchFamily="18" charset="0"/>
              </a:rPr>
              <a:t>Standards Act</a:t>
            </a:r>
            <a:r>
              <a:rPr lang="en-IN" sz="1800" dirty="0">
                <a:solidFill>
                  <a:srgbClr val="002060"/>
                </a:solidFill>
                <a:latin typeface="Times New Roman" panose="02020603050405020304" pitchFamily="18" charset="0"/>
                <a:cs typeface="Times New Roman" panose="02020603050405020304" pitchFamily="18" charset="0"/>
              </a:rPr>
              <a:t>, 1986 and the Rules </a:t>
            </a:r>
            <a:r>
              <a:rPr lang="en-IN" sz="1800" dirty="0" smtClean="0">
                <a:solidFill>
                  <a:srgbClr val="002060"/>
                </a:solidFill>
                <a:latin typeface="Times New Roman" panose="02020603050405020304" pitchFamily="18" charset="0"/>
                <a:cs typeface="Times New Roman" panose="02020603050405020304" pitchFamily="18" charset="0"/>
              </a:rPr>
              <a:t>and </a:t>
            </a:r>
            <a:r>
              <a:rPr lang="en-IN" sz="1800" dirty="0">
                <a:solidFill>
                  <a:srgbClr val="002060"/>
                </a:solidFill>
                <a:latin typeface="Times New Roman" panose="02020603050405020304" pitchFamily="18" charset="0"/>
                <a:cs typeface="Times New Roman" panose="02020603050405020304" pitchFamily="18" charset="0"/>
              </a:rPr>
              <a:t>Regulations </a:t>
            </a:r>
            <a:r>
              <a:rPr lang="en-IN" sz="1800" dirty="0" smtClean="0">
                <a:solidFill>
                  <a:srgbClr val="002060"/>
                </a:solidFill>
                <a:latin typeface="Times New Roman" panose="02020603050405020304" pitchFamily="18" charset="0"/>
                <a:cs typeface="Times New Roman" panose="02020603050405020304" pitchFamily="18" charset="0"/>
              </a:rPr>
              <a:t>made thereunder</a:t>
            </a:r>
            <a:r>
              <a:rPr lang="en-IN" sz="1800" dirty="0">
                <a:solidFill>
                  <a:srgbClr val="002060"/>
                </a:solidFill>
                <a:latin typeface="Times New Roman" panose="02020603050405020304" pitchFamily="18" charset="0"/>
                <a:cs typeface="Times New Roman" panose="02020603050405020304" pitchFamily="18" charset="0"/>
              </a:rPr>
              <a:t>.</a:t>
            </a:r>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IN" sz="1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828800" y="4267200"/>
            <a:ext cx="5181600" cy="4572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‘CORROSIVE, HANDLE WITH CARE’</a:t>
            </a:r>
          </a:p>
        </p:txBody>
      </p:sp>
      <p:sp>
        <p:nvSpPr>
          <p:cNvPr id="5" name="Rounded Rectangle 4"/>
          <p:cNvSpPr/>
          <p:nvPr/>
        </p:nvSpPr>
        <p:spPr>
          <a:xfrm>
            <a:off x="609600" y="609600"/>
            <a:ext cx="6400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PACKING </a:t>
            </a:r>
            <a:r>
              <a:rPr lang="en-IN" sz="2000" dirty="0" smtClean="0"/>
              <a:t>AN </a:t>
            </a:r>
            <a:r>
              <a:rPr lang="en-IN" sz="2000" dirty="0"/>
              <a:t>MARKING OF </a:t>
            </a:r>
            <a:r>
              <a:rPr lang="en-IN" sz="2000" dirty="0" smtClean="0"/>
              <a:t>HYDROCHLORIC  </a:t>
            </a:r>
            <a:r>
              <a:rPr lang="en-IN" sz="2000" dirty="0"/>
              <a:t>ACID</a:t>
            </a:r>
          </a:p>
        </p:txBody>
      </p:sp>
    </p:spTree>
    <p:extLst>
      <p:ext uri="{BB962C8B-B14F-4D97-AF65-F5344CB8AC3E}">
        <p14:creationId xmlns:p14="http://schemas.microsoft.com/office/powerpoint/2010/main" val="57434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49" y="1447800"/>
            <a:ext cx="7767851" cy="3657600"/>
          </a:xfrm>
        </p:spPr>
        <p:txBody>
          <a:bodyPr>
            <a:normAutofit/>
          </a:bodyPr>
          <a:lstStyle/>
          <a:p>
            <a:pPr algn="just">
              <a:buFont typeface="Wingdings" panose="05000000000000000000" pitchFamily="2" charset="2"/>
              <a:buChar char="q"/>
            </a:pPr>
            <a:r>
              <a:rPr lang="en-IN" sz="1800" dirty="0">
                <a:latin typeface="Times New Roman" panose="02020603050405020304" pitchFamily="18" charset="0"/>
                <a:cs typeface="Times New Roman" panose="02020603050405020304" pitchFamily="18" charset="0"/>
              </a:rPr>
              <a:t>Hydrochloric acid is a strong inorganic acid that is used in many industrial processes such as refining metal. The application often determines the required product quality</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Hydrogen chloride, not hydrochloric acid, is used more widely in industrial organic chemistry, e.g. for vinyl chloride and dichloroethane</a:t>
            </a:r>
            <a:r>
              <a:rPr lang="en-IN"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IN" sz="1800" dirty="0">
                <a:latin typeface="Times New Roman" panose="02020603050405020304" pitchFamily="18" charset="0"/>
                <a:cs typeface="Times New Roman" panose="02020603050405020304" pitchFamily="18" charset="0"/>
              </a:rPr>
              <a:t>In industry demanding purity (food, pharmaceutical, drinking water), high-quality </a:t>
            </a:r>
            <a:r>
              <a:rPr lang="en-IN" sz="1800" dirty="0" smtClean="0">
                <a:latin typeface="Times New Roman" panose="02020603050405020304" pitchFamily="18" charset="0"/>
                <a:cs typeface="Times New Roman" panose="02020603050405020304" pitchFamily="18" charset="0"/>
              </a:rPr>
              <a:t>hydrochloric </a:t>
            </a:r>
            <a:r>
              <a:rPr lang="en-IN" sz="1800" dirty="0">
                <a:latin typeface="Times New Roman" panose="02020603050405020304" pitchFamily="18" charset="0"/>
                <a:cs typeface="Times New Roman" panose="02020603050405020304" pitchFamily="18" charset="0"/>
              </a:rPr>
              <a:t>acid is used to control the pH of process water streams</a:t>
            </a:r>
            <a:r>
              <a:rPr lang="en-IN"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IN" sz="1800" dirty="0">
                <a:latin typeface="Times New Roman" panose="02020603050405020304" pitchFamily="18" charset="0"/>
                <a:cs typeface="Times New Roman" panose="02020603050405020304" pitchFamily="18" charset="0"/>
              </a:rPr>
              <a:t>One of the most important applications of hydrochloric acid is in the pickling of steel, to remove rust or iron oxide scale from iron or steel before subsequent processing, such as extrusion, rolling, galvanizing, and other techniques. </a:t>
            </a:r>
            <a:endParaRPr lang="en-IN"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sz="1800" dirty="0">
                <a:latin typeface="Times New Roman" panose="02020603050405020304" pitchFamily="18" charset="0"/>
                <a:cs typeface="Times New Roman" panose="02020603050405020304" pitchFamily="18" charset="0"/>
              </a:rPr>
              <a:t>Akin to its use for pickling, hydrochloric acid is used to dissolve many metals, metal oxides and metal carbonates.</a:t>
            </a:r>
          </a:p>
        </p:txBody>
      </p:sp>
      <p:sp>
        <p:nvSpPr>
          <p:cNvPr id="4" name="Rounded Rectangle 3"/>
          <p:cNvSpPr/>
          <p:nvPr/>
        </p:nvSpPr>
        <p:spPr>
          <a:xfrm>
            <a:off x="457200" y="6858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USES </a:t>
            </a:r>
            <a:r>
              <a:rPr lang="en-IN" sz="2000" dirty="0"/>
              <a:t>OF HYDROCHLORIC  ACID</a:t>
            </a:r>
          </a:p>
        </p:txBody>
      </p:sp>
    </p:spTree>
    <p:extLst>
      <p:ext uri="{BB962C8B-B14F-4D97-AF65-F5344CB8AC3E}">
        <p14:creationId xmlns:p14="http://schemas.microsoft.com/office/powerpoint/2010/main" val="7258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33400" y="1676400"/>
            <a:ext cx="7391400" cy="2895600"/>
          </a:xfrm>
        </p:spPr>
        <p:txBody>
          <a:bodyPr>
            <a:normAutofit/>
          </a:bodyPr>
          <a:lstStyle/>
          <a:p>
            <a:pPr algn="just">
              <a:buFont typeface="Wingdings" panose="05000000000000000000" pitchFamily="2" charset="2"/>
              <a:buChar char="v"/>
            </a:pPr>
            <a:r>
              <a:rPr lang="en-IN" sz="1800" dirty="0">
                <a:latin typeface="Times New Roman" panose="02020603050405020304" pitchFamily="18" charset="0"/>
                <a:cs typeface="Times New Roman" panose="02020603050405020304" pitchFamily="18" charset="0"/>
              </a:rPr>
              <a:t>Being a strong acid, hydrochloric acid is corrosive to living tissue and to many materials, but not to rubber. Typically, rubber protective gloves and related protective gear are used when handling concentrated </a:t>
            </a:r>
            <a:r>
              <a:rPr lang="en-IN" sz="1800" dirty="0" smtClean="0">
                <a:latin typeface="Times New Roman" panose="02020603050405020304" pitchFamily="18" charset="0"/>
                <a:cs typeface="Times New Roman" panose="02020603050405020304" pitchFamily="18" charset="0"/>
              </a:rPr>
              <a:t>solutions</a:t>
            </a:r>
            <a:r>
              <a:rPr lang="en-IN"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en-IN"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IN" sz="1800" dirty="0" smtClean="0">
                <a:latin typeface="Times New Roman" panose="02020603050405020304" pitchFamily="18" charset="0"/>
                <a:cs typeface="Times New Roman" panose="02020603050405020304" pitchFamily="18" charset="0"/>
              </a:rPr>
              <a:t>Vapours </a:t>
            </a:r>
            <a:r>
              <a:rPr lang="en-IN" sz="1800" dirty="0">
                <a:latin typeface="Times New Roman" panose="02020603050405020304" pitchFamily="18" charset="0"/>
                <a:cs typeface="Times New Roman" panose="02020603050405020304" pitchFamily="18" charset="0"/>
              </a:rPr>
              <a:t>or mists are a respiratory hazard, which can be partially mitigated by use of a respirator equipped with cartridges specifically designed to capture hydrochloric acid. Airborne acid is an irritant to the eyes, and may require the use of protective goggles or a facemask.</a:t>
            </a:r>
          </a:p>
        </p:txBody>
      </p:sp>
      <p:sp>
        <p:nvSpPr>
          <p:cNvPr id="12" name="Rounded Rectangle 11"/>
          <p:cNvSpPr/>
          <p:nvPr/>
        </p:nvSpPr>
        <p:spPr>
          <a:xfrm>
            <a:off x="685800" y="838200"/>
            <a:ext cx="2971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SAFETY</a:t>
            </a:r>
            <a:endParaRPr lang="en-IN" sz="2000" dirty="0"/>
          </a:p>
        </p:txBody>
      </p:sp>
    </p:spTree>
    <p:extLst>
      <p:ext uri="{BB962C8B-B14F-4D97-AF65-F5344CB8AC3E}">
        <p14:creationId xmlns:p14="http://schemas.microsoft.com/office/powerpoint/2010/main" val="89033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7250"/>
            <a:ext cx="7619999"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00600"/>
            <a:ext cx="746759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68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010400" cy="990600"/>
          </a:xfrm>
        </p:spPr>
        <p:txBody>
          <a:bodyPr/>
          <a:lstStyle/>
          <a:p>
            <a:r>
              <a:rPr lang="en-US" dirty="0" smtClean="0"/>
              <a:t>   </a:t>
            </a:r>
            <a:r>
              <a:rPr lang="en-US" dirty="0"/>
              <a:t>IS 296:2023</a:t>
            </a:r>
            <a:endParaRPr lang="en-IN" dirty="0"/>
          </a:p>
        </p:txBody>
      </p:sp>
      <p:sp>
        <p:nvSpPr>
          <p:cNvPr id="5" name="Rectangle 4"/>
          <p:cNvSpPr/>
          <p:nvPr/>
        </p:nvSpPr>
        <p:spPr>
          <a:xfrm>
            <a:off x="381000" y="1676400"/>
            <a:ext cx="8534400" cy="830997"/>
          </a:xfrm>
          <a:prstGeom prst="rect">
            <a:avLst/>
          </a:prstGeom>
        </p:spPr>
        <p:txBody>
          <a:bodyPr wrap="square">
            <a:spAutoFit/>
          </a:bodyPr>
          <a:lstStyle/>
          <a:p>
            <a:pPr>
              <a:defRPr/>
            </a:pPr>
            <a:r>
              <a:rPr lang="en-US" sz="2400" dirty="0">
                <a:solidFill>
                  <a:schemeClr val="accent4">
                    <a:lumMod val="50000"/>
                  </a:schemeClr>
                </a:solidFill>
              </a:rPr>
              <a:t>SODIUM CARBONATE ANHYDROUS - SPECIFICATION (</a:t>
            </a:r>
            <a:r>
              <a:rPr lang="en-US" sz="2400" i="1" dirty="0">
                <a:solidFill>
                  <a:schemeClr val="accent4">
                    <a:lumMod val="50000"/>
                  </a:schemeClr>
                </a:solidFill>
              </a:rPr>
              <a:t>Fourth Revision</a:t>
            </a:r>
            <a:r>
              <a:rPr lang="en-US" sz="2400" dirty="0">
                <a:solidFill>
                  <a:schemeClr val="accent4">
                    <a:lumMod val="50000"/>
                  </a:schemeClr>
                </a:solidFill>
              </a:rPr>
              <a:t>)</a:t>
            </a:r>
          </a:p>
        </p:txBody>
      </p:sp>
      <p:sp>
        <p:nvSpPr>
          <p:cNvPr id="6" name="Rectangle 5"/>
          <p:cNvSpPr/>
          <p:nvPr/>
        </p:nvSpPr>
        <p:spPr>
          <a:xfrm>
            <a:off x="381000" y="2659797"/>
            <a:ext cx="5334000" cy="2585323"/>
          </a:xfrm>
          <a:prstGeom prst="rect">
            <a:avLst/>
          </a:prstGeom>
        </p:spPr>
        <p:txBody>
          <a:bodyPr wrap="square">
            <a:spAutoFit/>
          </a:bodyPr>
          <a:lstStyle/>
          <a:p>
            <a:r>
              <a:rPr lang="en-US" altLang="en-US" b="1" dirty="0">
                <a:solidFill>
                  <a:schemeClr val="accent4">
                    <a:lumMod val="50000"/>
                  </a:schemeClr>
                </a:solidFill>
                <a:latin typeface="Times New Roman" panose="02020603050405020304" pitchFamily="18" charset="0"/>
                <a:cs typeface="Times New Roman" panose="02020603050405020304" pitchFamily="18" charset="0"/>
              </a:rPr>
              <a:t>SCOPE</a:t>
            </a:r>
          </a:p>
          <a:p>
            <a:r>
              <a:rPr lang="en-IN" altLang="en-US"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the methods of sampling and test for sodium carbonate, anhydrous</a:t>
            </a:r>
            <a:r>
              <a:rPr lang="en-IN" altLang="en-US" dirty="0" smtClean="0">
                <a:solidFill>
                  <a:schemeClr val="accent4">
                    <a:lumMod val="50000"/>
                  </a:schemeClr>
                </a:solidFill>
                <a:latin typeface="Times New Roman" panose="02020603050405020304" pitchFamily="18" charset="0"/>
                <a:cs typeface="Times New Roman" panose="02020603050405020304" pitchFamily="18" charset="0"/>
              </a:rPr>
              <a:t>.</a:t>
            </a:r>
          </a:p>
          <a:p>
            <a:endParaRPr lang="en-US" altLang="en-US" dirty="0">
              <a:solidFill>
                <a:schemeClr val="accent4">
                  <a:lumMod val="50000"/>
                </a:schemeClr>
              </a:solidFill>
              <a:latin typeface="Times New Roman" panose="02020603050405020304" pitchFamily="18" charset="0"/>
              <a:cs typeface="Times New Roman" panose="02020603050405020304" pitchFamily="18" charset="0"/>
            </a:endParaRPr>
          </a:p>
          <a:p>
            <a:r>
              <a:rPr lang="en-US" altLang="en-US" b="1" dirty="0">
                <a:solidFill>
                  <a:schemeClr val="accent4">
                    <a:lumMod val="50000"/>
                  </a:schemeClr>
                </a:solidFill>
                <a:latin typeface="Times New Roman" panose="02020603050405020304" pitchFamily="18" charset="0"/>
                <a:cs typeface="Times New Roman" panose="02020603050405020304" pitchFamily="18" charset="0"/>
              </a:rPr>
              <a:t>GRADES</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The material shall be of two grades, namely,</a:t>
            </a:r>
          </a:p>
          <a:p>
            <a:pPr marL="457200" indent="-457200">
              <a:buFont typeface="+mj-lt"/>
              <a:buAutoNum type="alphaLcParenR"/>
            </a:pPr>
            <a:r>
              <a:rPr lang="en-US" altLang="en-US" dirty="0">
                <a:solidFill>
                  <a:schemeClr val="accent4">
                    <a:lumMod val="50000"/>
                  </a:schemeClr>
                </a:solidFill>
                <a:latin typeface="Times New Roman" panose="02020603050405020304" pitchFamily="18" charset="0"/>
                <a:cs typeface="Times New Roman" panose="02020603050405020304" pitchFamily="18" charset="0"/>
              </a:rPr>
              <a:t>Pure, and </a:t>
            </a:r>
          </a:p>
          <a:p>
            <a:pPr marL="457200" indent="-457200">
              <a:buFont typeface="+mj-lt"/>
              <a:buAutoNum type="alphaLcParenR"/>
            </a:pPr>
            <a:r>
              <a:rPr lang="en-US" altLang="en-US" dirty="0">
                <a:solidFill>
                  <a:schemeClr val="accent4">
                    <a:lumMod val="50000"/>
                  </a:schemeClr>
                </a:solidFill>
                <a:latin typeface="Times New Roman" panose="02020603050405020304" pitchFamily="18" charset="0"/>
                <a:cs typeface="Times New Roman" panose="02020603050405020304" pitchFamily="18" charset="0"/>
              </a:rPr>
              <a:t>Analytical Reagent.</a:t>
            </a:r>
          </a:p>
        </p:txBody>
      </p:sp>
      <p:pic>
        <p:nvPicPr>
          <p:cNvPr id="3" name="Picture 2"/>
          <p:cNvPicPr>
            <a:picLocks noChangeAspect="1"/>
          </p:cNvPicPr>
          <p:nvPr/>
        </p:nvPicPr>
        <p:blipFill>
          <a:blip r:embed="rId2"/>
          <a:stretch>
            <a:fillRect/>
          </a:stretch>
        </p:blipFill>
        <p:spPr>
          <a:xfrm>
            <a:off x="5943600" y="2819400"/>
            <a:ext cx="1914525" cy="1857375"/>
          </a:xfrm>
          <a:prstGeom prst="rect">
            <a:avLst/>
          </a:prstGeom>
        </p:spPr>
      </p:pic>
    </p:spTree>
    <p:extLst>
      <p:ext uri="{BB962C8B-B14F-4D97-AF65-F5344CB8AC3E}">
        <p14:creationId xmlns:p14="http://schemas.microsoft.com/office/powerpoint/2010/main" val="324821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5536"/>
            <a:ext cx="8077200" cy="5790064"/>
          </a:xfrm>
        </p:spPr>
        <p:txBody>
          <a:bodyPr>
            <a:normAutofit/>
          </a:bodyPr>
          <a:lstStyle/>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The </a:t>
            </a:r>
            <a:r>
              <a:rPr lang="en-IN" sz="1800" dirty="0">
                <a:solidFill>
                  <a:srgbClr val="002060"/>
                </a:solidFill>
                <a:latin typeface="Times New Roman" panose="02020603050405020304" pitchFamily="18" charset="0"/>
                <a:cs typeface="Times New Roman" panose="02020603050405020304" pitchFamily="18" charset="0"/>
              </a:rPr>
              <a:t>material shall be in the form of granular or </a:t>
            </a:r>
            <a:r>
              <a:rPr lang="en-IN" sz="1800" dirty="0" smtClean="0">
                <a:solidFill>
                  <a:srgbClr val="002060"/>
                </a:solidFill>
                <a:latin typeface="Times New Roman" panose="02020603050405020304" pitchFamily="18" charset="0"/>
                <a:cs typeface="Times New Roman" panose="02020603050405020304" pitchFamily="18" charset="0"/>
              </a:rPr>
              <a:t>fine white </a:t>
            </a:r>
            <a:r>
              <a:rPr lang="en-IN" sz="1800" dirty="0">
                <a:solidFill>
                  <a:srgbClr val="002060"/>
                </a:solidFill>
                <a:latin typeface="Times New Roman" panose="02020603050405020304" pitchFamily="18" charset="0"/>
                <a:cs typeface="Times New Roman" panose="02020603050405020304" pitchFamily="18" charset="0"/>
              </a:rPr>
              <a:t>powder, free from foreign matter and </a:t>
            </a:r>
            <a:r>
              <a:rPr lang="en-IN" sz="1800" dirty="0" smtClean="0">
                <a:solidFill>
                  <a:srgbClr val="002060"/>
                </a:solidFill>
                <a:latin typeface="Times New Roman" panose="02020603050405020304" pitchFamily="18" charset="0"/>
                <a:cs typeface="Times New Roman" panose="02020603050405020304" pitchFamily="18" charset="0"/>
              </a:rPr>
              <a:t>visible impurities</a:t>
            </a:r>
            <a:r>
              <a:rPr lang="en-IN" sz="1800" dirty="0">
                <a:solidFill>
                  <a:srgbClr val="002060"/>
                </a:solidFill>
                <a:latin typeface="Times New Roman" panose="02020603050405020304" pitchFamily="18" charset="0"/>
                <a:cs typeface="Times New Roman" panose="02020603050405020304" pitchFamily="18" charset="0"/>
              </a:rPr>
              <a:t>, and shall be readily soluble in </a:t>
            </a:r>
            <a:r>
              <a:rPr lang="en-IN" sz="1800" dirty="0" smtClean="0">
                <a:solidFill>
                  <a:srgbClr val="002060"/>
                </a:solidFill>
                <a:latin typeface="Times New Roman" panose="02020603050405020304" pitchFamily="18" charset="0"/>
                <a:cs typeface="Times New Roman" panose="02020603050405020304" pitchFamily="18" charset="0"/>
              </a:rPr>
              <a:t>water, forming </a:t>
            </a:r>
            <a:r>
              <a:rPr lang="en-IN" sz="1800" dirty="0">
                <a:solidFill>
                  <a:srgbClr val="002060"/>
                </a:solidFill>
                <a:latin typeface="Times New Roman" panose="02020603050405020304" pitchFamily="18" charset="0"/>
                <a:cs typeface="Times New Roman" panose="02020603050405020304" pitchFamily="18" charset="0"/>
              </a:rPr>
              <a:t>a clear, colourless </a:t>
            </a:r>
            <a:r>
              <a:rPr lang="en-IN" sz="1800" dirty="0" smtClean="0">
                <a:solidFill>
                  <a:srgbClr val="002060"/>
                </a:solidFill>
                <a:latin typeface="Times New Roman" panose="02020603050405020304" pitchFamily="18" charset="0"/>
                <a:cs typeface="Times New Roman" panose="02020603050405020304" pitchFamily="18" charset="0"/>
              </a:rPr>
              <a:t>solution.</a:t>
            </a: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Sodium </a:t>
            </a:r>
            <a:r>
              <a:rPr lang="en-IN" sz="1800" dirty="0">
                <a:solidFill>
                  <a:srgbClr val="002060"/>
                </a:solidFill>
                <a:latin typeface="Times New Roman" panose="02020603050405020304" pitchFamily="18" charset="0"/>
                <a:cs typeface="Times New Roman" panose="02020603050405020304" pitchFamily="18" charset="0"/>
              </a:rPr>
              <a:t>carbonate is obtained as three hydrates and as the anhydrous </a:t>
            </a:r>
            <a:r>
              <a:rPr lang="en-IN" sz="1800" dirty="0" smtClean="0">
                <a:solidFill>
                  <a:srgbClr val="002060"/>
                </a:solidFill>
                <a:latin typeface="Times New Roman" panose="02020603050405020304" pitchFamily="18" charset="0"/>
                <a:cs typeface="Times New Roman" panose="02020603050405020304" pitchFamily="18" charset="0"/>
              </a:rPr>
              <a:t>salt:</a:t>
            </a:r>
          </a:p>
          <a:p>
            <a:pPr lvl="1" algn="just"/>
            <a:r>
              <a:rPr lang="en-IN" sz="1800" dirty="0" smtClean="0">
                <a:solidFill>
                  <a:srgbClr val="002060"/>
                </a:solidFill>
                <a:latin typeface="Times New Roman" panose="02020603050405020304" pitchFamily="18" charset="0"/>
                <a:cs typeface="Times New Roman" panose="02020603050405020304" pitchFamily="18" charset="0"/>
              </a:rPr>
              <a:t>Sodium </a:t>
            </a:r>
            <a:r>
              <a:rPr lang="en-IN" sz="1800" dirty="0">
                <a:solidFill>
                  <a:srgbClr val="002060"/>
                </a:solidFill>
                <a:latin typeface="Times New Roman" panose="02020603050405020304" pitchFamily="18" charset="0"/>
                <a:cs typeface="Times New Roman" panose="02020603050405020304" pitchFamily="18" charset="0"/>
              </a:rPr>
              <a:t>carbonate </a:t>
            </a:r>
            <a:r>
              <a:rPr lang="en-IN" sz="1800" dirty="0" err="1">
                <a:solidFill>
                  <a:srgbClr val="002060"/>
                </a:solidFill>
                <a:latin typeface="Times New Roman" panose="02020603050405020304" pitchFamily="18" charset="0"/>
                <a:cs typeface="Times New Roman" panose="02020603050405020304" pitchFamily="18" charset="0"/>
              </a:rPr>
              <a:t>decahydrate</a:t>
            </a:r>
            <a:r>
              <a:rPr lang="en-IN" sz="1800" dirty="0">
                <a:solidFill>
                  <a:srgbClr val="002060"/>
                </a:solidFill>
                <a:latin typeface="Times New Roman" panose="02020603050405020304" pitchFamily="18" charset="0"/>
                <a:cs typeface="Times New Roman" panose="02020603050405020304" pitchFamily="18" charset="0"/>
              </a:rPr>
              <a:t> (</a:t>
            </a:r>
            <a:r>
              <a:rPr lang="en-IN" sz="1800" dirty="0" err="1">
                <a:solidFill>
                  <a:srgbClr val="002060"/>
                </a:solidFill>
                <a:latin typeface="Times New Roman" panose="02020603050405020304" pitchFamily="18" charset="0"/>
                <a:cs typeface="Times New Roman" panose="02020603050405020304" pitchFamily="18" charset="0"/>
              </a:rPr>
              <a:t>natron</a:t>
            </a:r>
            <a:r>
              <a:rPr lang="en-IN" sz="1800" dirty="0">
                <a:solidFill>
                  <a:srgbClr val="002060"/>
                </a:solidFill>
                <a:latin typeface="Times New Roman" panose="02020603050405020304" pitchFamily="18" charset="0"/>
                <a:cs typeface="Times New Roman" panose="02020603050405020304" pitchFamily="18" charset="0"/>
              </a:rPr>
              <a:t>), Na</a:t>
            </a:r>
            <a:r>
              <a:rPr lang="en-IN" sz="1800" baseline="-25000" dirty="0">
                <a:solidFill>
                  <a:srgbClr val="002060"/>
                </a:solidFill>
                <a:latin typeface="Times New Roman" panose="02020603050405020304" pitchFamily="18" charset="0"/>
                <a:cs typeface="Times New Roman" panose="02020603050405020304" pitchFamily="18" charset="0"/>
              </a:rPr>
              <a:t>2</a:t>
            </a:r>
            <a:r>
              <a:rPr lang="en-IN" sz="1800" dirty="0">
                <a:solidFill>
                  <a:srgbClr val="002060"/>
                </a:solidFill>
                <a:latin typeface="Times New Roman" panose="02020603050405020304" pitchFamily="18" charset="0"/>
                <a:cs typeface="Times New Roman" panose="02020603050405020304" pitchFamily="18" charset="0"/>
              </a:rPr>
              <a:t>CO</a:t>
            </a:r>
            <a:r>
              <a:rPr lang="en-IN" sz="1800" baseline="-25000" dirty="0">
                <a:solidFill>
                  <a:srgbClr val="002060"/>
                </a:solidFill>
                <a:latin typeface="Times New Roman" panose="02020603050405020304" pitchFamily="18" charset="0"/>
                <a:cs typeface="Times New Roman" panose="02020603050405020304" pitchFamily="18" charset="0"/>
              </a:rPr>
              <a:t>3</a:t>
            </a:r>
            <a:r>
              <a:rPr lang="en-IN" sz="1800" dirty="0">
                <a:solidFill>
                  <a:srgbClr val="002060"/>
                </a:solidFill>
                <a:latin typeface="Times New Roman" panose="02020603050405020304" pitchFamily="18" charset="0"/>
                <a:cs typeface="Times New Roman" panose="02020603050405020304" pitchFamily="18" charset="0"/>
              </a:rPr>
              <a:t>·10H</a:t>
            </a:r>
            <a:r>
              <a:rPr lang="en-IN" sz="1800" baseline="-25000" dirty="0">
                <a:solidFill>
                  <a:srgbClr val="002060"/>
                </a:solidFill>
                <a:latin typeface="Times New Roman" panose="02020603050405020304" pitchFamily="18" charset="0"/>
                <a:cs typeface="Times New Roman" panose="02020603050405020304" pitchFamily="18" charset="0"/>
              </a:rPr>
              <a:t>2</a:t>
            </a:r>
            <a:r>
              <a:rPr lang="en-IN" sz="1800" dirty="0">
                <a:solidFill>
                  <a:srgbClr val="002060"/>
                </a:solidFill>
                <a:latin typeface="Times New Roman" panose="02020603050405020304" pitchFamily="18" charset="0"/>
                <a:cs typeface="Times New Roman" panose="02020603050405020304" pitchFamily="18" charset="0"/>
              </a:rPr>
              <a:t>O, which readily effloresces to form the </a:t>
            </a:r>
            <a:r>
              <a:rPr lang="en-IN" sz="1800" dirty="0" smtClean="0">
                <a:solidFill>
                  <a:srgbClr val="002060"/>
                </a:solidFill>
                <a:latin typeface="Times New Roman" panose="02020603050405020304" pitchFamily="18" charset="0"/>
                <a:cs typeface="Times New Roman" panose="02020603050405020304" pitchFamily="18" charset="0"/>
              </a:rPr>
              <a:t>monohydrate. </a:t>
            </a:r>
          </a:p>
          <a:p>
            <a:pPr lvl="1" algn="just"/>
            <a:r>
              <a:rPr lang="en-IN" sz="1800" dirty="0" smtClean="0">
                <a:solidFill>
                  <a:srgbClr val="002060"/>
                </a:solidFill>
                <a:latin typeface="Times New Roman" panose="02020603050405020304" pitchFamily="18" charset="0"/>
                <a:cs typeface="Times New Roman" panose="02020603050405020304" pitchFamily="18" charset="0"/>
              </a:rPr>
              <a:t>Sodium </a:t>
            </a:r>
            <a:r>
              <a:rPr lang="en-IN" sz="1800" dirty="0">
                <a:solidFill>
                  <a:srgbClr val="002060"/>
                </a:solidFill>
                <a:latin typeface="Times New Roman" panose="02020603050405020304" pitchFamily="18" charset="0"/>
                <a:cs typeface="Times New Roman" panose="02020603050405020304" pitchFamily="18" charset="0"/>
              </a:rPr>
              <a:t>carbonate heptahydrate (not known in mineral form), </a:t>
            </a:r>
            <a:r>
              <a:rPr lang="en-IN" sz="1800" dirty="0" smtClean="0">
                <a:solidFill>
                  <a:srgbClr val="002060"/>
                </a:solidFill>
                <a:latin typeface="Times New Roman" panose="02020603050405020304" pitchFamily="18" charset="0"/>
                <a:cs typeface="Times New Roman" panose="02020603050405020304" pitchFamily="18" charset="0"/>
              </a:rPr>
              <a:t>Na</a:t>
            </a:r>
            <a:r>
              <a:rPr lang="en-IN" sz="1800" baseline="-25000" dirty="0" smtClean="0">
                <a:solidFill>
                  <a:srgbClr val="002060"/>
                </a:solidFill>
                <a:latin typeface="Times New Roman" panose="02020603050405020304" pitchFamily="18" charset="0"/>
                <a:cs typeface="Times New Roman" panose="02020603050405020304" pitchFamily="18" charset="0"/>
              </a:rPr>
              <a:t>2</a:t>
            </a:r>
            <a:r>
              <a:rPr lang="en-IN" sz="1800" dirty="0" smtClean="0">
                <a:solidFill>
                  <a:srgbClr val="002060"/>
                </a:solidFill>
                <a:latin typeface="Times New Roman" panose="02020603050405020304" pitchFamily="18" charset="0"/>
                <a:cs typeface="Times New Roman" panose="02020603050405020304" pitchFamily="18" charset="0"/>
              </a:rPr>
              <a:t>CO</a:t>
            </a:r>
            <a:r>
              <a:rPr lang="en-IN" sz="1800" baseline="-25000" dirty="0" smtClean="0">
                <a:solidFill>
                  <a:srgbClr val="002060"/>
                </a:solidFill>
                <a:latin typeface="Times New Roman" panose="02020603050405020304" pitchFamily="18" charset="0"/>
                <a:cs typeface="Times New Roman" panose="02020603050405020304" pitchFamily="18" charset="0"/>
              </a:rPr>
              <a:t>3</a:t>
            </a:r>
            <a:r>
              <a:rPr lang="en-IN" sz="1800" dirty="0" smtClean="0">
                <a:solidFill>
                  <a:srgbClr val="002060"/>
                </a:solidFill>
                <a:latin typeface="Times New Roman" panose="02020603050405020304" pitchFamily="18" charset="0"/>
                <a:cs typeface="Times New Roman" panose="02020603050405020304" pitchFamily="18" charset="0"/>
              </a:rPr>
              <a:t>·7H</a:t>
            </a:r>
            <a:r>
              <a:rPr lang="en-IN" sz="1800" baseline="-25000" dirty="0" smtClean="0">
                <a:solidFill>
                  <a:srgbClr val="002060"/>
                </a:solidFill>
                <a:latin typeface="Times New Roman" panose="02020603050405020304" pitchFamily="18" charset="0"/>
                <a:cs typeface="Times New Roman" panose="02020603050405020304" pitchFamily="18" charset="0"/>
              </a:rPr>
              <a:t>2</a:t>
            </a:r>
            <a:r>
              <a:rPr lang="en-IN" sz="1800" dirty="0" smtClean="0">
                <a:solidFill>
                  <a:srgbClr val="002060"/>
                </a:solidFill>
                <a:latin typeface="Times New Roman" panose="02020603050405020304" pitchFamily="18" charset="0"/>
                <a:cs typeface="Times New Roman" panose="02020603050405020304" pitchFamily="18" charset="0"/>
              </a:rPr>
              <a:t>O.</a:t>
            </a:r>
          </a:p>
          <a:p>
            <a:pPr lvl="1" algn="just"/>
            <a:r>
              <a:rPr lang="en-IN" sz="1800" dirty="0" smtClean="0">
                <a:solidFill>
                  <a:srgbClr val="002060"/>
                </a:solidFill>
                <a:latin typeface="Times New Roman" panose="02020603050405020304" pitchFamily="18" charset="0"/>
                <a:cs typeface="Times New Roman" panose="02020603050405020304" pitchFamily="18" charset="0"/>
              </a:rPr>
              <a:t>Sodium carbonate monohydrate (</a:t>
            </a:r>
            <a:r>
              <a:rPr lang="en-IN" sz="1800" dirty="0" err="1" smtClean="0">
                <a:solidFill>
                  <a:srgbClr val="002060"/>
                </a:solidFill>
                <a:latin typeface="Times New Roman" panose="02020603050405020304" pitchFamily="18" charset="0"/>
                <a:cs typeface="Times New Roman" panose="02020603050405020304" pitchFamily="18" charset="0"/>
              </a:rPr>
              <a:t>thermonatrite</a:t>
            </a:r>
            <a:r>
              <a:rPr lang="en-IN" sz="1800" dirty="0" smtClean="0">
                <a:solidFill>
                  <a:srgbClr val="002060"/>
                </a:solidFill>
                <a:latin typeface="Times New Roman" panose="02020603050405020304" pitchFamily="18" charset="0"/>
                <a:cs typeface="Times New Roman" panose="02020603050405020304" pitchFamily="18" charset="0"/>
              </a:rPr>
              <a:t>), Na</a:t>
            </a:r>
            <a:r>
              <a:rPr lang="en-IN" sz="1800" baseline="-25000" dirty="0" smtClean="0">
                <a:solidFill>
                  <a:srgbClr val="002060"/>
                </a:solidFill>
                <a:latin typeface="Times New Roman" panose="02020603050405020304" pitchFamily="18" charset="0"/>
                <a:cs typeface="Times New Roman" panose="02020603050405020304" pitchFamily="18" charset="0"/>
              </a:rPr>
              <a:t>2</a:t>
            </a:r>
            <a:r>
              <a:rPr lang="en-IN" sz="1800" dirty="0" smtClean="0">
                <a:solidFill>
                  <a:srgbClr val="002060"/>
                </a:solidFill>
                <a:latin typeface="Times New Roman" panose="02020603050405020304" pitchFamily="18" charset="0"/>
                <a:cs typeface="Times New Roman" panose="02020603050405020304" pitchFamily="18" charset="0"/>
              </a:rPr>
              <a:t>CO</a:t>
            </a:r>
            <a:r>
              <a:rPr lang="en-IN" sz="1800" baseline="-25000" dirty="0" smtClean="0">
                <a:solidFill>
                  <a:srgbClr val="002060"/>
                </a:solidFill>
                <a:latin typeface="Times New Roman" panose="02020603050405020304" pitchFamily="18" charset="0"/>
                <a:cs typeface="Times New Roman" panose="02020603050405020304" pitchFamily="18" charset="0"/>
              </a:rPr>
              <a:t>3</a:t>
            </a:r>
            <a:r>
              <a:rPr lang="en-IN" sz="1800" dirty="0" smtClean="0">
                <a:solidFill>
                  <a:srgbClr val="002060"/>
                </a:solidFill>
                <a:latin typeface="Times New Roman" panose="02020603050405020304" pitchFamily="18" charset="0"/>
                <a:cs typeface="Times New Roman" panose="02020603050405020304" pitchFamily="18" charset="0"/>
              </a:rPr>
              <a:t>·H</a:t>
            </a:r>
            <a:r>
              <a:rPr lang="en-IN" sz="1800" baseline="-25000" dirty="0" smtClean="0">
                <a:solidFill>
                  <a:srgbClr val="002060"/>
                </a:solidFill>
                <a:latin typeface="Times New Roman" panose="02020603050405020304" pitchFamily="18" charset="0"/>
                <a:cs typeface="Times New Roman" panose="02020603050405020304" pitchFamily="18" charset="0"/>
              </a:rPr>
              <a:t>2</a:t>
            </a:r>
            <a:r>
              <a:rPr lang="en-IN" sz="1800" dirty="0" smtClean="0">
                <a:solidFill>
                  <a:srgbClr val="002060"/>
                </a:solidFill>
                <a:latin typeface="Times New Roman" panose="02020603050405020304" pitchFamily="18" charset="0"/>
                <a:cs typeface="Times New Roman" panose="02020603050405020304" pitchFamily="18" charset="0"/>
              </a:rPr>
              <a:t>O. Also known as crystal carbonate.</a:t>
            </a:r>
          </a:p>
          <a:p>
            <a:pPr lvl="1" algn="just"/>
            <a:endParaRPr lang="en-IN" sz="1800" dirty="0">
              <a:solidFill>
                <a:srgbClr val="002060"/>
              </a:solidFill>
              <a:latin typeface="Times New Roman" panose="02020603050405020304" pitchFamily="18" charset="0"/>
              <a:cs typeface="Times New Roman" panose="02020603050405020304" pitchFamily="18" charset="0"/>
            </a:endParaRPr>
          </a:p>
          <a:p>
            <a:pPr lvl="1" algn="just"/>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 material of the pure grade shall be </a:t>
            </a:r>
            <a:r>
              <a:rPr lang="en-IN" sz="1800" dirty="0" smtClean="0">
                <a:solidFill>
                  <a:srgbClr val="002060"/>
                </a:solidFill>
                <a:latin typeface="Times New Roman" panose="02020603050405020304" pitchFamily="18" charset="0"/>
                <a:cs typeface="Times New Roman" panose="02020603050405020304" pitchFamily="18" charset="0"/>
              </a:rPr>
              <a:t>packed in </a:t>
            </a:r>
            <a:r>
              <a:rPr lang="en-IN" sz="1800" dirty="0">
                <a:solidFill>
                  <a:srgbClr val="002060"/>
                </a:solidFill>
                <a:latin typeface="Times New Roman" panose="02020603050405020304" pitchFamily="18" charset="0"/>
                <a:cs typeface="Times New Roman" panose="02020603050405020304" pitchFamily="18" charset="0"/>
              </a:rPr>
              <a:t>air-tight containers with polyethylene </a:t>
            </a:r>
            <a:r>
              <a:rPr lang="en-IN" sz="1800" dirty="0" smtClean="0">
                <a:solidFill>
                  <a:srgbClr val="002060"/>
                </a:solidFill>
                <a:latin typeface="Times New Roman" panose="02020603050405020304" pitchFamily="18" charset="0"/>
                <a:cs typeface="Times New Roman" panose="02020603050405020304" pitchFamily="18" charset="0"/>
              </a:rPr>
              <a:t>lining.</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The material of the analytical reagent </a:t>
            </a:r>
            <a:r>
              <a:rPr lang="en-IN" sz="1800" dirty="0" smtClean="0">
                <a:solidFill>
                  <a:srgbClr val="002060"/>
                </a:solidFill>
                <a:latin typeface="Times New Roman" panose="02020603050405020304" pitchFamily="18" charset="0"/>
                <a:cs typeface="Times New Roman" panose="02020603050405020304" pitchFamily="18" charset="0"/>
              </a:rPr>
              <a:t>grade shall </a:t>
            </a:r>
            <a:r>
              <a:rPr lang="en-IN" sz="1800" dirty="0">
                <a:solidFill>
                  <a:srgbClr val="002060"/>
                </a:solidFill>
                <a:latin typeface="Times New Roman" panose="02020603050405020304" pitchFamily="18" charset="0"/>
                <a:cs typeface="Times New Roman" panose="02020603050405020304" pitchFamily="18" charset="0"/>
              </a:rPr>
              <a:t>be packed in glass or other suitable </a:t>
            </a:r>
            <a:r>
              <a:rPr lang="en-IN" sz="1800" dirty="0" smtClean="0">
                <a:solidFill>
                  <a:srgbClr val="002060"/>
                </a:solidFill>
                <a:latin typeface="Times New Roman" panose="02020603050405020304" pitchFamily="18" charset="0"/>
                <a:cs typeface="Times New Roman" panose="02020603050405020304" pitchFamily="18" charset="0"/>
              </a:rPr>
              <a:t>containers on </a:t>
            </a:r>
            <a:r>
              <a:rPr lang="en-IN" sz="1800" dirty="0">
                <a:solidFill>
                  <a:srgbClr val="002060"/>
                </a:solidFill>
                <a:latin typeface="Times New Roman" panose="02020603050405020304" pitchFamily="18" charset="0"/>
                <a:cs typeface="Times New Roman" panose="02020603050405020304" pitchFamily="18" charset="0"/>
              </a:rPr>
              <a:t>which the material has no action</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BIS Certification Marking - The use of the Standard Mark is governed by the provisions of the Bureau of Indian Standards Act, 1986 and the Rules and Regulations made thereunder.</a:t>
            </a:r>
          </a:p>
          <a:p>
            <a:pPr marL="0" indent="0">
              <a:buNone/>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endParaRPr lang="en-IN" sz="1800" dirty="0">
              <a:solidFill>
                <a:srgbClr val="002060"/>
              </a:solidFill>
              <a:latin typeface="Times New Roman" panose="02020603050405020304" pitchFamily="18" charset="0"/>
              <a:cs typeface="Times New Roman" panose="02020603050405020304" pitchFamily="18" charset="0"/>
            </a:endParaRPr>
          </a:p>
          <a:p>
            <a:pPr algn="just"/>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26660" y="458337"/>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DESCRIPTION</a:t>
            </a:r>
            <a:endParaRPr lang="en-IN" sz="2000" dirty="0"/>
          </a:p>
        </p:txBody>
      </p:sp>
      <p:sp>
        <p:nvSpPr>
          <p:cNvPr id="5" name="Rounded Rectangle 4"/>
          <p:cNvSpPr/>
          <p:nvPr/>
        </p:nvSpPr>
        <p:spPr>
          <a:xfrm>
            <a:off x="634621" y="3733800"/>
            <a:ext cx="790774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PACKING </a:t>
            </a:r>
            <a:r>
              <a:rPr lang="en-IN" sz="2000" dirty="0" smtClean="0"/>
              <a:t>AN </a:t>
            </a:r>
            <a:r>
              <a:rPr lang="en-IN" sz="2000" dirty="0"/>
              <a:t>MARKING OF SODIUM CARBONATE </a:t>
            </a:r>
          </a:p>
        </p:txBody>
      </p:sp>
    </p:spTree>
    <p:extLst>
      <p:ext uri="{BB962C8B-B14F-4D97-AF65-F5344CB8AC3E}">
        <p14:creationId xmlns:p14="http://schemas.microsoft.com/office/powerpoint/2010/main" val="170085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62400"/>
          </a:xfrm>
        </p:spPr>
        <p:txBody>
          <a:bodyPr>
            <a:normAutofit/>
          </a:bodyPr>
          <a:lstStyle/>
          <a:p>
            <a:r>
              <a:rPr lang="en-IN" sz="1800" dirty="0">
                <a:solidFill>
                  <a:srgbClr val="002060"/>
                </a:solidFill>
                <a:latin typeface="Times New Roman" panose="02020603050405020304" pitchFamily="18" charset="0"/>
                <a:cs typeface="Times New Roman" panose="02020603050405020304" pitchFamily="18" charset="0"/>
              </a:rPr>
              <a:t>Sodium carbonate, anhydrous, is used in the manufacture of sodium salts and for other special purposes. It is also used as a reagent in analytical chemistry.</a:t>
            </a:r>
          </a:p>
          <a:p>
            <a:pPr algn="just"/>
            <a:r>
              <a:rPr lang="en-IN" sz="1800" dirty="0">
                <a:solidFill>
                  <a:srgbClr val="002060"/>
                </a:solidFill>
                <a:latin typeface="Times New Roman" panose="02020603050405020304" pitchFamily="18" charset="0"/>
                <a:cs typeface="Times New Roman" panose="02020603050405020304" pitchFamily="18" charset="0"/>
              </a:rPr>
              <a:t>As a cleansing agent for domestic purposes like washing clothes. Sodium carbonate is a component of many dry soap powders. It has detergent properties through the process of saponification, which converts fats and grease to water-soluble salts (specifically, soaps</a:t>
            </a:r>
            <a:r>
              <a:rPr lang="en-IN" sz="1800" dirty="0" smtClean="0">
                <a:solidFill>
                  <a:srgbClr val="002060"/>
                </a:solidFill>
                <a:latin typeface="Times New Roman" panose="02020603050405020304" pitchFamily="18" charset="0"/>
                <a:cs typeface="Times New Roman" panose="02020603050405020304" pitchFamily="18" charset="0"/>
              </a:rPr>
              <a:t>).</a:t>
            </a:r>
            <a:endParaRPr lang="en-IN" sz="1800" dirty="0">
              <a:solidFill>
                <a:srgbClr val="002060"/>
              </a:solidFill>
              <a:latin typeface="Times New Roman" panose="02020603050405020304" pitchFamily="18" charset="0"/>
              <a:cs typeface="Times New Roman" panose="02020603050405020304" pitchFamily="18" charset="0"/>
            </a:endParaRPr>
          </a:p>
          <a:p>
            <a:pPr algn="just"/>
            <a:r>
              <a:rPr lang="en-IN" sz="1800" dirty="0">
                <a:solidFill>
                  <a:srgbClr val="002060"/>
                </a:solidFill>
                <a:latin typeface="Times New Roman" panose="02020603050405020304" pitchFamily="18" charset="0"/>
                <a:cs typeface="Times New Roman" panose="02020603050405020304" pitchFamily="18" charset="0"/>
              </a:rPr>
              <a:t>It is used for lowering the hardness of </a:t>
            </a:r>
            <a:r>
              <a:rPr lang="en-IN" sz="1800" dirty="0" smtClean="0">
                <a:solidFill>
                  <a:srgbClr val="002060"/>
                </a:solidFill>
                <a:latin typeface="Times New Roman" panose="02020603050405020304" pitchFamily="18" charset="0"/>
                <a:cs typeface="Times New Roman" panose="02020603050405020304" pitchFamily="18" charset="0"/>
              </a:rPr>
              <a:t>water.</a:t>
            </a:r>
            <a:endParaRPr lang="en-IN" sz="1800" dirty="0">
              <a:solidFill>
                <a:srgbClr val="002060"/>
              </a:solidFill>
              <a:latin typeface="Times New Roman" panose="02020603050405020304" pitchFamily="18" charset="0"/>
              <a:cs typeface="Times New Roman" panose="02020603050405020304" pitchFamily="18" charset="0"/>
            </a:endParaRPr>
          </a:p>
          <a:p>
            <a:pPr algn="just"/>
            <a:r>
              <a:rPr lang="en-IN" sz="1800" dirty="0">
                <a:solidFill>
                  <a:srgbClr val="002060"/>
                </a:solidFill>
                <a:latin typeface="Times New Roman" panose="02020603050405020304" pitchFamily="18" charset="0"/>
                <a:cs typeface="Times New Roman" panose="02020603050405020304" pitchFamily="18" charset="0"/>
              </a:rPr>
              <a:t>It is used in the manufacture of </a:t>
            </a:r>
            <a:r>
              <a:rPr lang="en-IN" sz="1800" dirty="0" smtClean="0">
                <a:solidFill>
                  <a:srgbClr val="002060"/>
                </a:solidFill>
                <a:latin typeface="Times New Roman" panose="02020603050405020304" pitchFamily="18" charset="0"/>
                <a:cs typeface="Times New Roman" panose="02020603050405020304" pitchFamily="18" charset="0"/>
              </a:rPr>
              <a:t>glass.</a:t>
            </a:r>
          </a:p>
          <a:p>
            <a:pPr algn="just"/>
            <a:r>
              <a:rPr lang="en-IN" sz="1800" dirty="0" smtClean="0">
                <a:solidFill>
                  <a:srgbClr val="002060"/>
                </a:solidFill>
                <a:latin typeface="Times New Roman" panose="02020603050405020304" pitchFamily="18" charset="0"/>
                <a:cs typeface="Times New Roman" panose="02020603050405020304" pitchFamily="18" charset="0"/>
              </a:rPr>
              <a:t>It </a:t>
            </a:r>
            <a:r>
              <a:rPr lang="en-IN" sz="1800" dirty="0">
                <a:solidFill>
                  <a:srgbClr val="002060"/>
                </a:solidFill>
                <a:latin typeface="Times New Roman" panose="02020603050405020304" pitchFamily="18" charset="0"/>
                <a:cs typeface="Times New Roman" panose="02020603050405020304" pitchFamily="18" charset="0"/>
              </a:rPr>
              <a:t>is used in the manufacture of sodium compounds like borax</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r>
              <a:rPr lang="en-IN" sz="1800" dirty="0">
                <a:solidFill>
                  <a:srgbClr val="002060"/>
                </a:solidFill>
                <a:latin typeface="Times New Roman" panose="02020603050405020304" pitchFamily="18" charset="0"/>
                <a:cs typeface="Times New Roman" panose="02020603050405020304" pitchFamily="18" charset="0"/>
              </a:rPr>
              <a:t>Sodium carbonate is also used as a relatively strong base in various fields. As a common alkali, it is preferred in many chemical processes because it is cheaper than sodium hydroxide and far safer to handle. Its mildness especially recommends its use in domestic applications.</a:t>
            </a:r>
          </a:p>
        </p:txBody>
      </p:sp>
      <p:sp>
        <p:nvSpPr>
          <p:cNvPr id="5" name="Rounded Rectangle 4"/>
          <p:cNvSpPr/>
          <p:nvPr/>
        </p:nvSpPr>
        <p:spPr>
          <a:xfrm>
            <a:off x="473122" y="762000"/>
            <a:ext cx="662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USES OF SODIUM CARBONATE ANHYDROUS </a:t>
            </a:r>
          </a:p>
        </p:txBody>
      </p:sp>
    </p:spTree>
    <p:extLst>
      <p:ext uri="{BB962C8B-B14F-4D97-AF65-F5344CB8AC3E}">
        <p14:creationId xmlns:p14="http://schemas.microsoft.com/office/powerpoint/2010/main" val="597886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rotWithShape="1">
          <a:blip r:embed="rId2">
            <a:extLst>
              <a:ext uri="{28A0092B-C50C-407E-A947-70E740481C1C}">
                <a14:useLocalDpi xmlns:a14="http://schemas.microsoft.com/office/drawing/2010/main" val="0"/>
              </a:ext>
            </a:extLst>
          </a:blip>
          <a:srcRect t="6154"/>
          <a:stretch/>
        </p:blipFill>
        <p:spPr bwMode="auto">
          <a:xfrm>
            <a:off x="985838" y="685800"/>
            <a:ext cx="7369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6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t>   </a:t>
            </a:r>
            <a:r>
              <a:rPr lang="en-IN" sz="3600" dirty="0" smtClean="0"/>
              <a:t>SCOPE OF INORGANIC CHEMISTRY</a:t>
            </a:r>
            <a:endParaRPr lang="en-IN" sz="3600" dirty="0"/>
          </a:p>
        </p:txBody>
      </p:sp>
      <p:sp>
        <p:nvSpPr>
          <p:cNvPr id="3" name="Content Placeholder 2"/>
          <p:cNvSpPr>
            <a:spLocks noGrp="1"/>
          </p:cNvSpPr>
          <p:nvPr>
            <p:ph idx="1"/>
          </p:nvPr>
        </p:nvSpPr>
        <p:spPr>
          <a:xfrm>
            <a:off x="457200" y="1676400"/>
            <a:ext cx="4876800" cy="3810000"/>
          </a:xfrm>
        </p:spPr>
        <p:txBody>
          <a:bodyPr>
            <a:normAutofit/>
          </a:bodyPr>
          <a:lstStyle/>
          <a:p>
            <a:pPr marL="0" indent="0" algn="just">
              <a:buNone/>
            </a:pPr>
            <a:r>
              <a:rPr lang="en-IN" sz="2000" dirty="0">
                <a:latin typeface="Times New Roman" panose="02020603050405020304" pitchFamily="18" charset="0"/>
                <a:cs typeface="Times New Roman" panose="02020603050405020304" pitchFamily="18" charset="0"/>
              </a:rPr>
              <a:t>The diverse field of Inorganic </a:t>
            </a:r>
            <a:r>
              <a:rPr lang="en-IN" sz="2000" dirty="0" smtClean="0">
                <a:latin typeface="Times New Roman" panose="02020603050405020304" pitchFamily="18" charset="0"/>
                <a:cs typeface="Times New Roman" panose="02020603050405020304" pitchFamily="18" charset="0"/>
              </a:rPr>
              <a:t>Chemistry encompasses </a:t>
            </a:r>
            <a:r>
              <a:rPr lang="en-IN" sz="2000" dirty="0">
                <a:latin typeface="Times New Roman" panose="02020603050405020304" pitchFamily="18" charset="0"/>
                <a:cs typeface="Times New Roman" panose="02020603050405020304" pitchFamily="18" charset="0"/>
              </a:rPr>
              <a:t>a wide range </a:t>
            </a:r>
            <a:r>
              <a:rPr lang="en-IN" sz="2000" dirty="0" smtClean="0">
                <a:latin typeface="Times New Roman" panose="02020603050405020304" pitchFamily="18" charset="0"/>
                <a:cs typeface="Times New Roman" panose="02020603050405020304" pitchFamily="18" charset="0"/>
              </a:rPr>
              <a:t>of substances</a:t>
            </a:r>
            <a:r>
              <a:rPr lang="en-IN" sz="2000" dirty="0">
                <a:latin typeface="Times New Roman" panose="02020603050405020304" pitchFamily="18" charset="0"/>
                <a:cs typeface="Times New Roman" panose="02020603050405020304" pitchFamily="18" charset="0"/>
              </a:rPr>
              <a:t>, including metals, </a:t>
            </a:r>
            <a:r>
              <a:rPr lang="en-IN" sz="2000" dirty="0" smtClean="0">
                <a:latin typeface="Times New Roman" panose="02020603050405020304" pitchFamily="18" charset="0"/>
                <a:cs typeface="Times New Roman" panose="02020603050405020304" pitchFamily="18" charset="0"/>
              </a:rPr>
              <a:t>minerals, salts</a:t>
            </a:r>
            <a:r>
              <a:rPr lang="en-IN" sz="2000" dirty="0">
                <a:latin typeface="Times New Roman" panose="02020603050405020304" pitchFamily="18" charset="0"/>
                <a:cs typeface="Times New Roman" panose="02020603050405020304" pitchFamily="18" charset="0"/>
              </a:rPr>
              <a:t>, and </a:t>
            </a:r>
            <a:r>
              <a:rPr lang="en-IN" sz="2000" dirty="0" smtClean="0">
                <a:latin typeface="Times New Roman" panose="02020603050405020304" pitchFamily="18" charset="0"/>
                <a:cs typeface="Times New Roman" panose="02020603050405020304" pitchFamily="18" charset="0"/>
              </a:rPr>
              <a:t>organometallic compounds, which </a:t>
            </a:r>
            <a:r>
              <a:rPr lang="en-IN" sz="2000" dirty="0">
                <a:latin typeface="Times New Roman" panose="02020603050405020304" pitchFamily="18" charset="0"/>
                <a:cs typeface="Times New Roman" panose="02020603050405020304" pitchFamily="18" charset="0"/>
              </a:rPr>
              <a:t>do not fall under the category </a:t>
            </a:r>
            <a:r>
              <a:rPr lang="en-IN" sz="2000" dirty="0" smtClean="0">
                <a:latin typeface="Times New Roman" panose="02020603050405020304" pitchFamily="18" charset="0"/>
                <a:cs typeface="Times New Roman" panose="02020603050405020304" pitchFamily="18" charset="0"/>
              </a:rPr>
              <a:t>of organic </a:t>
            </a:r>
            <a:r>
              <a:rPr lang="en-IN" sz="2000" dirty="0">
                <a:latin typeface="Times New Roman" panose="02020603050405020304" pitchFamily="18" charset="0"/>
                <a:cs typeface="Times New Roman" panose="02020603050405020304" pitchFamily="18" charset="0"/>
              </a:rPr>
              <a:t>compounds primarily made </a:t>
            </a:r>
            <a:r>
              <a:rPr lang="en-IN" sz="2000" dirty="0" smtClean="0">
                <a:latin typeface="Times New Roman" panose="02020603050405020304" pitchFamily="18" charset="0"/>
                <a:cs typeface="Times New Roman" panose="02020603050405020304" pitchFamily="18" charset="0"/>
              </a:rPr>
              <a:t>of carbon </a:t>
            </a:r>
            <a:r>
              <a:rPr lang="en-IN" sz="2000" dirty="0">
                <a:latin typeface="Times New Roman" panose="02020603050405020304" pitchFamily="18" charset="0"/>
                <a:cs typeface="Times New Roman" panose="02020603050405020304" pitchFamily="18" charset="0"/>
              </a:rPr>
              <a:t>and hydrogen. </a:t>
            </a:r>
            <a:r>
              <a:rPr lang="en-IN" sz="2000" dirty="0" smtClean="0">
                <a:latin typeface="Times New Roman" panose="02020603050405020304" pitchFamily="18" charset="0"/>
                <a:cs typeface="Times New Roman" panose="02020603050405020304" pitchFamily="18" charset="0"/>
              </a:rPr>
              <a:t>Inorganic chemistry </a:t>
            </a:r>
            <a:r>
              <a:rPr lang="en-IN" sz="2000" dirty="0">
                <a:latin typeface="Times New Roman" panose="02020603050405020304" pitchFamily="18" charset="0"/>
                <a:cs typeface="Times New Roman" panose="02020603050405020304" pitchFamily="18" charset="0"/>
              </a:rPr>
              <a:t>is crucial for understanding </a:t>
            </a:r>
            <a:r>
              <a:rPr lang="en-IN" sz="2000" dirty="0" smtClean="0">
                <a:latin typeface="Times New Roman" panose="02020603050405020304" pitchFamily="18" charset="0"/>
                <a:cs typeface="Times New Roman" panose="02020603050405020304" pitchFamily="18" charset="0"/>
              </a:rPr>
              <a:t>the materials </a:t>
            </a:r>
            <a:r>
              <a:rPr lang="en-IN" sz="2000" dirty="0">
                <a:latin typeface="Times New Roman" panose="02020603050405020304" pitchFamily="18" charset="0"/>
                <a:cs typeface="Times New Roman" panose="02020603050405020304" pitchFamily="18" charset="0"/>
              </a:rPr>
              <a:t>and processes that form </a:t>
            </a:r>
            <a:r>
              <a:rPr lang="en-IN" sz="2000" dirty="0" smtClean="0">
                <a:latin typeface="Times New Roman" panose="02020603050405020304" pitchFamily="18" charset="0"/>
                <a:cs typeface="Times New Roman" panose="02020603050405020304" pitchFamily="18" charset="0"/>
              </a:rPr>
              <a:t>the backbone of </a:t>
            </a:r>
            <a:r>
              <a:rPr lang="en-IN" sz="2000" dirty="0">
                <a:latin typeface="Times New Roman" panose="02020603050405020304" pitchFamily="18" charset="0"/>
                <a:cs typeface="Times New Roman" panose="02020603050405020304" pitchFamily="18" charset="0"/>
              </a:rPr>
              <a:t>industries, </a:t>
            </a:r>
            <a:r>
              <a:rPr lang="en-IN" sz="2000" dirty="0" smtClean="0">
                <a:latin typeface="Times New Roman" panose="02020603050405020304" pitchFamily="18" charset="0"/>
                <a:cs typeface="Times New Roman" panose="02020603050405020304" pitchFamily="18" charset="0"/>
              </a:rPr>
              <a:t>environmental systems</a:t>
            </a:r>
            <a:r>
              <a:rPr lang="en-IN" sz="2000" dirty="0">
                <a:latin typeface="Times New Roman" panose="02020603050405020304" pitchFamily="18" charset="0"/>
                <a:cs typeface="Times New Roman" panose="02020603050405020304" pitchFamily="18" charset="0"/>
              </a:rPr>
              <a:t>, and biological functions.</a:t>
            </a:r>
          </a:p>
        </p:txBody>
      </p:sp>
      <p:pic>
        <p:nvPicPr>
          <p:cNvPr id="4" name="Picture 3"/>
          <p:cNvPicPr>
            <a:picLocks noChangeAspect="1"/>
          </p:cNvPicPr>
          <p:nvPr/>
        </p:nvPicPr>
        <p:blipFill>
          <a:blip r:embed="rId2"/>
          <a:stretch>
            <a:fillRect/>
          </a:stretch>
        </p:blipFill>
        <p:spPr>
          <a:xfrm>
            <a:off x="5546322" y="1828800"/>
            <a:ext cx="3114675" cy="2705100"/>
          </a:xfrm>
          <a:prstGeom prst="rect">
            <a:avLst/>
          </a:prstGeom>
        </p:spPr>
      </p:pic>
      <p:sp>
        <p:nvSpPr>
          <p:cNvPr id="5" name="TextBox 4"/>
          <p:cNvSpPr txBox="1"/>
          <p:nvPr/>
        </p:nvSpPr>
        <p:spPr>
          <a:xfrm>
            <a:off x="457200" y="5130968"/>
            <a:ext cx="8382001" cy="1015663"/>
          </a:xfrm>
          <a:prstGeom prst="rect">
            <a:avLst/>
          </a:prstGeom>
          <a:noFill/>
        </p:spPr>
        <p:txBody>
          <a:bodyPr wrap="square" rtlCol="0">
            <a:spAutoFit/>
          </a:bodyPr>
          <a:lstStyle/>
          <a:p>
            <a:pPr algn="just"/>
            <a:r>
              <a:rPr lang="en-IN" sz="2000" dirty="0">
                <a:latin typeface="Times New Roman" panose="02020603050405020304" pitchFamily="18" charset="0"/>
                <a:cs typeface="Times New Roman" panose="02020603050405020304" pitchFamily="18" charset="0"/>
              </a:rPr>
              <a:t>Inorganic chemistry is characterized </a:t>
            </a:r>
            <a:r>
              <a:rPr lang="en-IN" sz="2000" dirty="0" smtClean="0">
                <a:latin typeface="Times New Roman" panose="02020603050405020304" pitchFamily="18" charset="0"/>
                <a:cs typeface="Times New Roman" panose="02020603050405020304" pitchFamily="18" charset="0"/>
              </a:rPr>
              <a:t>by its </a:t>
            </a:r>
            <a:r>
              <a:rPr lang="en-IN" sz="2000" dirty="0">
                <a:latin typeface="Times New Roman" panose="02020603050405020304" pitchFamily="18" charset="0"/>
                <a:cs typeface="Times New Roman" panose="02020603050405020304" pitchFamily="18" charset="0"/>
              </a:rPr>
              <a:t>vast scope, covering all elements </a:t>
            </a:r>
            <a:r>
              <a:rPr lang="en-IN" sz="2000" dirty="0" smtClean="0">
                <a:latin typeface="Times New Roman" panose="02020603050405020304" pitchFamily="18" charset="0"/>
                <a:cs typeface="Times New Roman" panose="02020603050405020304" pitchFamily="18" charset="0"/>
              </a:rPr>
              <a:t>in the </a:t>
            </a:r>
            <a:r>
              <a:rPr lang="en-IN" sz="2000" dirty="0">
                <a:latin typeface="Times New Roman" panose="02020603050405020304" pitchFamily="18" charset="0"/>
                <a:cs typeface="Times New Roman" panose="02020603050405020304" pitchFamily="18" charset="0"/>
              </a:rPr>
              <a:t>periodic table and their </a:t>
            </a:r>
            <a:r>
              <a:rPr lang="en-IN" sz="2000" dirty="0" smtClean="0">
                <a:latin typeface="Times New Roman" panose="02020603050405020304" pitchFamily="18" charset="0"/>
                <a:cs typeface="Times New Roman" panose="02020603050405020304" pitchFamily="18" charset="0"/>
              </a:rPr>
              <a:t>compounds, except </a:t>
            </a:r>
            <a:r>
              <a:rPr lang="en-IN" sz="2000" dirty="0">
                <a:latin typeface="Times New Roman" panose="02020603050405020304" pitchFamily="18" charset="0"/>
                <a:cs typeface="Times New Roman" panose="02020603050405020304" pitchFamily="18" charset="0"/>
              </a:rPr>
              <a:t>for the numerous </a:t>
            </a:r>
            <a:r>
              <a:rPr lang="en-IN" sz="2000" dirty="0" smtClean="0">
                <a:latin typeface="Times New Roman" panose="02020603050405020304" pitchFamily="18" charset="0"/>
                <a:cs typeface="Times New Roman" panose="02020603050405020304" pitchFamily="18" charset="0"/>
              </a:rPr>
              <a:t>organic compounds</a:t>
            </a:r>
            <a:r>
              <a:rPr lang="en-IN"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933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320800"/>
            <a:ext cx="701198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889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010400" cy="990600"/>
          </a:xfrm>
        </p:spPr>
        <p:txBody>
          <a:bodyPr/>
          <a:lstStyle/>
          <a:p>
            <a:r>
              <a:rPr lang="en-US" dirty="0"/>
              <a:t>IS 333:2023</a:t>
            </a:r>
            <a:endParaRPr lang="en-IN" dirty="0"/>
          </a:p>
        </p:txBody>
      </p:sp>
      <p:sp>
        <p:nvSpPr>
          <p:cNvPr id="5" name="Rectangle 4"/>
          <p:cNvSpPr/>
          <p:nvPr/>
        </p:nvSpPr>
        <p:spPr>
          <a:xfrm>
            <a:off x="381000" y="1676400"/>
            <a:ext cx="8534400" cy="830997"/>
          </a:xfrm>
          <a:prstGeom prst="rect">
            <a:avLst/>
          </a:prstGeom>
        </p:spPr>
        <p:txBody>
          <a:bodyPr wrap="square">
            <a:spAutoFit/>
          </a:bodyPr>
          <a:lstStyle/>
          <a:p>
            <a:pPr>
              <a:defRPr/>
            </a:pPr>
            <a:r>
              <a:rPr lang="en-US" sz="2400" dirty="0">
                <a:solidFill>
                  <a:schemeClr val="accent4">
                    <a:lumMod val="50000"/>
                  </a:schemeClr>
                </a:solidFill>
              </a:rPr>
              <a:t>POTASSIUM PERMANGANATE – SPECIFICATION</a:t>
            </a:r>
          </a:p>
          <a:p>
            <a:pPr>
              <a:defRPr/>
            </a:pPr>
            <a:r>
              <a:rPr lang="en-US" sz="2400" dirty="0">
                <a:solidFill>
                  <a:schemeClr val="accent4">
                    <a:lumMod val="50000"/>
                  </a:schemeClr>
                </a:solidFill>
              </a:rPr>
              <a:t>(</a:t>
            </a:r>
            <a:r>
              <a:rPr lang="en-US" sz="2400" i="1" dirty="0">
                <a:solidFill>
                  <a:schemeClr val="accent4">
                    <a:lumMod val="50000"/>
                  </a:schemeClr>
                </a:solidFill>
              </a:rPr>
              <a:t>Third Revision</a:t>
            </a:r>
            <a:r>
              <a:rPr lang="en-US" sz="2400" dirty="0">
                <a:solidFill>
                  <a:schemeClr val="accent4">
                    <a:lumMod val="50000"/>
                  </a:schemeClr>
                </a:solidFill>
              </a:rPr>
              <a:t>)</a:t>
            </a:r>
            <a:endParaRPr lang="en-US" sz="2400" dirty="0"/>
          </a:p>
        </p:txBody>
      </p:sp>
      <p:sp>
        <p:nvSpPr>
          <p:cNvPr id="6" name="Rectangle 5"/>
          <p:cNvSpPr/>
          <p:nvPr/>
        </p:nvSpPr>
        <p:spPr>
          <a:xfrm>
            <a:off x="381000" y="2659797"/>
            <a:ext cx="4876800" cy="2862322"/>
          </a:xfrm>
          <a:prstGeom prst="rect">
            <a:avLst/>
          </a:prstGeom>
        </p:spPr>
        <p:txBody>
          <a:bodyPr wrap="square">
            <a:spAutoFit/>
          </a:bodyPr>
          <a:lstStyle/>
          <a:p>
            <a:r>
              <a:rPr lang="en-US" altLang="en-US"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IN" altLang="en-US"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the methods of sampling and test for potassium permanganate. </a:t>
            </a:r>
            <a:endParaRPr lang="en-IN" altLang="en-US"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en-IN" altLang="en-US"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altLang="en-US" b="1" dirty="0">
                <a:solidFill>
                  <a:schemeClr val="accent4">
                    <a:lumMod val="50000"/>
                  </a:schemeClr>
                </a:solidFill>
                <a:latin typeface="Times New Roman" panose="02020603050405020304" pitchFamily="18" charset="0"/>
                <a:cs typeface="Times New Roman" panose="02020603050405020304" pitchFamily="18" charset="0"/>
              </a:rPr>
              <a:t>GRADES</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The material shall be of the following three grades:</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a) Technical,</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b) Pure, and</a:t>
            </a:r>
          </a:p>
          <a:p>
            <a:r>
              <a:rPr lang="en-US" altLang="en-US" dirty="0">
                <a:solidFill>
                  <a:schemeClr val="accent4">
                    <a:lumMod val="50000"/>
                  </a:schemeClr>
                </a:solidFill>
                <a:latin typeface="Times New Roman" panose="02020603050405020304" pitchFamily="18" charset="0"/>
                <a:cs typeface="Times New Roman" panose="02020603050405020304" pitchFamily="18" charset="0"/>
              </a:rPr>
              <a:t>c) Analytical reagent ( AR ).</a:t>
            </a:r>
          </a:p>
        </p:txBody>
      </p:sp>
      <p:pic>
        <p:nvPicPr>
          <p:cNvPr id="3" name="Picture 2"/>
          <p:cNvPicPr>
            <a:picLocks noChangeAspect="1"/>
          </p:cNvPicPr>
          <p:nvPr/>
        </p:nvPicPr>
        <p:blipFill>
          <a:blip r:embed="rId2"/>
          <a:stretch>
            <a:fillRect/>
          </a:stretch>
        </p:blipFill>
        <p:spPr>
          <a:xfrm>
            <a:off x="5486400" y="2819400"/>
            <a:ext cx="2809875" cy="1838325"/>
          </a:xfrm>
          <a:prstGeom prst="rect">
            <a:avLst/>
          </a:prstGeom>
        </p:spPr>
      </p:pic>
    </p:spTree>
    <p:extLst>
      <p:ext uri="{BB962C8B-B14F-4D97-AF65-F5344CB8AC3E}">
        <p14:creationId xmlns:p14="http://schemas.microsoft.com/office/powerpoint/2010/main" val="4033101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5425"/>
            <a:ext cx="7467600" cy="5192975"/>
          </a:xfrm>
        </p:spPr>
        <p:txBody>
          <a:bodyPr>
            <a:normAutofit/>
          </a:bodyPr>
          <a:lstStyle/>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Potassium permanganate of technical </a:t>
            </a:r>
            <a:r>
              <a:rPr lang="en-IN" sz="1800" dirty="0" smtClean="0">
                <a:solidFill>
                  <a:srgbClr val="002060"/>
                </a:solidFill>
                <a:latin typeface="Times New Roman" panose="02020603050405020304" pitchFamily="18" charset="0"/>
                <a:cs typeface="Times New Roman" panose="02020603050405020304" pitchFamily="18" charset="0"/>
              </a:rPr>
              <a:t>grade shall </a:t>
            </a:r>
            <a:r>
              <a:rPr lang="en-IN" sz="1800" dirty="0">
                <a:solidFill>
                  <a:srgbClr val="002060"/>
                </a:solidFill>
                <a:latin typeface="Times New Roman" panose="02020603050405020304" pitchFamily="18" charset="0"/>
                <a:cs typeface="Times New Roman" panose="02020603050405020304" pitchFamily="18" charset="0"/>
              </a:rPr>
              <a:t>be in the form of dark purple powder </a:t>
            </a:r>
            <a:r>
              <a:rPr lang="en-IN" sz="1800" dirty="0" smtClean="0">
                <a:solidFill>
                  <a:srgbClr val="002060"/>
                </a:solidFill>
                <a:latin typeface="Times New Roman" panose="02020603050405020304" pitchFamily="18" charset="0"/>
                <a:cs typeface="Times New Roman" panose="02020603050405020304" pitchFamily="18" charset="0"/>
              </a:rPr>
              <a:t>or irregular </a:t>
            </a:r>
            <a:r>
              <a:rPr lang="en-IN" sz="1800" dirty="0">
                <a:solidFill>
                  <a:srgbClr val="002060"/>
                </a:solidFill>
                <a:latin typeface="Times New Roman" panose="02020603050405020304" pitchFamily="18" charset="0"/>
                <a:cs typeface="Times New Roman" panose="02020603050405020304" pitchFamily="18" charset="0"/>
              </a:rPr>
              <a:t>crystals or conglomerates. </a:t>
            </a: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a:solidFill>
                  <a:srgbClr val="002060"/>
                </a:solidFill>
                <a:latin typeface="Times New Roman" panose="02020603050405020304" pitchFamily="18" charset="0"/>
                <a:cs typeface="Times New Roman" panose="02020603050405020304" pitchFamily="18" charset="0"/>
              </a:rPr>
              <a:t>Potassium permanganate of pure </a:t>
            </a:r>
            <a:r>
              <a:rPr lang="en-IN" sz="1800" dirty="0" smtClean="0">
                <a:solidFill>
                  <a:srgbClr val="002060"/>
                </a:solidFill>
                <a:latin typeface="Times New Roman" panose="02020603050405020304" pitchFamily="18" charset="0"/>
                <a:cs typeface="Times New Roman" panose="02020603050405020304" pitchFamily="18" charset="0"/>
              </a:rPr>
              <a:t>and analytical </a:t>
            </a:r>
            <a:r>
              <a:rPr lang="en-IN" sz="1800" dirty="0">
                <a:solidFill>
                  <a:srgbClr val="002060"/>
                </a:solidFill>
                <a:latin typeface="Times New Roman" panose="02020603050405020304" pitchFamily="18" charset="0"/>
                <a:cs typeface="Times New Roman" panose="02020603050405020304" pitchFamily="18" charset="0"/>
              </a:rPr>
              <a:t>reagent grades shall be in the form of </a:t>
            </a:r>
            <a:r>
              <a:rPr lang="en-IN" sz="1800" dirty="0" smtClean="0">
                <a:solidFill>
                  <a:srgbClr val="002060"/>
                </a:solidFill>
                <a:latin typeface="Times New Roman" panose="02020603050405020304" pitchFamily="18" charset="0"/>
                <a:cs typeface="Times New Roman" panose="02020603050405020304" pitchFamily="18" charset="0"/>
              </a:rPr>
              <a:t>dark purple </a:t>
            </a:r>
            <a:r>
              <a:rPr lang="en-IN" sz="1800" dirty="0">
                <a:solidFill>
                  <a:srgbClr val="002060"/>
                </a:solidFill>
                <a:latin typeface="Times New Roman" panose="02020603050405020304" pitchFamily="18" charset="0"/>
                <a:cs typeface="Times New Roman" panose="02020603050405020304" pitchFamily="18" charset="0"/>
              </a:rPr>
              <a:t>crystals having a metallic lustre. </a:t>
            </a: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The </a:t>
            </a:r>
            <a:r>
              <a:rPr lang="en-IN" sz="1800" dirty="0">
                <a:solidFill>
                  <a:srgbClr val="002060"/>
                </a:solidFill>
                <a:latin typeface="Times New Roman" panose="02020603050405020304" pitchFamily="18" charset="0"/>
                <a:cs typeface="Times New Roman" panose="02020603050405020304" pitchFamily="18" charset="0"/>
              </a:rPr>
              <a:t>purplish-black </a:t>
            </a:r>
            <a:r>
              <a:rPr lang="en-IN" sz="1800" dirty="0" smtClean="0">
                <a:solidFill>
                  <a:srgbClr val="002060"/>
                </a:solidFill>
                <a:latin typeface="Times New Roman" panose="02020603050405020304" pitchFamily="18" charset="0"/>
                <a:cs typeface="Times New Roman" panose="02020603050405020304" pitchFamily="18" charset="0"/>
              </a:rPr>
              <a:t>colour </a:t>
            </a:r>
            <a:r>
              <a:rPr lang="en-IN" sz="1800" dirty="0">
                <a:solidFill>
                  <a:srgbClr val="002060"/>
                </a:solidFill>
                <a:latin typeface="Times New Roman" panose="02020603050405020304" pitchFamily="18" charset="0"/>
                <a:cs typeface="Times New Roman" panose="02020603050405020304" pitchFamily="18" charset="0"/>
              </a:rPr>
              <a:t>of solid potassium permanganate, and the intensely pink to purple </a:t>
            </a:r>
            <a:r>
              <a:rPr lang="en-IN" sz="1800" dirty="0" smtClean="0">
                <a:solidFill>
                  <a:srgbClr val="002060"/>
                </a:solidFill>
                <a:latin typeface="Times New Roman" panose="02020603050405020304" pitchFamily="18" charset="0"/>
                <a:cs typeface="Times New Roman" panose="02020603050405020304" pitchFamily="18" charset="0"/>
              </a:rPr>
              <a:t>colour </a:t>
            </a:r>
            <a:r>
              <a:rPr lang="en-IN" sz="1800" dirty="0">
                <a:solidFill>
                  <a:srgbClr val="002060"/>
                </a:solidFill>
                <a:latin typeface="Times New Roman" panose="02020603050405020304" pitchFamily="18" charset="0"/>
                <a:cs typeface="Times New Roman" panose="02020603050405020304" pitchFamily="18" charset="0"/>
              </a:rPr>
              <a:t>of its solutions, is caused by its permanganate anion, which gets its </a:t>
            </a:r>
            <a:r>
              <a:rPr lang="en-IN" sz="1800" dirty="0" smtClean="0">
                <a:solidFill>
                  <a:srgbClr val="002060"/>
                </a:solidFill>
                <a:latin typeface="Times New Roman" panose="02020603050405020304" pitchFamily="18" charset="0"/>
                <a:cs typeface="Times New Roman" panose="02020603050405020304" pitchFamily="18" charset="0"/>
              </a:rPr>
              <a:t>colour </a:t>
            </a:r>
            <a:r>
              <a:rPr lang="en-IN" sz="1800" dirty="0">
                <a:solidFill>
                  <a:srgbClr val="002060"/>
                </a:solidFill>
                <a:latin typeface="Times New Roman" panose="02020603050405020304" pitchFamily="18" charset="0"/>
                <a:cs typeface="Times New Roman" panose="02020603050405020304" pitchFamily="18" charset="0"/>
              </a:rPr>
              <a:t>from a strong charge-transfer absorption band caused by excitation of electrons from oxo ligand orbitals to empty orbitals of the manganese(VII) center.</a:t>
            </a: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The </a:t>
            </a:r>
            <a:r>
              <a:rPr lang="en-IN" sz="1800" dirty="0">
                <a:solidFill>
                  <a:srgbClr val="002060"/>
                </a:solidFill>
                <a:latin typeface="Times New Roman" panose="02020603050405020304" pitchFamily="18" charset="0"/>
                <a:cs typeface="Times New Roman" panose="02020603050405020304" pitchFamily="18" charset="0"/>
              </a:rPr>
              <a:t>material shall be packed in closed containers </a:t>
            </a:r>
            <a:r>
              <a:rPr lang="en-IN" sz="1800" dirty="0" smtClean="0">
                <a:solidFill>
                  <a:srgbClr val="002060"/>
                </a:solidFill>
                <a:latin typeface="Times New Roman" panose="02020603050405020304" pitchFamily="18" charset="0"/>
                <a:cs typeface="Times New Roman" panose="02020603050405020304" pitchFamily="18" charset="0"/>
              </a:rPr>
              <a:t>as agreed </a:t>
            </a:r>
            <a:r>
              <a:rPr lang="en-IN" sz="1800" dirty="0">
                <a:solidFill>
                  <a:srgbClr val="002060"/>
                </a:solidFill>
                <a:latin typeface="Times New Roman" panose="02020603050405020304" pitchFamily="18" charset="0"/>
                <a:cs typeface="Times New Roman" panose="02020603050405020304" pitchFamily="18" charset="0"/>
              </a:rPr>
              <a:t>to between the purchaser and the </a:t>
            </a:r>
            <a:r>
              <a:rPr lang="en-IN" sz="1800" dirty="0" smtClean="0">
                <a:solidFill>
                  <a:srgbClr val="002060"/>
                </a:solidFill>
                <a:latin typeface="Times New Roman" panose="02020603050405020304" pitchFamily="18" charset="0"/>
                <a:cs typeface="Times New Roman" panose="02020603050405020304" pitchFamily="18" charset="0"/>
              </a:rPr>
              <a:t>supplier.</a:t>
            </a:r>
          </a:p>
          <a:p>
            <a:pPr algn="just">
              <a:buFont typeface="Wingdings" panose="05000000000000000000" pitchFamily="2" charset="2"/>
              <a:buChar char="Ø"/>
            </a:pPr>
            <a:r>
              <a:rPr lang="en-IN" sz="1800" dirty="0" smtClean="0">
                <a:solidFill>
                  <a:srgbClr val="002060"/>
                </a:solidFill>
                <a:latin typeface="Times New Roman" panose="02020603050405020304" pitchFamily="18" charset="0"/>
                <a:cs typeface="Times New Roman" panose="02020603050405020304" pitchFamily="18" charset="0"/>
              </a:rPr>
              <a:t>BIS Certification Marking - The use of the Standard Mark is governed by the provisions of the Bureau of Indian Standards Act, 1986 and the Rules and Regulations made thereunder.</a:t>
            </a:r>
          </a:p>
          <a:p>
            <a:pPr marL="0" indent="0">
              <a:buNone/>
            </a:pPr>
            <a:endParaRPr lang="en-IN" sz="18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endParaRPr lang="en-IN" sz="1800" dirty="0">
              <a:solidFill>
                <a:srgbClr val="002060"/>
              </a:solidFill>
              <a:latin typeface="Times New Roman" panose="02020603050405020304" pitchFamily="18" charset="0"/>
              <a:cs typeface="Times New Roman" panose="02020603050405020304" pitchFamily="18" charset="0"/>
            </a:endParaRPr>
          </a:p>
          <a:p>
            <a:pPr algn="just"/>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en-IN" sz="18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26660" y="577753"/>
            <a:ext cx="2133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DESCRIPTION</a:t>
            </a:r>
            <a:endParaRPr lang="en-IN" sz="2000" dirty="0"/>
          </a:p>
        </p:txBody>
      </p:sp>
      <p:sp>
        <p:nvSpPr>
          <p:cNvPr id="5" name="Rounded Rectangle 4"/>
          <p:cNvSpPr/>
          <p:nvPr/>
        </p:nvSpPr>
        <p:spPr>
          <a:xfrm>
            <a:off x="457200" y="3810000"/>
            <a:ext cx="729814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PACKING </a:t>
            </a:r>
            <a:r>
              <a:rPr lang="en-IN" sz="2000" dirty="0" smtClean="0"/>
              <a:t>AN </a:t>
            </a:r>
            <a:r>
              <a:rPr lang="en-IN" sz="2000" dirty="0"/>
              <a:t>MARKING OF POTASSIUM PERMANGANATE </a:t>
            </a:r>
          </a:p>
        </p:txBody>
      </p:sp>
    </p:spTree>
    <p:extLst>
      <p:ext uri="{BB962C8B-B14F-4D97-AF65-F5344CB8AC3E}">
        <p14:creationId xmlns:p14="http://schemas.microsoft.com/office/powerpoint/2010/main" val="301743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1371600"/>
            <a:ext cx="7696200" cy="3962400"/>
          </a:xfrm>
        </p:spPr>
        <p:txBody>
          <a:bodyPr>
            <a:normAutofit/>
          </a:bodyPr>
          <a:lstStyle/>
          <a:p>
            <a:pPr algn="just"/>
            <a:r>
              <a:rPr lang="en-IN" sz="1800" dirty="0">
                <a:solidFill>
                  <a:srgbClr val="002060"/>
                </a:solidFill>
                <a:latin typeface="Times New Roman" panose="02020603050405020304" pitchFamily="18" charset="0"/>
                <a:cs typeface="Times New Roman" panose="02020603050405020304" pitchFamily="18" charset="0"/>
              </a:rPr>
              <a:t>Potassium permanganate is used as an oxidizing agent mainly in the production of saccharin and benzoic </a:t>
            </a:r>
            <a:r>
              <a:rPr lang="en-IN" sz="1800" dirty="0" smtClean="0">
                <a:solidFill>
                  <a:srgbClr val="002060"/>
                </a:solidFill>
                <a:latin typeface="Times New Roman" panose="02020603050405020304" pitchFamily="18" charset="0"/>
                <a:cs typeface="Times New Roman" panose="02020603050405020304" pitchFamily="18" charset="0"/>
              </a:rPr>
              <a:t>acid; bleaching </a:t>
            </a:r>
            <a:r>
              <a:rPr lang="en-IN" sz="1800" dirty="0">
                <a:solidFill>
                  <a:srgbClr val="002060"/>
                </a:solidFill>
                <a:latin typeface="Times New Roman" panose="02020603050405020304" pitchFamily="18" charset="0"/>
                <a:cs typeface="Times New Roman" panose="02020603050405020304" pitchFamily="18" charset="0"/>
              </a:rPr>
              <a:t>and decolourising ethereal oils, waxes and fatty materials; leather tanning; staining and preservation </a:t>
            </a:r>
            <a:r>
              <a:rPr lang="en-IN" sz="1800" dirty="0" smtClean="0">
                <a:solidFill>
                  <a:srgbClr val="002060"/>
                </a:solidFill>
                <a:latin typeface="Times New Roman" panose="02020603050405020304" pitchFamily="18" charset="0"/>
                <a:cs typeface="Times New Roman" panose="02020603050405020304" pitchFamily="18" charset="0"/>
              </a:rPr>
              <a:t>of wood</a:t>
            </a:r>
            <a:r>
              <a:rPr lang="en-IN" sz="1800" dirty="0">
                <a:solidFill>
                  <a:srgbClr val="002060"/>
                </a:solidFill>
                <a:latin typeface="Times New Roman" panose="02020603050405020304" pitchFamily="18" charset="0"/>
                <a:cs typeface="Times New Roman" panose="02020603050405020304" pitchFamily="18" charset="0"/>
              </a:rPr>
              <a:t>; and as a deodorant and disinfectant. </a:t>
            </a:r>
            <a:endParaRPr lang="en-IN" sz="1800" dirty="0" smtClean="0">
              <a:solidFill>
                <a:srgbClr val="002060"/>
              </a:solidFill>
              <a:latin typeface="Times New Roman" panose="02020603050405020304" pitchFamily="18" charset="0"/>
              <a:cs typeface="Times New Roman" panose="02020603050405020304" pitchFamily="18" charset="0"/>
            </a:endParaRPr>
          </a:p>
          <a:p>
            <a:pPr algn="just"/>
            <a:r>
              <a:rPr lang="en-IN" sz="1800" dirty="0">
                <a:solidFill>
                  <a:srgbClr val="002060"/>
                </a:solidFill>
                <a:latin typeface="Times New Roman" panose="02020603050405020304" pitchFamily="18" charset="0"/>
                <a:cs typeface="Times New Roman" panose="02020603050405020304" pitchFamily="18" charset="0"/>
              </a:rPr>
              <a:t>Almost all applications of potassium permanganate exploit its oxidizing </a:t>
            </a:r>
            <a:r>
              <a:rPr lang="en-IN" sz="1800" dirty="0" smtClean="0">
                <a:solidFill>
                  <a:srgbClr val="002060"/>
                </a:solidFill>
                <a:latin typeface="Times New Roman" panose="02020603050405020304" pitchFamily="18" charset="0"/>
                <a:cs typeface="Times New Roman" panose="02020603050405020304" pitchFamily="18" charset="0"/>
              </a:rPr>
              <a:t>properties. As </a:t>
            </a:r>
            <a:r>
              <a:rPr lang="en-IN" sz="1800" dirty="0">
                <a:solidFill>
                  <a:srgbClr val="002060"/>
                </a:solidFill>
                <a:latin typeface="Times New Roman" panose="02020603050405020304" pitchFamily="18" charset="0"/>
                <a:cs typeface="Times New Roman" panose="02020603050405020304" pitchFamily="18" charset="0"/>
              </a:rPr>
              <a:t>a strong oxidant that does not generate toxic byproducts, KMnO4 has many niche </a:t>
            </a:r>
            <a:r>
              <a:rPr lang="en-IN" sz="1800" dirty="0" smtClean="0">
                <a:solidFill>
                  <a:srgbClr val="002060"/>
                </a:solidFill>
                <a:latin typeface="Times New Roman" panose="02020603050405020304" pitchFamily="18" charset="0"/>
                <a:cs typeface="Times New Roman" panose="02020603050405020304" pitchFamily="18" charset="0"/>
              </a:rPr>
              <a:t>uses potassium </a:t>
            </a:r>
            <a:r>
              <a:rPr lang="en-IN" sz="1800" dirty="0">
                <a:solidFill>
                  <a:srgbClr val="002060"/>
                </a:solidFill>
                <a:latin typeface="Times New Roman" panose="02020603050405020304" pitchFamily="18" charset="0"/>
                <a:cs typeface="Times New Roman" panose="02020603050405020304" pitchFamily="18" charset="0"/>
              </a:rPr>
              <a:t>permanganate is used for a number of skin </a:t>
            </a:r>
            <a:r>
              <a:rPr lang="en-IN" sz="1800" dirty="0" smtClean="0">
                <a:solidFill>
                  <a:srgbClr val="002060"/>
                </a:solidFill>
                <a:latin typeface="Times New Roman" panose="02020603050405020304" pitchFamily="18" charset="0"/>
                <a:cs typeface="Times New Roman" panose="02020603050405020304" pitchFamily="18" charset="0"/>
              </a:rPr>
              <a:t>conditions.</a:t>
            </a:r>
          </a:p>
          <a:p>
            <a:pPr algn="just"/>
            <a:r>
              <a:rPr lang="en-IN" sz="1800" dirty="0">
                <a:solidFill>
                  <a:srgbClr val="002060"/>
                </a:solidFill>
                <a:latin typeface="Times New Roman" panose="02020603050405020304" pitchFamily="18" charset="0"/>
                <a:cs typeface="Times New Roman" panose="02020603050405020304" pitchFamily="18" charset="0"/>
              </a:rPr>
              <a:t>Potassium permanganate is used extensively in the water treatment industry</a:t>
            </a:r>
            <a:r>
              <a:rPr lang="en-IN" sz="1800" dirty="0" smtClean="0">
                <a:solidFill>
                  <a:srgbClr val="002060"/>
                </a:solidFill>
                <a:latin typeface="Times New Roman" panose="02020603050405020304" pitchFamily="18" charset="0"/>
                <a:cs typeface="Times New Roman" panose="02020603050405020304" pitchFamily="18" charset="0"/>
              </a:rPr>
              <a:t>.</a:t>
            </a:r>
          </a:p>
          <a:p>
            <a:pPr algn="just"/>
            <a:r>
              <a:rPr lang="en-IN" sz="1800" dirty="0">
                <a:solidFill>
                  <a:srgbClr val="002060"/>
                </a:solidFill>
                <a:latin typeface="Times New Roman" panose="02020603050405020304" pitchFamily="18" charset="0"/>
                <a:cs typeface="Times New Roman" panose="02020603050405020304" pitchFamily="18" charset="0"/>
              </a:rPr>
              <a:t>A major application of KMnO</a:t>
            </a:r>
            <a:r>
              <a:rPr lang="en-IN" sz="1800" baseline="-25000" dirty="0">
                <a:solidFill>
                  <a:srgbClr val="002060"/>
                </a:solidFill>
                <a:latin typeface="Times New Roman" panose="02020603050405020304" pitchFamily="18" charset="0"/>
                <a:cs typeface="Times New Roman" panose="02020603050405020304" pitchFamily="18" charset="0"/>
              </a:rPr>
              <a:t>4 </a:t>
            </a:r>
            <a:r>
              <a:rPr lang="en-IN" sz="1800" dirty="0">
                <a:solidFill>
                  <a:srgbClr val="002060"/>
                </a:solidFill>
                <a:latin typeface="Times New Roman" panose="02020603050405020304" pitchFamily="18" charset="0"/>
                <a:cs typeface="Times New Roman" panose="02020603050405020304" pitchFamily="18" charset="0"/>
              </a:rPr>
              <a:t>is as a reagent for the synthesis of organic compounds</a:t>
            </a:r>
            <a:r>
              <a:rPr lang="en-IN" sz="1800" dirty="0" smtClean="0">
                <a:solidFill>
                  <a:srgbClr val="002060"/>
                </a:solidFill>
                <a:latin typeface="Times New Roman" panose="02020603050405020304" pitchFamily="18" charset="0"/>
                <a:cs typeface="Times New Roman" panose="02020603050405020304" pitchFamily="18" charset="0"/>
              </a:rPr>
              <a:t>.</a:t>
            </a:r>
            <a:endParaRPr lang="en-IN" sz="1800"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73122" y="762000"/>
            <a:ext cx="6629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t>USES OF POTASSIUM PERMANGANATE </a:t>
            </a:r>
          </a:p>
        </p:txBody>
      </p:sp>
    </p:spTree>
    <p:extLst>
      <p:ext uri="{BB962C8B-B14F-4D97-AF65-F5344CB8AC3E}">
        <p14:creationId xmlns:p14="http://schemas.microsoft.com/office/powerpoint/2010/main" val="113794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762000"/>
            <a:ext cx="7543800" cy="5181600"/>
          </a:xfrm>
          <a:prstGeom prst="rect">
            <a:avLst/>
          </a:prstGeom>
        </p:spPr>
      </p:pic>
    </p:spTree>
    <p:extLst>
      <p:ext uri="{BB962C8B-B14F-4D97-AF65-F5344CB8AC3E}">
        <p14:creationId xmlns:p14="http://schemas.microsoft.com/office/powerpoint/2010/main" val="3805262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42571"/>
            <a:ext cx="6324600" cy="923330"/>
          </a:xfrm>
          <a:prstGeom prst="rect">
            <a:avLst/>
          </a:prstGeom>
          <a:solidFill>
            <a:schemeClr val="accent1"/>
          </a:solidFill>
        </p:spPr>
        <p:txBody>
          <a:bodyPr wrap="square">
            <a:spAutoFit/>
          </a:bodyPr>
          <a:lstStyle/>
          <a:p>
            <a:r>
              <a:rPr lang="en-US" sz="5400" dirty="0">
                <a:solidFill>
                  <a:schemeClr val="bg1"/>
                </a:solidFill>
              </a:rPr>
              <a:t>IS 376:2023</a:t>
            </a:r>
            <a:endParaRPr lang="en-IN" sz="5400" dirty="0">
              <a:solidFill>
                <a:schemeClr val="bg1"/>
              </a:solidFill>
            </a:endParaRPr>
          </a:p>
        </p:txBody>
      </p:sp>
      <p:sp>
        <p:nvSpPr>
          <p:cNvPr id="5" name="TextBox 4"/>
          <p:cNvSpPr txBox="1"/>
          <p:nvPr/>
        </p:nvSpPr>
        <p:spPr>
          <a:xfrm>
            <a:off x="381000" y="1784365"/>
            <a:ext cx="7848601" cy="830997"/>
          </a:xfrm>
          <a:prstGeom prst="rect">
            <a:avLst/>
          </a:prstGeom>
          <a:noFill/>
        </p:spPr>
        <p:txBody>
          <a:bodyPr wrap="square" rtlCol="0">
            <a:spAutoFit/>
          </a:bodyPr>
          <a:lstStyle/>
          <a:p>
            <a:pPr>
              <a:defRPr/>
            </a:pPr>
            <a:r>
              <a:rPr lang="en-US" sz="2400" dirty="0">
                <a:solidFill>
                  <a:schemeClr val="accent4">
                    <a:lumMod val="50000"/>
                  </a:schemeClr>
                </a:solidFill>
              </a:rPr>
              <a:t>SODIUM HYDROXIDE ANALYTICAL - REAGENT SPECIFICATION (</a:t>
            </a:r>
            <a:r>
              <a:rPr lang="en-US" sz="2400" i="1" dirty="0">
                <a:solidFill>
                  <a:schemeClr val="accent4">
                    <a:lumMod val="50000"/>
                  </a:schemeClr>
                </a:solidFill>
              </a:rPr>
              <a:t>Fourth Revision</a:t>
            </a:r>
            <a:r>
              <a:rPr lang="en-US" sz="2400" dirty="0">
                <a:solidFill>
                  <a:schemeClr val="accent4">
                    <a:lumMod val="50000"/>
                  </a:schemeClr>
                </a:solidFill>
              </a:rPr>
              <a:t>) </a:t>
            </a:r>
            <a:endParaRPr lang="en-US" sz="2400" dirty="0"/>
          </a:p>
        </p:txBody>
      </p:sp>
      <p:sp>
        <p:nvSpPr>
          <p:cNvPr id="6" name="TextBox 3"/>
          <p:cNvSpPr txBox="1">
            <a:spLocks noChangeArrowheads="1"/>
          </p:cNvSpPr>
          <p:nvPr/>
        </p:nvSpPr>
        <p:spPr bwMode="auto">
          <a:xfrm>
            <a:off x="400335" y="2833826"/>
            <a:ext cx="462886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b="1" dirty="0" smtClean="0">
                <a:solidFill>
                  <a:schemeClr val="accent4">
                    <a:lumMod val="50000"/>
                  </a:schemeClr>
                </a:solidFill>
                <a:latin typeface="Times New Roman" panose="02020603050405020304" pitchFamily="18" charset="0"/>
                <a:cs typeface="Times New Roman" panose="02020603050405020304" pitchFamily="18" charset="0"/>
              </a:rPr>
              <a:t>SCOPE</a:t>
            </a:r>
            <a:endParaRPr lang="en-US" altLang="en-US" sz="2000" b="1"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altLang="en-US" sz="2000"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the methods of sampling and test for sodium hydroxide, analytical </a:t>
            </a:r>
            <a:r>
              <a:rPr lang="en-US" altLang="en-US" sz="2000" dirty="0" smtClean="0">
                <a:solidFill>
                  <a:schemeClr val="accent4">
                    <a:lumMod val="50000"/>
                  </a:schemeClr>
                </a:solidFill>
                <a:latin typeface="Times New Roman" panose="02020603050405020304" pitchFamily="18" charset="0"/>
                <a:cs typeface="Times New Roman" panose="02020603050405020304" pitchFamily="18" charset="0"/>
              </a:rPr>
              <a:t>reagent.</a:t>
            </a:r>
          </a:p>
          <a:p>
            <a:pPr algn="just"/>
            <a:endParaRPr lang="en-US" altLang="en-US" sz="2000"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altLang="en-US" sz="2000" b="1" dirty="0" smtClean="0">
                <a:solidFill>
                  <a:schemeClr val="accent4">
                    <a:lumMod val="50000"/>
                  </a:schemeClr>
                </a:solidFill>
                <a:latin typeface="Times New Roman" panose="02020603050405020304" pitchFamily="18" charset="0"/>
                <a:cs typeface="Times New Roman" panose="02020603050405020304" pitchFamily="18" charset="0"/>
              </a:rPr>
              <a:t>DESCRIPTION</a:t>
            </a:r>
          </a:p>
          <a:p>
            <a:pPr algn="just"/>
            <a:r>
              <a:rPr lang="en-US" altLang="en-US" sz="2000" dirty="0">
                <a:solidFill>
                  <a:schemeClr val="accent4">
                    <a:lumMod val="50000"/>
                  </a:schemeClr>
                </a:solidFill>
                <a:latin typeface="Times New Roman" panose="02020603050405020304" pitchFamily="18" charset="0"/>
                <a:cs typeface="Times New Roman" panose="02020603050405020304" pitchFamily="18" charset="0"/>
              </a:rPr>
              <a:t>The material shall be in the </a:t>
            </a:r>
            <a:r>
              <a:rPr lang="en-US" altLang="en-US" sz="2000" dirty="0" smtClean="0">
                <a:solidFill>
                  <a:schemeClr val="accent4">
                    <a:lumMod val="50000"/>
                  </a:schemeClr>
                </a:solidFill>
                <a:latin typeface="Times New Roman" panose="02020603050405020304" pitchFamily="18" charset="0"/>
                <a:cs typeface="Times New Roman" panose="02020603050405020304" pitchFamily="18" charset="0"/>
              </a:rPr>
              <a:t>form of </a:t>
            </a:r>
            <a:r>
              <a:rPr lang="en-US" altLang="en-US" sz="2000" dirty="0">
                <a:solidFill>
                  <a:schemeClr val="accent4">
                    <a:lumMod val="50000"/>
                  </a:schemeClr>
                </a:solidFill>
                <a:latin typeface="Times New Roman" panose="02020603050405020304" pitchFamily="18" charset="0"/>
                <a:cs typeface="Times New Roman" panose="02020603050405020304" pitchFamily="18" charset="0"/>
              </a:rPr>
              <a:t>white sticks or pellets. </a:t>
            </a:r>
          </a:p>
        </p:txBody>
      </p:sp>
      <p:pic>
        <p:nvPicPr>
          <p:cNvPr id="2" name="Picture 1"/>
          <p:cNvPicPr>
            <a:picLocks noChangeAspect="1"/>
          </p:cNvPicPr>
          <p:nvPr/>
        </p:nvPicPr>
        <p:blipFill>
          <a:blip r:embed="rId2"/>
          <a:stretch>
            <a:fillRect/>
          </a:stretch>
        </p:blipFill>
        <p:spPr>
          <a:xfrm>
            <a:off x="5943600" y="2971800"/>
            <a:ext cx="2286001" cy="2133600"/>
          </a:xfrm>
          <a:prstGeom prst="rect">
            <a:avLst/>
          </a:prstGeom>
        </p:spPr>
      </p:pic>
    </p:spTree>
    <p:extLst>
      <p:ext uri="{BB962C8B-B14F-4D97-AF65-F5344CB8AC3E}">
        <p14:creationId xmlns:p14="http://schemas.microsoft.com/office/powerpoint/2010/main" val="370754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100" y="963613"/>
            <a:ext cx="6992938"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132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079500"/>
            <a:ext cx="6299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549650"/>
            <a:ext cx="6654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9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9" y="513708"/>
            <a:ext cx="6324600" cy="923330"/>
          </a:xfrm>
          <a:prstGeom prst="rect">
            <a:avLst/>
          </a:prstGeom>
          <a:solidFill>
            <a:schemeClr val="accent1"/>
          </a:solidFill>
        </p:spPr>
        <p:txBody>
          <a:bodyPr wrap="square">
            <a:spAutoFit/>
          </a:bodyPr>
          <a:lstStyle/>
          <a:p>
            <a:r>
              <a:rPr lang="en-US" sz="5400" dirty="0">
                <a:solidFill>
                  <a:schemeClr val="bg1"/>
                </a:solidFill>
              </a:rPr>
              <a:t>IS 799 : 2023</a:t>
            </a:r>
            <a:endParaRPr lang="en-IN" sz="5400" dirty="0">
              <a:solidFill>
                <a:schemeClr val="bg1"/>
              </a:solidFill>
            </a:endParaRPr>
          </a:p>
        </p:txBody>
      </p:sp>
      <p:sp>
        <p:nvSpPr>
          <p:cNvPr id="5" name="TextBox 4"/>
          <p:cNvSpPr txBox="1"/>
          <p:nvPr/>
        </p:nvSpPr>
        <p:spPr>
          <a:xfrm>
            <a:off x="825690" y="1676400"/>
            <a:ext cx="7848601" cy="461665"/>
          </a:xfrm>
          <a:prstGeom prst="rect">
            <a:avLst/>
          </a:prstGeom>
          <a:noFill/>
        </p:spPr>
        <p:txBody>
          <a:bodyPr wrap="square" rtlCol="0">
            <a:spAutoFit/>
          </a:bodyPr>
          <a:lstStyle/>
          <a:p>
            <a:r>
              <a:rPr lang="en-IN" sz="2400" dirty="0">
                <a:solidFill>
                  <a:schemeClr val="accent5">
                    <a:lumMod val="50000"/>
                  </a:schemeClr>
                </a:solidFill>
              </a:rPr>
              <a:t>AMMONIA </a:t>
            </a:r>
            <a:r>
              <a:rPr lang="en-IN" sz="2400" dirty="0" smtClean="0">
                <a:solidFill>
                  <a:schemeClr val="accent5">
                    <a:lumMod val="50000"/>
                  </a:schemeClr>
                </a:solidFill>
              </a:rPr>
              <a:t>LIQUOR - </a:t>
            </a:r>
            <a:r>
              <a:rPr lang="en-IN" sz="2400" dirty="0">
                <a:solidFill>
                  <a:schemeClr val="accent5">
                    <a:lumMod val="50000"/>
                  </a:schemeClr>
                </a:solidFill>
              </a:rPr>
              <a:t>SPECIFICATION </a:t>
            </a:r>
            <a:r>
              <a:rPr lang="en-IN" sz="2400" dirty="0" smtClean="0">
                <a:solidFill>
                  <a:schemeClr val="accent5">
                    <a:lumMod val="50000"/>
                  </a:schemeClr>
                </a:solidFill>
              </a:rPr>
              <a:t>(</a:t>
            </a:r>
            <a:r>
              <a:rPr lang="en-IN" sz="2400" i="1" dirty="0" smtClean="0">
                <a:solidFill>
                  <a:schemeClr val="accent5">
                    <a:lumMod val="50000"/>
                  </a:schemeClr>
                </a:solidFill>
              </a:rPr>
              <a:t>Third Revision</a:t>
            </a:r>
            <a:r>
              <a:rPr lang="en-IN" sz="2400" dirty="0" smtClean="0">
                <a:solidFill>
                  <a:schemeClr val="accent5">
                    <a:lumMod val="50000"/>
                  </a:schemeClr>
                </a:solidFill>
              </a:rPr>
              <a:t>)</a:t>
            </a:r>
            <a:endParaRPr lang="en-IN" sz="2400" dirty="0">
              <a:solidFill>
                <a:schemeClr val="accent5">
                  <a:lumMod val="50000"/>
                </a:schemeClr>
              </a:solidFill>
            </a:endParaRPr>
          </a:p>
        </p:txBody>
      </p:sp>
      <p:sp>
        <p:nvSpPr>
          <p:cNvPr id="6" name="TextBox 3"/>
          <p:cNvSpPr txBox="1">
            <a:spLocks noChangeArrowheads="1"/>
          </p:cNvSpPr>
          <p:nvPr/>
        </p:nvSpPr>
        <p:spPr bwMode="auto">
          <a:xfrm>
            <a:off x="838200" y="2514600"/>
            <a:ext cx="35814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This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standard prescribes the requirements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and methods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ammonia,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liquor. The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material is also known as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aqua ammonia, and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ammonium hydroxide</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altLang="en-US" sz="2000" dirty="0" smtClean="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86400" y="2514600"/>
            <a:ext cx="2286000" cy="2514600"/>
          </a:xfrm>
          <a:prstGeom prst="rect">
            <a:avLst/>
          </a:prstGeom>
        </p:spPr>
      </p:pic>
    </p:spTree>
    <p:extLst>
      <p:ext uri="{BB962C8B-B14F-4D97-AF65-F5344CB8AC3E}">
        <p14:creationId xmlns:p14="http://schemas.microsoft.com/office/powerpoint/2010/main" val="46093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391400" cy="4093428"/>
          </a:xfrm>
          <a:prstGeom prst="rect">
            <a:avLst/>
          </a:prstGeom>
        </p:spPr>
        <p:txBody>
          <a:bodyPr wrap="square">
            <a:spAutoFit/>
          </a:bodyPr>
          <a:lstStyle/>
          <a:p>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GRADES</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There shall be two grades, namely:</a:t>
            </a:r>
          </a:p>
          <a:p>
            <a:pPr marL="457200" indent="-457200" algn="just">
              <a:buAutoNum type="alphaLcParenR"/>
            </a:pP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Technical grade intended for uses, such as cleansing agent, refrigerant, accelerator in vulcanization, and in the ammonia process of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ferro</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printing of drawings; and </a:t>
            </a:r>
          </a:p>
          <a:p>
            <a:pPr marL="457200" indent="-457200">
              <a:buAutoNum type="alphaLcParenR"/>
            </a:pP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Analytical reagent grade.</a:t>
            </a:r>
          </a:p>
          <a:p>
            <a:r>
              <a:rPr lang="en-US" altLang="en-US" sz="2000" b="1" dirty="0">
                <a:solidFill>
                  <a:srgbClr val="002060"/>
                </a:solidFill>
                <a:latin typeface="Times New Roman" panose="02020603050405020304" pitchFamily="18" charset="0"/>
                <a:cs typeface="Times New Roman" panose="02020603050405020304" pitchFamily="18" charset="0"/>
              </a:rPr>
              <a:t>USES</a:t>
            </a:r>
          </a:p>
          <a:p>
            <a:r>
              <a:rPr lang="en-IN" altLang="en-US" sz="2000" dirty="0">
                <a:solidFill>
                  <a:srgbClr val="002060"/>
                </a:solidFill>
                <a:latin typeface="Times New Roman" panose="02020603050405020304" pitchFamily="18" charset="0"/>
                <a:cs typeface="Times New Roman" panose="02020603050405020304" pitchFamily="18" charset="0"/>
              </a:rPr>
              <a:t>Liquid ammonia finds application as a water treatment chemical in boiler system</a:t>
            </a:r>
            <a:r>
              <a:rPr lang="en-IN" altLang="en-US" sz="2000" dirty="0" smtClean="0">
                <a:solidFill>
                  <a:srgbClr val="002060"/>
                </a:solidFill>
                <a:latin typeface="Times New Roman" panose="02020603050405020304" pitchFamily="18" charset="0"/>
                <a:cs typeface="Times New Roman" panose="02020603050405020304" pitchFamily="18" charset="0"/>
              </a:rPr>
              <a:t>.</a:t>
            </a:r>
          </a:p>
          <a:p>
            <a:pPr algn="just"/>
            <a:r>
              <a:rPr lang="en-IN" altLang="en-US" sz="2000" dirty="0">
                <a:solidFill>
                  <a:srgbClr val="002060"/>
                </a:solidFill>
                <a:latin typeface="Times New Roman" panose="02020603050405020304" pitchFamily="18" charset="0"/>
                <a:cs typeface="Times New Roman" panose="02020603050405020304" pitchFamily="18" charset="0"/>
              </a:rPr>
              <a:t>About 80% of the ammonia produced by industry is used in agriculture as fertilizer. Ammonia is also used as a refrigerant gas, for purification of water supplies, and in the manufacture of plastics, explosives, textiles, pesticides, dyes and other chemicals.</a:t>
            </a:r>
            <a:endParaRPr lang="en-US" alt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0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06522"/>
            <a:ext cx="4114800" cy="4784678"/>
          </a:xfrm>
        </p:spPr>
        <p:txBody>
          <a:bodyPr>
            <a:normAutofit lnSpcReduction="10000"/>
          </a:bodyPr>
          <a:lstStyle/>
          <a:p>
            <a:pPr marL="0" indent="0" algn="just">
              <a:buNone/>
            </a:pPr>
            <a:r>
              <a:rPr lang="en-IN" sz="2000" b="1" dirty="0" smtClean="0">
                <a:latin typeface="Times New Roman" panose="02020603050405020304" pitchFamily="18" charset="0"/>
                <a:cs typeface="Times New Roman" panose="02020603050405020304" pitchFamily="18" charset="0"/>
              </a:rPr>
              <a:t>Inorganic Chemistry involves </a:t>
            </a:r>
            <a:r>
              <a:rPr lang="en-IN" sz="2000" b="1" dirty="0">
                <a:latin typeface="Times New Roman" panose="02020603050405020304" pitchFamily="18" charset="0"/>
                <a:cs typeface="Times New Roman" panose="02020603050405020304" pitchFamily="18" charset="0"/>
              </a:rPr>
              <a:t>the study of</a:t>
            </a:r>
            <a:r>
              <a:rPr lang="en-IN" sz="2000" b="1"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2000" b="1" dirty="0" smtClean="0">
                <a:latin typeface="Times New Roman" panose="02020603050405020304" pitchFamily="18" charset="0"/>
                <a:cs typeface="Times New Roman" panose="02020603050405020304" pitchFamily="18" charset="0"/>
              </a:rPr>
              <a:t>Elements </a:t>
            </a:r>
            <a:r>
              <a:rPr lang="en-IN" sz="2000" b="1" dirty="0">
                <a:latin typeface="Times New Roman" panose="02020603050405020304" pitchFamily="18" charset="0"/>
                <a:cs typeface="Times New Roman" panose="02020603050405020304" pitchFamily="18" charset="0"/>
              </a:rPr>
              <a:t>and Compounds:</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From simple </a:t>
            </a:r>
            <a:r>
              <a:rPr lang="en-IN" sz="2000" dirty="0">
                <a:latin typeface="Times New Roman" panose="02020603050405020304" pitchFamily="18" charset="0"/>
                <a:cs typeface="Times New Roman" panose="02020603050405020304" pitchFamily="18" charset="0"/>
              </a:rPr>
              <a:t>salts to complex </a:t>
            </a:r>
            <a:r>
              <a:rPr lang="en-IN" sz="2000" dirty="0" smtClean="0">
                <a:latin typeface="Times New Roman" panose="02020603050405020304" pitchFamily="18" charset="0"/>
                <a:cs typeface="Times New Roman" panose="02020603050405020304" pitchFamily="18" charset="0"/>
              </a:rPr>
              <a:t>coordination compounds</a:t>
            </a:r>
            <a:r>
              <a:rPr lang="en-IN"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2000" b="1" dirty="0" smtClean="0">
                <a:latin typeface="Times New Roman" panose="02020603050405020304" pitchFamily="18" charset="0"/>
                <a:cs typeface="Times New Roman" panose="02020603050405020304" pitchFamily="18" charset="0"/>
              </a:rPr>
              <a:t>Materials </a:t>
            </a:r>
            <a:r>
              <a:rPr lang="en-IN" sz="2000" b="1" dirty="0">
                <a:latin typeface="Times New Roman" panose="02020603050405020304" pitchFamily="18" charset="0"/>
                <a:cs typeface="Times New Roman" panose="02020603050405020304" pitchFamily="18" charset="0"/>
              </a:rPr>
              <a:t>Science: </a:t>
            </a:r>
            <a:r>
              <a:rPr lang="en-IN" sz="2000" dirty="0">
                <a:latin typeface="Times New Roman" panose="02020603050405020304" pitchFamily="18" charset="0"/>
                <a:cs typeface="Times New Roman" panose="02020603050405020304" pitchFamily="18" charset="0"/>
              </a:rPr>
              <a:t>Development </a:t>
            </a:r>
            <a:r>
              <a:rPr lang="en-IN" sz="2000" dirty="0" smtClean="0">
                <a:latin typeface="Times New Roman" panose="02020603050405020304" pitchFamily="18" charset="0"/>
                <a:cs typeface="Times New Roman" panose="02020603050405020304" pitchFamily="18" charset="0"/>
              </a:rPr>
              <a:t>and characterization </a:t>
            </a:r>
            <a:r>
              <a:rPr lang="en-IN" sz="2000" dirty="0">
                <a:latin typeface="Times New Roman" panose="02020603050405020304" pitchFamily="18" charset="0"/>
                <a:cs typeface="Times New Roman" panose="02020603050405020304" pitchFamily="18" charset="0"/>
              </a:rPr>
              <a:t>of metals, ceramics, </a:t>
            </a:r>
            <a:r>
              <a:rPr lang="en-IN" sz="2000" dirty="0" smtClean="0">
                <a:latin typeface="Times New Roman" panose="02020603050405020304" pitchFamily="18" charset="0"/>
                <a:cs typeface="Times New Roman" panose="02020603050405020304" pitchFamily="18" charset="0"/>
              </a:rPr>
              <a:t>and semiconductors</a:t>
            </a:r>
            <a:r>
              <a:rPr lang="en-IN"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2000" b="1" dirty="0" smtClean="0">
                <a:latin typeface="Times New Roman" panose="02020603050405020304" pitchFamily="18" charset="0"/>
                <a:cs typeface="Times New Roman" panose="02020603050405020304" pitchFamily="18" charset="0"/>
              </a:rPr>
              <a:t>Bioinorganic </a:t>
            </a:r>
            <a:r>
              <a:rPr lang="en-IN" sz="2000" b="1" dirty="0">
                <a:latin typeface="Times New Roman" panose="02020603050405020304" pitchFamily="18" charset="0"/>
                <a:cs typeface="Times New Roman" panose="02020603050405020304" pitchFamily="18" charset="0"/>
              </a:rPr>
              <a:t>Chemistry</a:t>
            </a:r>
            <a:r>
              <a:rPr lang="en-IN" sz="2000" dirty="0">
                <a:latin typeface="Times New Roman" panose="02020603050405020304" pitchFamily="18" charset="0"/>
                <a:cs typeface="Times New Roman" panose="02020603050405020304" pitchFamily="18" charset="0"/>
              </a:rPr>
              <a:t>: Role </a:t>
            </a:r>
            <a:r>
              <a:rPr lang="en-IN" sz="2000" dirty="0" smtClean="0">
                <a:latin typeface="Times New Roman" panose="02020603050405020304" pitchFamily="18" charset="0"/>
                <a:cs typeface="Times New Roman" panose="02020603050405020304" pitchFamily="18" charset="0"/>
              </a:rPr>
              <a:t>of metal </a:t>
            </a:r>
            <a:r>
              <a:rPr lang="en-IN" sz="2000" dirty="0">
                <a:latin typeface="Times New Roman" panose="02020603050405020304" pitchFamily="18" charset="0"/>
                <a:cs typeface="Times New Roman" panose="02020603050405020304" pitchFamily="18" charset="0"/>
              </a:rPr>
              <a:t>ions in biological systems.</a:t>
            </a:r>
          </a:p>
          <a:p>
            <a:pPr algn="just">
              <a:buFont typeface="Wingdings" panose="05000000000000000000" pitchFamily="2" charset="2"/>
              <a:buChar char="Ø"/>
            </a:pPr>
            <a:r>
              <a:rPr lang="en-IN" sz="2000" b="1" dirty="0" smtClean="0">
                <a:latin typeface="Times New Roman" panose="02020603050405020304" pitchFamily="18" charset="0"/>
                <a:cs typeface="Times New Roman" panose="02020603050405020304" pitchFamily="18" charset="0"/>
              </a:rPr>
              <a:t>Environmental Chemistry: </a:t>
            </a:r>
            <a:r>
              <a:rPr lang="en-IN" sz="2000" dirty="0" smtClean="0">
                <a:latin typeface="Times New Roman" panose="02020603050405020304" pitchFamily="18" charset="0"/>
                <a:cs typeface="Times New Roman" panose="02020603050405020304" pitchFamily="18" charset="0"/>
              </a:rPr>
              <a:t>Understanding </a:t>
            </a:r>
            <a:r>
              <a:rPr lang="en-IN" sz="2000" dirty="0">
                <a:latin typeface="Times New Roman" panose="02020603050405020304" pitchFamily="18" charset="0"/>
                <a:cs typeface="Times New Roman" panose="02020603050405020304" pitchFamily="18" charset="0"/>
              </a:rPr>
              <a:t>and mitigating the </a:t>
            </a:r>
            <a:r>
              <a:rPr lang="en-IN" sz="2000" dirty="0" smtClean="0">
                <a:latin typeface="Times New Roman" panose="02020603050405020304" pitchFamily="18" charset="0"/>
                <a:cs typeface="Times New Roman" panose="02020603050405020304" pitchFamily="18" charset="0"/>
              </a:rPr>
              <a:t>effects of </a:t>
            </a:r>
            <a:r>
              <a:rPr lang="en-IN" sz="2000" dirty="0">
                <a:latin typeface="Times New Roman" panose="02020603050405020304" pitchFamily="18" charset="0"/>
                <a:cs typeface="Times New Roman" panose="02020603050405020304" pitchFamily="18" charset="0"/>
              </a:rPr>
              <a:t>inorganic pollutants.</a:t>
            </a:r>
          </a:p>
          <a:p>
            <a:pPr algn="just">
              <a:buFont typeface="Wingdings" panose="05000000000000000000" pitchFamily="2" charset="2"/>
              <a:buChar char="Ø"/>
            </a:pPr>
            <a:r>
              <a:rPr lang="en-IN" sz="2000" b="1" dirty="0" smtClean="0">
                <a:latin typeface="Times New Roman" panose="02020603050405020304" pitchFamily="18" charset="0"/>
                <a:cs typeface="Times New Roman" panose="02020603050405020304" pitchFamily="18" charset="0"/>
              </a:rPr>
              <a:t>Industrial </a:t>
            </a:r>
            <a:r>
              <a:rPr lang="en-IN" sz="2000" b="1" dirty="0">
                <a:latin typeface="Times New Roman" panose="02020603050405020304" pitchFamily="18" charset="0"/>
                <a:cs typeface="Times New Roman" panose="02020603050405020304" pitchFamily="18" charset="0"/>
              </a:rPr>
              <a:t>Applications: </a:t>
            </a:r>
            <a:r>
              <a:rPr lang="en-IN" sz="2000" dirty="0" smtClean="0">
                <a:latin typeface="Times New Roman" panose="02020603050405020304" pitchFamily="18" charset="0"/>
                <a:cs typeface="Times New Roman" panose="02020603050405020304" pitchFamily="18" charset="0"/>
              </a:rPr>
              <a:t>Catalysts, pigments</a:t>
            </a:r>
            <a:r>
              <a:rPr lang="en-IN" sz="2000" dirty="0">
                <a:latin typeface="Times New Roman" panose="02020603050405020304" pitchFamily="18" charset="0"/>
                <a:cs typeface="Times New Roman" panose="02020603050405020304" pitchFamily="18" charset="0"/>
              </a:rPr>
              <a:t>, coatings, and more.</a:t>
            </a:r>
          </a:p>
        </p:txBody>
      </p:sp>
      <p:pic>
        <p:nvPicPr>
          <p:cNvPr id="4" name="Picture 3"/>
          <p:cNvPicPr>
            <a:picLocks noChangeAspect="1"/>
          </p:cNvPicPr>
          <p:nvPr/>
        </p:nvPicPr>
        <p:blipFill>
          <a:blip r:embed="rId2"/>
          <a:stretch>
            <a:fillRect/>
          </a:stretch>
        </p:blipFill>
        <p:spPr>
          <a:xfrm>
            <a:off x="4800600" y="1006522"/>
            <a:ext cx="3657600" cy="2105025"/>
          </a:xfrm>
          <a:prstGeom prst="rect">
            <a:avLst/>
          </a:prstGeom>
        </p:spPr>
      </p:pic>
      <p:pic>
        <p:nvPicPr>
          <p:cNvPr id="5" name="Picture 4"/>
          <p:cNvPicPr>
            <a:picLocks noChangeAspect="1"/>
          </p:cNvPicPr>
          <p:nvPr/>
        </p:nvPicPr>
        <p:blipFill>
          <a:blip r:embed="rId3"/>
          <a:stretch>
            <a:fillRect/>
          </a:stretch>
        </p:blipFill>
        <p:spPr>
          <a:xfrm>
            <a:off x="4800600" y="3394312"/>
            <a:ext cx="3657600" cy="2133600"/>
          </a:xfrm>
          <a:prstGeom prst="rect">
            <a:avLst/>
          </a:prstGeom>
        </p:spPr>
      </p:pic>
    </p:spTree>
    <p:extLst>
      <p:ext uri="{BB962C8B-B14F-4D97-AF65-F5344CB8AC3E}">
        <p14:creationId xmlns:p14="http://schemas.microsoft.com/office/powerpoint/2010/main" val="3956915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4412" y="457201"/>
            <a:ext cx="7291388" cy="5715000"/>
          </a:xfrm>
          <a:prstGeom prst="rect">
            <a:avLst/>
          </a:prstGeom>
        </p:spPr>
      </p:pic>
    </p:spTree>
    <p:extLst>
      <p:ext uri="{BB962C8B-B14F-4D97-AF65-F5344CB8AC3E}">
        <p14:creationId xmlns:p14="http://schemas.microsoft.com/office/powerpoint/2010/main" val="1342092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a:t>
            </a:r>
            <a:r>
              <a:rPr lang="en-US" sz="5400" dirty="0">
                <a:solidFill>
                  <a:schemeClr val="bg1"/>
                </a:solidFill>
              </a:rPr>
              <a:t>7129 : 2021</a:t>
            </a:r>
            <a:endParaRPr lang="en-IN" sz="5400" dirty="0">
              <a:solidFill>
                <a:schemeClr val="bg1"/>
              </a:solidFill>
            </a:endParaRPr>
          </a:p>
        </p:txBody>
      </p:sp>
      <p:sp>
        <p:nvSpPr>
          <p:cNvPr id="5" name="TextBox 4"/>
          <p:cNvSpPr txBox="1"/>
          <p:nvPr/>
        </p:nvSpPr>
        <p:spPr>
          <a:xfrm>
            <a:off x="800097" y="1546567"/>
            <a:ext cx="7581903" cy="830997"/>
          </a:xfrm>
          <a:prstGeom prst="rect">
            <a:avLst/>
          </a:prstGeom>
          <a:noFill/>
        </p:spPr>
        <p:txBody>
          <a:bodyPr wrap="square" rtlCol="0">
            <a:spAutoFit/>
          </a:bodyPr>
          <a:lstStyle/>
          <a:p>
            <a:r>
              <a:rPr lang="en-IN" sz="2400" dirty="0">
                <a:solidFill>
                  <a:srgbClr val="002060"/>
                </a:solidFill>
              </a:rPr>
              <a:t>POTASSIUM CARBONATE </a:t>
            </a:r>
            <a:r>
              <a:rPr lang="en-IN" sz="2400" dirty="0" smtClean="0">
                <a:solidFill>
                  <a:srgbClr val="002060"/>
                </a:solidFill>
              </a:rPr>
              <a:t>ANHYDROUS - SPECIFICATION </a:t>
            </a:r>
            <a:r>
              <a:rPr lang="en-IN" sz="2400" dirty="0">
                <a:solidFill>
                  <a:srgbClr val="002060"/>
                </a:solidFill>
              </a:rPr>
              <a:t>(</a:t>
            </a:r>
            <a:r>
              <a:rPr lang="en-IN" sz="2400" i="1" dirty="0">
                <a:solidFill>
                  <a:srgbClr val="002060"/>
                </a:solidFill>
              </a:rPr>
              <a:t>Second Revision</a:t>
            </a:r>
            <a:r>
              <a:rPr lang="en-IN" sz="2400" dirty="0">
                <a:solidFill>
                  <a:srgbClr val="002060"/>
                </a:solidFill>
              </a:rPr>
              <a:t>)</a:t>
            </a:r>
          </a:p>
        </p:txBody>
      </p:sp>
      <p:sp>
        <p:nvSpPr>
          <p:cNvPr id="6" name="TextBox 3"/>
          <p:cNvSpPr txBox="1">
            <a:spLocks noChangeArrowheads="1"/>
          </p:cNvSpPr>
          <p:nvPr/>
        </p:nvSpPr>
        <p:spPr bwMode="auto">
          <a:xfrm>
            <a:off x="800097" y="2377564"/>
            <a:ext cx="44958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This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standard prescribes the requirements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and methods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potassium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carbonate, anhydrous.</a:t>
            </a:r>
          </a:p>
          <a:p>
            <a:pPr algn="just"/>
            <a:endPar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altLang="en-US" sz="2000" b="1" dirty="0" smtClean="0">
                <a:solidFill>
                  <a:schemeClr val="accent4">
                    <a:lumMod val="50000"/>
                  </a:schemeClr>
                </a:solidFill>
                <a:latin typeface="Times New Roman" panose="02020603050405020304" pitchFamily="18" charset="0"/>
                <a:cs typeface="Times New Roman" panose="02020603050405020304" pitchFamily="18" charset="0"/>
              </a:rPr>
              <a:t>GRADES</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The material shall be of two grades, namely:</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 Pure grade, and</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b) Technical grade</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IN" altLang="en-US" sz="20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86400" y="2616958"/>
            <a:ext cx="3190875" cy="2590800"/>
          </a:xfrm>
          <a:prstGeom prst="rect">
            <a:avLst/>
          </a:prstGeom>
        </p:spPr>
      </p:pic>
    </p:spTree>
    <p:extLst>
      <p:ext uri="{BB962C8B-B14F-4D97-AF65-F5344CB8AC3E}">
        <p14:creationId xmlns:p14="http://schemas.microsoft.com/office/powerpoint/2010/main" val="3627297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76400"/>
            <a:ext cx="6858000" cy="1938992"/>
          </a:xfrm>
          <a:prstGeom prst="rect">
            <a:avLst/>
          </a:prstGeom>
        </p:spPr>
        <p:txBody>
          <a:bodyPr wrap="square">
            <a:spAutoFit/>
          </a:bodyPr>
          <a:lstStyle/>
          <a:p>
            <a:pPr algn="just"/>
            <a:r>
              <a:rPr lang="en-IN" sz="2000" dirty="0">
                <a:solidFill>
                  <a:schemeClr val="accent4">
                    <a:lumMod val="50000"/>
                  </a:schemeClr>
                </a:solidFill>
                <a:latin typeface="Times New Roman" panose="02020603050405020304" pitchFamily="18" charset="0"/>
                <a:cs typeface="Times New Roman" panose="02020603050405020304" pitchFamily="18" charset="0"/>
              </a:rPr>
              <a:t>Potassium carbonate is used as a dehydrating agent and for making other potassium salts, such as chlorates and chromates. It also finds its use in ceramics, explosives, fertilizers, mineral water, tanning, electroplating, shampoo preparations, process engraving and lithography, soft soaps, textile dyeing, bleaching and finishing oil, and photography.</a:t>
            </a:r>
          </a:p>
        </p:txBody>
      </p:sp>
      <p:sp>
        <p:nvSpPr>
          <p:cNvPr id="3" name="TextBox 2"/>
          <p:cNvSpPr txBox="1"/>
          <p:nvPr/>
        </p:nvSpPr>
        <p:spPr>
          <a:xfrm>
            <a:off x="1143000" y="914400"/>
            <a:ext cx="6477000" cy="461665"/>
          </a:xfrm>
          <a:prstGeom prst="rect">
            <a:avLst/>
          </a:prstGeom>
          <a:solidFill>
            <a:schemeClr val="accent1"/>
          </a:solidFill>
        </p:spPr>
        <p:txBody>
          <a:bodyPr wrap="square" rtlCol="0">
            <a:spAutoFit/>
          </a:bodyPr>
          <a:lstStyle/>
          <a:p>
            <a:r>
              <a:rPr lang="en-IN" sz="2400" dirty="0">
                <a:solidFill>
                  <a:schemeClr val="bg1"/>
                </a:solidFill>
                <a:latin typeface="Times New Roman" panose="02020603050405020304" pitchFamily="18" charset="0"/>
                <a:cs typeface="Times New Roman" panose="02020603050405020304" pitchFamily="18" charset="0"/>
              </a:rPr>
              <a:t>USES </a:t>
            </a:r>
            <a:r>
              <a:rPr lang="en-IN" sz="2400" dirty="0" smtClean="0">
                <a:solidFill>
                  <a:schemeClr val="bg1"/>
                </a:solidFill>
                <a:latin typeface="Times New Roman" panose="02020603050405020304" pitchFamily="18" charset="0"/>
                <a:cs typeface="Times New Roman" panose="02020603050405020304" pitchFamily="18" charset="0"/>
              </a:rPr>
              <a:t>OF POTASSIUM </a:t>
            </a:r>
            <a:r>
              <a:rPr lang="en-IN" sz="2400" dirty="0">
                <a:solidFill>
                  <a:schemeClr val="bg1"/>
                </a:solidFill>
                <a:latin typeface="Times New Roman" panose="02020603050405020304" pitchFamily="18" charset="0"/>
                <a:cs typeface="Times New Roman" panose="02020603050405020304" pitchFamily="18" charset="0"/>
              </a:rPr>
              <a:t>CARBONATE </a:t>
            </a:r>
          </a:p>
        </p:txBody>
      </p:sp>
    </p:spTree>
    <p:extLst>
      <p:ext uri="{BB962C8B-B14F-4D97-AF65-F5344CB8AC3E}">
        <p14:creationId xmlns:p14="http://schemas.microsoft.com/office/powerpoint/2010/main" val="3160401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685800"/>
            <a:ext cx="7315199" cy="5257800"/>
          </a:xfrm>
          <a:prstGeom prst="rect">
            <a:avLst/>
          </a:prstGeom>
        </p:spPr>
      </p:pic>
    </p:spTree>
    <p:extLst>
      <p:ext uri="{BB962C8B-B14F-4D97-AF65-F5344CB8AC3E}">
        <p14:creationId xmlns:p14="http://schemas.microsoft.com/office/powerpoint/2010/main" val="2298401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711 </a:t>
            </a:r>
            <a:r>
              <a:rPr lang="en-US" sz="5400" dirty="0">
                <a:solidFill>
                  <a:schemeClr val="bg1"/>
                </a:solidFill>
              </a:rPr>
              <a:t>: </a:t>
            </a:r>
            <a:r>
              <a:rPr lang="en-US" sz="5400" dirty="0" smtClean="0">
                <a:solidFill>
                  <a:schemeClr val="bg1"/>
                </a:solidFill>
              </a:rPr>
              <a:t>2023</a:t>
            </a:r>
            <a:endParaRPr lang="en-IN" sz="5400" dirty="0">
              <a:solidFill>
                <a:schemeClr val="bg1"/>
              </a:solidFill>
            </a:endParaRPr>
          </a:p>
        </p:txBody>
      </p:sp>
      <p:sp>
        <p:nvSpPr>
          <p:cNvPr id="5" name="TextBox 4"/>
          <p:cNvSpPr txBox="1"/>
          <p:nvPr/>
        </p:nvSpPr>
        <p:spPr>
          <a:xfrm>
            <a:off x="800097" y="1546567"/>
            <a:ext cx="7581903" cy="830997"/>
          </a:xfrm>
          <a:prstGeom prst="rect">
            <a:avLst/>
          </a:prstGeom>
          <a:noFill/>
        </p:spPr>
        <p:txBody>
          <a:bodyPr wrap="square" rtlCol="0">
            <a:spAutoFit/>
          </a:bodyPr>
          <a:lstStyle/>
          <a:p>
            <a:r>
              <a:rPr lang="en-IN" sz="2400" dirty="0">
                <a:solidFill>
                  <a:srgbClr val="002060"/>
                </a:solidFill>
              </a:rPr>
              <a:t>FERRIC CHLORIDE </a:t>
            </a:r>
            <a:r>
              <a:rPr lang="en-IN" sz="2400" dirty="0" smtClean="0">
                <a:solidFill>
                  <a:srgbClr val="002060"/>
                </a:solidFill>
              </a:rPr>
              <a:t>TECHNICAL – SPECIFICATION</a:t>
            </a:r>
          </a:p>
          <a:p>
            <a:r>
              <a:rPr lang="en-IN" sz="2400" dirty="0">
                <a:solidFill>
                  <a:srgbClr val="002060"/>
                </a:solidFill>
              </a:rPr>
              <a:t>(</a:t>
            </a:r>
            <a:r>
              <a:rPr lang="en-IN" sz="2400" i="1" dirty="0">
                <a:solidFill>
                  <a:srgbClr val="002060"/>
                </a:solidFill>
              </a:rPr>
              <a:t>Second Revision</a:t>
            </a:r>
            <a:r>
              <a:rPr lang="en-IN" sz="2400" dirty="0">
                <a:solidFill>
                  <a:srgbClr val="002060"/>
                </a:solidFill>
              </a:rPr>
              <a:t>) </a:t>
            </a:r>
          </a:p>
        </p:txBody>
      </p:sp>
      <p:sp>
        <p:nvSpPr>
          <p:cNvPr id="6" name="TextBox 3"/>
          <p:cNvSpPr txBox="1">
            <a:spLocks noChangeArrowheads="1"/>
          </p:cNvSpPr>
          <p:nvPr/>
        </p:nvSpPr>
        <p:spPr bwMode="auto">
          <a:xfrm>
            <a:off x="1066800" y="2487093"/>
            <a:ext cx="40386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the methods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ferric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chloride, technical</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chiefly used as coagulant in water</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purification, in the manufacture of glycerine,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in etching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glass plates and in photo-engravings</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5715000" y="2743200"/>
            <a:ext cx="2162175" cy="2324100"/>
          </a:xfrm>
          <a:prstGeom prst="rect">
            <a:avLst/>
          </a:prstGeom>
        </p:spPr>
      </p:pic>
    </p:spTree>
    <p:extLst>
      <p:ext uri="{BB962C8B-B14F-4D97-AF65-F5344CB8AC3E}">
        <p14:creationId xmlns:p14="http://schemas.microsoft.com/office/powerpoint/2010/main" val="1935596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581400"/>
            <a:ext cx="6629400" cy="1938992"/>
          </a:xfrm>
          <a:prstGeom prst="rect">
            <a:avLst/>
          </a:prstGeom>
        </p:spPr>
        <p:txBody>
          <a:bodyPr wrap="square">
            <a:spAutoFit/>
          </a:bodyPr>
          <a:lstStyle/>
          <a:p>
            <a:pPr algn="just"/>
            <a:r>
              <a:rPr lang="en-IN" sz="2000" dirty="0">
                <a:solidFill>
                  <a:schemeClr val="accent4">
                    <a:lumMod val="50000"/>
                  </a:schemeClr>
                </a:solidFill>
                <a:latin typeface="Times New Roman" panose="02020603050405020304" pitchFamily="18" charset="0"/>
                <a:cs typeface="Times New Roman" panose="02020603050405020304" pitchFamily="18" charset="0"/>
              </a:rPr>
              <a:t>Ferric chloride is used as a coagulant for sewage and industrial wastes, also in glycerine manufacture, in etching copper, in photo-engraving as a mordant, and to produce decorative surface effects on ceramics. It is also an oxidizing, chlorinating and condensing agent, a disinfectant, a pigment and a medicine.</a:t>
            </a:r>
          </a:p>
        </p:txBody>
      </p:sp>
      <p:sp>
        <p:nvSpPr>
          <p:cNvPr id="3" name="TextBox 2"/>
          <p:cNvSpPr txBox="1"/>
          <p:nvPr/>
        </p:nvSpPr>
        <p:spPr>
          <a:xfrm>
            <a:off x="876300" y="2895600"/>
            <a:ext cx="6553200" cy="461665"/>
          </a:xfrm>
          <a:prstGeom prst="rect">
            <a:avLst/>
          </a:prstGeom>
          <a:solidFill>
            <a:schemeClr val="accent1"/>
          </a:solidFill>
        </p:spPr>
        <p:txBody>
          <a:bodyPr wrap="square" rtlCol="0">
            <a:spAutoFit/>
          </a:bodyPr>
          <a:lstStyle/>
          <a:p>
            <a:r>
              <a:rPr lang="en-IN" sz="2400" dirty="0" smtClean="0">
                <a:solidFill>
                  <a:schemeClr val="bg1"/>
                </a:solidFill>
                <a:latin typeface="Times New Roman" panose="02020603050405020304" pitchFamily="18" charset="0"/>
                <a:cs typeface="Times New Roman" panose="02020603050405020304" pitchFamily="18" charset="0"/>
              </a:rPr>
              <a:t>USES OF FERRIC </a:t>
            </a:r>
            <a:r>
              <a:rPr lang="en-IN" sz="2400" dirty="0">
                <a:solidFill>
                  <a:schemeClr val="bg1"/>
                </a:solidFill>
                <a:latin typeface="Times New Roman" panose="02020603050405020304" pitchFamily="18" charset="0"/>
                <a:cs typeface="Times New Roman" panose="02020603050405020304" pitchFamily="18" charset="0"/>
              </a:rPr>
              <a:t>CHLORIDE </a:t>
            </a:r>
          </a:p>
        </p:txBody>
      </p:sp>
      <p:sp>
        <p:nvSpPr>
          <p:cNvPr id="4" name="Rectangle 3"/>
          <p:cNvSpPr/>
          <p:nvPr/>
        </p:nvSpPr>
        <p:spPr>
          <a:xfrm>
            <a:off x="913830" y="844541"/>
            <a:ext cx="6325169" cy="1631216"/>
          </a:xfrm>
          <a:prstGeom prst="rect">
            <a:avLst/>
          </a:prstGeom>
        </p:spPr>
        <p:txBody>
          <a:bodyPr wrap="square">
            <a:spAutoFit/>
          </a:bodyPr>
          <a:lstStyle/>
          <a:p>
            <a:pPr algn="just"/>
            <a:r>
              <a:rPr lang="en-US" altLang="en-US" sz="2000" b="1" dirty="0" smtClean="0">
                <a:solidFill>
                  <a:schemeClr val="accent4">
                    <a:lumMod val="50000"/>
                  </a:schemeClr>
                </a:solidFill>
                <a:latin typeface="Times New Roman" panose="02020603050405020304" pitchFamily="18" charset="0"/>
                <a:cs typeface="Times New Roman" panose="02020603050405020304" pitchFamily="18" charset="0"/>
              </a:rPr>
              <a:t>FORM</a:t>
            </a:r>
            <a:endParaRPr lang="en-US" altLang="en-US" sz="2000" b="1" dirty="0">
              <a:solidFill>
                <a:schemeClr val="accent4">
                  <a:lumMod val="50000"/>
                </a:schemeClr>
              </a:solidFill>
              <a:latin typeface="Times New Roman" panose="02020603050405020304" pitchFamily="18" charset="0"/>
              <a:cs typeface="Times New Roman" panose="02020603050405020304" pitchFamily="18" charset="0"/>
            </a:endParaRP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The material shall be in one of the following forms:</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 Anhydrous powder;</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b) Hydrated; and</a:t>
            </a:r>
          </a:p>
          <a:p>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c) Liquid.</a:t>
            </a:r>
          </a:p>
        </p:txBody>
      </p:sp>
    </p:spTree>
    <p:extLst>
      <p:ext uri="{BB962C8B-B14F-4D97-AF65-F5344CB8AC3E}">
        <p14:creationId xmlns:p14="http://schemas.microsoft.com/office/powerpoint/2010/main" val="752757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3573"/>
          <a:stretch/>
        </p:blipFill>
        <p:spPr>
          <a:xfrm>
            <a:off x="1223962" y="709612"/>
            <a:ext cx="7005638" cy="5081588"/>
          </a:xfrm>
          <a:prstGeom prst="rect">
            <a:avLst/>
          </a:prstGeom>
        </p:spPr>
      </p:pic>
    </p:spTree>
    <p:extLst>
      <p:ext uri="{BB962C8B-B14F-4D97-AF65-F5344CB8AC3E}">
        <p14:creationId xmlns:p14="http://schemas.microsoft.com/office/powerpoint/2010/main" val="4057616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914400"/>
            <a:ext cx="7162799" cy="4495799"/>
          </a:xfrm>
          <a:prstGeom prst="rect">
            <a:avLst/>
          </a:prstGeom>
        </p:spPr>
      </p:pic>
    </p:spTree>
    <p:extLst>
      <p:ext uri="{BB962C8B-B14F-4D97-AF65-F5344CB8AC3E}">
        <p14:creationId xmlns:p14="http://schemas.microsoft.com/office/powerpoint/2010/main" val="599710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6831 </a:t>
            </a:r>
            <a:r>
              <a:rPr lang="en-US" sz="5400" dirty="0">
                <a:solidFill>
                  <a:schemeClr val="bg1"/>
                </a:solidFill>
              </a:rPr>
              <a:t>: </a:t>
            </a:r>
            <a:r>
              <a:rPr lang="en-US" sz="5400" dirty="0" smtClean="0">
                <a:solidFill>
                  <a:schemeClr val="bg1"/>
                </a:solidFill>
              </a:rPr>
              <a:t>2023</a:t>
            </a:r>
            <a:endParaRPr lang="en-IN" sz="5400" dirty="0">
              <a:solidFill>
                <a:schemeClr val="bg1"/>
              </a:solidFill>
            </a:endParaRPr>
          </a:p>
        </p:txBody>
      </p:sp>
      <p:sp>
        <p:nvSpPr>
          <p:cNvPr id="5" name="TextBox 4"/>
          <p:cNvSpPr txBox="1"/>
          <p:nvPr/>
        </p:nvSpPr>
        <p:spPr>
          <a:xfrm>
            <a:off x="800097" y="1546567"/>
            <a:ext cx="7734300" cy="461665"/>
          </a:xfrm>
          <a:prstGeom prst="rect">
            <a:avLst/>
          </a:prstGeom>
          <a:noFill/>
        </p:spPr>
        <p:txBody>
          <a:bodyPr wrap="square" rtlCol="0">
            <a:spAutoFit/>
          </a:bodyPr>
          <a:lstStyle/>
          <a:p>
            <a:r>
              <a:rPr lang="en-IN" sz="2400" dirty="0">
                <a:solidFill>
                  <a:srgbClr val="002060"/>
                </a:solidFill>
              </a:rPr>
              <a:t>CAUSTIC POTASH </a:t>
            </a:r>
            <a:r>
              <a:rPr lang="en-IN" sz="2400" dirty="0" smtClean="0">
                <a:solidFill>
                  <a:srgbClr val="002060"/>
                </a:solidFill>
              </a:rPr>
              <a:t>- SPECIFICATION (</a:t>
            </a:r>
            <a:r>
              <a:rPr lang="en-IN" sz="2400" i="1" dirty="0" smtClean="0">
                <a:solidFill>
                  <a:srgbClr val="002060"/>
                </a:solidFill>
              </a:rPr>
              <a:t>Third Revision</a:t>
            </a:r>
            <a:r>
              <a:rPr lang="en-IN" sz="2400" dirty="0" smtClean="0">
                <a:solidFill>
                  <a:srgbClr val="002060"/>
                </a:solidFill>
              </a:rPr>
              <a:t>)</a:t>
            </a:r>
            <a:endParaRPr lang="en-IN" sz="2400" dirty="0">
              <a:solidFill>
                <a:srgbClr val="002060"/>
              </a:solidFill>
            </a:endParaRPr>
          </a:p>
        </p:txBody>
      </p:sp>
      <p:sp>
        <p:nvSpPr>
          <p:cNvPr id="6" name="TextBox 3"/>
          <p:cNvSpPr txBox="1">
            <a:spLocks noChangeArrowheads="1"/>
          </p:cNvSpPr>
          <p:nvPr/>
        </p:nvSpPr>
        <p:spPr bwMode="auto">
          <a:xfrm>
            <a:off x="800096" y="2159842"/>
            <a:ext cx="483870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SCOPE</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and methods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caustic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potash. It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covers the material in solid and lye forms. </a:t>
            </a:r>
            <a:endPar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IN" altLang="en-US" sz="2000" b="1" dirty="0" smtClean="0">
                <a:solidFill>
                  <a:schemeClr val="accent4">
                    <a:lumMod val="50000"/>
                  </a:schemeClr>
                </a:solidFill>
                <a:latin typeface="Times New Roman" panose="02020603050405020304" pitchFamily="18" charset="0"/>
                <a:cs typeface="Times New Roman" panose="02020603050405020304" pitchFamily="18" charset="0"/>
              </a:rPr>
              <a:t>Uses: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Caustic potash is a typical strong alkaline substance made by electrolyzing aqueous solution of potassium chloride. It is widely used in many areas such as alkaline batteries, pharmaceuticals, cosmetics, various potash salts, detergents, and food additives.</a:t>
            </a:r>
          </a:p>
        </p:txBody>
      </p:sp>
      <p:pic>
        <p:nvPicPr>
          <p:cNvPr id="2" name="Picture 1"/>
          <p:cNvPicPr>
            <a:picLocks noChangeAspect="1"/>
          </p:cNvPicPr>
          <p:nvPr/>
        </p:nvPicPr>
        <p:blipFill>
          <a:blip r:embed="rId2"/>
          <a:stretch>
            <a:fillRect/>
          </a:stretch>
        </p:blipFill>
        <p:spPr>
          <a:xfrm>
            <a:off x="5791200" y="2362200"/>
            <a:ext cx="2505075" cy="2505075"/>
          </a:xfrm>
          <a:prstGeom prst="rect">
            <a:avLst/>
          </a:prstGeom>
        </p:spPr>
      </p:pic>
    </p:spTree>
    <p:extLst>
      <p:ext uri="{BB962C8B-B14F-4D97-AF65-F5344CB8AC3E}">
        <p14:creationId xmlns:p14="http://schemas.microsoft.com/office/powerpoint/2010/main" val="2926210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162800" cy="3477875"/>
          </a:xfrm>
          <a:prstGeom prst="rect">
            <a:avLst/>
          </a:prstGeom>
        </p:spPr>
        <p:txBody>
          <a:bodyPr wrap="square">
            <a:spAutoFit/>
          </a:bodyPr>
          <a:lstStyle/>
          <a:p>
            <a:pPr algn="just"/>
            <a:r>
              <a:rPr lang="en-US" altLang="en-US" sz="2000" b="1" dirty="0">
                <a:solidFill>
                  <a:schemeClr val="accent4">
                    <a:lumMod val="50000"/>
                  </a:schemeClr>
                </a:solidFill>
                <a:latin typeface="Times New Roman" panose="02020603050405020304" pitchFamily="18" charset="0"/>
                <a:cs typeface="Times New Roman" panose="02020603050405020304" pitchFamily="18" charset="0"/>
              </a:rPr>
              <a:t>GRADES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There shall be three grades of the material as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follows:</a:t>
            </a:r>
          </a:p>
          <a:p>
            <a:pPr marL="457200" indent="-457200" algn="just">
              <a:buFont typeface="+mj-lt"/>
              <a:buAutoNum type="alphaLcParenR"/>
            </a:pP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Pure — suitable for use in the manufacture of soaps, oxalic acid and other potassium compounds. It may also be used for process engraving and lithography and for manufacture of products like dyestuff and potassium permanganate;</a:t>
            </a:r>
          </a:p>
          <a:p>
            <a:pPr marL="457200" indent="-457200" algn="just">
              <a:buFont typeface="+mj-lt"/>
              <a:buAutoNum type="alphaLcParenR"/>
            </a:pP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Analytical Reagent (AR) — suitable for use as reagent in analytical work; and</a:t>
            </a:r>
          </a:p>
          <a:p>
            <a:pPr marL="457200" indent="-457200" algn="just">
              <a:buFont typeface="+mj-lt"/>
              <a:buAutoNum type="alphaLcParenR"/>
            </a:pP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Electronic Grade (ER) — suitable for use in electronic industries.</a:t>
            </a:r>
          </a:p>
        </p:txBody>
      </p:sp>
    </p:spTree>
    <p:extLst>
      <p:ext uri="{BB962C8B-B14F-4D97-AF65-F5344CB8AC3E}">
        <p14:creationId xmlns:p14="http://schemas.microsoft.com/office/powerpoint/2010/main" val="326657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  Importance </a:t>
            </a:r>
            <a:r>
              <a:rPr lang="en-IN" sz="2800" dirty="0"/>
              <a:t>of </a:t>
            </a:r>
            <a:r>
              <a:rPr lang="en-IN" sz="2800" dirty="0" smtClean="0"/>
              <a:t>Analytical Techniques in Inorganic </a:t>
            </a:r>
            <a:r>
              <a:rPr lang="en-IN" sz="2800" dirty="0"/>
              <a:t>Chemistry</a:t>
            </a:r>
          </a:p>
        </p:txBody>
      </p:sp>
      <p:sp>
        <p:nvSpPr>
          <p:cNvPr id="3" name="Content Placeholder 2"/>
          <p:cNvSpPr>
            <a:spLocks noGrp="1"/>
          </p:cNvSpPr>
          <p:nvPr>
            <p:ph idx="1"/>
          </p:nvPr>
        </p:nvSpPr>
        <p:spPr>
          <a:xfrm>
            <a:off x="381000" y="1676400"/>
            <a:ext cx="4572000" cy="4648200"/>
          </a:xfrm>
        </p:spPr>
        <p:txBody>
          <a:bodyPr>
            <a:noAutofit/>
          </a:bodyPr>
          <a:lstStyle/>
          <a:p>
            <a:pPr algn="just">
              <a:buFont typeface="Wingdings" panose="05000000000000000000" pitchFamily="2" charset="2"/>
              <a:buChar char="q"/>
            </a:pPr>
            <a:r>
              <a:rPr lang="en-IN" sz="2000" dirty="0">
                <a:latin typeface="Times New Roman" panose="02020603050405020304" pitchFamily="18" charset="0"/>
                <a:cs typeface="Times New Roman" panose="02020603050405020304" pitchFamily="18" charset="0"/>
              </a:rPr>
              <a:t>Analytical techniques in </a:t>
            </a:r>
            <a:r>
              <a:rPr lang="en-IN" sz="2000" dirty="0" smtClean="0">
                <a:latin typeface="Times New Roman" panose="02020603050405020304" pitchFamily="18" charset="0"/>
                <a:cs typeface="Times New Roman" panose="02020603050405020304" pitchFamily="18" charset="0"/>
              </a:rPr>
              <a:t>inorganic chemistry </a:t>
            </a:r>
            <a:r>
              <a:rPr lang="en-IN" sz="2000" dirty="0">
                <a:latin typeface="Times New Roman" panose="02020603050405020304" pitchFamily="18" charset="0"/>
                <a:cs typeface="Times New Roman" panose="02020603050405020304" pitchFamily="18" charset="0"/>
              </a:rPr>
              <a:t>are essential for </a:t>
            </a:r>
            <a:r>
              <a:rPr lang="en-IN" sz="2000" dirty="0" smtClean="0">
                <a:latin typeface="Times New Roman" panose="02020603050405020304" pitchFamily="18" charset="0"/>
                <a:cs typeface="Times New Roman" panose="02020603050405020304" pitchFamily="18" charset="0"/>
              </a:rPr>
              <a:t>characterizing materials</a:t>
            </a:r>
            <a:r>
              <a:rPr lang="en-IN" sz="2000" dirty="0">
                <a:latin typeface="Times New Roman" panose="02020603050405020304" pitchFamily="18" charset="0"/>
                <a:cs typeface="Times New Roman" panose="02020603050405020304" pitchFamily="18" charset="0"/>
              </a:rPr>
              <a:t>, understanding their </a:t>
            </a:r>
            <a:r>
              <a:rPr lang="en-IN" sz="2000" dirty="0" smtClean="0">
                <a:latin typeface="Times New Roman" panose="02020603050405020304" pitchFamily="18" charset="0"/>
                <a:cs typeface="Times New Roman" panose="02020603050405020304" pitchFamily="18" charset="0"/>
              </a:rPr>
              <a:t>properties, and </a:t>
            </a:r>
            <a:r>
              <a:rPr lang="en-IN" sz="2000" dirty="0">
                <a:latin typeface="Times New Roman" panose="02020603050405020304" pitchFamily="18" charset="0"/>
                <a:cs typeface="Times New Roman" panose="02020603050405020304" pitchFamily="18" charset="0"/>
              </a:rPr>
              <a:t>ensuring quality control in </a:t>
            </a:r>
            <a:r>
              <a:rPr lang="en-IN" sz="2000" dirty="0" smtClean="0">
                <a:latin typeface="Times New Roman" panose="02020603050405020304" pitchFamily="18" charset="0"/>
                <a:cs typeface="Times New Roman" panose="02020603050405020304" pitchFamily="18" charset="0"/>
              </a:rPr>
              <a:t>various applications</a:t>
            </a:r>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sz="2000" dirty="0" smtClean="0">
                <a:latin typeface="Times New Roman" panose="02020603050405020304" pitchFamily="18" charset="0"/>
                <a:cs typeface="Times New Roman" panose="02020603050405020304" pitchFamily="18" charset="0"/>
              </a:rPr>
              <a:t>These </a:t>
            </a:r>
            <a:r>
              <a:rPr lang="en-IN" sz="2000" dirty="0">
                <a:latin typeface="Times New Roman" panose="02020603050405020304" pitchFamily="18" charset="0"/>
                <a:cs typeface="Times New Roman" panose="02020603050405020304" pitchFamily="18" charset="0"/>
              </a:rPr>
              <a:t>techniques </a:t>
            </a:r>
            <a:r>
              <a:rPr lang="en-IN" sz="2000" dirty="0" smtClean="0">
                <a:latin typeface="Times New Roman" panose="02020603050405020304" pitchFamily="18" charset="0"/>
                <a:cs typeface="Times New Roman" panose="02020603050405020304" pitchFamily="18" charset="0"/>
              </a:rPr>
              <a:t>allow chemists </a:t>
            </a:r>
            <a:r>
              <a:rPr lang="en-IN" sz="2000" dirty="0">
                <a:latin typeface="Times New Roman" panose="02020603050405020304" pitchFamily="18" charset="0"/>
                <a:cs typeface="Times New Roman" panose="02020603050405020304" pitchFamily="18" charset="0"/>
              </a:rPr>
              <a:t>to identify and quantify </a:t>
            </a:r>
            <a:r>
              <a:rPr lang="en-IN" sz="2000" dirty="0" smtClean="0">
                <a:latin typeface="Times New Roman" panose="02020603050405020304" pitchFamily="18" charset="0"/>
                <a:cs typeface="Times New Roman" panose="02020603050405020304" pitchFamily="18" charset="0"/>
              </a:rPr>
              <a:t>the elements </a:t>
            </a:r>
            <a:r>
              <a:rPr lang="en-IN" sz="2000" dirty="0">
                <a:latin typeface="Times New Roman" panose="02020603050405020304" pitchFamily="18" charset="0"/>
                <a:cs typeface="Times New Roman" panose="02020603050405020304" pitchFamily="18" charset="0"/>
              </a:rPr>
              <a:t>and compounds present in </a:t>
            </a:r>
            <a:r>
              <a:rPr lang="en-IN" sz="2000" dirty="0" smtClean="0">
                <a:latin typeface="Times New Roman" panose="02020603050405020304" pitchFamily="18" charset="0"/>
                <a:cs typeface="Times New Roman" panose="02020603050405020304" pitchFamily="18" charset="0"/>
              </a:rPr>
              <a:t>a sample</a:t>
            </a:r>
            <a:r>
              <a:rPr lang="en-IN" sz="2000" dirty="0">
                <a:latin typeface="Times New Roman" panose="02020603050405020304" pitchFamily="18" charset="0"/>
                <a:cs typeface="Times New Roman" panose="02020603050405020304" pitchFamily="18" charset="0"/>
              </a:rPr>
              <a:t>, understand their </a:t>
            </a:r>
            <a:r>
              <a:rPr lang="en-IN" sz="2000" dirty="0" smtClean="0">
                <a:latin typeface="Times New Roman" panose="02020603050405020304" pitchFamily="18" charset="0"/>
                <a:cs typeface="Times New Roman" panose="02020603050405020304" pitchFamily="18" charset="0"/>
              </a:rPr>
              <a:t>structure, and study </a:t>
            </a:r>
            <a:r>
              <a:rPr lang="en-IN" sz="2000" dirty="0">
                <a:latin typeface="Times New Roman" panose="02020603050405020304" pitchFamily="18" charset="0"/>
                <a:cs typeface="Times New Roman" panose="02020603050405020304" pitchFamily="18" charset="0"/>
              </a:rPr>
              <a:t>their behavior under </a:t>
            </a:r>
            <a:r>
              <a:rPr lang="en-IN" sz="2000" dirty="0" smtClean="0">
                <a:latin typeface="Times New Roman" panose="02020603050405020304" pitchFamily="18" charset="0"/>
                <a:cs typeface="Times New Roman" panose="02020603050405020304" pitchFamily="18" charset="0"/>
              </a:rPr>
              <a:t>different conditions</a:t>
            </a:r>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sz="2000" dirty="0" smtClean="0">
                <a:latin typeface="Times New Roman" panose="02020603050405020304" pitchFamily="18" charset="0"/>
                <a:cs typeface="Times New Roman" panose="02020603050405020304" pitchFamily="18" charset="0"/>
              </a:rPr>
              <a:t>The </a:t>
            </a:r>
            <a:r>
              <a:rPr lang="en-IN" sz="2000" dirty="0">
                <a:latin typeface="Times New Roman" panose="02020603050405020304" pitchFamily="18" charset="0"/>
                <a:cs typeface="Times New Roman" panose="02020603050405020304" pitchFamily="18" charset="0"/>
              </a:rPr>
              <a:t>accuracy </a:t>
            </a:r>
            <a:r>
              <a:rPr lang="en-IN" sz="2000" dirty="0" smtClean="0">
                <a:latin typeface="Times New Roman" panose="02020603050405020304" pitchFamily="18" charset="0"/>
                <a:cs typeface="Times New Roman" panose="02020603050405020304" pitchFamily="18" charset="0"/>
              </a:rPr>
              <a:t>and reliability of these </a:t>
            </a:r>
            <a:r>
              <a:rPr lang="en-IN" sz="2000" dirty="0">
                <a:latin typeface="Times New Roman" panose="02020603050405020304" pitchFamily="18" charset="0"/>
                <a:cs typeface="Times New Roman" panose="02020603050405020304" pitchFamily="18" charset="0"/>
              </a:rPr>
              <a:t>analyses are critical for </a:t>
            </a:r>
            <a:r>
              <a:rPr lang="en-IN" sz="2000" dirty="0" smtClean="0">
                <a:latin typeface="Times New Roman" panose="02020603050405020304" pitchFamily="18" charset="0"/>
                <a:cs typeface="Times New Roman" panose="02020603050405020304" pitchFamily="18" charset="0"/>
              </a:rPr>
              <a:t>research, industrial </a:t>
            </a:r>
            <a:r>
              <a:rPr lang="en-IN" sz="2000" dirty="0">
                <a:latin typeface="Times New Roman" panose="02020603050405020304" pitchFamily="18" charset="0"/>
                <a:cs typeface="Times New Roman" panose="02020603050405020304" pitchFamily="18" charset="0"/>
              </a:rPr>
              <a:t>applications, and </a:t>
            </a:r>
            <a:r>
              <a:rPr lang="en-IN" sz="2000" dirty="0" smtClean="0">
                <a:latin typeface="Times New Roman" panose="02020603050405020304" pitchFamily="18" charset="0"/>
                <a:cs typeface="Times New Roman" panose="02020603050405020304" pitchFamily="18" charset="0"/>
              </a:rPr>
              <a:t>environmental monitoring.</a:t>
            </a:r>
            <a:endParaRPr lang="en-I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257800" y="1981200"/>
            <a:ext cx="3514725" cy="2705100"/>
          </a:xfrm>
          <a:prstGeom prst="rect">
            <a:avLst/>
          </a:prstGeom>
        </p:spPr>
      </p:pic>
    </p:spTree>
    <p:extLst>
      <p:ext uri="{BB962C8B-B14F-4D97-AF65-F5344CB8AC3E}">
        <p14:creationId xmlns:p14="http://schemas.microsoft.com/office/powerpoint/2010/main" val="3847564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1" y="838200"/>
            <a:ext cx="7391400" cy="5029200"/>
          </a:xfrm>
          <a:prstGeom prst="rect">
            <a:avLst/>
          </a:prstGeom>
        </p:spPr>
      </p:pic>
    </p:spTree>
    <p:extLst>
      <p:ext uri="{BB962C8B-B14F-4D97-AF65-F5344CB8AC3E}">
        <p14:creationId xmlns:p14="http://schemas.microsoft.com/office/powerpoint/2010/main" val="1999854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990600"/>
            <a:ext cx="6934200" cy="2286000"/>
          </a:xfrm>
          <a:prstGeom prst="rect">
            <a:avLst/>
          </a:prstGeom>
        </p:spPr>
      </p:pic>
      <p:pic>
        <p:nvPicPr>
          <p:cNvPr id="3" name="Picture 2"/>
          <p:cNvPicPr>
            <a:picLocks noChangeAspect="1"/>
          </p:cNvPicPr>
          <p:nvPr/>
        </p:nvPicPr>
        <p:blipFill rotWithShape="1">
          <a:blip r:embed="rId3"/>
          <a:srcRect b="3759"/>
          <a:stretch/>
        </p:blipFill>
        <p:spPr>
          <a:xfrm>
            <a:off x="990600" y="3253854"/>
            <a:ext cx="6934200" cy="1318146"/>
          </a:xfrm>
          <a:prstGeom prst="rect">
            <a:avLst/>
          </a:prstGeom>
        </p:spPr>
      </p:pic>
    </p:spTree>
    <p:extLst>
      <p:ext uri="{BB962C8B-B14F-4D97-AF65-F5344CB8AC3E}">
        <p14:creationId xmlns:p14="http://schemas.microsoft.com/office/powerpoint/2010/main" val="556099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6614 </a:t>
            </a:r>
            <a:r>
              <a:rPr lang="en-US" sz="5400" dirty="0">
                <a:solidFill>
                  <a:schemeClr val="bg1"/>
                </a:solidFill>
              </a:rPr>
              <a:t>: </a:t>
            </a:r>
            <a:r>
              <a:rPr lang="en-US" sz="5400" dirty="0" smtClean="0">
                <a:solidFill>
                  <a:schemeClr val="bg1"/>
                </a:solidFill>
              </a:rPr>
              <a:t>2021</a:t>
            </a:r>
            <a:endParaRPr lang="en-IN" sz="5400" dirty="0">
              <a:solidFill>
                <a:schemeClr val="bg1"/>
              </a:solidFill>
            </a:endParaRPr>
          </a:p>
        </p:txBody>
      </p:sp>
      <p:sp>
        <p:nvSpPr>
          <p:cNvPr id="5" name="TextBox 4"/>
          <p:cNvSpPr txBox="1"/>
          <p:nvPr/>
        </p:nvSpPr>
        <p:spPr>
          <a:xfrm>
            <a:off x="800097" y="1546567"/>
            <a:ext cx="7734300" cy="830997"/>
          </a:xfrm>
          <a:prstGeom prst="rect">
            <a:avLst/>
          </a:prstGeom>
          <a:noFill/>
        </p:spPr>
        <p:txBody>
          <a:bodyPr wrap="square" rtlCol="0">
            <a:spAutoFit/>
          </a:bodyPr>
          <a:lstStyle/>
          <a:p>
            <a:r>
              <a:rPr lang="en-IN" sz="2400" dirty="0" smtClean="0">
                <a:solidFill>
                  <a:srgbClr val="002060"/>
                </a:solidFill>
              </a:rPr>
              <a:t>ALUMINIUM CHLORIDE, ANHYDROUS,TECHNICAL — SPECIFICATION (</a:t>
            </a:r>
            <a:r>
              <a:rPr lang="en-IN" sz="2400" i="1" dirty="0" smtClean="0">
                <a:solidFill>
                  <a:srgbClr val="002060"/>
                </a:solidFill>
              </a:rPr>
              <a:t>First Revision</a:t>
            </a:r>
            <a:r>
              <a:rPr lang="en-IN" sz="2400" dirty="0" smtClean="0">
                <a:solidFill>
                  <a:srgbClr val="002060"/>
                </a:solidFill>
              </a:rPr>
              <a:t>)</a:t>
            </a:r>
            <a:endParaRPr lang="en-IN" sz="2400" dirty="0">
              <a:solidFill>
                <a:srgbClr val="002060"/>
              </a:solidFill>
            </a:endParaRPr>
          </a:p>
        </p:txBody>
      </p:sp>
      <p:sp>
        <p:nvSpPr>
          <p:cNvPr id="6" name="TextBox 3"/>
          <p:cNvSpPr txBox="1">
            <a:spLocks noChangeArrowheads="1"/>
          </p:cNvSpPr>
          <p:nvPr/>
        </p:nvSpPr>
        <p:spPr bwMode="auto">
          <a:xfrm>
            <a:off x="857247" y="2377564"/>
            <a:ext cx="721995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This Indian Standard prescribes the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requirements, method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aluminium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chloride, anhydrous</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technical</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p>
          <a:p>
            <a:pPr algn="just"/>
            <a:endPar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rPr>
              <a:t>USES: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Aluminium chloride, anhydrous, technical finds extensive use in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Friedel</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-Crafts reaction specially in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the manufacture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various pharmaceuticals and dyestuffs, in cracking of petroleum; in the manufacture of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rubber, and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lubricants; in preserving wood, in refining of crude oil, dyeing of fabrics, in manufacture of parchment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paper, detergents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and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ethylbenzene</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polymerization and isomerization reaction of hydrocarbons etc.</a:t>
            </a:r>
          </a:p>
        </p:txBody>
      </p:sp>
    </p:spTree>
    <p:extLst>
      <p:ext uri="{BB962C8B-B14F-4D97-AF65-F5344CB8AC3E}">
        <p14:creationId xmlns:p14="http://schemas.microsoft.com/office/powerpoint/2010/main" val="614538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0" y="914400"/>
            <a:ext cx="6248400" cy="5105400"/>
          </a:xfrm>
          <a:prstGeom prst="rect">
            <a:avLst/>
          </a:prstGeom>
        </p:spPr>
      </p:pic>
    </p:spTree>
    <p:extLst>
      <p:ext uri="{BB962C8B-B14F-4D97-AF65-F5344CB8AC3E}">
        <p14:creationId xmlns:p14="http://schemas.microsoft.com/office/powerpoint/2010/main" val="3543595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6605 </a:t>
            </a:r>
            <a:r>
              <a:rPr lang="en-US" sz="5400" dirty="0">
                <a:solidFill>
                  <a:schemeClr val="bg1"/>
                </a:solidFill>
              </a:rPr>
              <a:t>: </a:t>
            </a:r>
            <a:r>
              <a:rPr lang="en-US" sz="5400" dirty="0" smtClean="0">
                <a:solidFill>
                  <a:schemeClr val="bg1"/>
                </a:solidFill>
              </a:rPr>
              <a:t>2023</a:t>
            </a:r>
            <a:endParaRPr lang="en-IN" sz="5400" dirty="0">
              <a:solidFill>
                <a:schemeClr val="bg1"/>
              </a:solidFill>
            </a:endParaRPr>
          </a:p>
        </p:txBody>
      </p:sp>
      <p:sp>
        <p:nvSpPr>
          <p:cNvPr id="5" name="TextBox 4"/>
          <p:cNvSpPr txBox="1"/>
          <p:nvPr/>
        </p:nvSpPr>
        <p:spPr>
          <a:xfrm>
            <a:off x="800097" y="1546567"/>
            <a:ext cx="7734300" cy="830997"/>
          </a:xfrm>
          <a:prstGeom prst="rect">
            <a:avLst/>
          </a:prstGeom>
          <a:noFill/>
        </p:spPr>
        <p:txBody>
          <a:bodyPr wrap="square" rtlCol="0">
            <a:spAutoFit/>
          </a:bodyPr>
          <a:lstStyle/>
          <a:p>
            <a:r>
              <a:rPr lang="en-IN" sz="2400" dirty="0" smtClean="0">
                <a:solidFill>
                  <a:srgbClr val="002060"/>
                </a:solidFill>
              </a:rPr>
              <a:t>POTASSIUM CHROMATE — SPECIFICATION</a:t>
            </a:r>
          </a:p>
          <a:p>
            <a:r>
              <a:rPr lang="en-IN" sz="2400" dirty="0" smtClean="0">
                <a:solidFill>
                  <a:srgbClr val="002060"/>
                </a:solidFill>
              </a:rPr>
              <a:t>( </a:t>
            </a:r>
            <a:r>
              <a:rPr lang="en-IN" sz="2400" i="1" dirty="0">
                <a:solidFill>
                  <a:srgbClr val="002060"/>
                </a:solidFill>
              </a:rPr>
              <a:t>First Revision </a:t>
            </a:r>
            <a:r>
              <a:rPr lang="en-IN" sz="2400" dirty="0">
                <a:solidFill>
                  <a:srgbClr val="002060"/>
                </a:solidFill>
              </a:rPr>
              <a:t>)</a:t>
            </a:r>
          </a:p>
        </p:txBody>
      </p:sp>
      <p:sp>
        <p:nvSpPr>
          <p:cNvPr id="6" name="TextBox 3"/>
          <p:cNvSpPr txBox="1">
            <a:spLocks noChangeArrowheads="1"/>
          </p:cNvSpPr>
          <p:nvPr/>
        </p:nvSpPr>
        <p:spPr bwMode="auto">
          <a:xfrm>
            <a:off x="857247" y="2377564"/>
            <a:ext cx="721995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and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the methods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sampling and test for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potassium chromate</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t>
            </a:r>
            <a:endPar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rPr>
              <a:t>Grades: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The material shall be of the following three grades: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 Technical (Tech);</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b) Pure; and</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c) Analytical reagent (AR</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p>
          <a:p>
            <a:pPr algn="just"/>
            <a:endPar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rPr>
              <a:t>Uses: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Potassium chromate is chiefly used in the manufacture of pigments. It is also used in leather finishing, as a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mordant in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textile industry, in corrosion inhibition and as analytical reagent. It has a limited application in the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manufacture of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enamels.</a:t>
            </a:r>
          </a:p>
          <a:p>
            <a:pPr algn="just"/>
            <a:endParaRPr lang="en-IN" altLang="en-US" sz="20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219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9712" y="785812"/>
            <a:ext cx="6186488" cy="5462588"/>
          </a:xfrm>
          <a:prstGeom prst="rect">
            <a:avLst/>
          </a:prstGeom>
        </p:spPr>
      </p:pic>
    </p:spTree>
    <p:extLst>
      <p:ext uri="{BB962C8B-B14F-4D97-AF65-F5344CB8AC3E}">
        <p14:creationId xmlns:p14="http://schemas.microsoft.com/office/powerpoint/2010/main" val="1392342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8" y="513708"/>
            <a:ext cx="6629401" cy="923330"/>
          </a:xfrm>
          <a:prstGeom prst="rect">
            <a:avLst/>
          </a:prstGeom>
          <a:solidFill>
            <a:schemeClr val="accent1"/>
          </a:solidFill>
        </p:spPr>
        <p:txBody>
          <a:bodyPr wrap="square">
            <a:spAutoFit/>
          </a:bodyPr>
          <a:lstStyle/>
          <a:p>
            <a:r>
              <a:rPr lang="en-US" sz="5400" dirty="0" smtClean="0">
                <a:solidFill>
                  <a:schemeClr val="bg1"/>
                </a:solidFill>
              </a:rPr>
              <a:t>IS 6100 </a:t>
            </a:r>
            <a:r>
              <a:rPr lang="en-US" sz="5400" dirty="0">
                <a:solidFill>
                  <a:schemeClr val="bg1"/>
                </a:solidFill>
              </a:rPr>
              <a:t>: </a:t>
            </a:r>
            <a:r>
              <a:rPr lang="en-US" sz="5400" dirty="0" smtClean="0">
                <a:solidFill>
                  <a:schemeClr val="bg1"/>
                </a:solidFill>
              </a:rPr>
              <a:t>2021</a:t>
            </a:r>
            <a:endParaRPr lang="en-IN" sz="5400" dirty="0">
              <a:solidFill>
                <a:schemeClr val="bg1"/>
              </a:solidFill>
            </a:endParaRPr>
          </a:p>
        </p:txBody>
      </p:sp>
      <p:sp>
        <p:nvSpPr>
          <p:cNvPr id="5" name="TextBox 4"/>
          <p:cNvSpPr txBox="1"/>
          <p:nvPr/>
        </p:nvSpPr>
        <p:spPr>
          <a:xfrm>
            <a:off x="800097" y="1546567"/>
            <a:ext cx="7734300" cy="830997"/>
          </a:xfrm>
          <a:prstGeom prst="rect">
            <a:avLst/>
          </a:prstGeom>
          <a:noFill/>
        </p:spPr>
        <p:txBody>
          <a:bodyPr wrap="square" rtlCol="0">
            <a:spAutoFit/>
          </a:bodyPr>
          <a:lstStyle/>
          <a:p>
            <a:r>
              <a:rPr lang="en-IN" sz="2400" dirty="0" smtClean="0">
                <a:solidFill>
                  <a:srgbClr val="002060"/>
                </a:solidFill>
              </a:rPr>
              <a:t>SODIUM TRIPOLYPHOSPHATE, ANHYDROUS, TECHNICAL </a:t>
            </a:r>
            <a:r>
              <a:rPr lang="en-IN" sz="2400" dirty="0">
                <a:solidFill>
                  <a:srgbClr val="002060"/>
                </a:solidFill>
              </a:rPr>
              <a:t>—</a:t>
            </a:r>
            <a:r>
              <a:rPr lang="en-IN" sz="2400" dirty="0" smtClean="0">
                <a:solidFill>
                  <a:srgbClr val="002060"/>
                </a:solidFill>
              </a:rPr>
              <a:t>SPECIFICATION (</a:t>
            </a:r>
            <a:r>
              <a:rPr lang="en-IN" sz="2400" i="1" dirty="0" smtClean="0">
                <a:solidFill>
                  <a:srgbClr val="002060"/>
                </a:solidFill>
              </a:rPr>
              <a:t>Second Revision</a:t>
            </a:r>
            <a:r>
              <a:rPr lang="en-IN" sz="2400" dirty="0" smtClean="0">
                <a:solidFill>
                  <a:srgbClr val="002060"/>
                </a:solidFill>
              </a:rPr>
              <a:t>)</a:t>
            </a:r>
            <a:endParaRPr lang="en-IN" sz="2400" dirty="0">
              <a:solidFill>
                <a:srgbClr val="002060"/>
              </a:solidFill>
            </a:endParaRPr>
          </a:p>
        </p:txBody>
      </p:sp>
      <p:sp>
        <p:nvSpPr>
          <p:cNvPr id="6" name="TextBox 3"/>
          <p:cNvSpPr txBox="1">
            <a:spLocks noChangeArrowheads="1"/>
          </p:cNvSpPr>
          <p:nvPr/>
        </p:nvSpPr>
        <p:spPr bwMode="auto">
          <a:xfrm>
            <a:off x="857247" y="2377564"/>
            <a:ext cx="721995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This standard prescribes the requirements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and the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methods of sampling and test for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sodium </a:t>
            </a:r>
            <a:r>
              <a:rPr lang="en-IN" altLang="en-US" sz="2000" dirty="0" err="1" smtClean="0">
                <a:solidFill>
                  <a:schemeClr val="accent4">
                    <a:lumMod val="50000"/>
                  </a:schemeClr>
                </a:solidFill>
                <a:latin typeface="Times New Roman" panose="02020603050405020304" pitchFamily="18" charset="0"/>
                <a:cs typeface="Times New Roman" panose="02020603050405020304" pitchFamily="18" charset="0"/>
              </a:rPr>
              <a:t>tripolyphosphate</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anhydrous, technical, for use as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 detergent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builder, and as a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deflocculant</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t>
            </a:r>
          </a:p>
          <a:p>
            <a:pPr algn="just"/>
            <a:endPar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IN" altLang="en-US" sz="2400" b="1" dirty="0" smtClean="0">
                <a:solidFill>
                  <a:schemeClr val="accent4">
                    <a:lumMod val="50000"/>
                  </a:schemeClr>
                </a:solidFill>
                <a:latin typeface="Times New Roman" panose="02020603050405020304" pitchFamily="18" charset="0"/>
                <a:cs typeface="Times New Roman" panose="02020603050405020304" pitchFamily="18" charset="0"/>
              </a:rPr>
              <a:t>Uses:</a:t>
            </a:r>
          </a:p>
          <a:p>
            <a:pPr algn="just"/>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At present, the largest use of sodium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tripolyphosphate</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is as a builder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of synthetic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detergents. Most of the built detergents sold today contain sodium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tripoly</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and/or pyrophosphate.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Among other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important uses of sodium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tripolyphosphate</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are ingredients of the formulation of boiler feed water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treatment, purification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of china clay, conditioning, of oil drilling mud, </a:t>
            </a:r>
            <a:r>
              <a:rPr lang="en-IN" altLang="en-US" sz="2000" dirty="0" err="1">
                <a:solidFill>
                  <a:schemeClr val="accent4">
                    <a:lumMod val="50000"/>
                  </a:schemeClr>
                </a:solidFill>
                <a:latin typeface="Times New Roman" panose="02020603050405020304" pitchFamily="18" charset="0"/>
                <a:cs typeface="Times New Roman" panose="02020603050405020304" pitchFamily="18" charset="0"/>
              </a:rPr>
              <a:t>antipith</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 agent in paper </a:t>
            </a:r>
            <a:r>
              <a:rPr lang="en-IN" altLang="en-US" sz="2000" dirty="0" smtClean="0">
                <a:solidFill>
                  <a:schemeClr val="accent4">
                    <a:lumMod val="50000"/>
                  </a:schemeClr>
                </a:solidFill>
                <a:latin typeface="Times New Roman" panose="02020603050405020304" pitchFamily="18" charset="0"/>
                <a:cs typeface="Times New Roman" panose="02020603050405020304" pitchFamily="18" charset="0"/>
              </a:rPr>
              <a:t>making, textile processing, dispersant </a:t>
            </a:r>
            <a:r>
              <a:rPr lang="en-IN" altLang="en-US" sz="2000" dirty="0">
                <a:solidFill>
                  <a:schemeClr val="accent4">
                    <a:lumMod val="50000"/>
                  </a:schemeClr>
                </a:solidFill>
                <a:latin typeface="Times New Roman" panose="02020603050405020304" pitchFamily="18" charset="0"/>
                <a:cs typeface="Times New Roman" panose="02020603050405020304" pitchFamily="18" charset="0"/>
              </a:rPr>
              <a:t>in cements, etc</a:t>
            </a:r>
            <a:r>
              <a:rPr lang="en-IN" altLang="en-US" sz="2000" b="1" dirty="0">
                <a:solidFill>
                  <a:schemeClr val="accent4">
                    <a:lumMod val="50000"/>
                  </a:schemeClr>
                </a:solidFill>
                <a:latin typeface="Times New Roman" panose="02020603050405020304" pitchFamily="18" charset="0"/>
                <a:cs typeface="Times New Roman" panose="02020603050405020304" pitchFamily="18" charset="0"/>
              </a:rPr>
              <a:t>.</a:t>
            </a:r>
            <a:endParaRPr lang="en-IN" altLang="en-US"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870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437" y="990600"/>
            <a:ext cx="7477125" cy="4724400"/>
          </a:xfrm>
          <a:prstGeom prst="rect">
            <a:avLst/>
          </a:prstGeom>
        </p:spPr>
      </p:pic>
    </p:spTree>
    <p:extLst>
      <p:ext uri="{BB962C8B-B14F-4D97-AF65-F5344CB8AC3E}">
        <p14:creationId xmlns:p14="http://schemas.microsoft.com/office/powerpoint/2010/main" val="3652678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50655285"/>
              </p:ext>
            </p:extLst>
          </p:nvPr>
        </p:nvGraphicFramePr>
        <p:xfrm>
          <a:off x="304800" y="1794482"/>
          <a:ext cx="8229600" cy="4139026"/>
        </p:xfrm>
        <a:graphic>
          <a:graphicData uri="http://schemas.openxmlformats.org/drawingml/2006/table">
            <a:tbl>
              <a:tblPr firstRow="1" bandRow="1">
                <a:tableStyleId>{5C22544A-7EE6-4342-B048-85BDC9FD1C3A}</a:tableStyleId>
              </a:tblPr>
              <a:tblGrid>
                <a:gridCol w="1020552"/>
                <a:gridCol w="2403016"/>
                <a:gridCol w="4806032"/>
              </a:tblGrid>
              <a:tr h="611399">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Sl. 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Title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r>
              <a:tr h="436832">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IS 252</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Caustic soda</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429064">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IS 10116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Boric acid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395321">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IS 798</a:t>
                      </a: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Ortho-phosphoric Acid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515616">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IS 297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Sodium Sulphide, Technical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533371">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5.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a:t>
                      </a:r>
                      <a:r>
                        <a:rPr lang="en-US" sz="2000" dirty="0" smtClean="0">
                          <a:effectLst/>
                          <a:latin typeface="Times New Roman" panose="02020603050405020304" pitchFamily="18" charset="0"/>
                          <a:cs typeface="Times New Roman" panose="02020603050405020304" pitchFamily="18" charset="0"/>
                        </a:rPr>
                        <a:t>7129</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Potassium Carbonate Anhydrous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605666">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a:t>
                      </a:r>
                      <a:r>
                        <a:rPr lang="en-US" sz="2000" dirty="0" smtClean="0">
                          <a:effectLst/>
                          <a:latin typeface="Times New Roman" panose="02020603050405020304" pitchFamily="18" charset="0"/>
                          <a:cs typeface="Times New Roman" panose="02020603050405020304" pitchFamily="18" charset="0"/>
                        </a:rPr>
                        <a:t>4581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Phosphorus Trichloride Pure And Analytical Reagent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533371">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7.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a:t>
                      </a:r>
                      <a:r>
                        <a:rPr lang="en-US" sz="2000" dirty="0" smtClean="0">
                          <a:effectLst/>
                          <a:latin typeface="Times New Roman" panose="02020603050405020304" pitchFamily="18" charset="0"/>
                          <a:cs typeface="Times New Roman" panose="02020603050405020304" pitchFamily="18" charset="0"/>
                        </a:rPr>
                        <a:t>11744</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Phosphorous Pentachloride, Technical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bl>
          </a:graphicData>
        </a:graphic>
      </p:graphicFrame>
      <p:sp>
        <p:nvSpPr>
          <p:cNvPr id="4" name="Rectangle 3"/>
          <p:cNvSpPr/>
          <p:nvPr/>
        </p:nvSpPr>
        <p:spPr>
          <a:xfrm>
            <a:off x="304800" y="540042"/>
            <a:ext cx="8458200" cy="1077218"/>
          </a:xfrm>
          <a:prstGeom prst="rect">
            <a:avLst/>
          </a:prstGeom>
          <a:solidFill>
            <a:schemeClr val="accent1"/>
          </a:solidFill>
        </p:spPr>
        <p:txBody>
          <a:bodyPr wrap="square">
            <a:spAutoFit/>
          </a:bodyPr>
          <a:lstStyle/>
          <a:p>
            <a:r>
              <a:rPr lang="en-US" sz="3200" dirty="0">
                <a:solidFill>
                  <a:schemeClr val="bg1"/>
                </a:solidFill>
              </a:rPr>
              <a:t>Standards </a:t>
            </a:r>
            <a:r>
              <a:rPr lang="en-US" sz="3200" dirty="0" smtClean="0">
                <a:solidFill>
                  <a:schemeClr val="bg1"/>
                </a:solidFill>
              </a:rPr>
              <a:t>on Inorganic Chemicals under </a:t>
            </a:r>
            <a:r>
              <a:rPr lang="en-US" sz="3200" dirty="0">
                <a:solidFill>
                  <a:schemeClr val="bg1"/>
                </a:solidFill>
              </a:rPr>
              <a:t>Mandatory Certification</a:t>
            </a:r>
          </a:p>
        </p:txBody>
      </p:sp>
    </p:spTree>
    <p:extLst>
      <p:ext uri="{BB962C8B-B14F-4D97-AF65-F5344CB8AC3E}">
        <p14:creationId xmlns:p14="http://schemas.microsoft.com/office/powerpoint/2010/main" val="2472311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40257905"/>
              </p:ext>
            </p:extLst>
          </p:nvPr>
        </p:nvGraphicFramePr>
        <p:xfrm>
          <a:off x="304800" y="990599"/>
          <a:ext cx="8229600" cy="3204316"/>
        </p:xfrm>
        <a:graphic>
          <a:graphicData uri="http://schemas.openxmlformats.org/drawingml/2006/table">
            <a:tbl>
              <a:tblPr firstRow="1" bandRow="1">
                <a:tableStyleId>{5C22544A-7EE6-4342-B048-85BDC9FD1C3A}</a:tableStyleId>
              </a:tblPr>
              <a:tblGrid>
                <a:gridCol w="1020552"/>
                <a:gridCol w="2403016"/>
                <a:gridCol w="4806032"/>
              </a:tblGrid>
              <a:tr h="510931">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Sl. 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No.</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Title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r>
              <a:tr h="510931">
                <a:tc>
                  <a:txBody>
                    <a:bodyPr/>
                    <a:lstStyle/>
                    <a:p>
                      <a:pPr>
                        <a:lnSpc>
                          <a:spcPct val="107000"/>
                        </a:lnSpc>
                        <a:spcAft>
                          <a:spcPts val="800"/>
                        </a:spcAft>
                      </a:pPr>
                      <a:r>
                        <a:rPr lang="en-US" sz="2000" dirty="0" smtClean="0">
                          <a:effectLst/>
                          <a:latin typeface="Times New Roman" panose="02020603050405020304" pitchFamily="18" charset="0"/>
                          <a:ea typeface="+mn-ea"/>
                          <a:cs typeface="Times New Roman" panose="02020603050405020304" pitchFamily="18" charset="0"/>
                        </a:rPr>
                        <a:t>8.</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a:t>
                      </a:r>
                      <a:r>
                        <a:rPr lang="en-US" sz="2000" dirty="0" smtClean="0">
                          <a:effectLst/>
                          <a:latin typeface="Times New Roman" panose="02020603050405020304" pitchFamily="18" charset="0"/>
                          <a:cs typeface="Times New Roman" panose="02020603050405020304" pitchFamily="18" charset="0"/>
                        </a:rPr>
                        <a:t>11657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Phosphorus Oxychloride, Technical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782791">
                <a:tc>
                  <a:txBody>
                    <a:bodyPr/>
                    <a:lstStyle/>
                    <a:p>
                      <a:pPr>
                        <a:lnSpc>
                          <a:spcPct val="107000"/>
                        </a:lnSpc>
                        <a:spcAft>
                          <a:spcPts val="800"/>
                        </a:spcAft>
                      </a:pPr>
                      <a:r>
                        <a:rPr lang="en-US" sz="2000" dirty="0" smtClean="0">
                          <a:effectLst/>
                          <a:latin typeface="Times New Roman" panose="02020603050405020304" pitchFamily="18" charset="0"/>
                          <a:ea typeface="+mn-ea"/>
                          <a:cs typeface="Times New Roman" panose="02020603050405020304" pitchFamily="18" charset="0"/>
                        </a:rPr>
                        <a:t>9.</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IS </a:t>
                      </a:r>
                      <a:r>
                        <a:rPr lang="en-US" sz="2000" dirty="0" smtClean="0">
                          <a:effectLst/>
                          <a:latin typeface="Times New Roman" panose="02020603050405020304" pitchFamily="18" charset="0"/>
                          <a:cs typeface="Times New Roman" panose="02020603050405020304" pitchFamily="18" charset="0"/>
                        </a:rPr>
                        <a:t>2080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Specification for stabilized hydrogen peroxide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616872">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10.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IN" sz="2000" dirty="0" smtClean="0">
                          <a:effectLst/>
                          <a:latin typeface="Times New Roman" panose="02020603050405020304" pitchFamily="18" charset="0"/>
                          <a:cs typeface="Times New Roman" panose="02020603050405020304" pitchFamily="18" charset="0"/>
                        </a:rPr>
                        <a:t>IS</a:t>
                      </a:r>
                      <a:r>
                        <a:rPr lang="en-IN" sz="2000" baseline="0" dirty="0" smtClean="0">
                          <a:effectLst/>
                          <a:latin typeface="Times New Roman" panose="02020603050405020304" pitchFamily="18" charset="0"/>
                          <a:cs typeface="Times New Roman" panose="02020603050405020304" pitchFamily="18" charset="0"/>
                        </a:rPr>
                        <a:t> 3205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Precipitated Barium Carbonate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782791">
                <a:tc>
                  <a:txBody>
                    <a:bodyPr/>
                    <a:lstStyle/>
                    <a:p>
                      <a:pPr>
                        <a:lnSpc>
                          <a:spcPct val="107000"/>
                        </a:lnSpc>
                        <a:spcAft>
                          <a:spcPts val="800"/>
                        </a:spcAft>
                      </a:pPr>
                      <a:r>
                        <a:rPr lang="en-US" sz="2000" dirty="0" smtClean="0">
                          <a:effectLst/>
                          <a:latin typeface="Times New Roman" panose="02020603050405020304" pitchFamily="18" charset="0"/>
                          <a:ea typeface="+mn-ea"/>
                          <a:cs typeface="Times New Roman" panose="02020603050405020304" pitchFamily="18" charset="0"/>
                        </a:rPr>
                        <a:t>11.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IS 6100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2000" dirty="0" smtClean="0">
                          <a:effectLst/>
                          <a:latin typeface="Times New Roman" panose="02020603050405020304" pitchFamily="18" charset="0"/>
                          <a:cs typeface="Times New Roman" panose="02020603050405020304" pitchFamily="18" charset="0"/>
                        </a:rPr>
                        <a:t>Sodium Tripolyphosphate Anhydrous, Technical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bl>
          </a:graphicData>
        </a:graphic>
      </p:graphicFrame>
    </p:spTree>
    <p:extLst>
      <p:ext uri="{BB962C8B-B14F-4D97-AF65-F5344CB8AC3E}">
        <p14:creationId xmlns:p14="http://schemas.microsoft.com/office/powerpoint/2010/main" val="139935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normAutofit/>
          </a:bodyPr>
          <a:lstStyle/>
          <a:p>
            <a:r>
              <a:rPr lang="en-IN" sz="2800" dirty="0" smtClean="0"/>
              <a:t>     Four Methods </a:t>
            </a:r>
            <a:r>
              <a:rPr lang="en-IN" sz="2800" dirty="0"/>
              <a:t>to Identify </a:t>
            </a:r>
            <a:r>
              <a:rPr lang="en-IN" sz="2800" dirty="0" smtClean="0"/>
              <a:t>and Quantify </a:t>
            </a:r>
            <a:r>
              <a:rPr lang="en-IN" sz="2800" dirty="0"/>
              <a:t>Inorganic Elements</a:t>
            </a:r>
            <a:endParaRPr lang="en-IN" dirty="0"/>
          </a:p>
        </p:txBody>
      </p:sp>
      <p:sp>
        <p:nvSpPr>
          <p:cNvPr id="5" name="Rounded Rectangle 4"/>
          <p:cNvSpPr/>
          <p:nvPr/>
        </p:nvSpPr>
        <p:spPr>
          <a:xfrm>
            <a:off x="2819400" y="1184118"/>
            <a:ext cx="3276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bg1"/>
                </a:solidFill>
              </a:rPr>
              <a:t>(A) SPECTROSCOPY</a:t>
            </a:r>
            <a:endParaRPr lang="en-IN" sz="2400" dirty="0">
              <a:solidFill>
                <a:schemeClr val="bg1"/>
              </a:solidFill>
            </a:endParaRPr>
          </a:p>
        </p:txBody>
      </p:sp>
      <p:sp>
        <p:nvSpPr>
          <p:cNvPr id="6" name="TextBox 5"/>
          <p:cNvSpPr txBox="1"/>
          <p:nvPr/>
        </p:nvSpPr>
        <p:spPr>
          <a:xfrm>
            <a:off x="381000" y="1808329"/>
            <a:ext cx="8305800" cy="1200329"/>
          </a:xfrm>
          <a:prstGeom prst="rect">
            <a:avLst/>
          </a:prstGeom>
          <a:noFill/>
        </p:spPr>
        <p:txBody>
          <a:bodyPr wrap="square" rtlCol="0">
            <a:spAutoFit/>
          </a:bodyPr>
          <a:lstStyle/>
          <a:p>
            <a:pPr algn="just"/>
            <a:r>
              <a:rPr lang="en-IN" b="1" dirty="0">
                <a:latin typeface="Times New Roman" panose="02020603050405020304" pitchFamily="18" charset="0"/>
                <a:cs typeface="Times New Roman" panose="02020603050405020304" pitchFamily="18" charset="0"/>
              </a:rPr>
              <a:t>Principle: </a:t>
            </a:r>
            <a:r>
              <a:rPr lang="en-IN" dirty="0">
                <a:latin typeface="Times New Roman" panose="02020603050405020304" pitchFamily="18" charset="0"/>
                <a:cs typeface="Times New Roman" panose="02020603050405020304" pitchFamily="18" charset="0"/>
              </a:rPr>
              <a:t>Measures the concentration of gas-phase atoms </a:t>
            </a:r>
            <a:r>
              <a:rPr lang="en-IN" dirty="0" smtClean="0">
                <a:latin typeface="Times New Roman" panose="02020603050405020304" pitchFamily="18" charset="0"/>
                <a:cs typeface="Times New Roman" panose="02020603050405020304" pitchFamily="18" charset="0"/>
              </a:rPr>
              <a:t>by absorbing </a:t>
            </a:r>
            <a:r>
              <a:rPr lang="en-IN" dirty="0">
                <a:latin typeface="Times New Roman" panose="02020603050405020304" pitchFamily="18" charset="0"/>
                <a:cs typeface="Times New Roman" panose="02020603050405020304" pitchFamily="18" charset="0"/>
              </a:rPr>
              <a:t>optical radiation.</a:t>
            </a:r>
          </a:p>
          <a:p>
            <a:pPr algn="just"/>
            <a:r>
              <a:rPr lang="en-IN" b="1" dirty="0">
                <a:latin typeface="Times New Roman" panose="02020603050405020304" pitchFamily="18" charset="0"/>
                <a:cs typeface="Times New Roman" panose="02020603050405020304" pitchFamily="18" charset="0"/>
              </a:rPr>
              <a:t>Applications: </a:t>
            </a:r>
            <a:r>
              <a:rPr lang="en-IN" dirty="0">
                <a:latin typeface="Times New Roman" panose="02020603050405020304" pitchFamily="18" charset="0"/>
                <a:cs typeface="Times New Roman" panose="02020603050405020304" pitchFamily="18" charset="0"/>
              </a:rPr>
              <a:t>Used extensively for </a:t>
            </a:r>
            <a:r>
              <a:rPr lang="en-IN" dirty="0" smtClean="0">
                <a:latin typeface="Times New Roman" panose="02020603050405020304" pitchFamily="18" charset="0"/>
                <a:cs typeface="Times New Roman" panose="02020603050405020304" pitchFamily="18" charset="0"/>
              </a:rPr>
              <a:t>analysing </a:t>
            </a:r>
            <a:r>
              <a:rPr lang="en-IN" dirty="0">
                <a:latin typeface="Times New Roman" panose="02020603050405020304" pitchFamily="18" charset="0"/>
                <a:cs typeface="Times New Roman" panose="02020603050405020304" pitchFamily="18" charset="0"/>
              </a:rPr>
              <a:t>metal </a:t>
            </a:r>
            <a:r>
              <a:rPr lang="en-IN" dirty="0" smtClean="0">
                <a:latin typeface="Times New Roman" panose="02020603050405020304" pitchFamily="18" charset="0"/>
                <a:cs typeface="Times New Roman" panose="02020603050405020304" pitchFamily="18" charset="0"/>
              </a:rPr>
              <a:t>concentrations in </a:t>
            </a:r>
            <a:r>
              <a:rPr lang="en-IN" dirty="0">
                <a:latin typeface="Times New Roman" panose="02020603050405020304" pitchFamily="18" charset="0"/>
                <a:cs typeface="Times New Roman" panose="02020603050405020304" pitchFamily="18" charset="0"/>
              </a:rPr>
              <a:t>water, soil, and biological samples</a:t>
            </a:r>
            <a:r>
              <a:rPr lang="en-IN" dirty="0"/>
              <a:t>.</a:t>
            </a:r>
          </a:p>
        </p:txBody>
      </p:sp>
      <p:sp>
        <p:nvSpPr>
          <p:cNvPr id="7" name="Left Brace 6"/>
          <p:cNvSpPr/>
          <p:nvPr/>
        </p:nvSpPr>
        <p:spPr>
          <a:xfrm rot="5400000">
            <a:off x="4345282" y="989358"/>
            <a:ext cx="377236" cy="40386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8" name="Rounded Rectangle 7"/>
          <p:cNvSpPr/>
          <p:nvPr/>
        </p:nvSpPr>
        <p:spPr>
          <a:xfrm>
            <a:off x="609600" y="3259954"/>
            <a:ext cx="4114800" cy="127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Atomic Emission Spectroscopy:</a:t>
            </a:r>
          </a:p>
          <a:p>
            <a:pPr algn="ctr"/>
            <a:r>
              <a:rPr lang="en-IN" sz="2000" dirty="0"/>
              <a:t>Inductively Coupled Plasma </a:t>
            </a:r>
            <a:r>
              <a:rPr lang="en-IN" sz="2000" dirty="0" smtClean="0"/>
              <a:t>Atomic Emission </a:t>
            </a:r>
            <a:r>
              <a:rPr lang="en-IN" sz="2000" dirty="0"/>
              <a:t>Spectroscopy (ICP-AES)</a:t>
            </a:r>
          </a:p>
        </p:txBody>
      </p:sp>
      <p:sp>
        <p:nvSpPr>
          <p:cNvPr id="9" name="Rounded Rectangle 8"/>
          <p:cNvSpPr/>
          <p:nvPr/>
        </p:nvSpPr>
        <p:spPr>
          <a:xfrm>
            <a:off x="5257800" y="3282357"/>
            <a:ext cx="3581400" cy="1077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t>Atomic Absorption Spectroscopy: UV Visible</a:t>
            </a:r>
            <a:endParaRPr lang="en-IN" sz="2000" dirty="0"/>
          </a:p>
          <a:p>
            <a:r>
              <a:rPr lang="en-IN" sz="2000" dirty="0" smtClean="0"/>
              <a:t>Spectroscopy</a:t>
            </a:r>
            <a:endParaRPr lang="en-IN" sz="2000" dirty="0"/>
          </a:p>
        </p:txBody>
      </p:sp>
      <p:sp>
        <p:nvSpPr>
          <p:cNvPr id="10" name="Rectangle 9"/>
          <p:cNvSpPr/>
          <p:nvPr/>
        </p:nvSpPr>
        <p:spPr>
          <a:xfrm>
            <a:off x="514350" y="4694442"/>
            <a:ext cx="4000500" cy="1477328"/>
          </a:xfrm>
          <a:prstGeom prst="rect">
            <a:avLst/>
          </a:prstGeom>
        </p:spPr>
        <p:txBody>
          <a:bodyPr wrap="square">
            <a:spAutoFit/>
          </a:bodyPr>
          <a:lstStyle/>
          <a:p>
            <a:pPr algn="just"/>
            <a:r>
              <a:rPr lang="en-IN" b="1" dirty="0">
                <a:solidFill>
                  <a:srgbClr val="392B10"/>
                </a:solidFill>
                <a:latin typeface="Times New Roman" panose="02020603050405020304" pitchFamily="18" charset="0"/>
                <a:cs typeface="Times New Roman" panose="02020603050405020304" pitchFamily="18" charset="0"/>
              </a:rPr>
              <a:t>Principle: </a:t>
            </a:r>
            <a:r>
              <a:rPr lang="en-IN" dirty="0">
                <a:solidFill>
                  <a:srgbClr val="392B10"/>
                </a:solidFill>
                <a:latin typeface="Times New Roman" panose="02020603050405020304" pitchFamily="18" charset="0"/>
                <a:cs typeface="Times New Roman" panose="02020603050405020304" pitchFamily="18" charset="0"/>
              </a:rPr>
              <a:t>Ionizes the sample with inductively </a:t>
            </a:r>
            <a:r>
              <a:rPr lang="en-IN" dirty="0" smtClean="0">
                <a:solidFill>
                  <a:srgbClr val="392B10"/>
                </a:solidFill>
                <a:latin typeface="Times New Roman" panose="02020603050405020304" pitchFamily="18" charset="0"/>
                <a:cs typeface="Times New Roman" panose="02020603050405020304" pitchFamily="18" charset="0"/>
              </a:rPr>
              <a:t>coupled plasma </a:t>
            </a:r>
            <a:r>
              <a:rPr lang="en-IN" dirty="0">
                <a:solidFill>
                  <a:srgbClr val="392B10"/>
                </a:solidFill>
                <a:latin typeface="Times New Roman" panose="02020603050405020304" pitchFamily="18" charset="0"/>
                <a:cs typeface="Times New Roman" panose="02020603050405020304" pitchFamily="18" charset="0"/>
              </a:rPr>
              <a:t>and then uses mass spectrometry to detect </a:t>
            </a:r>
            <a:r>
              <a:rPr lang="en-IN" dirty="0" smtClean="0">
                <a:solidFill>
                  <a:srgbClr val="392B10"/>
                </a:solidFill>
                <a:latin typeface="Times New Roman" panose="02020603050405020304" pitchFamily="18" charset="0"/>
                <a:cs typeface="Times New Roman" panose="02020603050405020304" pitchFamily="18" charset="0"/>
              </a:rPr>
              <a:t>the ions</a:t>
            </a:r>
            <a:r>
              <a:rPr lang="en-IN" dirty="0">
                <a:solidFill>
                  <a:srgbClr val="392B10"/>
                </a:solidFill>
                <a:latin typeface="Times New Roman" panose="02020603050405020304" pitchFamily="18" charset="0"/>
                <a:cs typeface="Times New Roman" panose="02020603050405020304" pitchFamily="18" charset="0"/>
              </a:rPr>
              <a:t>.</a:t>
            </a:r>
          </a:p>
          <a:p>
            <a:pPr algn="just"/>
            <a:r>
              <a:rPr lang="en-IN" b="1" dirty="0">
                <a:solidFill>
                  <a:srgbClr val="392B10"/>
                </a:solidFill>
                <a:latin typeface="Times New Roman" panose="02020603050405020304" pitchFamily="18" charset="0"/>
                <a:cs typeface="Times New Roman" panose="02020603050405020304" pitchFamily="18" charset="0"/>
              </a:rPr>
              <a:t>Applications: </a:t>
            </a:r>
            <a:r>
              <a:rPr lang="en-IN" dirty="0">
                <a:solidFill>
                  <a:srgbClr val="392B10"/>
                </a:solidFill>
                <a:latin typeface="Times New Roman" panose="02020603050405020304" pitchFamily="18" charset="0"/>
                <a:cs typeface="Times New Roman" panose="02020603050405020304" pitchFamily="18" charset="0"/>
              </a:rPr>
              <a:t>Highly sensitive technique for </a:t>
            </a:r>
            <a:r>
              <a:rPr lang="en-IN" dirty="0" smtClean="0">
                <a:solidFill>
                  <a:srgbClr val="392B10"/>
                </a:solidFill>
                <a:latin typeface="Times New Roman" panose="02020603050405020304" pitchFamily="18" charset="0"/>
                <a:cs typeface="Times New Roman" panose="02020603050405020304" pitchFamily="18" charset="0"/>
              </a:rPr>
              <a:t>detecting trace </a:t>
            </a:r>
            <a:r>
              <a:rPr lang="en-IN" dirty="0">
                <a:solidFill>
                  <a:srgbClr val="392B10"/>
                </a:solidFill>
                <a:latin typeface="Times New Roman" panose="02020603050405020304" pitchFamily="18" charset="0"/>
                <a:cs typeface="Times New Roman" panose="02020603050405020304" pitchFamily="18" charset="0"/>
              </a:rPr>
              <a:t>elements and isotopes.</a:t>
            </a:r>
            <a:endParaRPr lang="en-IN" dirty="0">
              <a:latin typeface="Times New Roman" panose="02020603050405020304" pitchFamily="18" charset="0"/>
              <a:cs typeface="Times New Roman" panose="02020603050405020304" pitchFamily="18" charset="0"/>
            </a:endParaRPr>
          </a:p>
        </p:txBody>
      </p:sp>
      <p:sp>
        <p:nvSpPr>
          <p:cNvPr id="11" name="Rectangle 10"/>
          <p:cNvSpPr/>
          <p:nvPr/>
        </p:nvSpPr>
        <p:spPr>
          <a:xfrm>
            <a:off x="4800600" y="4449269"/>
            <a:ext cx="4152900" cy="2031325"/>
          </a:xfrm>
          <a:prstGeom prst="rect">
            <a:avLst/>
          </a:prstGeom>
        </p:spPr>
        <p:txBody>
          <a:bodyPr wrap="square">
            <a:spAutoFit/>
          </a:bodyPr>
          <a:lstStyle/>
          <a:p>
            <a:pPr algn="just"/>
            <a:r>
              <a:rPr lang="en-IN" b="1" dirty="0">
                <a:solidFill>
                  <a:srgbClr val="392B10"/>
                </a:solidFill>
                <a:latin typeface="Times New Roman" panose="02020603050405020304" pitchFamily="18" charset="0"/>
                <a:cs typeface="Times New Roman" panose="02020603050405020304" pitchFamily="18" charset="0"/>
              </a:rPr>
              <a:t>Principle: </a:t>
            </a:r>
            <a:r>
              <a:rPr lang="en-IN" dirty="0">
                <a:solidFill>
                  <a:srgbClr val="392B10"/>
                </a:solidFill>
                <a:latin typeface="Times New Roman" panose="02020603050405020304" pitchFamily="18" charset="0"/>
                <a:cs typeface="Times New Roman" panose="02020603050405020304" pitchFamily="18" charset="0"/>
              </a:rPr>
              <a:t>Measures the absorption of ultraviolet or </a:t>
            </a:r>
            <a:r>
              <a:rPr lang="en-IN" dirty="0" smtClean="0">
                <a:solidFill>
                  <a:srgbClr val="392B10"/>
                </a:solidFill>
                <a:latin typeface="Times New Roman" panose="02020603050405020304" pitchFamily="18" charset="0"/>
                <a:cs typeface="Times New Roman" panose="02020603050405020304" pitchFamily="18" charset="0"/>
              </a:rPr>
              <a:t>visible light </a:t>
            </a:r>
            <a:r>
              <a:rPr lang="en-IN" dirty="0">
                <a:solidFill>
                  <a:srgbClr val="392B10"/>
                </a:solidFill>
                <a:latin typeface="Times New Roman" panose="02020603050405020304" pitchFamily="18" charset="0"/>
                <a:cs typeface="Times New Roman" panose="02020603050405020304" pitchFamily="18" charset="0"/>
              </a:rPr>
              <a:t>by a compound, which provides information about </a:t>
            </a:r>
            <a:r>
              <a:rPr lang="en-IN" dirty="0" smtClean="0">
                <a:solidFill>
                  <a:srgbClr val="392B10"/>
                </a:solidFill>
                <a:latin typeface="Times New Roman" panose="02020603050405020304" pitchFamily="18" charset="0"/>
                <a:cs typeface="Times New Roman" panose="02020603050405020304" pitchFamily="18" charset="0"/>
              </a:rPr>
              <a:t>its electronic </a:t>
            </a:r>
            <a:r>
              <a:rPr lang="en-IN" dirty="0">
                <a:solidFill>
                  <a:srgbClr val="392B10"/>
                </a:solidFill>
                <a:latin typeface="Times New Roman" panose="02020603050405020304" pitchFamily="18" charset="0"/>
                <a:cs typeface="Times New Roman" panose="02020603050405020304" pitchFamily="18" charset="0"/>
              </a:rPr>
              <a:t>structure.</a:t>
            </a:r>
          </a:p>
          <a:p>
            <a:pPr algn="just"/>
            <a:r>
              <a:rPr lang="en-IN" b="1" dirty="0">
                <a:solidFill>
                  <a:srgbClr val="392B10"/>
                </a:solidFill>
                <a:latin typeface="Times New Roman" panose="02020603050405020304" pitchFamily="18" charset="0"/>
                <a:cs typeface="Times New Roman" panose="02020603050405020304" pitchFamily="18" charset="0"/>
              </a:rPr>
              <a:t>Applications: </a:t>
            </a:r>
            <a:r>
              <a:rPr lang="en-IN" dirty="0">
                <a:solidFill>
                  <a:srgbClr val="392B10"/>
                </a:solidFill>
                <a:latin typeface="Times New Roman" panose="02020603050405020304" pitchFamily="18" charset="0"/>
                <a:cs typeface="Times New Roman" panose="02020603050405020304" pitchFamily="18" charset="0"/>
              </a:rPr>
              <a:t>Used to study transition metal </a:t>
            </a:r>
            <a:r>
              <a:rPr lang="en-IN" dirty="0" smtClean="0">
                <a:solidFill>
                  <a:srgbClr val="392B10"/>
                </a:solidFill>
                <a:latin typeface="Times New Roman" panose="02020603050405020304" pitchFamily="18" charset="0"/>
                <a:cs typeface="Times New Roman" panose="02020603050405020304" pitchFamily="18" charset="0"/>
              </a:rPr>
              <a:t>complexes, concentration </a:t>
            </a:r>
            <a:r>
              <a:rPr lang="en-IN" dirty="0">
                <a:solidFill>
                  <a:srgbClr val="392B10"/>
                </a:solidFill>
                <a:latin typeface="Times New Roman" panose="02020603050405020304" pitchFamily="18" charset="0"/>
                <a:cs typeface="Times New Roman" panose="02020603050405020304" pitchFamily="18" charset="0"/>
              </a:rPr>
              <a:t>of solutions, and reaction kinetics.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842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     BIS </a:t>
            </a:r>
            <a:r>
              <a:rPr lang="en-US" dirty="0"/>
              <a:t>Standardization Module</a:t>
            </a:r>
          </a:p>
        </p:txBody>
      </p:sp>
      <p:sp>
        <p:nvSpPr>
          <p:cNvPr id="10243" name="Content Placeholder 5"/>
          <p:cNvSpPr>
            <a:spLocks noGrp="1"/>
          </p:cNvSpPr>
          <p:nvPr>
            <p:ph idx="1"/>
          </p:nvPr>
        </p:nvSpPr>
        <p:spPr>
          <a:xfrm>
            <a:off x="457200" y="2362200"/>
            <a:ext cx="8229600" cy="1219200"/>
          </a:xfrm>
        </p:spPr>
        <p:txBody>
          <a:bodyPr/>
          <a:lstStyle/>
          <a:p>
            <a:r>
              <a:rPr lang="en-US" altLang="en-US" dirty="0">
                <a:solidFill>
                  <a:schemeClr val="accent4">
                    <a:lumMod val="50000"/>
                  </a:schemeClr>
                </a:solidFill>
              </a:rPr>
              <a:t>Standardization module has been established to help the members/non members to comment on the documents from all the sectional committees.</a:t>
            </a:r>
          </a:p>
          <a:p>
            <a:endParaRPr lang="en-US" altLang="en-US" dirty="0"/>
          </a:p>
          <a:p>
            <a:endParaRPr lang="en-US" altLang="en-US" dirty="0"/>
          </a:p>
        </p:txBody>
      </p:sp>
    </p:spTree>
    <p:extLst>
      <p:ext uri="{BB962C8B-B14F-4D97-AF65-F5344CB8AC3E}">
        <p14:creationId xmlns:p14="http://schemas.microsoft.com/office/powerpoint/2010/main" val="1106927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Provision of Commenting on document by any stakeholder</a:t>
            </a:r>
          </a:p>
        </p:txBody>
      </p:sp>
      <p:graphicFrame>
        <p:nvGraphicFramePr>
          <p:cNvPr id="6" name="Content Placeholder 5"/>
          <p:cNvGraphicFramePr>
            <a:graphicFrameLocks noGrp="1"/>
          </p:cNvGraphicFramePr>
          <p:nvPr>
            <p:ph idx="1"/>
          </p:nvPr>
        </p:nvGraphicFramePr>
        <p:xfrm>
          <a:off x="457200" y="205740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630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Provision for making a request to become a new member in Sectional Committees</a:t>
            </a:r>
          </a:p>
        </p:txBody>
      </p:sp>
      <p:graphicFrame>
        <p:nvGraphicFramePr>
          <p:cNvPr id="4" name="Content Placeholder 5"/>
          <p:cNvGraphicFramePr>
            <a:graphicFrameLocks noGrp="1"/>
          </p:cNvGraphicFramePr>
          <p:nvPr>
            <p:ph idx="1"/>
          </p:nvPr>
        </p:nvGraphicFramePr>
        <p:xfrm>
          <a:off x="457200" y="2057400"/>
          <a:ext cx="8229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53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Proposal of New Work Items</a:t>
            </a:r>
          </a:p>
        </p:txBody>
      </p:sp>
      <p:sp>
        <p:nvSpPr>
          <p:cNvPr id="13315" name="Content Placeholder 2"/>
          <p:cNvSpPr>
            <a:spLocks noGrp="1"/>
          </p:cNvSpPr>
          <p:nvPr>
            <p:ph idx="1"/>
          </p:nvPr>
        </p:nvSpPr>
        <p:spPr/>
        <p:txBody>
          <a:bodyPr/>
          <a:lstStyle/>
          <a:p>
            <a:pPr>
              <a:buFont typeface="Arial" panose="020B0604020202020204" pitchFamily="34" charset="0"/>
              <a:buNone/>
            </a:pPr>
            <a:endParaRPr lang="en-US" altLang="en-US"/>
          </a:p>
          <a:p>
            <a:pPr>
              <a:buFont typeface="Arial" panose="020B0604020202020204" pitchFamily="34" charset="0"/>
              <a:buNone/>
            </a:pPr>
            <a:endParaRPr lang="en-US" altLang="en-US"/>
          </a:p>
        </p:txBody>
      </p:sp>
      <p:graphicFrame>
        <p:nvGraphicFramePr>
          <p:cNvPr id="4" name="Content Placeholder 5"/>
          <p:cNvGraphicFramePr>
            <a:graphicFrameLocks/>
          </p:cNvGraphicFramePr>
          <p:nvPr>
            <p:extLst>
              <p:ext uri="{D42A27DB-BD31-4B8C-83A1-F6EECF244321}">
                <p14:modId xmlns:p14="http://schemas.microsoft.com/office/powerpoint/2010/main" val="3977446890"/>
              </p:ext>
            </p:extLst>
          </p:nvPr>
        </p:nvGraphicFramePr>
        <p:xfrm>
          <a:off x="571500" y="2171700"/>
          <a:ext cx="8208818" cy="318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TextBox 4"/>
          <p:cNvSpPr txBox="1">
            <a:spLocks noChangeArrowheads="1"/>
          </p:cNvSpPr>
          <p:nvPr/>
        </p:nvSpPr>
        <p:spPr bwMode="auto">
          <a:xfrm>
            <a:off x="633413" y="5616178"/>
            <a:ext cx="550022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350"/>
              <a:t>Similarly, Comment on wide circulation documents can also be made.</a:t>
            </a:r>
          </a:p>
        </p:txBody>
      </p:sp>
    </p:spTree>
    <p:extLst>
      <p:ext uri="{BB962C8B-B14F-4D97-AF65-F5344CB8AC3E}">
        <p14:creationId xmlns:p14="http://schemas.microsoft.com/office/powerpoint/2010/main" val="1697310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pptbackgrounds.net/wp-content/uploads/2014/02/Thank-You-Slide-Backgrounds-800x600.jpg">
            <a:extLst>
              <a:ext uri="{FF2B5EF4-FFF2-40B4-BE49-F238E27FC236}">
                <a16:creationId xmlns="" xmlns:a16="http://schemas.microsoft.com/office/drawing/2014/main" id="{069B35C2-9BA1-4FD7-8E70-AE62FBD32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924800" cy="5334000"/>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Standards in which </a:t>
            </a:r>
            <a:r>
              <a:rPr lang="en-IN" sz="2000" b="1" dirty="0" smtClean="0">
                <a:latin typeface="Times New Roman" panose="02020603050405020304" pitchFamily="18" charset="0"/>
                <a:cs typeface="Times New Roman" panose="02020603050405020304" pitchFamily="18" charset="0"/>
              </a:rPr>
              <a:t>Inductively </a:t>
            </a:r>
            <a:r>
              <a:rPr lang="en-IN" sz="2000" b="1" dirty="0">
                <a:latin typeface="Times New Roman" panose="02020603050405020304" pitchFamily="18" charset="0"/>
                <a:cs typeface="Times New Roman" panose="02020603050405020304" pitchFamily="18" charset="0"/>
              </a:rPr>
              <a:t>Coupled Plasma Atomic Emission Spectroscopy (ICP-AES</a:t>
            </a:r>
            <a:r>
              <a:rPr lang="en-IN" sz="2000" b="1" dirty="0" smtClean="0">
                <a:latin typeface="Times New Roman" panose="02020603050405020304" pitchFamily="18" charset="0"/>
                <a:cs typeface="Times New Roman" panose="02020603050405020304" pitchFamily="18" charset="0"/>
              </a:rPr>
              <a:t>) method is used: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3025 (Part 2) : </a:t>
            </a:r>
            <a:r>
              <a:rPr lang="en-IN" sz="1800" b="1" dirty="0" smtClean="0">
                <a:solidFill>
                  <a:schemeClr val="tx2"/>
                </a:solidFill>
                <a:latin typeface="Times New Roman" panose="02020603050405020304" pitchFamily="18" charset="0"/>
                <a:cs typeface="Times New Roman" panose="02020603050405020304" pitchFamily="18" charset="0"/>
              </a:rPr>
              <a:t>2019/ISO </a:t>
            </a:r>
            <a:r>
              <a:rPr lang="en-IN" sz="1800" b="1" dirty="0">
                <a:solidFill>
                  <a:schemeClr val="tx2"/>
                </a:solidFill>
                <a:latin typeface="Times New Roman" panose="02020603050405020304" pitchFamily="18" charset="0"/>
                <a:cs typeface="Times New Roman" panose="02020603050405020304" pitchFamily="18" charset="0"/>
              </a:rPr>
              <a:t>11885 : 2007 </a:t>
            </a:r>
            <a:r>
              <a:rPr lang="en-IN" sz="1800" dirty="0" smtClean="0">
                <a:solidFill>
                  <a:schemeClr val="tx2"/>
                </a:solidFill>
                <a:latin typeface="Times New Roman" panose="02020603050405020304" pitchFamily="18" charset="0"/>
                <a:cs typeface="Times New Roman" panose="02020603050405020304" pitchFamily="18" charset="0"/>
              </a:rPr>
              <a:t>- Methods </a:t>
            </a:r>
            <a:r>
              <a:rPr lang="en-IN" sz="1800" dirty="0">
                <a:solidFill>
                  <a:schemeClr val="tx2"/>
                </a:solidFill>
                <a:latin typeface="Times New Roman" panose="02020603050405020304" pitchFamily="18" charset="0"/>
                <a:cs typeface="Times New Roman" panose="02020603050405020304" pitchFamily="18" charset="0"/>
              </a:rPr>
              <a:t>of Sampling and Test (Physical and Chemical) for Water and Wastewater: Part 2 Determination of Selected Elements by Inductively Coupled Plasma Optical Emission Spectrometry (ICP - OES) </a:t>
            </a:r>
            <a:endParaRPr lang="en-IN" sz="1800" dirty="0" smtClean="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1800" b="1" dirty="0" smtClean="0">
                <a:solidFill>
                  <a:schemeClr val="tx2"/>
                </a:solidFill>
                <a:latin typeface="Times New Roman" panose="02020603050405020304" pitchFamily="18" charset="0"/>
                <a:cs typeface="Times New Roman" panose="02020603050405020304" pitchFamily="18" charset="0"/>
              </a:rPr>
              <a:t>IS </a:t>
            </a:r>
            <a:r>
              <a:rPr lang="en-IN" sz="1800" b="1" dirty="0">
                <a:solidFill>
                  <a:schemeClr val="tx2"/>
                </a:solidFill>
                <a:latin typeface="Times New Roman" panose="02020603050405020304" pitchFamily="18" charset="0"/>
                <a:cs typeface="Times New Roman" panose="02020603050405020304" pitchFamily="18" charset="0"/>
              </a:rPr>
              <a:t>3025 (Part 65) : </a:t>
            </a:r>
            <a:r>
              <a:rPr lang="en-IN" sz="1800" b="1" dirty="0" smtClean="0">
                <a:solidFill>
                  <a:schemeClr val="tx2"/>
                </a:solidFill>
                <a:latin typeface="Times New Roman" panose="02020603050405020304" pitchFamily="18" charset="0"/>
                <a:cs typeface="Times New Roman" panose="02020603050405020304" pitchFamily="18" charset="0"/>
              </a:rPr>
              <a:t>2022/17294-2 </a:t>
            </a:r>
            <a:r>
              <a:rPr lang="en-IN" sz="1800" b="1" dirty="0">
                <a:solidFill>
                  <a:schemeClr val="tx2"/>
                </a:solidFill>
                <a:latin typeface="Times New Roman" panose="02020603050405020304" pitchFamily="18" charset="0"/>
                <a:cs typeface="Times New Roman" panose="02020603050405020304" pitchFamily="18" charset="0"/>
              </a:rPr>
              <a:t>: 2016 </a:t>
            </a:r>
            <a:r>
              <a:rPr lang="en-IN" sz="1800" dirty="0">
                <a:solidFill>
                  <a:schemeClr val="tx2"/>
                </a:solidFill>
                <a:latin typeface="Times New Roman" panose="02020603050405020304" pitchFamily="18" charset="0"/>
                <a:cs typeface="Times New Roman" panose="02020603050405020304" pitchFamily="18" charset="0"/>
              </a:rPr>
              <a:t>- Methods of Sampling and Test Physical and Chemical for Water and Wastewater Part 65 Application of Inductively Coupled Plasma Mass Spectrometry ( ICP-MS ) — Determination of selected </a:t>
            </a:r>
            <a:r>
              <a:rPr lang="en-IN" sz="1800" dirty="0" smtClean="0">
                <a:solidFill>
                  <a:schemeClr val="tx2"/>
                </a:solidFill>
                <a:latin typeface="Times New Roman" panose="02020603050405020304" pitchFamily="18" charset="0"/>
                <a:cs typeface="Times New Roman" panose="02020603050405020304" pitchFamily="18" charset="0"/>
              </a:rPr>
              <a:t>elements </a:t>
            </a:r>
            <a:r>
              <a:rPr lang="en-IN" sz="1800" dirty="0">
                <a:solidFill>
                  <a:schemeClr val="tx2"/>
                </a:solidFill>
                <a:latin typeface="Times New Roman" panose="02020603050405020304" pitchFamily="18" charset="0"/>
                <a:cs typeface="Times New Roman" panose="02020603050405020304" pitchFamily="18" charset="0"/>
              </a:rPr>
              <a:t>including Uranium </a:t>
            </a:r>
            <a:r>
              <a:rPr lang="en-IN" sz="1800" dirty="0" smtClean="0">
                <a:solidFill>
                  <a:schemeClr val="tx2"/>
                </a:solidFill>
                <a:latin typeface="Times New Roman" panose="02020603050405020304" pitchFamily="18" charset="0"/>
                <a:cs typeface="Times New Roman" panose="02020603050405020304" pitchFamily="18" charset="0"/>
              </a:rPr>
              <a:t>Isotopes</a:t>
            </a:r>
          </a:p>
          <a:p>
            <a:pPr algn="just">
              <a:buFont typeface="Wingdings" panose="05000000000000000000" pitchFamily="2" charset="2"/>
              <a:buChar char="Ø"/>
            </a:pPr>
            <a:r>
              <a:rPr lang="en-IN" sz="1800" b="1" dirty="0" smtClean="0">
                <a:solidFill>
                  <a:schemeClr val="tx2"/>
                </a:solidFill>
                <a:latin typeface="Times New Roman" panose="02020603050405020304" pitchFamily="18" charset="0"/>
                <a:cs typeface="Times New Roman" panose="02020603050405020304" pitchFamily="18" charset="0"/>
              </a:rPr>
              <a:t>IS </a:t>
            </a:r>
            <a:r>
              <a:rPr lang="en-IN" sz="1800" b="1" dirty="0">
                <a:solidFill>
                  <a:schemeClr val="tx2"/>
                </a:solidFill>
                <a:latin typeface="Times New Roman" panose="02020603050405020304" pitchFamily="18" charset="0"/>
                <a:cs typeface="Times New Roman" panose="02020603050405020304" pitchFamily="18" charset="0"/>
              </a:rPr>
              <a:t>3025 (Part 64) : </a:t>
            </a:r>
            <a:r>
              <a:rPr lang="en-IN" sz="1800" b="1" dirty="0" smtClean="0">
                <a:solidFill>
                  <a:schemeClr val="tx2"/>
                </a:solidFill>
                <a:latin typeface="Times New Roman" panose="02020603050405020304" pitchFamily="18" charset="0"/>
                <a:cs typeface="Times New Roman" panose="02020603050405020304" pitchFamily="18" charset="0"/>
              </a:rPr>
              <a:t>2015/ISO </a:t>
            </a:r>
            <a:r>
              <a:rPr lang="en-IN" sz="1800" b="1" dirty="0">
                <a:solidFill>
                  <a:schemeClr val="tx2"/>
                </a:solidFill>
                <a:latin typeface="Times New Roman" panose="02020603050405020304" pitchFamily="18" charset="0"/>
                <a:cs typeface="Times New Roman" panose="02020603050405020304" pitchFamily="18" charset="0"/>
              </a:rPr>
              <a:t>17294-1 : 2004 </a:t>
            </a:r>
            <a:r>
              <a:rPr lang="en-IN" sz="1800" dirty="0">
                <a:solidFill>
                  <a:schemeClr val="tx2"/>
                </a:solidFill>
                <a:latin typeface="Times New Roman" panose="02020603050405020304" pitchFamily="18" charset="0"/>
                <a:cs typeface="Times New Roman" panose="02020603050405020304" pitchFamily="18" charset="0"/>
              </a:rPr>
              <a:t>- Methods of Sampling and Test (Physical and Chemical) for Water and Wastewater: Part 64 Application of Inductively Coupled Plasma Mass Spectrometry (ICP - MS) - General </a:t>
            </a:r>
            <a:r>
              <a:rPr lang="en-IN" sz="1800" dirty="0" smtClean="0">
                <a:solidFill>
                  <a:schemeClr val="tx2"/>
                </a:solidFill>
                <a:latin typeface="Times New Roman" panose="02020603050405020304" pitchFamily="18" charset="0"/>
                <a:cs typeface="Times New Roman" panose="02020603050405020304" pitchFamily="18" charset="0"/>
              </a:rPr>
              <a:t>Guidelines</a:t>
            </a:r>
          </a:p>
          <a:p>
            <a:pPr marL="0" indent="0" algn="just">
              <a:buNone/>
            </a:pPr>
            <a:r>
              <a:rPr lang="en-IN" sz="2000" b="1" dirty="0">
                <a:latin typeface="Times New Roman" panose="02020603050405020304" pitchFamily="18" charset="0"/>
                <a:cs typeface="Times New Roman" panose="02020603050405020304" pitchFamily="18" charset="0"/>
              </a:rPr>
              <a:t>Standards in which UV Visible Spectroscopy is used:</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1448 (Part 143) : 2022 - </a:t>
            </a:r>
            <a:r>
              <a:rPr lang="en-IN" sz="1800" dirty="0">
                <a:solidFill>
                  <a:schemeClr val="tx2"/>
                </a:solidFill>
                <a:latin typeface="Times New Roman" panose="02020603050405020304" pitchFamily="18" charset="0"/>
                <a:cs typeface="Times New Roman" panose="02020603050405020304" pitchFamily="18" charset="0"/>
              </a:rPr>
              <a:t>Methods of test for petroleum and its products Part 143 Evaluation of white mineral oils by ultraviolet absorption spectroscopy</a:t>
            </a:r>
          </a:p>
          <a:p>
            <a:pPr algn="just">
              <a:buFont typeface="Wingdings" panose="05000000000000000000" pitchFamily="2" charset="2"/>
              <a:buChar char="Ø"/>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70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0" y="533400"/>
            <a:ext cx="3886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(B) CHROMATOGRAPHY</a:t>
            </a:r>
            <a:endParaRPr lang="en-IN" sz="2400" dirty="0"/>
          </a:p>
        </p:txBody>
      </p:sp>
      <p:sp>
        <p:nvSpPr>
          <p:cNvPr id="5" name="Rectangle 4"/>
          <p:cNvSpPr/>
          <p:nvPr/>
        </p:nvSpPr>
        <p:spPr>
          <a:xfrm>
            <a:off x="457200" y="1371600"/>
            <a:ext cx="8382000" cy="1200329"/>
          </a:xfrm>
          <a:prstGeom prst="rect">
            <a:avLst/>
          </a:prstGeom>
        </p:spPr>
        <p:txBody>
          <a:bodyPr wrap="square">
            <a:spAutoFit/>
          </a:bodyPr>
          <a:lstStyle/>
          <a:p>
            <a:pPr algn="just"/>
            <a:r>
              <a:rPr lang="en-IN" b="1" dirty="0">
                <a:solidFill>
                  <a:srgbClr val="392B10"/>
                </a:solidFill>
                <a:latin typeface="Times New Roman" panose="02020603050405020304" pitchFamily="18" charset="0"/>
                <a:cs typeface="Times New Roman" panose="02020603050405020304" pitchFamily="18" charset="0"/>
              </a:rPr>
              <a:t>Principle: </a:t>
            </a:r>
            <a:r>
              <a:rPr lang="en-IN" dirty="0">
                <a:solidFill>
                  <a:srgbClr val="392B10"/>
                </a:solidFill>
                <a:latin typeface="Times New Roman" panose="02020603050405020304" pitchFamily="18" charset="0"/>
                <a:cs typeface="Times New Roman" panose="02020603050405020304" pitchFamily="18" charset="0"/>
              </a:rPr>
              <a:t>Separation of molecules in mixture applied onto </a:t>
            </a:r>
            <a:r>
              <a:rPr lang="en-IN" dirty="0" smtClean="0">
                <a:solidFill>
                  <a:srgbClr val="392B10"/>
                </a:solidFill>
                <a:latin typeface="Times New Roman" panose="02020603050405020304" pitchFamily="18" charset="0"/>
                <a:cs typeface="Times New Roman" panose="02020603050405020304" pitchFamily="18" charset="0"/>
              </a:rPr>
              <a:t>the surface </a:t>
            </a:r>
            <a:r>
              <a:rPr lang="en-IN" dirty="0">
                <a:solidFill>
                  <a:srgbClr val="392B10"/>
                </a:solidFill>
                <a:latin typeface="Times New Roman" panose="02020603050405020304" pitchFamily="18" charset="0"/>
                <a:cs typeface="Times New Roman" panose="02020603050405020304" pitchFamily="18" charset="0"/>
              </a:rPr>
              <a:t>or into the solid (stationary phase) while moving with </a:t>
            </a:r>
            <a:r>
              <a:rPr lang="en-IN" dirty="0" smtClean="0">
                <a:solidFill>
                  <a:srgbClr val="392B10"/>
                </a:solidFill>
                <a:latin typeface="Times New Roman" panose="02020603050405020304" pitchFamily="18" charset="0"/>
                <a:cs typeface="Times New Roman" panose="02020603050405020304" pitchFamily="18" charset="0"/>
              </a:rPr>
              <a:t>mobile phase</a:t>
            </a:r>
            <a:r>
              <a:rPr lang="en-IN" dirty="0">
                <a:solidFill>
                  <a:srgbClr val="392B10"/>
                </a:solidFill>
                <a:latin typeface="Times New Roman" panose="02020603050405020304" pitchFamily="18" charset="0"/>
                <a:cs typeface="Times New Roman" panose="02020603050405020304" pitchFamily="18" charset="0"/>
              </a:rPr>
              <a:t>.</a:t>
            </a:r>
          </a:p>
          <a:p>
            <a:pPr algn="just"/>
            <a:r>
              <a:rPr lang="en-IN" b="1" dirty="0">
                <a:solidFill>
                  <a:srgbClr val="392B10"/>
                </a:solidFill>
                <a:latin typeface="Times New Roman" panose="02020603050405020304" pitchFamily="18" charset="0"/>
                <a:cs typeface="Times New Roman" panose="02020603050405020304" pitchFamily="18" charset="0"/>
              </a:rPr>
              <a:t>Applications: </a:t>
            </a:r>
            <a:r>
              <a:rPr lang="en-IN" dirty="0">
                <a:solidFill>
                  <a:srgbClr val="392B10"/>
                </a:solidFill>
                <a:latin typeface="Times New Roman" panose="02020603050405020304" pitchFamily="18" charset="0"/>
                <a:cs typeface="Times New Roman" panose="02020603050405020304" pitchFamily="18" charset="0"/>
              </a:rPr>
              <a:t>Used in the detection and quantification </a:t>
            </a:r>
            <a:r>
              <a:rPr lang="en-IN" dirty="0" smtClean="0">
                <a:solidFill>
                  <a:srgbClr val="392B10"/>
                </a:solidFill>
                <a:latin typeface="Times New Roman" panose="02020603050405020304" pitchFamily="18" charset="0"/>
                <a:cs typeface="Times New Roman" panose="02020603050405020304" pitchFamily="18" charset="0"/>
              </a:rPr>
              <a:t>of biomolecules </a:t>
            </a:r>
            <a:r>
              <a:rPr lang="en-IN" dirty="0">
                <a:solidFill>
                  <a:srgbClr val="392B10"/>
                </a:solidFill>
                <a:latin typeface="Times New Roman" panose="02020603050405020304" pitchFamily="18" charset="0"/>
                <a:cs typeface="Times New Roman" panose="02020603050405020304" pitchFamily="18" charset="0"/>
              </a:rPr>
              <a:t>including proteins, nucleic acids, enzymes, </a:t>
            </a:r>
            <a:r>
              <a:rPr lang="en-IN" dirty="0" smtClean="0">
                <a:solidFill>
                  <a:srgbClr val="392B10"/>
                </a:solidFill>
                <a:latin typeface="Times New Roman" panose="02020603050405020304" pitchFamily="18" charset="0"/>
                <a:cs typeface="Times New Roman" panose="02020603050405020304" pitchFamily="18" charset="0"/>
              </a:rPr>
              <a:t>vitamins, etc.</a:t>
            </a:r>
            <a:endParaRPr lang="en-IN"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62000" y="2724329"/>
            <a:ext cx="2667000" cy="628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(C) TITRATION</a:t>
            </a:r>
            <a:endParaRPr lang="en-IN" sz="2400" dirty="0"/>
          </a:p>
        </p:txBody>
      </p:sp>
      <p:sp>
        <p:nvSpPr>
          <p:cNvPr id="7" name="Rounded Rectangle 6"/>
          <p:cNvSpPr/>
          <p:nvPr/>
        </p:nvSpPr>
        <p:spPr>
          <a:xfrm>
            <a:off x="4419600" y="2724329"/>
            <a:ext cx="4572000" cy="628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(D) GRAVIMETRIC ANALYSIS</a:t>
            </a:r>
            <a:endParaRPr lang="en-IN" sz="2400" dirty="0"/>
          </a:p>
        </p:txBody>
      </p:sp>
      <p:sp>
        <p:nvSpPr>
          <p:cNvPr id="8" name="Rectangle 7"/>
          <p:cNvSpPr/>
          <p:nvPr/>
        </p:nvSpPr>
        <p:spPr>
          <a:xfrm>
            <a:off x="587422" y="3505200"/>
            <a:ext cx="3657600" cy="2862322"/>
          </a:xfrm>
          <a:prstGeom prst="rect">
            <a:avLst/>
          </a:prstGeom>
        </p:spPr>
        <p:txBody>
          <a:bodyPr wrap="square">
            <a:spAutoFit/>
          </a:bodyPr>
          <a:lstStyle/>
          <a:p>
            <a:pPr algn="just"/>
            <a:r>
              <a:rPr lang="en-IN" b="1" dirty="0" smtClean="0">
                <a:solidFill>
                  <a:srgbClr val="392B10"/>
                </a:solidFill>
                <a:latin typeface="Times New Roman" panose="02020603050405020304" pitchFamily="18" charset="0"/>
                <a:cs typeface="Times New Roman" panose="02020603050405020304" pitchFamily="18" charset="0"/>
              </a:rPr>
              <a:t>Principle: </a:t>
            </a:r>
            <a:r>
              <a:rPr lang="en-IN" dirty="0" smtClean="0">
                <a:solidFill>
                  <a:srgbClr val="392B10"/>
                </a:solidFill>
                <a:latin typeface="Times New Roman" panose="02020603050405020304" pitchFamily="18" charset="0"/>
                <a:cs typeface="Times New Roman" panose="02020603050405020304" pitchFamily="18" charset="0"/>
              </a:rPr>
              <a:t>Determination of volume or concentration of an unknown solution (analyte) with the help of a solution with known volume and/or concentration (titrant).</a:t>
            </a:r>
          </a:p>
          <a:p>
            <a:pPr algn="just"/>
            <a:r>
              <a:rPr lang="en-IN" b="1" dirty="0" smtClean="0">
                <a:solidFill>
                  <a:srgbClr val="392B10"/>
                </a:solidFill>
                <a:latin typeface="Times New Roman" panose="02020603050405020304" pitchFamily="18" charset="0"/>
                <a:cs typeface="Times New Roman" panose="02020603050405020304" pitchFamily="18" charset="0"/>
              </a:rPr>
              <a:t>Applications: </a:t>
            </a:r>
            <a:r>
              <a:rPr lang="en-IN" dirty="0" smtClean="0">
                <a:solidFill>
                  <a:srgbClr val="392B10"/>
                </a:solidFill>
                <a:latin typeface="Times New Roman" panose="02020603050405020304" pitchFamily="18" charset="0"/>
                <a:cs typeface="Times New Roman" panose="02020603050405020304" pitchFamily="18" charset="0"/>
              </a:rPr>
              <a:t>Used for the detection and quantification of metals and other impurities in various samples including wastewater, food products, alcohols, jewellery etc.</a:t>
            </a:r>
            <a:endParaRPr lang="en-IN" dirty="0">
              <a:latin typeface="Times New Roman" panose="02020603050405020304" pitchFamily="18" charset="0"/>
              <a:cs typeface="Times New Roman" panose="02020603050405020304" pitchFamily="18" charset="0"/>
            </a:endParaRPr>
          </a:p>
        </p:txBody>
      </p:sp>
      <p:sp>
        <p:nvSpPr>
          <p:cNvPr id="9" name="Rectangle 8"/>
          <p:cNvSpPr/>
          <p:nvPr/>
        </p:nvSpPr>
        <p:spPr>
          <a:xfrm>
            <a:off x="4419600" y="3516573"/>
            <a:ext cx="4572000" cy="1754326"/>
          </a:xfrm>
          <a:prstGeom prst="rect">
            <a:avLst/>
          </a:prstGeom>
        </p:spPr>
        <p:txBody>
          <a:bodyPr>
            <a:spAutoFit/>
          </a:bodyPr>
          <a:lstStyle/>
          <a:p>
            <a:pPr algn="just"/>
            <a:r>
              <a:rPr lang="en-IN" b="1" dirty="0">
                <a:solidFill>
                  <a:srgbClr val="392B10"/>
                </a:solidFill>
                <a:latin typeface="Times New Roman" panose="02020603050405020304" pitchFamily="18" charset="0"/>
                <a:cs typeface="Times New Roman" panose="02020603050405020304" pitchFamily="18" charset="0"/>
              </a:rPr>
              <a:t>Principle: </a:t>
            </a:r>
            <a:r>
              <a:rPr lang="en-IN" dirty="0">
                <a:solidFill>
                  <a:srgbClr val="392B10"/>
                </a:solidFill>
                <a:latin typeface="Times New Roman" panose="02020603050405020304" pitchFamily="18" charset="0"/>
                <a:cs typeface="Times New Roman" panose="02020603050405020304" pitchFamily="18" charset="0"/>
              </a:rPr>
              <a:t>Measures the mass of an analyte or its derivative </a:t>
            </a:r>
            <a:r>
              <a:rPr lang="en-IN" dirty="0" smtClean="0">
                <a:solidFill>
                  <a:srgbClr val="392B10"/>
                </a:solidFill>
                <a:latin typeface="Times New Roman" panose="02020603050405020304" pitchFamily="18" charset="0"/>
                <a:cs typeface="Times New Roman" panose="02020603050405020304" pitchFamily="18" charset="0"/>
              </a:rPr>
              <a:t>to determine </a:t>
            </a:r>
            <a:r>
              <a:rPr lang="en-IN" dirty="0">
                <a:solidFill>
                  <a:srgbClr val="392B10"/>
                </a:solidFill>
                <a:latin typeface="Times New Roman" panose="02020603050405020304" pitchFamily="18" charset="0"/>
                <a:cs typeface="Times New Roman" panose="02020603050405020304" pitchFamily="18" charset="0"/>
              </a:rPr>
              <a:t>its concentration.</a:t>
            </a:r>
          </a:p>
          <a:p>
            <a:pPr algn="just"/>
            <a:r>
              <a:rPr lang="en-IN" b="1" dirty="0">
                <a:solidFill>
                  <a:srgbClr val="392B10"/>
                </a:solidFill>
                <a:latin typeface="Times New Roman" panose="02020603050405020304" pitchFamily="18" charset="0"/>
                <a:cs typeface="Times New Roman" panose="02020603050405020304" pitchFamily="18" charset="0"/>
              </a:rPr>
              <a:t>Applications: </a:t>
            </a:r>
            <a:r>
              <a:rPr lang="en-IN" dirty="0">
                <a:solidFill>
                  <a:srgbClr val="392B10"/>
                </a:solidFill>
                <a:latin typeface="Times New Roman" panose="02020603050405020304" pitchFamily="18" charset="0"/>
                <a:cs typeface="Times New Roman" panose="02020603050405020304" pitchFamily="18" charset="0"/>
              </a:rPr>
              <a:t>Simple and precise method for </a:t>
            </a:r>
            <a:r>
              <a:rPr lang="en-IN" dirty="0" smtClean="0">
                <a:solidFill>
                  <a:srgbClr val="392B10"/>
                </a:solidFill>
                <a:latin typeface="Times New Roman" panose="02020603050405020304" pitchFamily="18" charset="0"/>
                <a:cs typeface="Times New Roman" panose="02020603050405020304" pitchFamily="18" charset="0"/>
              </a:rPr>
              <a:t>quantifying compounds </a:t>
            </a:r>
            <a:r>
              <a:rPr lang="en-IN" dirty="0">
                <a:solidFill>
                  <a:srgbClr val="392B10"/>
                </a:solidFill>
                <a:latin typeface="Times New Roman" panose="02020603050405020304" pitchFamily="18" charset="0"/>
                <a:cs typeface="Times New Roman" panose="02020603050405020304" pitchFamily="18" charset="0"/>
              </a:rPr>
              <a:t>in a </a:t>
            </a:r>
            <a:r>
              <a:rPr lang="en-IN" dirty="0" smtClean="0">
                <a:solidFill>
                  <a:srgbClr val="392B10"/>
                </a:solidFill>
                <a:latin typeface="Times New Roman" panose="02020603050405020304" pitchFamily="18" charset="0"/>
                <a:cs typeface="Times New Roman" panose="02020603050405020304" pitchFamily="18" charset="0"/>
              </a:rPr>
              <a:t>sample, particularly </a:t>
            </a:r>
            <a:r>
              <a:rPr lang="en-IN" dirty="0">
                <a:solidFill>
                  <a:srgbClr val="392B10"/>
                </a:solidFill>
                <a:latin typeface="Times New Roman" panose="02020603050405020304" pitchFamily="18" charset="0"/>
                <a:cs typeface="Times New Roman" panose="02020603050405020304" pitchFamily="18" charset="0"/>
              </a:rPr>
              <a:t>useful for substances that </a:t>
            </a:r>
            <a:r>
              <a:rPr lang="en-IN" dirty="0" smtClean="0">
                <a:solidFill>
                  <a:srgbClr val="392B10"/>
                </a:solidFill>
                <a:latin typeface="Times New Roman" panose="02020603050405020304" pitchFamily="18" charset="0"/>
                <a:cs typeface="Times New Roman" panose="02020603050405020304" pitchFamily="18" charset="0"/>
              </a:rPr>
              <a:t>can be </a:t>
            </a:r>
            <a:r>
              <a:rPr lang="en-IN" dirty="0">
                <a:solidFill>
                  <a:srgbClr val="392B10"/>
                </a:solidFill>
                <a:latin typeface="Times New Roman" panose="02020603050405020304" pitchFamily="18" charset="0"/>
                <a:cs typeface="Times New Roman" panose="02020603050405020304" pitchFamily="18" charset="0"/>
              </a:rPr>
              <a:t>easily precipitated and weighed.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20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924800" cy="4648200"/>
          </a:xfrm>
        </p:spPr>
        <p:txBody>
          <a:bodyPr>
            <a:normAutofit/>
          </a:bodyPr>
          <a:lstStyle/>
          <a:p>
            <a:pPr marL="0" indent="0" algn="just">
              <a:buNone/>
            </a:pPr>
            <a:r>
              <a:rPr lang="en-IN" sz="2000" b="1" dirty="0">
                <a:latin typeface="Times New Roman" panose="02020603050405020304" pitchFamily="18" charset="0"/>
                <a:cs typeface="Times New Roman" panose="02020603050405020304" pitchFamily="18" charset="0"/>
              </a:rPr>
              <a:t>Standards in which </a:t>
            </a:r>
            <a:r>
              <a:rPr lang="en-IN" sz="2000" b="1" dirty="0" smtClean="0">
                <a:latin typeface="Times New Roman" panose="02020603050405020304" pitchFamily="18" charset="0"/>
                <a:cs typeface="Times New Roman" panose="02020603050405020304" pitchFamily="18" charset="0"/>
              </a:rPr>
              <a:t> different Chromatography method is used:</a:t>
            </a:r>
            <a:endParaRPr lang="nl-NL" sz="18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18108 : </a:t>
            </a:r>
            <a:r>
              <a:rPr lang="nl-NL" sz="1800" b="1" dirty="0" smtClean="0">
                <a:solidFill>
                  <a:schemeClr val="tx2"/>
                </a:solidFill>
                <a:latin typeface="Times New Roman" panose="02020603050405020304" pitchFamily="18" charset="0"/>
                <a:cs typeface="Times New Roman" panose="02020603050405020304" pitchFamily="18" charset="0"/>
              </a:rPr>
              <a:t>2023/ISO </a:t>
            </a:r>
            <a:r>
              <a:rPr lang="nl-NL" sz="1800" b="1" dirty="0">
                <a:solidFill>
                  <a:schemeClr val="tx2"/>
                </a:solidFill>
                <a:latin typeface="Times New Roman" panose="02020603050405020304" pitchFamily="18" charset="0"/>
                <a:cs typeface="Times New Roman" panose="02020603050405020304" pitchFamily="18" charset="0"/>
              </a:rPr>
              <a:t>14674: </a:t>
            </a:r>
            <a:r>
              <a:rPr lang="nl-NL" sz="1800" b="1" dirty="0" smtClean="0">
                <a:solidFill>
                  <a:schemeClr val="tx2"/>
                </a:solidFill>
                <a:latin typeface="Times New Roman" panose="02020603050405020304" pitchFamily="18" charset="0"/>
                <a:cs typeface="Times New Roman" panose="02020603050405020304" pitchFamily="18" charset="0"/>
              </a:rPr>
              <a:t>2005</a:t>
            </a:r>
            <a:r>
              <a:rPr lang="en-IN" sz="1800" dirty="0">
                <a:solidFill>
                  <a:schemeClr val="tx2"/>
                </a:solidFill>
                <a:latin typeface="Times New Roman" panose="02020603050405020304" pitchFamily="18" charset="0"/>
                <a:cs typeface="Times New Roman" panose="02020603050405020304" pitchFamily="18" charset="0"/>
              </a:rPr>
              <a:t> - Milk and milk powder -</a:t>
            </a:r>
            <a:r>
              <a:rPr lang="en-IN"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Determination of </a:t>
            </a:r>
            <a:r>
              <a:rPr lang="en-IN" sz="1800" dirty="0" err="1">
                <a:solidFill>
                  <a:schemeClr val="tx2"/>
                </a:solidFill>
                <a:latin typeface="Times New Roman" panose="02020603050405020304" pitchFamily="18" charset="0"/>
                <a:cs typeface="Times New Roman" panose="02020603050405020304" pitchFamily="18" charset="0"/>
              </a:rPr>
              <a:t>aflatoxin</a:t>
            </a:r>
            <a:r>
              <a:rPr lang="en-IN" sz="1800" dirty="0">
                <a:solidFill>
                  <a:schemeClr val="tx2"/>
                </a:solidFill>
                <a:latin typeface="Times New Roman" panose="02020603050405020304" pitchFamily="18" charset="0"/>
                <a:cs typeface="Times New Roman" panose="02020603050405020304" pitchFamily="18" charset="0"/>
              </a:rPr>
              <a:t> M1 content -</a:t>
            </a:r>
            <a:r>
              <a:rPr lang="en-IN"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Clean-up by </a:t>
            </a:r>
            <a:r>
              <a:rPr lang="en-IN" sz="1800" dirty="0" err="1">
                <a:solidFill>
                  <a:schemeClr val="tx2"/>
                </a:solidFill>
                <a:latin typeface="Times New Roman" panose="02020603050405020304" pitchFamily="18" charset="0"/>
                <a:cs typeface="Times New Roman" panose="02020603050405020304" pitchFamily="18" charset="0"/>
              </a:rPr>
              <a:t>immunoaffinity</a:t>
            </a:r>
            <a:r>
              <a:rPr lang="en-IN" sz="1800" dirty="0">
                <a:solidFill>
                  <a:schemeClr val="tx2"/>
                </a:solidFill>
                <a:latin typeface="Times New Roman" panose="02020603050405020304" pitchFamily="18" charset="0"/>
                <a:cs typeface="Times New Roman" panose="02020603050405020304" pitchFamily="18" charset="0"/>
              </a:rPr>
              <a:t> chromatography and determination by thin-layer </a:t>
            </a:r>
            <a:r>
              <a:rPr lang="en-IN" sz="1800" dirty="0" smtClean="0">
                <a:solidFill>
                  <a:schemeClr val="tx2"/>
                </a:solidFill>
                <a:latin typeface="Times New Roman" panose="02020603050405020304" pitchFamily="18" charset="0"/>
                <a:cs typeface="Times New Roman" panose="02020603050405020304" pitchFamily="18" charset="0"/>
              </a:rPr>
              <a:t>chromatography</a:t>
            </a: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16641 : </a:t>
            </a:r>
            <a:r>
              <a:rPr lang="nl-NL" sz="1800" b="1" dirty="0" smtClean="0">
                <a:solidFill>
                  <a:schemeClr val="tx2"/>
                </a:solidFill>
                <a:latin typeface="Times New Roman" panose="02020603050405020304" pitchFamily="18" charset="0"/>
                <a:cs typeface="Times New Roman" panose="02020603050405020304" pitchFamily="18" charset="0"/>
              </a:rPr>
              <a:t>2018/ISO </a:t>
            </a:r>
            <a:r>
              <a:rPr lang="nl-NL" sz="1800" b="1" dirty="0">
                <a:solidFill>
                  <a:schemeClr val="tx2"/>
                </a:solidFill>
                <a:latin typeface="Times New Roman" panose="02020603050405020304" pitchFamily="18" charset="0"/>
                <a:cs typeface="Times New Roman" panose="02020603050405020304" pitchFamily="18" charset="0"/>
              </a:rPr>
              <a:t>20638 : </a:t>
            </a:r>
            <a:r>
              <a:rPr lang="nl-NL" sz="1800" b="1" dirty="0" smtClean="0">
                <a:solidFill>
                  <a:schemeClr val="tx2"/>
                </a:solidFill>
                <a:latin typeface="Times New Roman" panose="02020603050405020304" pitchFamily="18" charset="0"/>
                <a:cs typeface="Times New Roman" panose="02020603050405020304" pitchFamily="18" charset="0"/>
              </a:rPr>
              <a:t>2015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Infant formula - Determination of nucleotides by liquid </a:t>
            </a:r>
            <a:r>
              <a:rPr lang="en-IN" sz="1800" dirty="0" smtClean="0">
                <a:solidFill>
                  <a:schemeClr val="tx2"/>
                </a:solidFill>
                <a:latin typeface="Times New Roman" panose="02020603050405020304" pitchFamily="18" charset="0"/>
                <a:cs typeface="Times New Roman" panose="02020603050405020304" pitchFamily="18" charset="0"/>
              </a:rPr>
              <a:t>chromatography</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5182 (Part 21) : 2001 </a:t>
            </a:r>
            <a:r>
              <a:rPr lang="en-IN" sz="1800" dirty="0">
                <a:solidFill>
                  <a:schemeClr val="tx2"/>
                </a:solidFill>
                <a:latin typeface="Times New Roman" panose="02020603050405020304" pitchFamily="18" charset="0"/>
                <a:cs typeface="Times New Roman" panose="02020603050405020304" pitchFamily="18" charset="0"/>
              </a:rPr>
              <a:t>- </a:t>
            </a:r>
            <a:r>
              <a:rPr lang="en-IN" sz="1800" dirty="0" smtClean="0">
                <a:solidFill>
                  <a:schemeClr val="tx2"/>
                </a:solidFill>
                <a:latin typeface="Times New Roman" panose="02020603050405020304" pitchFamily="18" charset="0"/>
                <a:cs typeface="Times New Roman" panose="02020603050405020304" pitchFamily="18" charset="0"/>
              </a:rPr>
              <a:t>Methods </a:t>
            </a:r>
            <a:r>
              <a:rPr lang="en-IN" sz="1800" dirty="0">
                <a:solidFill>
                  <a:schemeClr val="tx2"/>
                </a:solidFill>
                <a:latin typeface="Times New Roman" panose="02020603050405020304" pitchFamily="18" charset="0"/>
                <a:cs typeface="Times New Roman" panose="02020603050405020304" pitchFamily="18" charset="0"/>
              </a:rPr>
              <a:t>for measurement of air pollution: Part 21 non methane hydrocarbons in air by gas </a:t>
            </a:r>
            <a:r>
              <a:rPr lang="en-IN" sz="1800" dirty="0" smtClean="0">
                <a:solidFill>
                  <a:schemeClr val="tx2"/>
                </a:solidFill>
                <a:latin typeface="Times New Roman" panose="02020603050405020304" pitchFamily="18" charset="0"/>
                <a:cs typeface="Times New Roman" panose="02020603050405020304" pitchFamily="18" charset="0"/>
              </a:rPr>
              <a:t>chromatography</a:t>
            </a:r>
          </a:p>
          <a:p>
            <a:pPr algn="just">
              <a:buFont typeface="Wingdings" panose="05000000000000000000" pitchFamily="2" charset="2"/>
              <a:buChar char="Ø"/>
            </a:pPr>
            <a:r>
              <a:rPr lang="en-IN" sz="1800" b="1" dirty="0">
                <a:solidFill>
                  <a:schemeClr val="tx2"/>
                </a:solidFill>
                <a:latin typeface="Times New Roman" panose="02020603050405020304" pitchFamily="18" charset="0"/>
                <a:cs typeface="Times New Roman" panose="02020603050405020304" pitchFamily="18" charset="0"/>
              </a:rPr>
              <a:t>IS 5182 (Part 17) : 1979 </a:t>
            </a:r>
            <a:r>
              <a:rPr lang="en-IN" sz="1800" dirty="0">
                <a:solidFill>
                  <a:schemeClr val="tx2"/>
                </a:solidFill>
                <a:latin typeface="Times New Roman" panose="02020603050405020304" pitchFamily="18" charset="0"/>
                <a:cs typeface="Times New Roman" panose="02020603050405020304" pitchFamily="18" charset="0"/>
              </a:rPr>
              <a:t>- Methods for measurement of air pollution: Part 17 C1 to C2 hydrocarbons in air by gas </a:t>
            </a:r>
            <a:r>
              <a:rPr lang="en-IN" sz="1800" dirty="0" smtClean="0">
                <a:solidFill>
                  <a:schemeClr val="tx2"/>
                </a:solidFill>
                <a:latin typeface="Times New Roman" panose="02020603050405020304" pitchFamily="18" charset="0"/>
                <a:cs typeface="Times New Roman" panose="02020603050405020304" pitchFamily="18" charset="0"/>
              </a:rPr>
              <a:t>chromatography</a:t>
            </a:r>
            <a:endParaRPr lang="nl-NL" sz="1800"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15669 : </a:t>
            </a:r>
            <a:r>
              <a:rPr lang="nl-NL" sz="1800" b="1" dirty="0" smtClean="0">
                <a:solidFill>
                  <a:schemeClr val="tx2"/>
                </a:solidFill>
                <a:latin typeface="Times New Roman" panose="02020603050405020304" pitchFamily="18" charset="0"/>
                <a:cs typeface="Times New Roman" panose="02020603050405020304" pitchFamily="18" charset="0"/>
              </a:rPr>
              <a:t>2006/ISO 10695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Water quality - Determination of selected organic nitrogen and phosphorus compounds - Gas chromatographic </a:t>
            </a:r>
            <a:r>
              <a:rPr lang="en-IN" sz="1800" dirty="0" smtClean="0">
                <a:solidFill>
                  <a:schemeClr val="tx2"/>
                </a:solidFill>
                <a:latin typeface="Times New Roman" panose="02020603050405020304" pitchFamily="18" charset="0"/>
                <a:cs typeface="Times New Roman" panose="02020603050405020304" pitchFamily="18" charset="0"/>
              </a:rPr>
              <a:t>method</a:t>
            </a:r>
          </a:p>
          <a:p>
            <a:pPr algn="just">
              <a:buFont typeface="Wingdings" panose="05000000000000000000" pitchFamily="2" charset="2"/>
              <a:buChar char="Ø"/>
            </a:pPr>
            <a:r>
              <a:rPr lang="nl-NL" sz="1800" b="1" dirty="0">
                <a:solidFill>
                  <a:schemeClr val="tx2"/>
                </a:solidFill>
                <a:latin typeface="Times New Roman" panose="02020603050405020304" pitchFamily="18" charset="0"/>
                <a:cs typeface="Times New Roman" panose="02020603050405020304" pitchFamily="18" charset="0"/>
              </a:rPr>
              <a:t>IS 15210 : </a:t>
            </a:r>
            <a:r>
              <a:rPr lang="nl-NL" sz="1800" b="1" dirty="0" smtClean="0">
                <a:solidFill>
                  <a:schemeClr val="tx2"/>
                </a:solidFill>
                <a:latin typeface="Times New Roman" panose="02020603050405020304" pitchFamily="18" charset="0"/>
                <a:cs typeface="Times New Roman" panose="02020603050405020304" pitchFamily="18" charset="0"/>
              </a:rPr>
              <a:t>2002/ISO 8762 </a:t>
            </a:r>
            <a:r>
              <a:rPr lang="nl-NL" sz="1800" dirty="0" smtClean="0">
                <a:solidFill>
                  <a:schemeClr val="tx2"/>
                </a:solidFill>
                <a:latin typeface="Times New Roman" panose="02020603050405020304" pitchFamily="18" charset="0"/>
                <a:cs typeface="Times New Roman" panose="02020603050405020304" pitchFamily="18" charset="0"/>
              </a:rPr>
              <a:t>- </a:t>
            </a:r>
            <a:r>
              <a:rPr lang="en-IN" sz="1800" dirty="0">
                <a:solidFill>
                  <a:schemeClr val="tx2"/>
                </a:solidFill>
                <a:latin typeface="Times New Roman" panose="02020603050405020304" pitchFamily="18" charset="0"/>
                <a:cs typeface="Times New Roman" panose="02020603050405020304" pitchFamily="18" charset="0"/>
              </a:rPr>
              <a:t>Workplace air - Determination of vinyl chloride - Charcoal tube/gas chromatographic method</a:t>
            </a:r>
            <a:endParaRPr lang="en-IN" sz="1800" dirty="0" smtClean="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863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1816</TotalTime>
  <Words>4440</Words>
  <Application>Microsoft Office PowerPoint</Application>
  <PresentationFormat>On-screen Show (4:3)</PresentationFormat>
  <Paragraphs>364</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Bookman Old Style</vt:lpstr>
      <vt:lpstr>Calibri</vt:lpstr>
      <vt:lpstr>DengXian</vt:lpstr>
      <vt:lpstr>Times New Roman</vt:lpstr>
      <vt:lpstr>Wingdings</vt:lpstr>
      <vt:lpstr>Clarity</vt:lpstr>
      <vt:lpstr>presentation  on  Standards on inorganic chemicals</vt:lpstr>
      <vt:lpstr>    INTRODUCTION</vt:lpstr>
      <vt:lpstr>   SCOPE OF INORGANIC CHEMISTRY</vt:lpstr>
      <vt:lpstr>PowerPoint Presentation</vt:lpstr>
      <vt:lpstr>  Importance of Analytical Techniques in Inorganic Chemistry</vt:lpstr>
      <vt:lpstr>     Four Methods to Identify and Quantify Inorganic Elements</vt:lpstr>
      <vt:lpstr>PowerPoint Presentation</vt:lpstr>
      <vt:lpstr>PowerPoint Presentation</vt:lpstr>
      <vt:lpstr>PowerPoint Presentation</vt:lpstr>
      <vt:lpstr>PowerPoint Presentation</vt:lpstr>
      <vt:lpstr>PowerPoint Presentation</vt:lpstr>
      <vt:lpstr>   Standardization on Chemicals</vt:lpstr>
      <vt:lpstr>Important Product Standards on Inorganic Chemicals</vt:lpstr>
      <vt:lpstr>IS 264:2005</vt:lpstr>
      <vt:lpstr>PowerPoint Presentation</vt:lpstr>
      <vt:lpstr>PowerPoint Presentation</vt:lpstr>
      <vt:lpstr>PowerPoint Presentation</vt:lpstr>
      <vt:lpstr>PowerPoint Presentation</vt:lpstr>
      <vt:lpstr>PowerPoint Presentation</vt:lpstr>
      <vt:lpstr>IS 265:2021</vt:lpstr>
      <vt:lpstr>PowerPoint Presentation</vt:lpstr>
      <vt:lpstr>PowerPoint Presentation</vt:lpstr>
      <vt:lpstr>PowerPoint Presentation</vt:lpstr>
      <vt:lpstr>PowerPoint Presentation</vt:lpstr>
      <vt:lpstr>PowerPoint Presentation</vt:lpstr>
      <vt:lpstr>   IS 296:2023</vt:lpstr>
      <vt:lpstr>PowerPoint Presentation</vt:lpstr>
      <vt:lpstr>PowerPoint Presentation</vt:lpstr>
      <vt:lpstr>PowerPoint Presentation</vt:lpstr>
      <vt:lpstr>PowerPoint Presentation</vt:lpstr>
      <vt:lpstr>IS 333:2023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BIS Standardization Module</vt:lpstr>
      <vt:lpstr>Provision of Commenting on document by any stakeholder</vt:lpstr>
      <vt:lpstr>Provision for making a request to become a new member in Sectional Committees</vt:lpstr>
      <vt:lpstr>Proposal of New Work Items</vt:lpstr>
      <vt:lpstr>PowerPoint Presentation</vt:lpstr>
    </vt:vector>
  </TitlesOfParts>
  <Company>Sky123.Org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Sky123.Org</dc:creator>
  <cp:lastModifiedBy>Sagar</cp:lastModifiedBy>
  <cp:revision>240</cp:revision>
  <dcterms:created xsi:type="dcterms:W3CDTF">2020-03-26T05:30:14Z</dcterms:created>
  <dcterms:modified xsi:type="dcterms:W3CDTF">2024-08-01T07:24:35Z</dcterms:modified>
</cp:coreProperties>
</file>