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440" r:id="rId4"/>
    <p:sldId id="431" r:id="rId5"/>
    <p:sldId id="257" r:id="rId6"/>
    <p:sldId id="435" r:id="rId7"/>
    <p:sldId id="433" r:id="rId8"/>
    <p:sldId id="432" r:id="rId9"/>
    <p:sldId id="436" r:id="rId10"/>
    <p:sldId id="287" r:id="rId11"/>
    <p:sldId id="353" r:id="rId12"/>
    <p:sldId id="354" r:id="rId13"/>
    <p:sldId id="355" r:id="rId14"/>
    <p:sldId id="381" r:id="rId15"/>
    <p:sldId id="356" r:id="rId16"/>
    <p:sldId id="379" r:id="rId17"/>
    <p:sldId id="380" r:id="rId18"/>
    <p:sldId id="382" r:id="rId19"/>
    <p:sldId id="385" r:id="rId20"/>
    <p:sldId id="386" r:id="rId21"/>
    <p:sldId id="387" r:id="rId22"/>
    <p:sldId id="388" r:id="rId23"/>
    <p:sldId id="411" r:id="rId24"/>
    <p:sldId id="412" r:id="rId25"/>
    <p:sldId id="415" r:id="rId26"/>
    <p:sldId id="413" r:id="rId27"/>
    <p:sldId id="414" r:id="rId28"/>
    <p:sldId id="416" r:id="rId29"/>
    <p:sldId id="417" r:id="rId30"/>
    <p:sldId id="418" r:id="rId31"/>
    <p:sldId id="419" r:id="rId32"/>
    <p:sldId id="288" r:id="rId33"/>
    <p:sldId id="420" r:id="rId34"/>
    <p:sldId id="421" r:id="rId35"/>
    <p:sldId id="422" r:id="rId36"/>
    <p:sldId id="423" r:id="rId37"/>
    <p:sldId id="424" r:id="rId38"/>
    <p:sldId id="425" r:id="rId39"/>
    <p:sldId id="426" r:id="rId40"/>
    <p:sldId id="439" r:id="rId41"/>
    <p:sldId id="438" r:id="rId42"/>
    <p:sldId id="313"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n-US"/>
              <a:t>Corrosion Protection</a:t>
            </a:r>
            <a:endParaRPr lang="en-US"/>
          </a:p>
        </p:txBody>
      </p:sp>
      <p:sp>
        <p:nvSpPr>
          <p:cNvPr id="3" name="Subtitle 2"/>
          <p:cNvSpPr>
            <a:spLocks noGrp="1"/>
          </p:cNvSpPr>
          <p:nvPr>
            <p:ph type="subTitle" idx="1"/>
          </p:nvPr>
        </p:nvSpPr>
        <p:spPr>
          <a:xfrm>
            <a:off x="1524000" y="3602355"/>
            <a:ext cx="9144000" cy="1778635"/>
          </a:xfrm>
        </p:spPr>
        <p:txBody>
          <a:bodyPr>
            <a:normAutofit lnSpcReduction="10000"/>
          </a:bodyPr>
          <a:p>
            <a:r>
              <a:rPr lang="en-US"/>
              <a:t>Standardization perspective</a:t>
            </a:r>
            <a:endParaRPr lang="en-US"/>
          </a:p>
          <a:p>
            <a:r>
              <a:rPr lang="en-US"/>
              <a:t>Bureau of Indian Standards</a:t>
            </a:r>
            <a:endParaRPr lang="en-US"/>
          </a:p>
          <a:p>
            <a:r>
              <a:rPr lang="en-US"/>
              <a:t>Aug 2024</a:t>
            </a:r>
            <a:endParaRPr lang="en-US"/>
          </a:p>
        </p:txBody>
      </p:sp>
      <p:pic>
        <p:nvPicPr>
          <p:cNvPr id="4" name="Picture 3"/>
          <p:cNvPicPr>
            <a:picLocks noChangeAspect="1"/>
          </p:cNvPicPr>
          <p:nvPr/>
        </p:nvPicPr>
        <p:blipFill>
          <a:blip r:embed="rId1"/>
          <a:stretch>
            <a:fillRect/>
          </a:stretch>
        </p:blipFill>
        <p:spPr>
          <a:xfrm>
            <a:off x="868045" y="737235"/>
            <a:ext cx="2857500" cy="1778000"/>
          </a:xfrm>
          <a:prstGeom prst="rect">
            <a:avLst/>
          </a:prstGeom>
        </p:spPr>
      </p:pic>
      <p:pic>
        <p:nvPicPr>
          <p:cNvPr id="6" name="Picture 5"/>
          <p:cNvPicPr>
            <a:picLocks noChangeAspect="1"/>
          </p:cNvPicPr>
          <p:nvPr/>
        </p:nvPicPr>
        <p:blipFill>
          <a:blip r:embed="rId2"/>
          <a:stretch>
            <a:fillRect/>
          </a:stretch>
        </p:blipFill>
        <p:spPr>
          <a:xfrm>
            <a:off x="7851140" y="752475"/>
            <a:ext cx="2914650" cy="1743710"/>
          </a:xfrm>
          <a:prstGeom prst="rect">
            <a:avLst/>
          </a:prstGeom>
        </p:spPr>
      </p:pic>
      <p:pic>
        <p:nvPicPr>
          <p:cNvPr id="7" name="Picture 6"/>
          <p:cNvPicPr>
            <a:picLocks noChangeAspect="1"/>
          </p:cNvPicPr>
          <p:nvPr/>
        </p:nvPicPr>
        <p:blipFill>
          <a:blip r:embed="rId3"/>
          <a:stretch>
            <a:fillRect/>
          </a:stretch>
        </p:blipFill>
        <p:spPr>
          <a:xfrm>
            <a:off x="4333240" y="752475"/>
            <a:ext cx="2910205" cy="1762125"/>
          </a:xfrm>
          <a:prstGeom prst="rect">
            <a:avLst/>
          </a:prstGeom>
        </p:spPr>
      </p:pic>
      <p:pic>
        <p:nvPicPr>
          <p:cNvPr id="10" name="Picture 9"/>
          <p:cNvPicPr>
            <a:picLocks noChangeAspect="1"/>
          </p:cNvPicPr>
          <p:nvPr/>
        </p:nvPicPr>
        <p:blipFill>
          <a:blip r:embed="rId4"/>
          <a:stretch>
            <a:fillRect/>
          </a:stretch>
        </p:blipFill>
        <p:spPr>
          <a:xfrm>
            <a:off x="5100320" y="4876800"/>
            <a:ext cx="2143125" cy="177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sym typeface="+mn-ea"/>
              </a:rPr>
              <a:t>Standards on protective coating specifications</a:t>
            </a:r>
            <a:endParaRPr lang="en-US"/>
          </a:p>
        </p:txBody>
      </p:sp>
      <p:sp>
        <p:nvSpPr>
          <p:cNvPr id="3" name="Content Placeholder 2"/>
          <p:cNvSpPr>
            <a:spLocks noGrp="1"/>
          </p:cNvSpPr>
          <p:nvPr>
            <p:ph idx="1"/>
          </p:nvPr>
        </p:nvSpPr>
        <p:spPr/>
        <p:txBody>
          <a:bodyPr>
            <a:normAutofit/>
          </a:bodyPr>
          <a:p>
            <a:r>
              <a:rPr lang="en-US" sz="2800">
                <a:sym typeface="+mn-ea"/>
              </a:rPr>
              <a:t>Protective coating is defined in IS 3531:2024 as layer(s) of material applied to a metal surface to provide corrosion protection. </a:t>
            </a:r>
            <a:endParaRPr lang="en-US" sz="2800">
              <a:sym typeface="+mn-ea"/>
            </a:endParaRPr>
          </a:p>
          <a:p>
            <a:r>
              <a:rPr lang="en-US" sz="2800">
                <a:sym typeface="+mn-ea"/>
              </a:rPr>
              <a:t>Let us examine how standards on protective coating specifications are important by studying the following standards</a:t>
            </a:r>
            <a:endParaRPr lang="en-US" sz="2800">
              <a:sym typeface="+mn-ea"/>
            </a:endParaRPr>
          </a:p>
          <a:p>
            <a:pPr lvl="1"/>
            <a:r>
              <a:rPr lang="en-US" sz="2800">
                <a:sym typeface="+mn-ea"/>
              </a:rPr>
              <a:t>IS 4759:1996 - Hot - Dip zinc coatings on structural steel and other allied products - Specification</a:t>
            </a:r>
            <a:endParaRPr lang="en-US" sz="2800">
              <a:sym typeface="+mn-ea"/>
            </a:endParaRPr>
          </a:p>
          <a:p>
            <a:pPr lvl="1"/>
            <a:r>
              <a:rPr lang="en-US" sz="2800">
                <a:sym typeface="+mn-ea"/>
              </a:rPr>
              <a:t>IS 1359 : 1992 - Electroplated coatings of tin - Specification </a:t>
            </a:r>
            <a:endParaRPr lang="en-US" sz="280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r>
              <a:rPr lang="en-US" sz="3200" b="1">
                <a:sym typeface="+mn-ea"/>
              </a:rPr>
              <a:t>IS 4759:1996 - Hot - Dip zinc coatings on structural steel and other allied products - Specification</a:t>
            </a:r>
            <a:endParaRPr lang="en-US" sz="3200" b="1">
              <a:sym typeface="+mn-ea"/>
            </a:endParaRPr>
          </a:p>
        </p:txBody>
      </p:sp>
      <p:sp>
        <p:nvSpPr>
          <p:cNvPr id="3" name="Content Placeholder 2"/>
          <p:cNvSpPr>
            <a:spLocks noGrp="1"/>
          </p:cNvSpPr>
          <p:nvPr>
            <p:ph idx="1"/>
          </p:nvPr>
        </p:nvSpPr>
        <p:spPr/>
        <p:txBody>
          <a:bodyPr>
            <a:normAutofit lnSpcReduction="10000"/>
          </a:bodyPr>
          <a:p>
            <a:r>
              <a:rPr lang="en-US" b="1"/>
              <a:t>Scope</a:t>
            </a:r>
            <a:r>
              <a:rPr lang="en-US"/>
              <a:t> - This standard specifies requirements for zinc coating applied by hot-dip galvanizing on iron and steel products, fabricated or assembled from cast, rolled, pressed and forged shapes, such as structural steel sections, plates and bars.</a:t>
            </a:r>
            <a:endParaRPr lang="en-US"/>
          </a:p>
          <a:p>
            <a:r>
              <a:rPr lang="en-US"/>
              <a:t>The major parameters specified in the standard, and their importance is as follows:</a:t>
            </a:r>
            <a:endParaRPr lang="en-US"/>
          </a:p>
          <a:p>
            <a:pPr lvl="1"/>
            <a:r>
              <a:rPr lang="en-US" b="1"/>
              <a:t>Quality of Zinc</a:t>
            </a:r>
            <a:r>
              <a:rPr lang="en-US"/>
              <a:t> - The standard specifies the quality of zinc that must be used for coating of steel. This is important because zinc coating offers protection against corrosion since zinc sacrificially corrodes instead of steel. If zinc is not of sufficient purity, the protection offered by the coating will not be effective.</a:t>
            </a:r>
            <a:endParaRPr lang="en-US"/>
          </a:p>
          <a:p>
            <a:pPr lvl="1"/>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r>
              <a:rPr lang="en-US" sz="3200" b="1">
                <a:sym typeface="+mn-ea"/>
              </a:rPr>
              <a:t>IS 4759:1996 - Hot - Dip zinc coatings on structural steel and other allied products - Specification</a:t>
            </a:r>
            <a:endParaRPr lang="en-US" sz="3200" b="1">
              <a:sym typeface="+mn-ea"/>
            </a:endParaRPr>
          </a:p>
        </p:txBody>
      </p:sp>
      <p:sp>
        <p:nvSpPr>
          <p:cNvPr id="3" name="Content Placeholder 2"/>
          <p:cNvSpPr>
            <a:spLocks noGrp="1"/>
          </p:cNvSpPr>
          <p:nvPr>
            <p:ph idx="1"/>
          </p:nvPr>
        </p:nvSpPr>
        <p:spPr>
          <a:xfrm>
            <a:off x="838200" y="1825625"/>
            <a:ext cx="10515600" cy="4649470"/>
          </a:xfrm>
        </p:spPr>
        <p:txBody>
          <a:bodyPr>
            <a:normAutofit lnSpcReduction="10000"/>
          </a:bodyPr>
          <a:p>
            <a:r>
              <a:rPr lang="en-US" b="1"/>
              <a:t>Continued..</a:t>
            </a:r>
            <a:endParaRPr lang="en-US" b="1"/>
          </a:p>
          <a:p>
            <a:pPr lvl="1"/>
            <a:r>
              <a:rPr lang="en-US" b="1"/>
              <a:t>Galvanizing methods</a:t>
            </a:r>
            <a:r>
              <a:rPr lang="en-US"/>
              <a:t> - The standard also recommends a method for  the process of galvanizing the steel (as per IS 2629). Standardizing the galvanizing process is important because it ensures uniform coating thickness, better adherence, less dross formation and better surface appearance, leading to better corrosion protection.</a:t>
            </a:r>
            <a:endParaRPr lang="en-US"/>
          </a:p>
          <a:p>
            <a:pPr lvl="1"/>
            <a:endParaRPr lang="en-US" b="1"/>
          </a:p>
          <a:p>
            <a:pPr lvl="1"/>
            <a:r>
              <a:rPr lang="en-US" b="1"/>
              <a:t>Mass, uniformity of Zinc coating</a:t>
            </a:r>
            <a:r>
              <a:rPr lang="en-US"/>
              <a:t> - The standard specifies minimum mass of zinc coating for different kinds of products as well as for its uniformity. Standardization of these parameters is important since if the mass of coating is insufficient, or non-uniform, the sacrificial protection provided against corrosion will also be inadequate.</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r>
              <a:rPr lang="en-US" sz="3200" b="1">
                <a:sym typeface="+mn-ea"/>
              </a:rPr>
              <a:t>IS 4759:1996 - Hot - Dip zinc coatings on structural steel and other allied products - Specification</a:t>
            </a:r>
            <a:endParaRPr lang="en-US" sz="3200" b="1">
              <a:sym typeface="+mn-ea"/>
            </a:endParaRPr>
          </a:p>
        </p:txBody>
      </p:sp>
      <p:sp>
        <p:nvSpPr>
          <p:cNvPr id="3" name="Content Placeholder 2"/>
          <p:cNvSpPr>
            <a:spLocks noGrp="1"/>
          </p:cNvSpPr>
          <p:nvPr>
            <p:ph idx="1"/>
          </p:nvPr>
        </p:nvSpPr>
        <p:spPr/>
        <p:txBody>
          <a:bodyPr/>
          <a:p>
            <a:r>
              <a:rPr lang="en-US" b="1">
                <a:sym typeface="+mn-ea"/>
              </a:rPr>
              <a:t>Continued..</a:t>
            </a:r>
            <a:endParaRPr lang="en-US" b="1"/>
          </a:p>
          <a:p>
            <a:pPr lvl="1"/>
            <a:r>
              <a:rPr lang="en-US" b="1">
                <a:sym typeface="+mn-ea"/>
              </a:rPr>
              <a:t>Coating adhesion</a:t>
            </a:r>
            <a:r>
              <a:rPr lang="en-US">
                <a:sym typeface="+mn-ea"/>
              </a:rPr>
              <a:t> - The standard specifies a requirement for adhesion since lack of adhesion may lead to defects in coating, which in turn can lead to ingress of moisture and air, leading to corrosion. Adhesion is therefore, important for effective corrosion protection</a:t>
            </a:r>
            <a:endParaRPr lang="en-US">
              <a:sym typeface="+mn-ea"/>
            </a:endParaRPr>
          </a:p>
          <a:p>
            <a:pPr marL="457200" lvl="1" indent="0">
              <a:buNone/>
            </a:pPr>
            <a:endParaRPr lang="en-US">
              <a:sym typeface="+mn-ea"/>
            </a:endParaRPr>
          </a:p>
          <a:p>
            <a:pPr lvl="1"/>
            <a:r>
              <a:rPr lang="en-US" b="1"/>
              <a:t>Methods of test -</a:t>
            </a:r>
            <a:r>
              <a:rPr lang="en-US"/>
              <a:t> The standard also specifies methods for testing coating mass, uniformity and adhesion. The importance of having standardized test methods will be covered later in the presentation.</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sym typeface="+mn-ea"/>
              </a:rPr>
              <a:t>IS 1359 : 1992 - Electroplated coatings of tin - Specification</a:t>
            </a:r>
            <a:endParaRPr lang="en-US" b="1"/>
          </a:p>
        </p:txBody>
      </p:sp>
      <p:sp>
        <p:nvSpPr>
          <p:cNvPr id="3" name="Content Placeholder 2"/>
          <p:cNvSpPr>
            <a:spLocks noGrp="1"/>
          </p:cNvSpPr>
          <p:nvPr>
            <p:ph idx="1"/>
          </p:nvPr>
        </p:nvSpPr>
        <p:spPr/>
        <p:txBody>
          <a:bodyPr>
            <a:normAutofit fontScale="90000" lnSpcReduction="10000"/>
          </a:bodyPr>
          <a:p>
            <a:pPr>
              <a:lnSpc>
                <a:spcPct val="100000"/>
              </a:lnSpc>
            </a:pPr>
            <a:r>
              <a:rPr lang="en-US" b="1"/>
              <a:t>Scope - </a:t>
            </a:r>
            <a:r>
              <a:rPr lang="en-US"/>
              <a:t>This standard specifies the requirements for electroplated tin coatings of not less than 99.5 percent tin applied to fabricated articles of Iron, Steel, Nickel alloys and Copper and copper alloys containing more than 50 percent of copper. It also covers coatings brightened by fusion in hot oil after electrodeposition, the process being known as flow-brightening or flow melting.</a:t>
            </a:r>
            <a:endParaRPr lang="en-US"/>
          </a:p>
          <a:p>
            <a:pPr>
              <a:lnSpc>
                <a:spcPct val="100000"/>
              </a:lnSpc>
            </a:pPr>
            <a:r>
              <a:rPr lang="en-US">
                <a:sym typeface="+mn-ea"/>
              </a:rPr>
              <a:t>The major parameters specified in the standard, and their importance is as follows:</a:t>
            </a:r>
            <a:endParaRPr lang="en-US">
              <a:sym typeface="+mn-ea"/>
            </a:endParaRPr>
          </a:p>
          <a:p>
            <a:pPr marL="457200" lvl="2">
              <a:lnSpc>
                <a:spcPct val="100000"/>
              </a:lnSpc>
            </a:pPr>
            <a:r>
              <a:rPr lang="en-US" b="1"/>
              <a:t>Tin quality</a:t>
            </a:r>
            <a:r>
              <a:rPr lang="en-US"/>
              <a:t> - The standard specifies that the anode material shall be pure tin conforming to IS 2384. </a:t>
            </a:r>
            <a:r>
              <a:rPr lang="en-US">
                <a:sym typeface="+mn-ea"/>
              </a:rPr>
              <a:t>This is important because tin coating offers protection against corrosion since tin sacrificially corrodes instead of steel. If tin is not of sufficient purity, the protection offered by the coating will not be effective.</a:t>
            </a:r>
            <a:endParaRPr lang="en-US"/>
          </a:p>
          <a:p>
            <a:pPr lvl="1">
              <a:lnSpc>
                <a:spcPct val="100000"/>
              </a:lnSpc>
            </a:pP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sym typeface="+mn-ea"/>
              </a:rPr>
              <a:t>IS 1359 : 1992 - Electroplated coatings of tin - Specification</a:t>
            </a:r>
            <a:br>
              <a:rPr lang="en-US" b="1"/>
            </a:br>
            <a:endParaRPr lang="en-US"/>
          </a:p>
        </p:txBody>
      </p:sp>
      <p:sp>
        <p:nvSpPr>
          <p:cNvPr id="3" name="Content Placeholder 2"/>
          <p:cNvSpPr>
            <a:spLocks noGrp="1"/>
          </p:cNvSpPr>
          <p:nvPr>
            <p:ph idx="1"/>
          </p:nvPr>
        </p:nvSpPr>
        <p:spPr/>
        <p:txBody>
          <a:bodyPr/>
          <a:p>
            <a:r>
              <a:rPr lang="en-US"/>
              <a:t>Continued..</a:t>
            </a:r>
            <a:endParaRPr lang="en-US"/>
          </a:p>
          <a:p>
            <a:pPr lvl="1"/>
            <a:r>
              <a:rPr lang="en-US" b="1"/>
              <a:t>Coating thickness</a:t>
            </a:r>
            <a:r>
              <a:rPr lang="en-US"/>
              <a:t> - The standard specifies minimum coating thickness based on the service grade number of the base material, which ranges from Number 1 (Mild)  to Number 1(</a:t>
            </a:r>
            <a:r>
              <a:rPr lang="en-US">
                <a:sym typeface="+mn-ea"/>
              </a:rPr>
              <a:t>exceptionally severe</a:t>
            </a:r>
            <a:r>
              <a:rPr lang="en-US"/>
              <a:t>) depending upon the corrosive conditions in which the product is likely to be used. </a:t>
            </a:r>
            <a:endParaRPr lang="en-US"/>
          </a:p>
          <a:p>
            <a:pPr lvl="1"/>
            <a:r>
              <a:rPr lang="en-US"/>
              <a:t>As may be expected, minimum thicknesses are lower for milder conditions and higher for more severe conditions. This is important because  while standardizing minimum coating thickness is essential for ensuring corrosion protection, using more than necessary amount of coating would increase costs without any appreciable improvement in corrosion protection, violating a basic tenet of corrosion engineering.</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1325563"/>
          </a:xfrm>
        </p:spPr>
        <p:txBody>
          <a:bodyPr>
            <a:noAutofit/>
          </a:bodyPr>
          <a:p>
            <a:br>
              <a:rPr lang="en-US" sz="3200" b="1">
                <a:sym typeface="+mn-ea"/>
              </a:rPr>
            </a:br>
            <a:br>
              <a:rPr lang="en-US" sz="3200" b="1">
                <a:sym typeface="+mn-ea"/>
              </a:rPr>
            </a:br>
            <a:r>
              <a:rPr lang="en-US" sz="3200" b="1">
                <a:sym typeface="+mn-ea"/>
              </a:rPr>
              <a:t>IS 1359 : 1992 - Electroplated coatings of tin - Specification</a:t>
            </a:r>
            <a:br>
              <a:rPr lang="en-US" sz="3200" b="1">
                <a:sym typeface="+mn-ea"/>
              </a:rPr>
            </a:br>
            <a:br>
              <a:rPr lang="en-US" sz="3200"/>
            </a:br>
            <a:endParaRPr lang="en-US" sz="3200"/>
          </a:p>
        </p:txBody>
      </p:sp>
      <p:sp>
        <p:nvSpPr>
          <p:cNvPr id="3" name="Content Placeholder 2"/>
          <p:cNvSpPr>
            <a:spLocks noGrp="1"/>
          </p:cNvSpPr>
          <p:nvPr>
            <p:ph idx="1"/>
          </p:nvPr>
        </p:nvSpPr>
        <p:spPr/>
        <p:txBody>
          <a:bodyPr>
            <a:normAutofit lnSpcReduction="10000"/>
          </a:bodyPr>
          <a:p>
            <a:r>
              <a:rPr lang="en-US">
                <a:sym typeface="+mn-ea"/>
              </a:rPr>
              <a:t>Continued..</a:t>
            </a:r>
            <a:endParaRPr lang="en-US">
              <a:sym typeface="+mn-ea"/>
            </a:endParaRPr>
          </a:p>
          <a:p>
            <a:r>
              <a:rPr lang="en-US" b="1"/>
              <a:t>Coating adhesion</a:t>
            </a:r>
            <a:r>
              <a:rPr lang="en-US"/>
              <a:t> - The standard specifies a requirement for adhesion since lack of adhesion may lead to defects in coating, which in turn can lead to ingress of moisture and air, leading to corrosion. Adhesion is therefore, important for effective corrosion protection.</a:t>
            </a:r>
            <a:endParaRPr lang="en-US"/>
          </a:p>
          <a:p>
            <a:endParaRPr lang="en-US"/>
          </a:p>
          <a:p>
            <a:pPr marL="0" lvl="1"/>
            <a:r>
              <a:rPr lang="en-US" sz="2800" b="1">
                <a:sym typeface="+mn-ea"/>
              </a:rPr>
              <a:t>Methods of test -</a:t>
            </a:r>
            <a:r>
              <a:rPr lang="en-US" sz="2800">
                <a:sym typeface="+mn-ea"/>
              </a:rPr>
              <a:t> The standard also specifies methods for testing coating mass, uniformity and adhesion. The importance of having standardized test methods will be covered later in the presentation.</a:t>
            </a:r>
            <a:endParaRPr lang="en-US" sz="2800"/>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sym typeface="+mn-ea"/>
              </a:rPr>
              <a:t>Importance of standards on protective coating specifications</a:t>
            </a:r>
            <a:br>
              <a:rPr lang="en-US"/>
            </a:br>
            <a:endParaRPr lang="en-US"/>
          </a:p>
        </p:txBody>
      </p:sp>
      <p:sp>
        <p:nvSpPr>
          <p:cNvPr id="3" name="Content Placeholder 2"/>
          <p:cNvSpPr>
            <a:spLocks noGrp="1"/>
          </p:cNvSpPr>
          <p:nvPr>
            <p:ph idx="1"/>
          </p:nvPr>
        </p:nvSpPr>
        <p:spPr/>
        <p:txBody>
          <a:bodyPr>
            <a:normAutofit lnSpcReduction="20000"/>
          </a:bodyPr>
          <a:p>
            <a:r>
              <a:rPr lang="en-US" sz="3600"/>
              <a:t>Standards on protective coating </a:t>
            </a:r>
            <a:r>
              <a:rPr lang="en-US" sz="3200"/>
              <a:t>specify </a:t>
            </a:r>
            <a:endParaRPr lang="en-US" sz="3200"/>
          </a:p>
          <a:p>
            <a:pPr lvl="2"/>
            <a:r>
              <a:rPr lang="en-US" sz="2800"/>
              <a:t>minimum quality/purity of the coating metal such as zinc or tin</a:t>
            </a:r>
            <a:endParaRPr lang="en-US" sz="2800"/>
          </a:p>
          <a:p>
            <a:pPr lvl="2"/>
            <a:r>
              <a:rPr lang="en-US" sz="2800"/>
              <a:t>minimum requirements for coating thickness or coating mass based on the substrate and service conditions</a:t>
            </a:r>
            <a:endParaRPr lang="en-US" sz="2800"/>
          </a:p>
          <a:p>
            <a:pPr lvl="2"/>
            <a:r>
              <a:rPr lang="en-US" sz="2800"/>
              <a:t>requirements for uniformity of coating</a:t>
            </a:r>
            <a:endParaRPr lang="en-US" sz="2800"/>
          </a:p>
          <a:p>
            <a:pPr lvl="2"/>
            <a:r>
              <a:rPr lang="en-US" sz="2800"/>
              <a:t>requirements for adhesion of coating</a:t>
            </a:r>
            <a:endParaRPr lang="en-US" sz="2800"/>
          </a:p>
          <a:p>
            <a:pPr lvl="2"/>
            <a:r>
              <a:rPr lang="en-US" sz="2800"/>
              <a:t>methods of test</a:t>
            </a:r>
            <a:endParaRPr lang="en-US" sz="2800"/>
          </a:p>
          <a:p>
            <a:pPr lvl="1"/>
            <a:r>
              <a:rPr lang="en-US" sz="2800"/>
              <a:t>Standardizing these parameters helps ensure better corrosion protection through protective coating for given conditions at an optimum cost</a:t>
            </a:r>
            <a:endParaRPr lang="en-US"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sym typeface="+mn-ea"/>
              </a:rPr>
              <a:t>Standards on Codes of practice for corrosion protection</a:t>
            </a:r>
            <a:endParaRPr lang="en-US"/>
          </a:p>
        </p:txBody>
      </p:sp>
      <p:sp>
        <p:nvSpPr>
          <p:cNvPr id="3" name="Content Placeholder 2"/>
          <p:cNvSpPr>
            <a:spLocks noGrp="1"/>
          </p:cNvSpPr>
          <p:nvPr>
            <p:ph idx="1"/>
          </p:nvPr>
        </p:nvSpPr>
        <p:spPr/>
        <p:txBody>
          <a:bodyPr>
            <a:normAutofit/>
          </a:bodyPr>
          <a:p>
            <a:r>
              <a:rPr lang="en-US"/>
              <a:t>Corrosion protection methods aim to minimize or eliminate corrosion's harmful effects by implementing various measures to protect materials against corrosive agents. </a:t>
            </a:r>
            <a:endParaRPr lang="en-US"/>
          </a:p>
          <a:p>
            <a:r>
              <a:rPr lang="en-US"/>
              <a:t>The selection of a particular corrosion protection method depends on the type of material, the environment in which it will be used and the potential sources of corrosion.</a:t>
            </a:r>
            <a:endParaRPr lang="en-US"/>
          </a:p>
          <a:p>
            <a:r>
              <a:rPr lang="en-US"/>
              <a:t>Standards on codes of practice for corrosion protection are intended to serve as guides for corrosion engineers to implement a corrosion protection solution in a given situation</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sym typeface="+mn-ea"/>
              </a:rPr>
              <a:t>Standards on Codes of practice for corrosion protection</a:t>
            </a:r>
            <a:endParaRPr lang="en-US"/>
          </a:p>
        </p:txBody>
      </p:sp>
      <p:sp>
        <p:nvSpPr>
          <p:cNvPr id="3" name="Content Placeholder 2"/>
          <p:cNvSpPr>
            <a:spLocks noGrp="1"/>
          </p:cNvSpPr>
          <p:nvPr>
            <p:ph idx="1"/>
          </p:nvPr>
        </p:nvSpPr>
        <p:spPr/>
        <p:txBody>
          <a:bodyPr/>
          <a:p>
            <a:r>
              <a:rPr lang="en-US" sz="3200"/>
              <a:t>Let  us examine the following standards on codes of practice to understand how these are important for corrosion protection</a:t>
            </a:r>
            <a:endParaRPr lang="en-US" sz="3200"/>
          </a:p>
          <a:p>
            <a:pPr lvl="1"/>
            <a:r>
              <a:rPr lang="en-US" sz="2800"/>
              <a:t>IS 10117 : 2000 - Code of practice for passivation of stainless-steel articles, industrial equipments and components including pipelines</a:t>
            </a:r>
            <a:endParaRPr lang="en-US" sz="2800"/>
          </a:p>
          <a:p>
            <a:pPr lvl="1"/>
            <a:r>
              <a:rPr lang="en-US" sz="2800"/>
              <a:t>IS 10221 : 2008 - Coating and wrapping of underground mild steel pipelines - Code of practice</a:t>
            </a:r>
            <a:endParaRPr lang="en-US" sz="2800"/>
          </a:p>
          <a:p>
            <a:endParaRPr 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Objective of this session</a:t>
            </a:r>
            <a:endParaRPr lang="en-US"/>
          </a:p>
        </p:txBody>
      </p:sp>
      <p:sp>
        <p:nvSpPr>
          <p:cNvPr id="3" name="Content Placeholder 2"/>
          <p:cNvSpPr>
            <a:spLocks noGrp="1"/>
          </p:cNvSpPr>
          <p:nvPr>
            <p:ph idx="1"/>
          </p:nvPr>
        </p:nvSpPr>
        <p:spPr/>
        <p:txBody>
          <a:bodyPr>
            <a:normAutofit fontScale="90000"/>
          </a:bodyPr>
          <a:p>
            <a:r>
              <a:rPr lang="en-US" b="1"/>
              <a:t>Standards</a:t>
            </a:r>
            <a:r>
              <a:rPr lang="en-US"/>
              <a:t> refer to documented agreements containing technical specifications or other precise criteria to be used consistently as rules, guidelines or definitions of characteristics to ensure that goods, articles, processes, systems and services are fit for their purpose (Definition as per BIS Act, 2016)</a:t>
            </a:r>
            <a:endParaRPr lang="en-US"/>
          </a:p>
          <a:p>
            <a:r>
              <a:rPr lang="en-US"/>
              <a:t>A good corrosion engineer is required to deliver effective corrosion protection solutions at an optimum cost. Standards play an important role in this respect. Thus, this session is intended to introduce you to </a:t>
            </a:r>
            <a:endParaRPr lang="en-US"/>
          </a:p>
          <a:p>
            <a:pPr lvl="1"/>
            <a:r>
              <a:rPr lang="en-US"/>
              <a:t>Standards on corrosion protection, </a:t>
            </a:r>
            <a:endParaRPr lang="en-US"/>
          </a:p>
          <a:p>
            <a:pPr lvl="1"/>
            <a:r>
              <a:rPr lang="en-US"/>
              <a:t>How standards can help deliver effective corrosion protection solutions and </a:t>
            </a:r>
            <a:endParaRPr lang="en-US"/>
          </a:p>
          <a:p>
            <a:pPr lvl="1"/>
            <a:r>
              <a:rPr lang="en-US"/>
              <a:t>The advantages of a standards based approach to corrosion protection.</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r>
              <a:rPr lang="en-US" sz="2800" b="1">
                <a:sym typeface="+mn-ea"/>
              </a:rPr>
              <a:t>IS 10117 : 2000 - Code of practice for passivation of stainless-steel articles, industrial equipments and components including pipelines</a:t>
            </a:r>
            <a:br>
              <a:rPr lang="en-US" sz="2800" b="1"/>
            </a:br>
            <a:endParaRPr lang="en-US" sz="2800" b="1">
              <a:sym typeface="+mn-ea"/>
            </a:endParaRPr>
          </a:p>
        </p:txBody>
      </p:sp>
      <p:sp>
        <p:nvSpPr>
          <p:cNvPr id="3" name="Content Placeholder 2"/>
          <p:cNvSpPr>
            <a:spLocks noGrp="1"/>
          </p:cNvSpPr>
          <p:nvPr>
            <p:ph idx="1"/>
          </p:nvPr>
        </p:nvSpPr>
        <p:spPr/>
        <p:txBody>
          <a:bodyPr>
            <a:normAutofit fontScale="90000" lnSpcReduction="20000"/>
          </a:bodyPr>
          <a:p>
            <a:r>
              <a:rPr lang="en-US" b="1"/>
              <a:t>Scope</a:t>
            </a:r>
            <a:r>
              <a:rPr lang="en-US"/>
              <a:t> - This standard covers the processing of stainless steel industrial equipments, components including pipelines to produce a film essentially of metal oxides (i.e. passivation) that are intended to be used for corrosion protection.</a:t>
            </a:r>
            <a:endParaRPr lang="en-US"/>
          </a:p>
          <a:p>
            <a:r>
              <a:rPr lang="en-US" b="1"/>
              <a:t>Surface Preparation</a:t>
            </a:r>
            <a:r>
              <a:rPr lang="en-US"/>
              <a:t> - </a:t>
            </a:r>
            <a:endParaRPr lang="en-US"/>
          </a:p>
          <a:p>
            <a:r>
              <a:rPr lang="en-US"/>
              <a:t>The standard starts out by specifying the surface treatment processes that the stainless steel components should be subjected to, to prepare the item for the passivation treatment.</a:t>
            </a:r>
            <a:endParaRPr lang="en-US"/>
          </a:p>
          <a:p>
            <a:r>
              <a:rPr lang="en-US"/>
              <a:t>This includes the manner of cleaning the surfaces, then pickling (i.e. acid treatment), brushing with hot water and drying, mechanical descaling such as through  abrasive blasting, sanding etc. </a:t>
            </a:r>
            <a:endParaRPr lang="en-US"/>
          </a:p>
          <a:p>
            <a:r>
              <a:rPr lang="en-US"/>
              <a:t>The objective is to remove any contaminants such as grease oils, or any residue from the surface of the steel.</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br>
              <a:rPr lang="en-US" sz="2800" b="1">
                <a:sym typeface="+mn-ea"/>
              </a:rPr>
            </a:br>
            <a:r>
              <a:rPr lang="en-US" sz="2800" b="1">
                <a:sym typeface="+mn-ea"/>
              </a:rPr>
              <a:t>IS 10117 : 2000 - Code of practice for passivation of stainless-steel articles, industrial equipments and components including pipelines</a:t>
            </a:r>
            <a:br>
              <a:rPr lang="en-US" sz="2800" b="1">
                <a:sym typeface="+mn-ea"/>
              </a:rPr>
            </a:br>
            <a:endParaRPr lang="en-US" sz="2800" b="1">
              <a:sym typeface="+mn-ea"/>
            </a:endParaRPr>
          </a:p>
        </p:txBody>
      </p:sp>
      <p:sp>
        <p:nvSpPr>
          <p:cNvPr id="3" name="Content Placeholder 2"/>
          <p:cNvSpPr>
            <a:spLocks noGrp="1"/>
          </p:cNvSpPr>
          <p:nvPr>
            <p:ph idx="1"/>
          </p:nvPr>
        </p:nvSpPr>
        <p:spPr/>
        <p:txBody>
          <a:bodyPr>
            <a:normAutofit fontScale="90000"/>
          </a:bodyPr>
          <a:p>
            <a:r>
              <a:rPr lang="en-US" b="1"/>
              <a:t>Passivation treatment</a:t>
            </a:r>
            <a:endParaRPr lang="en-US"/>
          </a:p>
          <a:p>
            <a:r>
              <a:rPr lang="en-US"/>
              <a:t>The standard recommends different passivation treatments depending on the steel grade and the surface conditions.</a:t>
            </a:r>
            <a:endParaRPr lang="en-US"/>
          </a:p>
          <a:p>
            <a:r>
              <a:rPr lang="en-US"/>
              <a:t>The process to be followed for the passivation treatments is also described in detail including the concentration of the acid or alkali solution in which the item is to be immersed, the temperature and the time for which immersion is required, and finally, rinsing in water and drying.</a:t>
            </a:r>
            <a:endParaRPr lang="en-US"/>
          </a:p>
          <a:p>
            <a:r>
              <a:rPr lang="en-US"/>
              <a:t>The standard also recommends that safety precautions be taken, including using personal protective equipment and providing adequate ventilation when working with acids and other corrosive chemicals</a:t>
            </a:r>
            <a:endParaRPr lang="en-US"/>
          </a:p>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br>
              <a:rPr lang="en-US" sz="2800" b="1">
                <a:sym typeface="+mn-ea"/>
              </a:rPr>
            </a:br>
            <a:br>
              <a:rPr lang="en-US" sz="2800" b="1">
                <a:sym typeface="+mn-ea"/>
              </a:rPr>
            </a:br>
            <a:r>
              <a:rPr lang="en-US" sz="2800" b="1">
                <a:sym typeface="+mn-ea"/>
              </a:rPr>
              <a:t>IS 10117 : 2000 - Code of practice for passivation of stainless-steel articles, industrial equipments and components including pipelines</a:t>
            </a:r>
            <a:br>
              <a:rPr lang="en-US" sz="2800" b="1">
                <a:sym typeface="+mn-ea"/>
              </a:rPr>
            </a:br>
            <a:br>
              <a:rPr lang="en-US" sz="2800" b="1">
                <a:sym typeface="+mn-ea"/>
              </a:rPr>
            </a:br>
            <a:endParaRPr lang="en-US" sz="2800" b="1">
              <a:sym typeface="+mn-ea"/>
            </a:endParaRPr>
          </a:p>
        </p:txBody>
      </p:sp>
      <p:sp>
        <p:nvSpPr>
          <p:cNvPr id="3" name="Content Placeholder 2"/>
          <p:cNvSpPr>
            <a:spLocks noGrp="1"/>
          </p:cNvSpPr>
          <p:nvPr>
            <p:ph idx="1"/>
          </p:nvPr>
        </p:nvSpPr>
        <p:spPr/>
        <p:txBody>
          <a:bodyPr/>
          <a:p>
            <a:r>
              <a:rPr lang="en-US" b="1"/>
              <a:t>Inspection and testing</a:t>
            </a:r>
            <a:endParaRPr lang="en-US" b="1"/>
          </a:p>
          <a:p>
            <a:r>
              <a:rPr lang="en-US"/>
              <a:t>Finally, the standard also specifies visual examination and tests for checking the effectiveness of the passivation treatment by testing the corrosion resistance of the articles</a:t>
            </a:r>
            <a:endParaRPr lang="en-US"/>
          </a:p>
          <a:p>
            <a:r>
              <a:rPr lang="en-US"/>
              <a:t>Different corrosion resistance tests are recommended based on the type of steel including copper sulphate test, ferroxyl test, boiling water test, high humidity test, pitting test and a test for corrosion resistance using potential time measurement</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br>
              <a:rPr lang="en-US" sz="2800" b="1">
                <a:sym typeface="+mn-ea"/>
              </a:rPr>
            </a:br>
            <a:r>
              <a:rPr lang="en-US" sz="2800" b="1">
                <a:sym typeface="+mn-ea"/>
              </a:rPr>
              <a:t>IS 10221 : 2008 - Coating and wrapping of underground mild steel pipelines - Code of practice</a:t>
            </a:r>
            <a:br>
              <a:rPr lang="en-US" sz="2800" b="1"/>
            </a:br>
            <a:endParaRPr lang="en-US" sz="2800" b="1"/>
          </a:p>
        </p:txBody>
      </p:sp>
      <p:sp>
        <p:nvSpPr>
          <p:cNvPr id="3" name="Content Placeholder 2"/>
          <p:cNvSpPr>
            <a:spLocks noGrp="1"/>
          </p:cNvSpPr>
          <p:nvPr>
            <p:ph idx="1"/>
          </p:nvPr>
        </p:nvSpPr>
        <p:spPr>
          <a:xfrm>
            <a:off x="838200" y="1691005"/>
            <a:ext cx="10515600" cy="4351338"/>
          </a:xfrm>
        </p:spPr>
        <p:txBody>
          <a:bodyPr>
            <a:noAutofit/>
          </a:bodyPr>
          <a:p>
            <a:r>
              <a:rPr lang="en-US" sz="2600" b="1"/>
              <a:t>Scope </a:t>
            </a:r>
            <a:r>
              <a:rPr lang="en-US" sz="2600"/>
              <a:t>- This standard covers the application requirements for a hot melt protective coating system for steel pipelines to be installed under normal or average construction conditions in soil. </a:t>
            </a:r>
            <a:endParaRPr lang="en-US" sz="2600"/>
          </a:p>
          <a:p>
            <a:r>
              <a:rPr lang="en-US" sz="2600"/>
              <a:t>This Code was formulated to serve as a guide for corrosion protection of underground mild steel pipelines by using coating and wrapping materials, to isolate the pipeline from contact with the surrounding earth, thereby controlling corrosion,</a:t>
            </a:r>
            <a:endParaRPr lang="en-US" sz="2600"/>
          </a:p>
          <a:p>
            <a:r>
              <a:rPr lang="en-US" sz="2600">
                <a:sym typeface="+mn-ea"/>
              </a:rPr>
              <a:t>It also provides for additional </a:t>
            </a:r>
            <a:r>
              <a:rPr lang="en-US" sz="2600" b="1">
                <a:sym typeface="+mn-ea"/>
              </a:rPr>
              <a:t>cathodic protection</a:t>
            </a:r>
            <a:r>
              <a:rPr lang="en-US" sz="2600">
                <a:sym typeface="+mn-ea"/>
              </a:rPr>
              <a:t> against corrosion, which involves applying an external electrical current to the metal surface to reduce the corrosion rate. </a:t>
            </a:r>
            <a:endParaRPr lang="en-US" sz="2600"/>
          </a:p>
          <a:p>
            <a:endParaRPr lang="en-US" sz="26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br>
              <a:rPr lang="en-US" sz="2800" b="1">
                <a:sym typeface="+mn-ea"/>
              </a:rPr>
            </a:br>
            <a:r>
              <a:rPr lang="en-US" sz="2800" b="1">
                <a:sym typeface="+mn-ea"/>
              </a:rPr>
              <a:t>IS 10221 : 2008 - Coating and wrapping of underground mild steel pipelines - Code of practice</a:t>
            </a:r>
            <a:br>
              <a:rPr lang="en-US" sz="2800" b="1">
                <a:sym typeface="+mn-ea"/>
              </a:rPr>
            </a:br>
            <a:endParaRPr lang="en-US" sz="2800" b="1">
              <a:sym typeface="+mn-ea"/>
            </a:endParaRPr>
          </a:p>
        </p:txBody>
      </p:sp>
      <p:sp>
        <p:nvSpPr>
          <p:cNvPr id="3" name="Content Placeholder 2"/>
          <p:cNvSpPr>
            <a:spLocks noGrp="1"/>
          </p:cNvSpPr>
          <p:nvPr>
            <p:ph idx="1"/>
          </p:nvPr>
        </p:nvSpPr>
        <p:spPr/>
        <p:txBody>
          <a:bodyPr>
            <a:normAutofit fontScale="90000" lnSpcReduction="10000"/>
          </a:bodyPr>
          <a:p>
            <a:r>
              <a:rPr lang="en-US" sz="2800" b="1">
                <a:sym typeface="+mn-ea"/>
              </a:rPr>
              <a:t>Materials </a:t>
            </a:r>
            <a:r>
              <a:rPr lang="en-US" sz="2800">
                <a:sym typeface="+mn-ea"/>
              </a:rPr>
              <a:t>- </a:t>
            </a:r>
            <a:endParaRPr lang="en-US" sz="2800">
              <a:sym typeface="+mn-ea"/>
            </a:endParaRPr>
          </a:p>
          <a:p>
            <a:r>
              <a:rPr lang="en-US" sz="2800">
                <a:sym typeface="+mn-ea"/>
              </a:rPr>
              <a:t>The standard provides for protective exterior coating with a coating of primer followed by the application of enamel, one multiple wrap of fibre glass tissue and a layers of impregnated fibre glass tissue and/or a coat of water resistant white wash.</a:t>
            </a:r>
            <a:endParaRPr lang="en-US" sz="2800">
              <a:sym typeface="+mn-ea"/>
            </a:endParaRPr>
          </a:p>
          <a:p>
            <a:r>
              <a:rPr lang="en-US" sz="2800">
                <a:sym typeface="+mn-ea"/>
              </a:rPr>
              <a:t>The standard specifies the commonly used for coating and wrapping of underground pipelines including the types of:</a:t>
            </a:r>
            <a:endParaRPr lang="en-US" sz="2800"/>
          </a:p>
          <a:p>
            <a:pPr lvl="1"/>
            <a:r>
              <a:rPr lang="en-US" sz="2800">
                <a:sym typeface="+mn-ea"/>
              </a:rPr>
              <a:t>Primers : coal tar and synthetic primers </a:t>
            </a:r>
            <a:endParaRPr lang="en-US" sz="2800"/>
          </a:p>
          <a:p>
            <a:pPr lvl="1"/>
            <a:r>
              <a:rPr lang="en-US" sz="2800">
                <a:sym typeface="+mn-ea"/>
              </a:rPr>
              <a:t>Enamel: coal tar enamel</a:t>
            </a:r>
            <a:endParaRPr lang="en-US" sz="2800"/>
          </a:p>
          <a:p>
            <a:pPr lvl="1"/>
            <a:r>
              <a:rPr lang="en-US" sz="2800">
                <a:sym typeface="+mn-ea"/>
              </a:rPr>
              <a:t>Wrapping Materials: Inner and outer wrap of glass fibre,</a:t>
            </a:r>
            <a:endParaRPr lang="en-US" sz="2800">
              <a:sym typeface="+mn-ea"/>
            </a:endParaRPr>
          </a:p>
          <a:p>
            <a:pPr lvl="1"/>
            <a:r>
              <a:rPr lang="en-US" sz="2800">
                <a:sym typeface="+mn-ea"/>
              </a:rPr>
              <a:t>white wash and water emulsion paint</a:t>
            </a:r>
            <a:endParaRPr lang="en-US" sz="2800"/>
          </a:p>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br>
              <a:rPr lang="en-US" sz="2800" b="1">
                <a:sym typeface="+mn-ea"/>
              </a:rPr>
            </a:br>
            <a:r>
              <a:rPr lang="en-US" sz="2800" b="1">
                <a:sym typeface="+mn-ea"/>
              </a:rPr>
              <a:t>IS 10221 : 2008 - Coating and wrapping of underground mild steel pipelines - Code of practice</a:t>
            </a:r>
            <a:br>
              <a:rPr lang="en-US" sz="2800" b="1">
                <a:sym typeface="+mn-ea"/>
              </a:rPr>
            </a:br>
            <a:endParaRPr lang="en-US" sz="2800" b="1">
              <a:sym typeface="+mn-ea"/>
            </a:endParaRPr>
          </a:p>
        </p:txBody>
      </p:sp>
      <p:sp>
        <p:nvSpPr>
          <p:cNvPr id="3" name="Content Placeholder 2"/>
          <p:cNvSpPr>
            <a:spLocks noGrp="1"/>
          </p:cNvSpPr>
          <p:nvPr>
            <p:ph idx="1"/>
          </p:nvPr>
        </p:nvSpPr>
        <p:spPr/>
        <p:txBody>
          <a:bodyPr>
            <a:normAutofit lnSpcReduction="10000"/>
          </a:bodyPr>
          <a:p>
            <a:r>
              <a:rPr lang="en-US" b="1"/>
              <a:t>Application</a:t>
            </a:r>
            <a:endParaRPr lang="en-US" b="1"/>
          </a:p>
          <a:p>
            <a:r>
              <a:rPr lang="en-US"/>
              <a:t>The standard specifies the basic steps to be followed for the external coating job for applying a single coat/double wrap and double coat/double wrap which involves: cleaning the surface, applying the primer, then the enamel, the inner and outer wrapping, finishing with the emulsion paint or white wash. The minimum total thickness of the coal tar enamel and wrapping is also specified.</a:t>
            </a:r>
            <a:endParaRPr lang="en-US"/>
          </a:p>
          <a:p>
            <a:r>
              <a:rPr lang="en-US"/>
              <a:t>The general procedure of application is also described in detail including requirements for material, workmanship, equipment, cleaning, priming, coating, handling, lowering and backfilling</a:t>
            </a:r>
            <a:endParaRPr lang="en-US"/>
          </a:p>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br>
              <a:rPr lang="en-US" sz="2800" b="1">
                <a:sym typeface="+mn-ea"/>
              </a:rPr>
            </a:br>
            <a:br>
              <a:rPr lang="en-US" sz="2800" b="1">
                <a:sym typeface="+mn-ea"/>
              </a:rPr>
            </a:br>
            <a:r>
              <a:rPr lang="en-US" sz="2800" b="1">
                <a:sym typeface="+mn-ea"/>
              </a:rPr>
              <a:t>IS 10221 : 2008 - Coating and wrapping of underground mild steel pipelines - Code of practice</a:t>
            </a:r>
            <a:br>
              <a:rPr lang="en-US" sz="2800" b="1">
                <a:sym typeface="+mn-ea"/>
              </a:rPr>
            </a:br>
            <a:br>
              <a:rPr lang="en-US" sz="2800" b="1">
                <a:sym typeface="+mn-ea"/>
              </a:rPr>
            </a:br>
            <a:endParaRPr lang="en-US" sz="2800" b="1">
              <a:sym typeface="+mn-ea"/>
            </a:endParaRPr>
          </a:p>
        </p:txBody>
      </p:sp>
      <p:sp>
        <p:nvSpPr>
          <p:cNvPr id="3" name="Content Placeholder 2"/>
          <p:cNvSpPr>
            <a:spLocks noGrp="1"/>
          </p:cNvSpPr>
          <p:nvPr>
            <p:ph idx="1"/>
          </p:nvPr>
        </p:nvSpPr>
        <p:spPr/>
        <p:txBody>
          <a:bodyPr>
            <a:normAutofit fontScale="90000" lnSpcReduction="20000"/>
          </a:bodyPr>
          <a:p>
            <a:r>
              <a:rPr lang="en-US">
                <a:sym typeface="+mn-ea"/>
              </a:rPr>
              <a:t>Different methods of application of wrapping material are specified: Mill/yard, site and line wrapping.</a:t>
            </a:r>
            <a:endParaRPr lang="en-US">
              <a:sym typeface="+mn-ea"/>
            </a:endParaRPr>
          </a:p>
          <a:p>
            <a:r>
              <a:rPr lang="en-US">
                <a:sym typeface="+mn-ea"/>
              </a:rPr>
              <a:t>The conditions based on which the choice of application should be made, are given: including weather conditions, site conditions, size of pipeline and location of site.</a:t>
            </a:r>
            <a:endParaRPr lang="en-US">
              <a:sym typeface="+mn-ea"/>
            </a:endParaRPr>
          </a:p>
          <a:p>
            <a:r>
              <a:rPr lang="en-US" b="1">
                <a:sym typeface="+mn-ea"/>
              </a:rPr>
              <a:t>Design considerations: </a:t>
            </a:r>
            <a:endParaRPr lang="en-US" b="1">
              <a:sym typeface="+mn-ea"/>
            </a:endParaRPr>
          </a:p>
          <a:p>
            <a:r>
              <a:rPr lang="en-US"/>
              <a:t>The standards specifies the factors which shall be taken into consideration before taking up coating/wrapping including: nature of soil, past history of corrosion, environment, pipe dimensions and material, transport facilities and feasibility of providing cathodic protection</a:t>
            </a:r>
            <a:endParaRPr lang="en-US"/>
          </a:p>
          <a:p>
            <a:r>
              <a:rPr lang="en-US">
                <a:sym typeface="+mn-ea"/>
              </a:rPr>
              <a:t>The standard also provides guidance on how to determine the thickness of coating based on soil resistivity and corrosivity.</a:t>
            </a:r>
            <a:endParaRPr lang="en-US"/>
          </a:p>
          <a:p>
            <a:endParaRPr lang="en-US"/>
          </a:p>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br>
              <a:rPr lang="en-US" sz="3200" b="1">
                <a:sym typeface="+mn-ea"/>
              </a:rPr>
            </a:br>
            <a:br>
              <a:rPr lang="en-US" sz="3200" b="1">
                <a:sym typeface="+mn-ea"/>
              </a:rPr>
            </a:br>
            <a:r>
              <a:rPr lang="en-US" sz="3200" b="1">
                <a:sym typeface="+mn-ea"/>
              </a:rPr>
              <a:t>IS 10221 : 2008 - Coating and wrapping of underground mild steel pipelines - Code of practice</a:t>
            </a:r>
            <a:br>
              <a:rPr lang="en-US" sz="3200" b="1">
                <a:sym typeface="+mn-ea"/>
              </a:rPr>
            </a:br>
            <a:br>
              <a:rPr lang="en-US" sz="3200" b="1">
                <a:sym typeface="+mn-ea"/>
              </a:rPr>
            </a:br>
            <a:endParaRPr lang="en-US" sz="3200" b="1">
              <a:sym typeface="+mn-ea"/>
            </a:endParaRPr>
          </a:p>
        </p:txBody>
      </p:sp>
      <p:sp>
        <p:nvSpPr>
          <p:cNvPr id="3" name="Content Placeholder 2"/>
          <p:cNvSpPr>
            <a:spLocks noGrp="1"/>
          </p:cNvSpPr>
          <p:nvPr>
            <p:ph idx="1"/>
          </p:nvPr>
        </p:nvSpPr>
        <p:spPr/>
        <p:txBody>
          <a:bodyPr>
            <a:normAutofit fontScale="80000"/>
          </a:bodyPr>
          <a:p>
            <a:r>
              <a:rPr lang="en-US" b="1"/>
              <a:t>Inspection and measurement</a:t>
            </a:r>
            <a:endParaRPr lang="en-US" b="1"/>
          </a:p>
          <a:p>
            <a:r>
              <a:rPr lang="en-US"/>
              <a:t>The standard specifies the manner of electrical inspection of coated and wrapped pipes using an approved high voltage holiday detector to indicate any defects in the protective coating. It also specifies the manner of measurement of the coating and wrapping including </a:t>
            </a:r>
            <a:endParaRPr lang="en-US"/>
          </a:p>
          <a:p>
            <a:r>
              <a:rPr lang="en-US" b="1"/>
              <a:t>Cathodic Protection</a:t>
            </a:r>
            <a:endParaRPr lang="en-US" b="1"/>
          </a:p>
          <a:p>
            <a:r>
              <a:rPr lang="en-US"/>
              <a:t>Since not even a reinforced coating can be guaranteed to provide satisfactory protection along its whole length, the standard recommends that a cathodic protection system conforming to IS 8062 (Part 2) shall be used in addition to the coating and wrapping, where the soil-resistivity is less than 5 000 </a:t>
            </a:r>
            <a:r>
              <a:rPr lang="en-US">
                <a:latin typeface="Yuanti TC Bold" panose="02010600040101010101" charset="-122"/>
                <a:ea typeface="Yuanti TC Bold" panose="02010600040101010101" charset="-122"/>
              </a:rPr>
              <a:t>Ω</a:t>
            </a:r>
            <a:r>
              <a:rPr lang="en-US"/>
              <a:t>-cm. For soil resistivity above 5 000 </a:t>
            </a:r>
            <a:r>
              <a:rPr lang="en-US">
                <a:latin typeface="Yuanti TC Bold" panose="02010600040101010101" charset="-122"/>
                <a:ea typeface="Yuanti TC Bold" panose="02010600040101010101" charset="-122"/>
                <a:sym typeface="+mn-ea"/>
              </a:rPr>
              <a:t>Ω</a:t>
            </a:r>
            <a:r>
              <a:rPr lang="en-US">
                <a:sym typeface="+mn-ea"/>
              </a:rPr>
              <a:t>-cm</a:t>
            </a:r>
            <a:r>
              <a:rPr lang="en-US"/>
              <a:t>, cathodic protection maybe used in consultation with corrosion engineers.</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sym typeface="+mn-ea"/>
              </a:rPr>
              <a:t>Importance of standards on codes of practice for corrosion protection</a:t>
            </a:r>
            <a:br>
              <a:rPr lang="en-US"/>
            </a:br>
            <a:endParaRPr lang="en-US"/>
          </a:p>
        </p:txBody>
      </p:sp>
      <p:sp>
        <p:nvSpPr>
          <p:cNvPr id="3" name="Content Placeholder 2"/>
          <p:cNvSpPr>
            <a:spLocks noGrp="1"/>
          </p:cNvSpPr>
          <p:nvPr>
            <p:ph idx="1"/>
          </p:nvPr>
        </p:nvSpPr>
        <p:spPr/>
        <p:txBody>
          <a:bodyPr>
            <a:normAutofit lnSpcReduction="10000"/>
          </a:bodyPr>
          <a:p>
            <a:r>
              <a:rPr lang="en-US"/>
              <a:t>As you can see from the examination in previous slides, the standards on codes of practice for corrosion protection help engineers by providing a detailed and established method of implementing a corrosion protection system.</a:t>
            </a:r>
            <a:endParaRPr lang="en-US"/>
          </a:p>
          <a:p>
            <a:r>
              <a:rPr lang="en-US"/>
              <a:t>The standards also help make the correct choices depending upon the local conditions rather than having to design a solution from scratch.</a:t>
            </a:r>
            <a:endParaRPr lang="en-US"/>
          </a:p>
          <a:p>
            <a:r>
              <a:rPr lang="en-US"/>
              <a:t>A standardized code of practice for corrosion protection therefore reduces the time and cost required to implement a corrosion protection system, while also improving the odds of the solution working as per expectations.</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r>
              <a:rPr lang="en-US" sz="3600" b="1">
                <a:sym typeface="+mn-ea"/>
              </a:rPr>
              <a:t>Standards on Methods of test for Corrosion Testing</a:t>
            </a:r>
            <a:br>
              <a:rPr lang="en-US" sz="3600" b="1">
                <a:sym typeface="+mn-ea"/>
              </a:rPr>
            </a:br>
            <a:r>
              <a:rPr lang="en-US" sz="3600" b="1">
                <a:sym typeface="+mn-ea"/>
              </a:rPr>
              <a:t> </a:t>
            </a:r>
            <a:endParaRPr lang="en-US" sz="3600" b="1">
              <a:sym typeface="+mn-ea"/>
            </a:endParaRPr>
          </a:p>
        </p:txBody>
      </p:sp>
      <p:sp>
        <p:nvSpPr>
          <p:cNvPr id="3" name="Content Placeholder 2"/>
          <p:cNvSpPr>
            <a:spLocks noGrp="1"/>
          </p:cNvSpPr>
          <p:nvPr>
            <p:ph idx="1"/>
          </p:nvPr>
        </p:nvSpPr>
        <p:spPr/>
        <p:txBody>
          <a:bodyPr>
            <a:normAutofit lnSpcReduction="10000"/>
          </a:bodyPr>
          <a:p>
            <a:r>
              <a:rPr lang="en-US"/>
              <a:t>Corrosion testing may be done for the following purposes</a:t>
            </a:r>
            <a:endParaRPr lang="en-US"/>
          </a:p>
          <a:p>
            <a:pPr lvl="1"/>
            <a:r>
              <a:rPr lang="en-US" sz="2400"/>
              <a:t>Evaluation and selection of material for a given application or environment</a:t>
            </a:r>
            <a:endParaRPr lang="en-US" sz="2400"/>
          </a:p>
          <a:p>
            <a:pPr lvl="1"/>
            <a:r>
              <a:rPr lang="en-US" sz="2400"/>
              <a:t>Evaluation of new or old metals or alloys to determine the environment for which they may be suitable</a:t>
            </a:r>
            <a:endParaRPr lang="en-US" sz="2400"/>
          </a:p>
          <a:p>
            <a:pPr lvl="1"/>
            <a:r>
              <a:rPr lang="en-US" sz="2400"/>
              <a:t>Control of corrosion resistance of a material or corrosiveness of the environment e.g. Huey Test or Salt Spray Test</a:t>
            </a:r>
            <a:endParaRPr lang="en-US" sz="2400"/>
          </a:p>
          <a:p>
            <a:pPr lvl="1"/>
            <a:r>
              <a:rPr lang="en-US" sz="2400"/>
              <a:t>Study of the mechanism of corrosion resistance</a:t>
            </a:r>
            <a:endParaRPr lang="en-US"/>
          </a:p>
          <a:p>
            <a:r>
              <a:rPr lang="en-US"/>
              <a:t>Standard test methods ensure that the test results achieved using these methods are repeatable and reproducible, thereby increasing confidence regarding these results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08025" y="606425"/>
            <a:ext cx="10515600" cy="879475"/>
          </a:xfrm>
        </p:spPr>
        <p:txBody>
          <a:bodyPr>
            <a:normAutofit fontScale="90000"/>
          </a:bodyPr>
          <a:p>
            <a:r>
              <a:rPr lang="en-US" b="1"/>
              <a:t>Important Topics on Corrosion Protection covered in educational curriculum and in Indian Standards</a:t>
            </a:r>
            <a:endParaRPr lang="en-US" b="1"/>
          </a:p>
        </p:txBody>
      </p:sp>
      <p:sp>
        <p:nvSpPr>
          <p:cNvPr id="3" name="Content Placeholder 2"/>
          <p:cNvSpPr>
            <a:spLocks noGrp="1"/>
          </p:cNvSpPr>
          <p:nvPr>
            <p:ph idx="1"/>
          </p:nvPr>
        </p:nvSpPr>
        <p:spPr>
          <a:xfrm>
            <a:off x="819785" y="2513330"/>
            <a:ext cx="10515600" cy="3663950"/>
          </a:xfrm>
        </p:spPr>
        <p:txBody>
          <a:bodyPr>
            <a:normAutofit fontScale="90000" lnSpcReduction="20000"/>
          </a:bodyPr>
          <a:p>
            <a:r>
              <a:rPr lang="en-US" sz="4000"/>
              <a:t>Definition of Corrosion </a:t>
            </a:r>
            <a:endParaRPr lang="en-US" sz="4000"/>
          </a:p>
          <a:p>
            <a:r>
              <a:rPr lang="en-US" sz="4000"/>
              <a:t>Corrosion Principles</a:t>
            </a:r>
            <a:endParaRPr lang="en-US" sz="4000"/>
          </a:p>
          <a:p>
            <a:r>
              <a:rPr lang="en-US" sz="4000"/>
              <a:t>Types of corrosion</a:t>
            </a:r>
            <a:endParaRPr lang="en-US" sz="4000"/>
          </a:p>
          <a:p>
            <a:r>
              <a:rPr lang="en-US" sz="4000"/>
              <a:t>Corrosion protection, which includes</a:t>
            </a:r>
            <a:endParaRPr lang="en-US" sz="4000"/>
          </a:p>
          <a:p>
            <a:pPr lvl="1"/>
            <a:r>
              <a:rPr lang="en-US" sz="3425"/>
              <a:t>Materials such as protective coatings used for corrosion protection, </a:t>
            </a:r>
            <a:endParaRPr lang="en-US" sz="3425"/>
          </a:p>
          <a:p>
            <a:pPr lvl="1"/>
            <a:r>
              <a:rPr lang="en-US" sz="3425"/>
              <a:t>Methods of corrosion protection, and </a:t>
            </a:r>
            <a:endParaRPr lang="en-US" sz="3425"/>
          </a:p>
          <a:p>
            <a:pPr lvl="1"/>
            <a:r>
              <a:rPr lang="en-US" sz="3425"/>
              <a:t>Corrosion tests</a:t>
            </a:r>
            <a:endParaRPr lang="en-US" sz="3425"/>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br>
              <a:rPr lang="en-US" sz="3600" b="1">
                <a:sym typeface="+mn-ea"/>
              </a:rPr>
            </a:br>
            <a:br>
              <a:rPr lang="en-US" sz="3600" b="1">
                <a:sym typeface="+mn-ea"/>
              </a:rPr>
            </a:br>
            <a:r>
              <a:rPr lang="en-US" sz="3600" b="1">
                <a:sym typeface="+mn-ea"/>
              </a:rPr>
              <a:t>Standards on Methods of test for Corrosion Testing</a:t>
            </a:r>
            <a:br>
              <a:rPr lang="en-US" sz="3600" b="1">
                <a:sym typeface="+mn-ea"/>
              </a:rPr>
            </a:br>
            <a:r>
              <a:rPr lang="en-US" sz="3600" b="1">
                <a:sym typeface="+mn-ea"/>
              </a:rPr>
              <a:t> </a:t>
            </a:r>
            <a:br>
              <a:rPr lang="en-US" sz="3600" b="1">
                <a:sym typeface="+mn-ea"/>
              </a:rPr>
            </a:br>
            <a:endParaRPr lang="en-US" sz="3600" b="1">
              <a:sym typeface="+mn-ea"/>
            </a:endParaRPr>
          </a:p>
        </p:txBody>
      </p:sp>
      <p:sp>
        <p:nvSpPr>
          <p:cNvPr id="3" name="Content Placeholder 2"/>
          <p:cNvSpPr>
            <a:spLocks noGrp="1"/>
          </p:cNvSpPr>
          <p:nvPr>
            <p:ph idx="1"/>
          </p:nvPr>
        </p:nvSpPr>
        <p:spPr/>
        <p:txBody>
          <a:bodyPr/>
          <a:p>
            <a:r>
              <a:rPr lang="en-US"/>
              <a:t>Let us examine the following standards for corrosion tests to understand their importance</a:t>
            </a:r>
            <a:endParaRPr lang="en-US"/>
          </a:p>
          <a:p>
            <a:pPr lvl="1"/>
            <a:r>
              <a:rPr lang="en-US">
                <a:sym typeface="+mn-ea"/>
              </a:rPr>
              <a:t>IS 10461 (Part 1) : 1994 - Resistance to inter - Granular corrosion of austenitic stainless steels - Method for determination - Part 1 : corrosion test in nitric acid medium by measurement of loss in mass (Huey Test)</a:t>
            </a:r>
            <a:endParaRPr lang="en-US">
              <a:sym typeface="+mn-ea"/>
            </a:endParaRPr>
          </a:p>
          <a:p>
            <a:pPr lvl="1"/>
            <a:r>
              <a:rPr lang="en-US">
                <a:sym typeface="+mn-ea"/>
              </a:rPr>
              <a:t>IS 14297 : 2024/ISO 9226 : 2012</a:t>
            </a:r>
            <a:r>
              <a:rPr lang="en-US">
                <a:sym typeface="+mn-ea"/>
              </a:rPr>
              <a:t> - Corrosion of Metals and Alloys - Corrosivity of Atmospheres - Determination of Corrosion Rate of Standard Specimens for the Evaluation of Corrosivity</a:t>
            </a:r>
            <a:endParaRPr lang="en-US">
              <a:sym typeface="+mn-e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r>
              <a:rPr lang="en-US" sz="2400" b="1">
                <a:sym typeface="+mn-ea"/>
              </a:rPr>
              <a:t>IS 10461 (Part 1) : 1994 - Resistance to inter - Granular corrosion of austenitic stainless steels - Method for determination - Part 1 : corrosion test in nitric acid medium by measurement of loss in mass (Huey Test)</a:t>
            </a:r>
            <a:endParaRPr lang="en-US" sz="2400" b="1">
              <a:sym typeface="+mn-ea"/>
            </a:endParaRPr>
          </a:p>
        </p:txBody>
      </p:sp>
      <p:sp>
        <p:nvSpPr>
          <p:cNvPr id="3" name="Content Placeholder 2"/>
          <p:cNvSpPr>
            <a:spLocks noGrp="1"/>
          </p:cNvSpPr>
          <p:nvPr>
            <p:ph idx="1"/>
          </p:nvPr>
        </p:nvSpPr>
        <p:spPr>
          <a:xfrm>
            <a:off x="838200" y="1825625"/>
            <a:ext cx="10515600" cy="4351338"/>
          </a:xfrm>
        </p:spPr>
        <p:txBody>
          <a:bodyPr/>
          <a:p>
            <a:r>
              <a:rPr lang="en-US" sz="2400" b="1">
                <a:sym typeface="+mn-ea"/>
              </a:rPr>
              <a:t>Scope </a:t>
            </a:r>
            <a:r>
              <a:rPr lang="en-US" sz="2400">
                <a:sym typeface="+mn-ea"/>
              </a:rPr>
              <a:t>-  The test method given in </a:t>
            </a:r>
            <a:r>
              <a:rPr lang="en-US" sz="2400">
                <a:sym typeface="+mn-ea"/>
              </a:rPr>
              <a:t>IS 10461 (Part 1) : 1994 </a:t>
            </a:r>
            <a:r>
              <a:rPr lang="en-US" sz="2400">
                <a:sym typeface="+mn-ea"/>
              </a:rPr>
              <a:t> is applicable to austenitic stainless steels supplied in the form of castings, rolled or forged products and tubes including weld metals and intended to be used in an oxidising media (for example, relatively concentrated nitric acid) </a:t>
            </a:r>
            <a:endParaRPr lang="en-US" sz="2400"/>
          </a:p>
          <a:p>
            <a:r>
              <a:rPr lang="en-US" sz="2400" b="1"/>
              <a:t>Purpose of the test - </a:t>
            </a:r>
            <a:r>
              <a:rPr lang="en-US" sz="2400"/>
              <a:t>The standard states the purpose of the test is to identify the susceptibility of stainless steel to corrosion, specifically the intergranular type*.</a:t>
            </a:r>
            <a:endParaRPr lang="en-US" sz="2400"/>
          </a:p>
          <a:p>
            <a:endParaRPr lang="en-US" sz="2400"/>
          </a:p>
        </p:txBody>
      </p:sp>
      <p:sp>
        <p:nvSpPr>
          <p:cNvPr id="4" name="Text Box 3"/>
          <p:cNvSpPr txBox="1"/>
          <p:nvPr/>
        </p:nvSpPr>
        <p:spPr>
          <a:xfrm>
            <a:off x="464820" y="5050155"/>
            <a:ext cx="11522710" cy="829945"/>
          </a:xfrm>
          <a:prstGeom prst="rect">
            <a:avLst/>
          </a:prstGeom>
          <a:noFill/>
        </p:spPr>
        <p:txBody>
          <a:bodyPr wrap="square" rtlCol="0">
            <a:spAutoFit/>
          </a:bodyPr>
          <a:p>
            <a:r>
              <a:rPr lang="en-US" sz="2400" i="1"/>
              <a:t>*Intergranular corrosion - corrosion in or adjacent to the grain boundaries of a metal (IS 3531:2024)</a:t>
            </a:r>
            <a:endParaRPr lang="en-US" sz="2400" i="1"/>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r>
              <a:rPr lang="en-US" sz="2400" b="1">
                <a:sym typeface="+mn-ea"/>
              </a:rPr>
              <a:t>IS 10461 (Part 1) : 1994 - Resistance to inter - Granular corrosion of austenitic stainless steels - Method for determination - Part 1 : corrosion test in nitric acid medium by measurement of loss in mass (Huey Test)</a:t>
            </a:r>
            <a:br>
              <a:rPr lang="en-US" sz="2400" b="1">
                <a:sym typeface="+mn-ea"/>
              </a:rPr>
            </a:br>
            <a:endParaRPr lang="en-US" sz="2400" b="1">
              <a:sym typeface="+mn-ea"/>
            </a:endParaRPr>
          </a:p>
        </p:txBody>
      </p:sp>
      <p:sp>
        <p:nvSpPr>
          <p:cNvPr id="3" name="Content Placeholder 2"/>
          <p:cNvSpPr>
            <a:spLocks noGrp="1"/>
          </p:cNvSpPr>
          <p:nvPr>
            <p:ph idx="1"/>
          </p:nvPr>
        </p:nvSpPr>
        <p:spPr>
          <a:xfrm>
            <a:off x="838200" y="1825625"/>
            <a:ext cx="10515600" cy="4351338"/>
          </a:xfrm>
        </p:spPr>
        <p:txBody>
          <a:bodyPr>
            <a:normAutofit/>
          </a:bodyPr>
          <a:p>
            <a:r>
              <a:rPr lang="en-US" sz="2400" b="1"/>
              <a:t>Heat treatment</a:t>
            </a:r>
            <a:r>
              <a:rPr lang="en-US" sz="2400"/>
              <a:t> - The standard states that it is necessary to carry out a heat treatment for sensitization in order to verify the effectiveness of the added stabilizing elements or low carbon content to resisting intergranular corrosion.</a:t>
            </a:r>
            <a:endParaRPr lang="en-US" sz="2400"/>
          </a:p>
          <a:p>
            <a:r>
              <a:rPr lang="en-US" sz="2400" b="1"/>
              <a:t>Corrosion test </a:t>
            </a:r>
            <a:r>
              <a:rPr lang="en-US" sz="2400"/>
              <a:t>- </a:t>
            </a:r>
            <a:endParaRPr lang="en-US" sz="2400"/>
          </a:p>
          <a:p>
            <a:pPr lvl="0"/>
            <a:r>
              <a:rPr lang="en-US" sz="2400" b="1"/>
              <a:t>Principle:</a:t>
            </a:r>
            <a:r>
              <a:rPr lang="en-US" sz="2400"/>
              <a:t> The principle of the test is specified i.e. test piece is weighed; then immersed in a boiling solution of nitric acid for 5 periods, each of 48 hour using fresh solutions for each period. The criterion for evaluating the test is loss in mass determined by weighing after each period.*</a:t>
            </a:r>
            <a:endParaRPr lang="en-US" sz="2400"/>
          </a:p>
        </p:txBody>
      </p:sp>
      <p:sp>
        <p:nvSpPr>
          <p:cNvPr id="4" name="Text Box 3"/>
          <p:cNvSpPr txBox="1"/>
          <p:nvPr/>
        </p:nvSpPr>
        <p:spPr>
          <a:xfrm>
            <a:off x="603885" y="5361940"/>
            <a:ext cx="10984230" cy="1322070"/>
          </a:xfrm>
          <a:prstGeom prst="rect">
            <a:avLst/>
          </a:prstGeom>
          <a:noFill/>
        </p:spPr>
        <p:txBody>
          <a:bodyPr wrap="square" rtlCol="0">
            <a:spAutoFit/>
          </a:bodyPr>
          <a:p>
            <a:r>
              <a:rPr lang="en-US" sz="1600">
                <a:sym typeface="+mn-ea"/>
              </a:rPr>
              <a:t>*Thus, this test can be utilized to perform a comparison involving various steels to other objects' corrosion resistance in less oxidizing setups. It is recommended for detecting areas depleted of chromium and precipitations that exist among metals such as sigma phase. It is mainly used for objects that come in contact with highly oxidizing elements such as nitric acid.</a:t>
            </a:r>
            <a:endParaRPr lang="en-US" sz="1600"/>
          </a:p>
          <a:p>
            <a:endParaRPr lang="en-US" sz="16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br>
              <a:rPr lang="en-US" sz="2665" b="1">
                <a:sym typeface="+mn-ea"/>
              </a:rPr>
            </a:br>
            <a:br>
              <a:rPr lang="en-US" sz="2665" b="1">
                <a:sym typeface="+mn-ea"/>
              </a:rPr>
            </a:br>
            <a:r>
              <a:rPr lang="en-US" sz="2665" b="1">
                <a:sym typeface="+mn-ea"/>
              </a:rPr>
              <a:t>IS 10461 (Part 1) : 1994 - Resistance to inter - Granular corrosion of austenitic stainless steels - Method for determination - Part 1 : corrosion test in nitric acid medium by measurement of loss in mass (Huey Test)</a:t>
            </a:r>
            <a:br>
              <a:rPr lang="en-US" sz="2665" b="1">
                <a:sym typeface="+mn-ea"/>
              </a:rPr>
            </a:br>
            <a:br>
              <a:rPr lang="en-US" sz="2665" b="1">
                <a:sym typeface="+mn-ea"/>
              </a:rPr>
            </a:br>
            <a:endParaRPr lang="en-US" sz="2665"/>
          </a:p>
        </p:txBody>
      </p:sp>
      <p:sp>
        <p:nvSpPr>
          <p:cNvPr id="3" name="Content Placeholder 2"/>
          <p:cNvSpPr>
            <a:spLocks noGrp="1"/>
          </p:cNvSpPr>
          <p:nvPr>
            <p:ph idx="1"/>
          </p:nvPr>
        </p:nvSpPr>
        <p:spPr/>
        <p:txBody>
          <a:bodyPr>
            <a:normAutofit lnSpcReduction="10000"/>
          </a:bodyPr>
          <a:p>
            <a:r>
              <a:rPr lang="en-US" b="1"/>
              <a:t>Corrosion test contd..</a:t>
            </a:r>
            <a:endParaRPr lang="en-US" b="1"/>
          </a:p>
          <a:p>
            <a:r>
              <a:rPr lang="en-US" b="1"/>
              <a:t>Procedure</a:t>
            </a:r>
            <a:endParaRPr lang="en-US" b="1"/>
          </a:p>
          <a:p>
            <a:r>
              <a:rPr lang="en-US"/>
              <a:t>The apparatus and chemicals required for conducting the test are specified</a:t>
            </a:r>
            <a:endParaRPr lang="en-US"/>
          </a:p>
          <a:p>
            <a:r>
              <a:rPr lang="en-US"/>
              <a:t>The procedure for preparing the test piece and conducting the test is also specified </a:t>
            </a:r>
            <a:endParaRPr lang="en-US"/>
          </a:p>
          <a:p>
            <a:r>
              <a:rPr lang="en-US" b="1"/>
              <a:t>Expression of results</a:t>
            </a:r>
            <a:endParaRPr lang="en-US" b="1"/>
          </a:p>
          <a:p>
            <a:r>
              <a:rPr lang="en-US"/>
              <a:t>Finally, it is specified that the results shall be expressed in terms of corrosion rate (either as millimetres per year or grams per square metre per hour) to be calculated as per a formula</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r>
              <a:rPr lang="en-US" sz="2400" b="1">
                <a:sym typeface="+mn-ea"/>
              </a:rPr>
              <a:t>IS 14297 : 2024/ISO 9226 : 2012 - Corrosion of Metals and Alloys - Corrosivity of Atmospheres - Determination of Corrosion Rate of Standard Specimens for the Evaluation of Corrosivity</a:t>
            </a:r>
            <a:endParaRPr lang="en-US" sz="2400" b="1">
              <a:sym typeface="+mn-ea"/>
            </a:endParaRPr>
          </a:p>
        </p:txBody>
      </p:sp>
      <p:sp>
        <p:nvSpPr>
          <p:cNvPr id="3" name="Content Placeholder 2"/>
          <p:cNvSpPr>
            <a:spLocks noGrp="1"/>
          </p:cNvSpPr>
          <p:nvPr>
            <p:ph idx="1"/>
          </p:nvPr>
        </p:nvSpPr>
        <p:spPr/>
        <p:txBody>
          <a:bodyPr>
            <a:normAutofit lnSpcReduction="20000"/>
          </a:bodyPr>
          <a:p>
            <a:r>
              <a:rPr lang="en-US" b="1"/>
              <a:t>Scope</a:t>
            </a:r>
            <a:r>
              <a:rPr lang="en-US"/>
              <a:t> - This standard specifies methods which can be used for the determination of corrosion rate with standard specimens. The values obtained from the measurements (corrosion rates for the first year of exposure) are intended to be used as classification criteria for the evaluation of atmospheric corrosivity</a:t>
            </a:r>
            <a:endParaRPr lang="en-US"/>
          </a:p>
          <a:p>
            <a:r>
              <a:rPr lang="en-US" b="1"/>
              <a:t>Principle</a:t>
            </a:r>
            <a:r>
              <a:rPr lang="en-US"/>
              <a:t> - The corrosivity of the exposure locations or of industrial installation sites is deduced from the corrosion rate, calculated from the loss of mass per unit area of standard specimens following the removal of corrosion products from the specimens after exposure periods of one year.</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Autofit/>
          </a:bodyPr>
          <a:p>
            <a:r>
              <a:rPr lang="en-US" sz="2400" b="1">
                <a:sym typeface="+mn-ea"/>
              </a:rPr>
              <a:t>IS 14297 : 2024/ISO 9226 : 2012 - Corrosion of Metals and Alloys - Corrosivity of Atmospheres - Determination of Corrosion Rate of Standard Specimens for the Evaluation of Corrosivity</a:t>
            </a:r>
            <a:br>
              <a:rPr lang="en-US" sz="2400" b="1">
                <a:sym typeface="+mn-ea"/>
              </a:rPr>
            </a:br>
            <a:endParaRPr lang="en-US" sz="2400" b="1">
              <a:sym typeface="+mn-ea"/>
            </a:endParaRPr>
          </a:p>
        </p:txBody>
      </p:sp>
      <p:sp>
        <p:nvSpPr>
          <p:cNvPr id="3" name="Content Placeholder 2"/>
          <p:cNvSpPr>
            <a:spLocks noGrp="1"/>
          </p:cNvSpPr>
          <p:nvPr>
            <p:ph idx="1"/>
          </p:nvPr>
        </p:nvSpPr>
        <p:spPr/>
        <p:txBody>
          <a:bodyPr>
            <a:normAutofit lnSpcReduction="10000"/>
          </a:bodyPr>
          <a:p>
            <a:r>
              <a:rPr lang="en-US" b="1"/>
              <a:t>Standard Specimen</a:t>
            </a:r>
            <a:r>
              <a:rPr lang="en-US"/>
              <a:t> - The types (steel, zinc, copper, aluminium) of test specimen and their dimensions have been specified. It is also specified that the specimen shall be cleaned and method therefor specified</a:t>
            </a:r>
            <a:endParaRPr lang="en-US"/>
          </a:p>
          <a:p>
            <a:r>
              <a:rPr lang="en-US" b="1"/>
              <a:t>Exposure of standard specimen</a:t>
            </a:r>
            <a:r>
              <a:rPr lang="en-US"/>
              <a:t> - It is specified that the specimen shall be exposed to the atmosphere for one year, starting at the beginning of the worst corrosive period of the year</a:t>
            </a:r>
            <a:endParaRPr lang="en-US"/>
          </a:p>
          <a:p>
            <a:r>
              <a:rPr lang="en-US"/>
              <a:t>After exposure, the corrosion products formed on specimens shall be removed and reweighed</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sz="2665" b="1">
                <a:sym typeface="+mn-ea"/>
              </a:rPr>
              <a:t>IS 14297 : 2024/ISO 9226 : 2012 - Corrosion of Metals and Alloys - Corrosivity of Atmospheres - Determination of Corrosion Rate of Standard Specimens for the Evaluation of Corrosivity</a:t>
            </a:r>
            <a:br>
              <a:rPr lang="en-US" sz="2665" b="1">
                <a:sym typeface="+mn-ea"/>
              </a:rPr>
            </a:br>
            <a:endParaRPr lang="en-US" sz="2665"/>
          </a:p>
        </p:txBody>
      </p:sp>
      <p:sp>
        <p:nvSpPr>
          <p:cNvPr id="3" name="Content Placeholder 2"/>
          <p:cNvSpPr>
            <a:spLocks noGrp="1"/>
          </p:cNvSpPr>
          <p:nvPr>
            <p:ph idx="1"/>
          </p:nvPr>
        </p:nvSpPr>
        <p:spPr/>
        <p:txBody>
          <a:bodyPr/>
          <a:p>
            <a:r>
              <a:rPr lang="en-US" b="1"/>
              <a:t>Expression of results </a:t>
            </a:r>
            <a:r>
              <a:rPr lang="en-US"/>
              <a:t>- </a:t>
            </a:r>
            <a:endParaRPr lang="en-US"/>
          </a:p>
          <a:p>
            <a:r>
              <a:rPr lang="en-US"/>
              <a:t>Finally, results are expressed in terms of the corrosion rate for each metal as mass loss per unit area over time or as a thickness reduction rate</a:t>
            </a:r>
            <a:endParaRPr lang="en-US"/>
          </a:p>
          <a:p>
            <a:r>
              <a:rPr lang="en-US"/>
              <a:t>These results can help determine and classify the corrosivity of the atmosphere for different kinds of metals</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br>
              <a:rPr lang="en-US" b="1">
                <a:sym typeface="+mn-ea"/>
              </a:rPr>
            </a:br>
            <a:r>
              <a:rPr lang="en-US" b="1">
                <a:sym typeface="+mn-ea"/>
              </a:rPr>
              <a:t>Standards on Methods of test for Corrosion Testing</a:t>
            </a:r>
            <a:br>
              <a:rPr lang="en-US" b="1">
                <a:sym typeface="+mn-ea"/>
              </a:rPr>
            </a:br>
            <a:r>
              <a:rPr lang="en-US" b="1">
                <a:sym typeface="+mn-ea"/>
              </a:rPr>
              <a:t> </a:t>
            </a:r>
            <a:endParaRPr lang="en-US"/>
          </a:p>
        </p:txBody>
      </p:sp>
      <p:sp>
        <p:nvSpPr>
          <p:cNvPr id="3" name="Content Placeholder 2"/>
          <p:cNvSpPr>
            <a:spLocks noGrp="1"/>
          </p:cNvSpPr>
          <p:nvPr>
            <p:ph idx="1"/>
          </p:nvPr>
        </p:nvSpPr>
        <p:spPr/>
        <p:txBody>
          <a:bodyPr>
            <a:normAutofit lnSpcReduction="10000"/>
          </a:bodyPr>
          <a:p>
            <a:r>
              <a:rPr lang="en-US"/>
              <a:t>From the examination of these two standards, we observed that corrosion tests can be used for:</a:t>
            </a:r>
            <a:endParaRPr lang="en-US"/>
          </a:p>
          <a:p>
            <a:pPr lvl="1"/>
            <a:r>
              <a:rPr lang="en-US"/>
              <a:t>Determination of susceptility of certain materials to certain type of corrosion under certain conditions - which can help us in figuring out the underlying reasons affecting the corrosion resistance of the material and addressing it. (The Huey test, for example, can help identify issues with heat treatment or welding which are affecting the corrosion resistance of stainless steel)</a:t>
            </a:r>
            <a:endParaRPr lang="en-US"/>
          </a:p>
          <a:p>
            <a:pPr lvl="1"/>
            <a:r>
              <a:rPr lang="en-US"/>
              <a:t>Classification of atmospheric corrosivity with respect to certain materials - which can help us predict the useful life of a given material under certain atmospheric conditions and also in selection of materials for given conditions.</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t>Advantages of standards in corrosion protection</a:t>
            </a:r>
            <a:endParaRPr lang="en-US"/>
          </a:p>
        </p:txBody>
      </p:sp>
      <p:sp>
        <p:nvSpPr>
          <p:cNvPr id="3" name="Content Placeholder 2"/>
          <p:cNvSpPr>
            <a:spLocks noGrp="1"/>
          </p:cNvSpPr>
          <p:nvPr>
            <p:ph idx="1"/>
          </p:nvPr>
        </p:nvSpPr>
        <p:spPr>
          <a:xfrm>
            <a:off x="838200" y="1691005"/>
            <a:ext cx="10515600" cy="4486275"/>
          </a:xfrm>
        </p:spPr>
        <p:txBody>
          <a:bodyPr>
            <a:normAutofit fontScale="90000"/>
          </a:bodyPr>
          <a:p>
            <a:r>
              <a:rPr lang="en-US" b="1"/>
              <a:t>Vocabulary and terminology standards</a:t>
            </a:r>
            <a:r>
              <a:rPr lang="en-US"/>
              <a:t> provide authentic information on important terms and principles and bridge the communication gap in conversations around corrosion engineering</a:t>
            </a:r>
            <a:endParaRPr lang="en-US"/>
          </a:p>
          <a:p>
            <a:r>
              <a:rPr lang="en-US" b="1"/>
              <a:t>Material specification</a:t>
            </a:r>
            <a:r>
              <a:rPr lang="en-US"/>
              <a:t> </a:t>
            </a:r>
            <a:r>
              <a:rPr lang="en-US" b="1"/>
              <a:t>standards</a:t>
            </a:r>
            <a:r>
              <a:rPr lang="en-US"/>
              <a:t> such as protective coating standards can help engineers in easily selecting the correct protective coatings for a given application, thus saving time and costs</a:t>
            </a:r>
            <a:endParaRPr lang="en-US"/>
          </a:p>
          <a:p>
            <a:r>
              <a:rPr lang="en-US" b="1"/>
              <a:t>Codes of Practice Standards</a:t>
            </a:r>
            <a:r>
              <a:rPr lang="en-US"/>
              <a:t> serve as readymade and dependable guides  to implement corrosion protection solutions which obviate the need to design solutions from scratch, again leading to saving in time and cost</a:t>
            </a:r>
            <a:endParaRPr lang="en-US"/>
          </a:p>
          <a:p>
            <a:endParaRPr lang="en-US" b="1"/>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sym typeface="+mn-ea"/>
              </a:rPr>
              <a:t>Advantages of standards in corrosion protection</a:t>
            </a:r>
            <a:endParaRPr lang="en-US"/>
          </a:p>
        </p:txBody>
      </p:sp>
      <p:sp>
        <p:nvSpPr>
          <p:cNvPr id="3" name="Content Placeholder 2"/>
          <p:cNvSpPr>
            <a:spLocks noGrp="1"/>
          </p:cNvSpPr>
          <p:nvPr>
            <p:ph idx="1"/>
          </p:nvPr>
        </p:nvSpPr>
        <p:spPr/>
        <p:txBody>
          <a:bodyPr/>
          <a:p>
            <a:r>
              <a:rPr lang="en-US" b="1">
                <a:sym typeface="+mn-ea"/>
              </a:rPr>
              <a:t>Contd..</a:t>
            </a:r>
            <a:endParaRPr lang="en-US" b="1">
              <a:sym typeface="+mn-ea"/>
            </a:endParaRPr>
          </a:p>
          <a:p>
            <a:r>
              <a:rPr lang="en-US" b="1">
                <a:sym typeface="+mn-ea"/>
              </a:rPr>
              <a:t>Method of Test Standards </a:t>
            </a:r>
            <a:r>
              <a:rPr lang="en-US">
                <a:sym typeface="+mn-ea"/>
              </a:rPr>
              <a:t>provide standardized methods for corrosion tests which increase confidence in test results among different stakeholders by ensuring repeatability and reproducibility of results</a:t>
            </a:r>
            <a:endParaRPr lang="en-US"/>
          </a:p>
          <a:p>
            <a:pPr marL="0" indent="0">
              <a:buNone/>
            </a:pPr>
            <a:r>
              <a:rPr lang="en-US" b="1">
                <a:sym typeface="+mn-ea"/>
              </a:rPr>
              <a:t>Overall, standards help engineers in making important decisions related to material selection, design and implementation of corrosion protection.</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t>Definition of corrosion as per Indian Standard</a:t>
            </a:r>
            <a:endParaRPr lang="en-US"/>
          </a:p>
        </p:txBody>
      </p:sp>
      <p:sp>
        <p:nvSpPr>
          <p:cNvPr id="3" name="Content Placeholder 2"/>
          <p:cNvSpPr>
            <a:spLocks noGrp="1"/>
          </p:cNvSpPr>
          <p:nvPr>
            <p:ph sz="half" idx="1"/>
          </p:nvPr>
        </p:nvSpPr>
        <p:spPr>
          <a:xfrm>
            <a:off x="838200" y="1825625"/>
            <a:ext cx="5181600" cy="4351338"/>
          </a:xfrm>
        </p:spPr>
        <p:txBody>
          <a:bodyPr>
            <a:normAutofit/>
          </a:bodyPr>
          <a:p>
            <a:endParaRPr lang="en-US" i="1"/>
          </a:p>
          <a:p>
            <a:endParaRPr lang="en-US"/>
          </a:p>
          <a:p>
            <a:endParaRPr lang="en-US"/>
          </a:p>
          <a:p>
            <a:endParaRPr lang="en-US"/>
          </a:p>
        </p:txBody>
      </p:sp>
      <p:sp>
        <p:nvSpPr>
          <p:cNvPr id="4" name="Content Placeholder 3"/>
          <p:cNvSpPr>
            <a:spLocks noGrp="1"/>
          </p:cNvSpPr>
          <p:nvPr>
            <p:ph sz="half" idx="2"/>
          </p:nvPr>
        </p:nvSpPr>
        <p:spPr>
          <a:xfrm>
            <a:off x="1210945" y="1825625"/>
            <a:ext cx="10142855" cy="4351655"/>
          </a:xfrm>
        </p:spPr>
        <p:txBody>
          <a:bodyPr>
            <a:normAutofit fontScale="60000"/>
          </a:bodyPr>
          <a:p>
            <a:pPr marL="0" indent="0">
              <a:lnSpc>
                <a:spcPct val="150000"/>
              </a:lnSpc>
              <a:buNone/>
            </a:pPr>
            <a:r>
              <a:rPr lang="en-US" sz="4000">
                <a:sym typeface="+mn-ea"/>
              </a:rPr>
              <a:t>As per IS 3531:2024 (Corrosion of Metals and Alloys —Vocabulary)</a:t>
            </a:r>
            <a:r>
              <a:rPr lang="en-US" sz="4000"/>
              <a:t>, corrosion is defined as:</a:t>
            </a:r>
            <a:endParaRPr lang="en-US" sz="4000"/>
          </a:p>
          <a:p>
            <a:pPr marL="0" indent="0">
              <a:lnSpc>
                <a:spcPct val="150000"/>
              </a:lnSpc>
              <a:buNone/>
            </a:pPr>
            <a:r>
              <a:rPr lang="en-US" sz="4000" b="1" i="1">
                <a:sym typeface="+mn-ea"/>
              </a:rPr>
              <a:t>Physicochemical interaction between a metallic material and its environment that results in changes in the properties of the metal, and that may lead to significant impairment of the function of the metal, the environment or the technical system, of which these form a part (This interaction is often of an electrochemical nature.)</a:t>
            </a:r>
            <a:endParaRPr lang="en-US" sz="4000" b="1" i="1">
              <a:sym typeface="+mn-ea"/>
            </a:endParaRPr>
          </a:p>
          <a:p>
            <a:pPr>
              <a:lnSpc>
                <a:spcPct val="150000"/>
              </a:lnSpc>
            </a:pPr>
            <a:endParaRPr lang="en-US">
              <a:sym typeface="+mn-ea"/>
            </a:endParaRPr>
          </a:p>
          <a:p>
            <a:pPr marL="0" indent="0">
              <a:lnSpc>
                <a:spcPct val="150000"/>
              </a:lnSpc>
              <a:buNone/>
            </a:pPr>
            <a:endParaRPr lang="en-US">
              <a:sym typeface="+mn-ea"/>
            </a:endParaRPr>
          </a:p>
          <a:p>
            <a:pPr>
              <a:lnSpc>
                <a:spcPct val="150000"/>
              </a:lnSpc>
            </a:pPr>
            <a:endParaRPr lang="en-US">
              <a:sym typeface="+mn-ea"/>
            </a:endParaRPr>
          </a:p>
          <a:p>
            <a:pPr>
              <a:lnSpc>
                <a:spcPct val="150000"/>
              </a:lnSpc>
            </a:pPr>
            <a:endParaRPr lang="en-US">
              <a:sym typeface="+mn-ea"/>
            </a:endParaRPr>
          </a:p>
          <a:p>
            <a:pPr>
              <a:lnSpc>
                <a:spcPct val="150000"/>
              </a:lnSpc>
            </a:pP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t>Comparison of a standards based and non-standards based approach in corrosion protection</a:t>
            </a:r>
            <a:endParaRPr lang="en-US"/>
          </a:p>
        </p:txBody>
      </p:sp>
      <p:sp>
        <p:nvSpPr>
          <p:cNvPr id="4" name="Text Placeholder 3"/>
          <p:cNvSpPr>
            <a:spLocks noGrp="1"/>
          </p:cNvSpPr>
          <p:nvPr>
            <p:ph type="body" idx="1"/>
          </p:nvPr>
        </p:nvSpPr>
        <p:spPr/>
        <p:txBody>
          <a:bodyPr/>
          <a:p>
            <a:r>
              <a:rPr lang="en-US"/>
              <a:t>Standards based approach	</a:t>
            </a:r>
            <a:endParaRPr lang="en-US"/>
          </a:p>
        </p:txBody>
      </p:sp>
      <p:sp>
        <p:nvSpPr>
          <p:cNvPr id="5" name="Content Placeholder 4"/>
          <p:cNvSpPr>
            <a:spLocks noGrp="1"/>
          </p:cNvSpPr>
          <p:nvPr>
            <p:ph sz="half" idx="2"/>
          </p:nvPr>
        </p:nvSpPr>
        <p:spPr/>
        <p:txBody>
          <a:bodyPr>
            <a:normAutofit fontScale="70000"/>
          </a:bodyPr>
          <a:p>
            <a:r>
              <a:rPr lang="en-US"/>
              <a:t>Ensures Clear and common understanding of basic principles among engineers</a:t>
            </a:r>
            <a:endParaRPr lang="en-US"/>
          </a:p>
          <a:p>
            <a:r>
              <a:rPr lang="en-US"/>
              <a:t>Ensures quick and cost effective material selection for corrosion protection</a:t>
            </a:r>
            <a:endParaRPr lang="en-US"/>
          </a:p>
          <a:p>
            <a:r>
              <a:rPr lang="en-US"/>
              <a:t>Ensures readymade solutions for corrosion problems</a:t>
            </a:r>
            <a:endParaRPr lang="en-US"/>
          </a:p>
          <a:p>
            <a:r>
              <a:rPr lang="en-US"/>
              <a:t>Ensures results of corrosion tests are repeable and reproducible, increasing confidence and acceptability of users	 without the need for addl checks</a:t>
            </a:r>
            <a:endParaRPr lang="en-US"/>
          </a:p>
        </p:txBody>
      </p:sp>
      <p:sp>
        <p:nvSpPr>
          <p:cNvPr id="6" name="Text Placeholder 5"/>
          <p:cNvSpPr>
            <a:spLocks noGrp="1"/>
          </p:cNvSpPr>
          <p:nvPr>
            <p:ph type="body" sz="quarter" idx="3"/>
          </p:nvPr>
        </p:nvSpPr>
        <p:spPr/>
        <p:txBody>
          <a:bodyPr/>
          <a:p>
            <a:r>
              <a:rPr lang="en-US"/>
              <a:t>Non Standards based approach</a:t>
            </a:r>
            <a:endParaRPr lang="en-US"/>
          </a:p>
        </p:txBody>
      </p:sp>
      <p:sp>
        <p:nvSpPr>
          <p:cNvPr id="7" name="Content Placeholder 6"/>
          <p:cNvSpPr>
            <a:spLocks noGrp="1"/>
          </p:cNvSpPr>
          <p:nvPr>
            <p:ph sz="quarter" idx="4"/>
          </p:nvPr>
        </p:nvSpPr>
        <p:spPr/>
        <p:txBody>
          <a:bodyPr>
            <a:noAutofit/>
          </a:bodyPr>
          <a:p>
            <a:r>
              <a:rPr lang="en-US" sz="2000"/>
              <a:t>Inconsistent understanding of principles and communication gap among engineers</a:t>
            </a:r>
            <a:endParaRPr lang="en-US" sz="2000"/>
          </a:p>
          <a:p>
            <a:r>
              <a:rPr lang="en-US" sz="2000"/>
              <a:t>Material selection requires research and development, leading to delays and cost overrun</a:t>
            </a:r>
            <a:endParaRPr lang="en-US" sz="2000"/>
          </a:p>
          <a:p>
            <a:r>
              <a:rPr lang="en-US" sz="2000"/>
              <a:t>For given situation, solutions to corrosion problems need to be developed from scratch</a:t>
            </a:r>
            <a:endParaRPr lang="en-US" sz="2000"/>
          </a:p>
          <a:p>
            <a:r>
              <a:rPr lang="en-US" sz="2000"/>
              <a:t>Corrosion test results need to be subjected to secondary checks to be acceptable to users</a:t>
            </a:r>
            <a:endParaRPr lang="en-US" sz="2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Bibliography/Resources</a:t>
            </a:r>
            <a:endParaRPr lang="en-US"/>
          </a:p>
        </p:txBody>
      </p:sp>
      <p:sp>
        <p:nvSpPr>
          <p:cNvPr id="3" name="Content Placeholder 2"/>
          <p:cNvSpPr>
            <a:spLocks noGrp="1"/>
          </p:cNvSpPr>
          <p:nvPr>
            <p:ph idx="1"/>
          </p:nvPr>
        </p:nvSpPr>
        <p:spPr>
          <a:xfrm>
            <a:off x="838200" y="1691640"/>
            <a:ext cx="10515600" cy="4485640"/>
          </a:xfrm>
        </p:spPr>
        <p:txBody>
          <a:bodyPr>
            <a:noAutofit/>
          </a:bodyPr>
          <a:p>
            <a:r>
              <a:rPr lang="en-US"/>
              <a:t>M.G. Fontana, Corrosion Engineering, 3rd Ed., McGraw-Hill, 1987.</a:t>
            </a:r>
            <a:endParaRPr lang="en-US"/>
          </a:p>
          <a:p>
            <a:r>
              <a:rPr lang="en-US"/>
              <a:t>D. Talbot, J.R. Talbot, Corrosion Science and Technology, CRC Press, 1997.</a:t>
            </a:r>
            <a:endParaRPr lang="en-US"/>
          </a:p>
          <a:p>
            <a:r>
              <a:rPr lang="en-US"/>
              <a:t>H.H. Uhlig, Corrosion and Corrosion Control, 3rd Ed., John Wiley, 1985.</a:t>
            </a:r>
            <a:endParaRPr lang="en-US"/>
          </a:p>
          <a:p>
            <a:r>
              <a:rPr lang="en-US"/>
              <a:t>A.S. Khanna, Introduction to High Temperature Oxidation and Corrosion, ASM International, Ohio, 2002.</a:t>
            </a:r>
            <a:endParaRPr lang="en-US"/>
          </a:p>
          <a:p>
            <a:r>
              <a:rPr lang="en-US"/>
              <a:t>https://www.corrosionpedia.com </a:t>
            </a:r>
            <a:endParaRPr lang="en-US"/>
          </a:p>
          <a:p>
            <a:r>
              <a:rPr lang="en-US"/>
              <a:t>www.bis.gov.in</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sym typeface="+mn-ea"/>
              </a:rPr>
              <a:t>Corrosion Principles as per Indian Standards</a:t>
            </a:r>
            <a:br>
              <a:rPr lang="en-US"/>
            </a:br>
            <a:endParaRPr lang="en-US"/>
          </a:p>
        </p:txBody>
      </p:sp>
      <p:sp>
        <p:nvSpPr>
          <p:cNvPr id="5" name="Content Placeholder 4"/>
          <p:cNvSpPr>
            <a:spLocks noGrp="1"/>
          </p:cNvSpPr>
          <p:nvPr>
            <p:ph idx="1"/>
          </p:nvPr>
        </p:nvSpPr>
        <p:spPr>
          <a:xfrm>
            <a:off x="838200" y="1510030"/>
            <a:ext cx="10515600" cy="4667250"/>
          </a:xfrm>
        </p:spPr>
        <p:txBody>
          <a:bodyPr>
            <a:normAutofit fontScale="90000" lnSpcReduction="20000"/>
          </a:bodyPr>
          <a:p>
            <a:r>
              <a:rPr lang="en-US" sz="3200">
                <a:sym typeface="+mn-ea"/>
              </a:rPr>
              <a:t>IS 3531:2024 (Corrosion of Metals and Alloys —Vocabulary) also defines several important principles related to corrosion in different areas including</a:t>
            </a:r>
            <a:endParaRPr lang="en-US" sz="3200">
              <a:sym typeface="+mn-ea"/>
            </a:endParaRPr>
          </a:p>
          <a:p>
            <a:r>
              <a:rPr lang="en-US" sz="3200" b="1">
                <a:sym typeface="+mn-ea"/>
              </a:rPr>
              <a:t>Electrochemical Cell</a:t>
            </a:r>
            <a:r>
              <a:rPr lang="en-US" sz="3200">
                <a:sym typeface="+mn-ea"/>
              </a:rPr>
              <a:t> (electrolyte, electrode, anode, cathode, passivation, polarization etc.)</a:t>
            </a:r>
            <a:endParaRPr lang="en-US" sz="3200">
              <a:sym typeface="+mn-ea"/>
            </a:endParaRPr>
          </a:p>
          <a:p>
            <a:r>
              <a:rPr lang="en-US" sz="3200" b="1">
                <a:sym typeface="+mn-ea"/>
              </a:rPr>
              <a:t>Reaction Rates</a:t>
            </a:r>
            <a:r>
              <a:rPr lang="en-US" sz="3200">
                <a:sym typeface="+mn-ea"/>
              </a:rPr>
              <a:t> (Anodic and Cathodic partial current, current density/potential curve/</a:t>
            </a:r>
            <a:r>
              <a:rPr lang="en-US" sz="3200"/>
              <a:t>polarization curve etc.)</a:t>
            </a:r>
            <a:endParaRPr lang="en-US" sz="3200"/>
          </a:p>
          <a:p>
            <a:r>
              <a:rPr lang="en-US" sz="3200" b="1"/>
              <a:t>Passivation</a:t>
            </a:r>
            <a:r>
              <a:rPr lang="en-US" sz="3200"/>
              <a:t> (Passivation potential, depassivation etc.)</a:t>
            </a:r>
            <a:endParaRPr lang="en-US" sz="3200"/>
          </a:p>
          <a:p>
            <a:r>
              <a:rPr lang="en-US" sz="3200" b="1"/>
              <a:t>Electrochemical protection</a:t>
            </a:r>
            <a:r>
              <a:rPr lang="en-US" sz="3200"/>
              <a:t> (Anodic and Cathodic protection, sacrifical anode etc.)</a:t>
            </a:r>
            <a:endParaRPr lang="en-US" sz="3200"/>
          </a:p>
          <a:p>
            <a:r>
              <a:rPr lang="en-US" sz="3200" b="1"/>
              <a:t>Electrochemical corrosion tests</a:t>
            </a:r>
            <a:r>
              <a:rPr lang="en-US" sz="3200"/>
              <a:t> (potentiostatic test, galvanostatic test etc.)</a:t>
            </a:r>
            <a:endParaRPr 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t>Corrosion Principles as per Indian Standards</a:t>
            </a:r>
            <a:endParaRPr lang="en-US"/>
          </a:p>
        </p:txBody>
      </p:sp>
      <p:sp>
        <p:nvSpPr>
          <p:cNvPr id="5" name="Content Placeholder 4"/>
          <p:cNvSpPr>
            <a:spLocks noGrp="1"/>
          </p:cNvSpPr>
          <p:nvPr>
            <p:ph idx="1"/>
          </p:nvPr>
        </p:nvSpPr>
        <p:spPr/>
        <p:txBody>
          <a:bodyPr>
            <a:noAutofit/>
          </a:bodyPr>
          <a:p>
            <a:pPr marL="0" indent="0">
              <a:buNone/>
            </a:pPr>
            <a:r>
              <a:rPr lang="en-US" sz="2300" b="1">
                <a:sym typeface="+mn-ea"/>
              </a:rPr>
              <a:t>Some examples of principles defined in the Indian Standard are:</a:t>
            </a:r>
            <a:endParaRPr lang="en-US" sz="2300" b="1">
              <a:sym typeface="+mn-ea"/>
            </a:endParaRPr>
          </a:p>
          <a:p>
            <a:pPr marL="0" indent="0">
              <a:buNone/>
            </a:pPr>
            <a:r>
              <a:rPr lang="en-US" sz="2300" b="1">
                <a:sym typeface="+mn-ea"/>
              </a:rPr>
              <a:t>Electrochemical corrosion </a:t>
            </a:r>
            <a:r>
              <a:rPr lang="en-US" sz="2300">
                <a:sym typeface="+mn-ea"/>
              </a:rPr>
              <a:t>- defined as corrosion  involving at least one anodic reaction and one cathodic reaction. </a:t>
            </a:r>
            <a:endParaRPr lang="en-US" sz="2300">
              <a:sym typeface="+mn-ea"/>
            </a:endParaRPr>
          </a:p>
          <a:p>
            <a:pPr marL="457200" lvl="1" indent="0">
              <a:buNone/>
            </a:pPr>
            <a:r>
              <a:rPr lang="en-US" sz="1970">
                <a:sym typeface="+mn-ea"/>
              </a:rPr>
              <a:t>Where </a:t>
            </a:r>
            <a:r>
              <a:rPr lang="en-US" sz="1970" b="1">
                <a:sym typeface="+mn-ea"/>
              </a:rPr>
              <a:t>Anodic reaction  </a:t>
            </a:r>
            <a:r>
              <a:rPr lang="en-US" sz="1970">
                <a:sym typeface="+mn-ea"/>
              </a:rPr>
              <a:t>is defined as- electrode reaction equivalent to a transfer of positive charge from the electronic conductor to the electrolyte and </a:t>
            </a:r>
            <a:r>
              <a:rPr lang="en-US" sz="1970" b="1">
                <a:sym typeface="+mn-ea"/>
              </a:rPr>
              <a:t>Cathodic reaction </a:t>
            </a:r>
            <a:r>
              <a:rPr lang="en-US" sz="1970">
                <a:sym typeface="+mn-ea"/>
              </a:rPr>
              <a:t>as</a:t>
            </a:r>
            <a:r>
              <a:rPr lang="en-US" sz="1970" b="1">
                <a:sym typeface="+mn-ea"/>
              </a:rPr>
              <a:t> </a:t>
            </a:r>
            <a:r>
              <a:rPr lang="en-US" sz="1970">
                <a:sym typeface="+mn-ea"/>
              </a:rPr>
              <a:t>- transfer of negative charge from the electronic conductor to the electrolyte</a:t>
            </a:r>
            <a:endParaRPr lang="en-US" sz="1970">
              <a:sym typeface="+mn-ea"/>
            </a:endParaRPr>
          </a:p>
          <a:p>
            <a:pPr marL="457200" lvl="1" indent="0">
              <a:buNone/>
            </a:pPr>
            <a:endParaRPr lang="en-US" sz="2300">
              <a:sym typeface="+mn-ea"/>
            </a:endParaRPr>
          </a:p>
          <a:p>
            <a:pPr marL="0" lvl="0" indent="0">
              <a:buNone/>
            </a:pPr>
            <a:r>
              <a:rPr lang="en-US" sz="2300" b="1">
                <a:sym typeface="+mn-ea"/>
              </a:rPr>
              <a:t>Passivation</a:t>
            </a:r>
            <a:r>
              <a:rPr lang="en-US" sz="2300">
                <a:sym typeface="+mn-ea"/>
              </a:rPr>
              <a:t> - defined as decrease of corrosion rate  by a passivation layer.</a:t>
            </a:r>
            <a:endParaRPr lang="en-US" sz="2300">
              <a:sym typeface="+mn-ea"/>
            </a:endParaRPr>
          </a:p>
          <a:p>
            <a:pPr marL="457200" lvl="1" indent="0">
              <a:buNone/>
            </a:pPr>
            <a:r>
              <a:rPr lang="en-US" sz="1970"/>
              <a:t>Where, </a:t>
            </a:r>
            <a:r>
              <a:rPr lang="en-US" sz="1970" b="1"/>
              <a:t>corrosion rate</a:t>
            </a:r>
            <a:r>
              <a:rPr lang="en-US" sz="1970"/>
              <a:t> is defined as corrosion effect on a metal per unit time and </a:t>
            </a:r>
            <a:r>
              <a:rPr lang="en-US" sz="1970" b="1"/>
              <a:t>passivation</a:t>
            </a:r>
            <a:r>
              <a:rPr lang="en-US" sz="1970"/>
              <a:t> </a:t>
            </a:r>
            <a:r>
              <a:rPr lang="en-US" sz="1970" b="1"/>
              <a:t>layer</a:t>
            </a:r>
            <a:r>
              <a:rPr lang="en-US" sz="1970"/>
              <a:t> as thin, adherent, protective layer formed on a metal surface through a reaction between the metal and its environment</a:t>
            </a:r>
            <a:endParaRPr lang="en-US" sz="197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t>Types of Corrosion as per Indian Standards</a:t>
            </a:r>
            <a:endParaRPr lang="en-US"/>
          </a:p>
        </p:txBody>
      </p:sp>
      <p:sp>
        <p:nvSpPr>
          <p:cNvPr id="5" name="Content Placeholder 4"/>
          <p:cNvSpPr>
            <a:spLocks noGrp="1"/>
          </p:cNvSpPr>
          <p:nvPr>
            <p:ph idx="1"/>
          </p:nvPr>
        </p:nvSpPr>
        <p:spPr>
          <a:xfrm>
            <a:off x="838200" y="1467485"/>
            <a:ext cx="10515600" cy="4709795"/>
          </a:xfrm>
        </p:spPr>
        <p:txBody>
          <a:bodyPr>
            <a:normAutofit fontScale="90000" lnSpcReduction="10000"/>
          </a:bodyPr>
          <a:p>
            <a:pPr marL="0" indent="0">
              <a:buNone/>
            </a:pPr>
            <a:r>
              <a:rPr lang="en-US"/>
              <a:t>There are various types of corrosion which are defined in </a:t>
            </a:r>
            <a:r>
              <a:rPr lang="en-US">
                <a:sym typeface="+mn-ea"/>
              </a:rPr>
              <a:t>IS 3531:2024 (Corrosion of Metals and Alloys —Vocabulary), such as:</a:t>
            </a:r>
            <a:endParaRPr lang="en-US">
              <a:sym typeface="+mn-ea"/>
            </a:endParaRPr>
          </a:p>
          <a:p>
            <a:r>
              <a:rPr lang="en-US" b="1"/>
              <a:t>General corrosion</a:t>
            </a:r>
            <a:r>
              <a:rPr lang="en-US"/>
              <a:t> - corrosion proceeding over the whole surface of the metal exposed to the corrosive environment</a:t>
            </a:r>
            <a:endParaRPr lang="en-US"/>
          </a:p>
          <a:p>
            <a:r>
              <a:rPr lang="en-US" b="1"/>
              <a:t>Localized corrosion</a:t>
            </a:r>
            <a:r>
              <a:rPr lang="en-US"/>
              <a:t> - corrosion preferentially concentrated on discrete sites of the metal surface exposed to the corrosive environment</a:t>
            </a:r>
            <a:endParaRPr lang="en-US"/>
          </a:p>
          <a:p>
            <a:r>
              <a:rPr lang="en-US" b="1"/>
              <a:t>Pitting corrosion</a:t>
            </a:r>
            <a:r>
              <a:rPr lang="en-US"/>
              <a:t> -  localized corrosion resulting in pits, i.e. cavities extending from the surface into the metal</a:t>
            </a:r>
            <a:endParaRPr lang="en-US"/>
          </a:p>
          <a:p>
            <a:r>
              <a:rPr lang="en-US" b="1"/>
              <a:t>Crevice corrosion</a:t>
            </a:r>
            <a:r>
              <a:rPr lang="en-US"/>
              <a:t> - localized corrosion associated with, and taking place in or immediately around, a narrow aperture or clearance formed between the metal surface and another surface (metallic or non-metallic)</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t>Importance of standards on vocabulary and terminology of corrosion</a:t>
            </a:r>
            <a:endParaRPr lang="en-US"/>
          </a:p>
        </p:txBody>
      </p:sp>
      <p:sp>
        <p:nvSpPr>
          <p:cNvPr id="3" name="Content Placeholder 2"/>
          <p:cNvSpPr>
            <a:spLocks noGrp="1"/>
          </p:cNvSpPr>
          <p:nvPr>
            <p:ph idx="1"/>
          </p:nvPr>
        </p:nvSpPr>
        <p:spPr/>
        <p:txBody>
          <a:bodyPr/>
          <a:p>
            <a:r>
              <a:rPr lang="en-US" sz="3200"/>
              <a:t>These standards help engineers in many ways including</a:t>
            </a:r>
            <a:endParaRPr lang="en-US" sz="3200"/>
          </a:p>
          <a:p>
            <a:pPr lvl="1"/>
            <a:r>
              <a:rPr lang="en-US" sz="2800"/>
              <a:t>Providing a ready, authentic and complete source of information regarding important scientific principles related to corrosion</a:t>
            </a:r>
            <a:endParaRPr lang="en-US" sz="2800"/>
          </a:p>
          <a:p>
            <a:pPr lvl="1"/>
            <a:r>
              <a:rPr lang="en-US" sz="2800"/>
              <a:t>Providing a common and standardized language for conversations relating to corrosion and corrosion protection, which can help overcome communication barriers among engineers from different places and backgrounds</a:t>
            </a:r>
            <a:endParaRPr lang="en-US" sz="2800"/>
          </a:p>
          <a:p>
            <a:pPr lvl="1"/>
            <a:endParaRPr 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Indian Standards on corrosion protection</a:t>
            </a:r>
            <a:endParaRPr lang="en-US"/>
          </a:p>
        </p:txBody>
      </p:sp>
      <p:sp>
        <p:nvSpPr>
          <p:cNvPr id="5" name="Content Placeholder 4"/>
          <p:cNvSpPr>
            <a:spLocks noGrp="1"/>
          </p:cNvSpPr>
          <p:nvPr>
            <p:ph idx="1"/>
          </p:nvPr>
        </p:nvSpPr>
        <p:spPr>
          <a:xfrm>
            <a:off x="838200" y="1528445"/>
            <a:ext cx="10515600" cy="4351338"/>
          </a:xfrm>
        </p:spPr>
        <p:txBody>
          <a:bodyPr>
            <a:normAutofit/>
          </a:bodyPr>
          <a:p>
            <a:pPr marL="457200" lvl="1" indent="0">
              <a:buNone/>
            </a:pPr>
            <a:endParaRPr lang="en-US"/>
          </a:p>
          <a:p>
            <a:r>
              <a:rPr lang="en-US"/>
              <a:t>Indian Standards related to corrosion protection can be broadly categorized into the following major categories</a:t>
            </a:r>
            <a:endParaRPr lang="en-US"/>
          </a:p>
          <a:p>
            <a:endParaRPr lang="en-US"/>
          </a:p>
          <a:p>
            <a:pPr marL="0" indent="0">
              <a:buNone/>
            </a:pPr>
            <a:r>
              <a:rPr lang="en-US"/>
              <a:t> </a:t>
            </a:r>
            <a:endParaRPr lang="en-US"/>
          </a:p>
        </p:txBody>
      </p:sp>
      <p:graphicFrame>
        <p:nvGraphicFramePr>
          <p:cNvPr id="3" name="Table 2"/>
          <p:cNvGraphicFramePr/>
          <p:nvPr/>
        </p:nvGraphicFramePr>
        <p:xfrm>
          <a:off x="837565" y="2876550"/>
          <a:ext cx="10516235" cy="3275965"/>
        </p:xfrm>
        <a:graphic>
          <a:graphicData uri="http://schemas.openxmlformats.org/drawingml/2006/table">
            <a:tbl>
              <a:tblPr firstRow="1" bandRow="1">
                <a:tableStyleId>{5C22544A-7EE6-4342-B048-85BDC9FD1C3A}</a:tableStyleId>
              </a:tblPr>
              <a:tblGrid>
                <a:gridCol w="836295"/>
                <a:gridCol w="3498215"/>
                <a:gridCol w="6181725"/>
              </a:tblGrid>
              <a:tr h="673735">
                <a:tc>
                  <a:txBody>
                    <a:bodyPr/>
                    <a:p>
                      <a:pPr>
                        <a:buNone/>
                      </a:pPr>
                      <a:r>
                        <a:rPr lang="en-US" sz="2000"/>
                        <a:t>Sl No.</a:t>
                      </a:r>
                      <a:endParaRPr lang="en-US" sz="2000"/>
                    </a:p>
                  </a:txBody>
                  <a:tcPr/>
                </a:tc>
                <a:tc>
                  <a:txBody>
                    <a:bodyPr/>
                    <a:p>
                      <a:pPr>
                        <a:buNone/>
                      </a:pPr>
                      <a:r>
                        <a:rPr lang="en-US" sz="2000"/>
                        <a:t>Category</a:t>
                      </a:r>
                      <a:endParaRPr lang="en-US" sz="2000"/>
                    </a:p>
                  </a:txBody>
                  <a:tcPr/>
                </a:tc>
                <a:tc>
                  <a:txBody>
                    <a:bodyPr/>
                    <a:p>
                      <a:pPr>
                        <a:buNone/>
                      </a:pPr>
                      <a:r>
                        <a:rPr lang="en-US" sz="2000"/>
                        <a:t>Examples</a:t>
                      </a:r>
                      <a:endParaRPr lang="en-US" sz="2000"/>
                    </a:p>
                  </a:txBody>
                  <a:tcPr/>
                </a:tc>
              </a:tr>
              <a:tr h="1032510">
                <a:tc>
                  <a:txBody>
                    <a:bodyPr/>
                    <a:p>
                      <a:pPr>
                        <a:buNone/>
                      </a:pPr>
                      <a:r>
                        <a:rPr lang="en-US" sz="2000"/>
                        <a:t>1</a:t>
                      </a:r>
                      <a:endParaRPr lang="en-US" sz="2000"/>
                    </a:p>
                  </a:txBody>
                  <a:tcPr/>
                </a:tc>
                <a:tc>
                  <a:txBody>
                    <a:bodyPr/>
                    <a:p>
                      <a:pPr>
                        <a:buNone/>
                      </a:pPr>
                      <a:r>
                        <a:rPr lang="en-US" sz="2000">
                          <a:sym typeface="+mn-ea"/>
                        </a:rPr>
                        <a:t>Material specifications, mainly Protective coating specifications</a:t>
                      </a:r>
                      <a:endParaRPr lang="en-US" sz="2000">
                        <a:sym typeface="+mn-ea"/>
                      </a:endParaRPr>
                    </a:p>
                  </a:txBody>
                  <a:tcPr/>
                </a:tc>
                <a:tc>
                  <a:txBody>
                    <a:bodyPr/>
                    <a:p>
                      <a:pPr>
                        <a:buNone/>
                      </a:pPr>
                      <a:r>
                        <a:rPr lang="en-US" sz="2000">
                          <a:sym typeface="+mn-ea"/>
                        </a:rPr>
                        <a:t>e.g. IS 4759:1996 - Hot - Dip zinc coatings on structural steel and other allied products - Specification</a:t>
                      </a:r>
                      <a:endParaRPr lang="en-US" sz="2000">
                        <a:sym typeface="+mn-ea"/>
                      </a:endParaRPr>
                    </a:p>
                  </a:txBody>
                  <a:tcPr/>
                </a:tc>
              </a:tr>
              <a:tr h="673735">
                <a:tc>
                  <a:txBody>
                    <a:bodyPr/>
                    <a:p>
                      <a:pPr>
                        <a:buNone/>
                      </a:pPr>
                      <a:r>
                        <a:rPr lang="en-US" sz="2000"/>
                        <a:t>2</a:t>
                      </a:r>
                      <a:endParaRPr lang="en-US" sz="2000"/>
                    </a:p>
                  </a:txBody>
                  <a:tcPr/>
                </a:tc>
                <a:tc>
                  <a:txBody>
                    <a:bodyPr/>
                    <a:p>
                      <a:pPr>
                        <a:buNone/>
                      </a:pPr>
                      <a:r>
                        <a:rPr lang="en-US" sz="2000"/>
                        <a:t>Codes of practice for corrosion protection</a:t>
                      </a:r>
                      <a:endParaRPr lang="en-US" sz="2000"/>
                    </a:p>
                  </a:txBody>
                  <a:tcPr/>
                </a:tc>
                <a:tc>
                  <a:txBody>
                    <a:bodyPr/>
                    <a:p>
                      <a:pPr>
                        <a:buNone/>
                      </a:pPr>
                      <a:r>
                        <a:rPr lang="en-US" sz="2000"/>
                        <a:t>e.g. IS 10221 : 2008 - Coating and wrapping of underground mild steel pipelines - Code of practice</a:t>
                      </a:r>
                      <a:endParaRPr lang="en-US" sz="2000"/>
                    </a:p>
                  </a:txBody>
                  <a:tcPr/>
                </a:tc>
              </a:tr>
              <a:tr h="655320">
                <a:tc>
                  <a:txBody>
                    <a:bodyPr/>
                    <a:p>
                      <a:pPr>
                        <a:buNone/>
                      </a:pPr>
                      <a:r>
                        <a:rPr lang="en-US" sz="2000"/>
                        <a:t>3</a:t>
                      </a:r>
                      <a:endParaRPr lang="en-US" sz="2000"/>
                    </a:p>
                  </a:txBody>
                  <a:tcPr/>
                </a:tc>
                <a:tc>
                  <a:txBody>
                    <a:bodyPr/>
                    <a:p>
                      <a:pPr>
                        <a:buNone/>
                      </a:pPr>
                      <a:r>
                        <a:rPr lang="en-US" sz="2000"/>
                        <a:t>Testing methods</a:t>
                      </a:r>
                      <a:endParaRPr lang="en-US" sz="2000"/>
                    </a:p>
                  </a:txBody>
                  <a:tcPr/>
                </a:tc>
                <a:tc>
                  <a:txBody>
                    <a:bodyPr/>
                    <a:p>
                      <a:pPr>
                        <a:buNone/>
                      </a:pPr>
                      <a:r>
                        <a:rPr lang="en-US" sz="2000"/>
                        <a:t>e.g. IS 6745 : 1972 - Methods for determination of mass of zinc coating on zinc coated iron and steel articles</a:t>
                      </a:r>
                      <a:endParaRPr lang="en-US" sz="200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26069</Words>
  <Application>WPS Spreadsheets</Application>
  <PresentationFormat>Widescreen</PresentationFormat>
  <Paragraphs>345</Paragraphs>
  <Slides>41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41</vt:i4>
      </vt:variant>
    </vt:vector>
  </HeadingPairs>
  <TitlesOfParts>
    <vt:vector size="53" baseType="lpstr">
      <vt:lpstr>Arial</vt:lpstr>
      <vt:lpstr>SimSun</vt:lpstr>
      <vt:lpstr>Wingdings</vt:lpstr>
      <vt:lpstr>Yuanti TC Bold</vt:lpstr>
      <vt:lpstr>Calibri Light</vt:lpstr>
      <vt:lpstr>Helvetica Neue</vt:lpstr>
      <vt:lpstr>Calibri</vt:lpstr>
      <vt:lpstr>Microsoft YaHei</vt:lpstr>
      <vt:lpstr>汉仪旗黑</vt:lpstr>
      <vt:lpstr>Arial Unicode MS</vt:lpstr>
      <vt:lpstr>宋体-简</vt:lpstr>
      <vt:lpstr>Office Theme</vt:lpstr>
      <vt:lpstr>Corrosion Protection</vt:lpstr>
      <vt:lpstr>PowerPoint 演示文稿</vt:lpstr>
      <vt:lpstr>PowerPoint 演示文稿</vt:lpstr>
      <vt:lpstr>Introduction</vt:lpstr>
      <vt:lpstr>PowerPoint 演示文稿</vt:lpstr>
      <vt:lpstr>PowerPoint 演示文稿</vt:lpstr>
      <vt:lpstr>PowerPoint 演示文稿</vt:lpstr>
      <vt:lpstr>PowerPoint 演示文稿</vt:lpstr>
      <vt:lpstr>Indian Standards on corrosion protection</vt:lpstr>
      <vt:lpstr>Standards on protective coating specifications</vt:lpstr>
      <vt:lpstr>IS 4759:1996 - Hot - Dip zinc coatings on structural steel and other allied products - Specification</vt:lpstr>
      <vt:lpstr>IS 4759:1996 - Hot - Dip zinc coatings on structural steel and other allied products - Specification</vt:lpstr>
      <vt:lpstr>IS 4759:1996 - Hot - Dip zinc coatings on structural steel and other allied products - Specification</vt:lpstr>
      <vt:lpstr>IS 1359 : 1992 - Electroplated coatings of tin - Specification</vt:lpstr>
      <vt:lpstr>IS 1359 : 1992 - Electroplated coatings of tin - Specification </vt:lpstr>
      <vt:lpstr>  IS 1359 : 1992 - Electroplated coatings of tin - Specification  </vt:lpstr>
      <vt:lpstr>Standards on protective coating specifications </vt:lpstr>
      <vt:lpstr>Standards on Codes of practice for corrosion protection</vt:lpstr>
      <vt:lpstr>Standards on Codes of practice for corrosion protection</vt:lpstr>
      <vt:lpstr>IS 10117 : 2000 - Code of practice for passivation of stainless-steel articles, industrial equipments and components including pipelines </vt:lpstr>
      <vt:lpstr> IS 10117 : 2000 - Code of practice for passivation of stainless-steel articles, industrial equipments and components including pipelines </vt:lpstr>
      <vt:lpstr>  IS 10117 : 2000 - Code of practice for passivation of stainless-steel articles, industrial equipments and components including pipelines  </vt:lpstr>
      <vt:lpstr> IS 10221 : 2008 - Coating and wrapping of underground mild steel pipelines - Code of practice </vt:lpstr>
      <vt:lpstr> IS 10221 : 2008 - Coating and wrapping of underground mild steel pipelines - Code of practice </vt:lpstr>
      <vt:lpstr> IS 10221 : 2008 - Coating and wrapping of underground mild steel pipelines - Code of practice </vt:lpstr>
      <vt:lpstr>  IS 10221 : 2008 - Coating and wrapping of underground mild steel pipelines - Code of practice  </vt:lpstr>
      <vt:lpstr>  IS 10221 : 2008 - Coating and wrapping of underground mild steel pipelines - Code of practice  </vt:lpstr>
      <vt:lpstr>Standards on Codes of practice for corrosion protection </vt:lpstr>
      <vt:lpstr>Standards on Methods of test for Corrosion Testing  </vt:lpstr>
      <vt:lpstr>  Standards on Methods of test for Corrosion Testing   </vt:lpstr>
      <vt:lpstr>IS 10461 (Part 1) : 1994 - Resistance to inter - Granular corrosion of austenitic stainless steels - Method for determination - Part 1 : corrosion test in nitric acid medium by measurement of loss in mass (Huey Test)</vt:lpstr>
      <vt:lpstr>IS 10461 (Part 1) : 1994 - Resistance to inter - Granular corrosion of austenitic stainless steels - Method for determination - Part 1 : corrosion test in nitric acid medium by measurement of loss in mass (Huey Test) </vt:lpstr>
      <vt:lpstr>  IS 10461 (Part 1) : 1994 - Resistance to inter - Granular corrosion of austenitic stainless steels - Method for determination - Part 1 : corrosion test in nitric acid medium by measurement of loss in mass (Huey Test)  </vt:lpstr>
      <vt:lpstr>IS 14297 : 2024/ISO 9226 : 2012 - Corrosion of Metals and Alloys - Corrosivity of Atmospheres - Determination of Corrosion Rate of Standard Specimens for the Evaluation of Corrosivity</vt:lpstr>
      <vt:lpstr>IS 14297 : 2024/ISO 9226 : 2012 - Corrosion of Metals and Alloys - Corrosivity of Atmospheres - Determination of Corrosion Rate of Standard Specimens for the Evaluation of Corrosivity </vt:lpstr>
      <vt:lpstr>IS 14297 : 2024/ISO 9226 : 2012 - Corrosion of Metals and Alloys - Corrosivity of Atmospheres - Determination of Corrosion Rate of Standard Specimens for the Evaluation of Corrosivity </vt:lpstr>
      <vt:lpstr> Standards on Methods of test for Corrosion Testing  </vt:lpstr>
      <vt:lpstr>Conclusion </vt:lpstr>
      <vt:lpstr>PowerPoint 演示文稿</vt:lpstr>
      <vt:lpstr>PowerPoint 演示文稿</vt:lpstr>
      <vt:lpstr>Bibliography/Resources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Corrosion Protection</dc:title>
  <dc:creator>adityadas</dc:creator>
  <cp:lastModifiedBy>adityadas</cp:lastModifiedBy>
  <cp:revision>14</cp:revision>
  <dcterms:created xsi:type="dcterms:W3CDTF">2024-08-01T11:45:42Z</dcterms:created>
  <dcterms:modified xsi:type="dcterms:W3CDTF">2024-08-01T11:45:42Z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1033-5.7.3.8096</vt:lpwstr>
  </property>
</Properties>
</file>