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61" r:id="rId5"/>
    <p:sldId id="262" r:id="rId6"/>
    <p:sldId id="259" r:id="rId7"/>
    <p:sldId id="289" r:id="rId8"/>
    <p:sldId id="260" r:id="rId9"/>
    <p:sldId id="263" r:id="rId10"/>
    <p:sldId id="264" r:id="rId11"/>
    <p:sldId id="265" r:id="rId12"/>
    <p:sldId id="266" r:id="rId13"/>
    <p:sldId id="267" r:id="rId14"/>
    <p:sldId id="268" r:id="rId15"/>
    <p:sldId id="269" r:id="rId16"/>
    <p:sldId id="270" r:id="rId17"/>
    <p:sldId id="271" r:id="rId18"/>
    <p:sldId id="276" r:id="rId19"/>
    <p:sldId id="273" r:id="rId20"/>
    <p:sldId id="274" r:id="rId21"/>
    <p:sldId id="281" r:id="rId22"/>
    <p:sldId id="275" r:id="rId23"/>
    <p:sldId id="277" r:id="rId24"/>
    <p:sldId id="278" r:id="rId25"/>
    <p:sldId id="279" r:id="rId26"/>
    <p:sldId id="280" r:id="rId27"/>
    <p:sldId id="285" r:id="rId28"/>
    <p:sldId id="290" r:id="rId29"/>
    <p:sldId id="291" r:id="rId30"/>
    <p:sldId id="292" r:id="rId31"/>
    <p:sldId id="293"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7" d="100"/>
          <a:sy n="107" d="100"/>
        </p:scale>
        <p:origin x="6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3C470C-5EB5-4896-ADB7-F9C871945F60}" type="datetimeFigureOut">
              <a:rPr lang="en-US" smtClean="0"/>
              <a:t>7/25/2024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9FDAB-88B9-40F1-A391-5C64401BC331}" type="slidenum">
              <a:rPr lang="en-US" smtClean="0"/>
              <a:t>‹#›</a:t>
            </a:fld>
            <a:endParaRPr lang="en-US"/>
          </a:p>
        </p:txBody>
      </p:sp>
    </p:spTree>
    <p:extLst>
      <p:ext uri="{BB962C8B-B14F-4D97-AF65-F5344CB8AC3E}">
        <p14:creationId xmlns:p14="http://schemas.microsoft.com/office/powerpoint/2010/main" val="3007328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E9FDAB-88B9-40F1-A391-5C64401BC331}" type="slidenum">
              <a:rPr lang="en-US" smtClean="0"/>
              <a:t>39</a:t>
            </a:fld>
            <a:endParaRPr lang="en-US"/>
          </a:p>
        </p:txBody>
      </p:sp>
    </p:spTree>
    <p:extLst>
      <p:ext uri="{BB962C8B-B14F-4D97-AF65-F5344CB8AC3E}">
        <p14:creationId xmlns:p14="http://schemas.microsoft.com/office/powerpoint/2010/main" val="2550892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D82F2-2DC9-1BD3-EA3B-3DE1C10336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12F392-EFCD-35FA-96D6-CB44237773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45EB84-C070-CA06-F57B-2B4D5262B4B6}"/>
              </a:ext>
            </a:extLst>
          </p:cNvPr>
          <p:cNvSpPr>
            <a:spLocks noGrp="1"/>
          </p:cNvSpPr>
          <p:nvPr>
            <p:ph type="dt" sz="half" idx="10"/>
          </p:nvPr>
        </p:nvSpPr>
        <p:spPr/>
        <p:txBody>
          <a:bodyPr/>
          <a:lstStyle/>
          <a:p>
            <a:fld id="{ECBB27E7-938D-4BB0-972E-4E3AA218D656}" type="datetimeFigureOut">
              <a:rPr lang="en-US" smtClean="0"/>
              <a:t>7/25/2024</a:t>
            </a:fld>
            <a:endParaRPr lang="en-US" dirty="0"/>
          </a:p>
        </p:txBody>
      </p:sp>
      <p:sp>
        <p:nvSpPr>
          <p:cNvPr id="5" name="Footer Placeholder 4">
            <a:extLst>
              <a:ext uri="{FF2B5EF4-FFF2-40B4-BE49-F238E27FC236}">
                <a16:creationId xmlns:a16="http://schemas.microsoft.com/office/drawing/2014/main" id="{14AFB40A-8747-571D-11D4-F9E96C3DEB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E41B86-C470-0896-A8AC-3FF49204FCB2}"/>
              </a:ext>
            </a:extLst>
          </p:cNvPr>
          <p:cNvSpPr>
            <a:spLocks noGrp="1"/>
          </p:cNvSpPr>
          <p:nvPr>
            <p:ph type="sldNum" sz="quarter" idx="12"/>
          </p:nvPr>
        </p:nvSpPr>
        <p:spPr/>
        <p:txBody>
          <a:bodyPr/>
          <a:lstStyle/>
          <a:p>
            <a:fld id="{5ADD8AF8-61FC-4E05-AA71-BC68440228A8}" type="slidenum">
              <a:rPr lang="en-US" smtClean="0"/>
              <a:t>‹#›</a:t>
            </a:fld>
            <a:endParaRPr lang="en-US" dirty="0"/>
          </a:p>
        </p:txBody>
      </p:sp>
    </p:spTree>
    <p:extLst>
      <p:ext uri="{BB962C8B-B14F-4D97-AF65-F5344CB8AC3E}">
        <p14:creationId xmlns:p14="http://schemas.microsoft.com/office/powerpoint/2010/main" val="1511817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73C8A-4F9E-D40F-930C-E63586A3D1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EFFDCC-6FC8-37E8-91A7-A15969B56D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80B1D2-BC68-1FEC-71A9-9D7FF3514E40}"/>
              </a:ext>
            </a:extLst>
          </p:cNvPr>
          <p:cNvSpPr>
            <a:spLocks noGrp="1"/>
          </p:cNvSpPr>
          <p:nvPr>
            <p:ph type="dt" sz="half" idx="10"/>
          </p:nvPr>
        </p:nvSpPr>
        <p:spPr/>
        <p:txBody>
          <a:bodyPr/>
          <a:lstStyle/>
          <a:p>
            <a:fld id="{ECBB27E7-938D-4BB0-972E-4E3AA218D656}" type="datetimeFigureOut">
              <a:rPr lang="en-US" smtClean="0"/>
              <a:t>7/25/2024</a:t>
            </a:fld>
            <a:endParaRPr lang="en-US" dirty="0"/>
          </a:p>
        </p:txBody>
      </p:sp>
      <p:sp>
        <p:nvSpPr>
          <p:cNvPr id="5" name="Footer Placeholder 4">
            <a:extLst>
              <a:ext uri="{FF2B5EF4-FFF2-40B4-BE49-F238E27FC236}">
                <a16:creationId xmlns:a16="http://schemas.microsoft.com/office/drawing/2014/main" id="{6CB1427E-116C-1BC4-C49B-3C14D02CF8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FE16BB-D5F7-D37C-845F-B3D1B782E170}"/>
              </a:ext>
            </a:extLst>
          </p:cNvPr>
          <p:cNvSpPr>
            <a:spLocks noGrp="1"/>
          </p:cNvSpPr>
          <p:nvPr>
            <p:ph type="sldNum" sz="quarter" idx="12"/>
          </p:nvPr>
        </p:nvSpPr>
        <p:spPr/>
        <p:txBody>
          <a:bodyPr/>
          <a:lstStyle/>
          <a:p>
            <a:fld id="{5ADD8AF8-61FC-4E05-AA71-BC68440228A8}" type="slidenum">
              <a:rPr lang="en-US" smtClean="0"/>
              <a:t>‹#›</a:t>
            </a:fld>
            <a:endParaRPr lang="en-US" dirty="0"/>
          </a:p>
        </p:txBody>
      </p:sp>
    </p:spTree>
    <p:extLst>
      <p:ext uri="{BB962C8B-B14F-4D97-AF65-F5344CB8AC3E}">
        <p14:creationId xmlns:p14="http://schemas.microsoft.com/office/powerpoint/2010/main" val="3629073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8F6491-1814-4C06-2702-CC792F0769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CADC71-655A-7321-7498-EBDC9D25D3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7EABF9-0FD3-911B-9D08-4A2CA9D064F5}"/>
              </a:ext>
            </a:extLst>
          </p:cNvPr>
          <p:cNvSpPr>
            <a:spLocks noGrp="1"/>
          </p:cNvSpPr>
          <p:nvPr>
            <p:ph type="dt" sz="half" idx="10"/>
          </p:nvPr>
        </p:nvSpPr>
        <p:spPr/>
        <p:txBody>
          <a:bodyPr/>
          <a:lstStyle/>
          <a:p>
            <a:fld id="{ECBB27E7-938D-4BB0-972E-4E3AA218D656}" type="datetimeFigureOut">
              <a:rPr lang="en-US" smtClean="0"/>
              <a:t>7/25/2024</a:t>
            </a:fld>
            <a:endParaRPr lang="en-US" dirty="0"/>
          </a:p>
        </p:txBody>
      </p:sp>
      <p:sp>
        <p:nvSpPr>
          <p:cNvPr id="5" name="Footer Placeholder 4">
            <a:extLst>
              <a:ext uri="{FF2B5EF4-FFF2-40B4-BE49-F238E27FC236}">
                <a16:creationId xmlns:a16="http://schemas.microsoft.com/office/drawing/2014/main" id="{CA81DDC3-F08A-A37D-AD6D-11CC0F7F45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3C9A2A-7186-E0E2-6693-E0E87109FF41}"/>
              </a:ext>
            </a:extLst>
          </p:cNvPr>
          <p:cNvSpPr>
            <a:spLocks noGrp="1"/>
          </p:cNvSpPr>
          <p:nvPr>
            <p:ph type="sldNum" sz="quarter" idx="12"/>
          </p:nvPr>
        </p:nvSpPr>
        <p:spPr/>
        <p:txBody>
          <a:bodyPr/>
          <a:lstStyle/>
          <a:p>
            <a:fld id="{5ADD8AF8-61FC-4E05-AA71-BC68440228A8}" type="slidenum">
              <a:rPr lang="en-US" smtClean="0"/>
              <a:t>‹#›</a:t>
            </a:fld>
            <a:endParaRPr lang="en-US" dirty="0"/>
          </a:p>
        </p:txBody>
      </p:sp>
    </p:spTree>
    <p:extLst>
      <p:ext uri="{BB962C8B-B14F-4D97-AF65-F5344CB8AC3E}">
        <p14:creationId xmlns:p14="http://schemas.microsoft.com/office/powerpoint/2010/main" val="1822186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A3A9C-6B40-F529-BB50-D519541AF9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B19610-C135-59DD-25B1-69F8692B2F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DB190-46D3-A67F-7A00-42AA9649B007}"/>
              </a:ext>
            </a:extLst>
          </p:cNvPr>
          <p:cNvSpPr>
            <a:spLocks noGrp="1"/>
          </p:cNvSpPr>
          <p:nvPr>
            <p:ph type="dt" sz="half" idx="10"/>
          </p:nvPr>
        </p:nvSpPr>
        <p:spPr/>
        <p:txBody>
          <a:bodyPr/>
          <a:lstStyle/>
          <a:p>
            <a:fld id="{ECBB27E7-938D-4BB0-972E-4E3AA218D656}" type="datetimeFigureOut">
              <a:rPr lang="en-US" smtClean="0"/>
              <a:t>7/25/2024</a:t>
            </a:fld>
            <a:endParaRPr lang="en-US" dirty="0"/>
          </a:p>
        </p:txBody>
      </p:sp>
      <p:sp>
        <p:nvSpPr>
          <p:cNvPr id="5" name="Footer Placeholder 4">
            <a:extLst>
              <a:ext uri="{FF2B5EF4-FFF2-40B4-BE49-F238E27FC236}">
                <a16:creationId xmlns:a16="http://schemas.microsoft.com/office/drawing/2014/main" id="{6D52F654-9160-83C7-F0C7-86B82DD1A7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96CBFAD-BCE5-8C75-4419-7FA5F0CAF2D8}"/>
              </a:ext>
            </a:extLst>
          </p:cNvPr>
          <p:cNvSpPr>
            <a:spLocks noGrp="1"/>
          </p:cNvSpPr>
          <p:nvPr>
            <p:ph type="sldNum" sz="quarter" idx="12"/>
          </p:nvPr>
        </p:nvSpPr>
        <p:spPr/>
        <p:txBody>
          <a:bodyPr/>
          <a:lstStyle/>
          <a:p>
            <a:fld id="{5ADD8AF8-61FC-4E05-AA71-BC68440228A8}" type="slidenum">
              <a:rPr lang="en-US" smtClean="0"/>
              <a:t>‹#›</a:t>
            </a:fld>
            <a:endParaRPr lang="en-US" dirty="0"/>
          </a:p>
        </p:txBody>
      </p:sp>
    </p:spTree>
    <p:extLst>
      <p:ext uri="{BB962C8B-B14F-4D97-AF65-F5344CB8AC3E}">
        <p14:creationId xmlns:p14="http://schemas.microsoft.com/office/powerpoint/2010/main" val="3555855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976EC-934B-A9F3-8BFF-E3F3E88736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5E0730-0213-06AA-73D0-57E3875957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94755F-7D53-E693-DCC8-778F38393289}"/>
              </a:ext>
            </a:extLst>
          </p:cNvPr>
          <p:cNvSpPr>
            <a:spLocks noGrp="1"/>
          </p:cNvSpPr>
          <p:nvPr>
            <p:ph type="dt" sz="half" idx="10"/>
          </p:nvPr>
        </p:nvSpPr>
        <p:spPr/>
        <p:txBody>
          <a:bodyPr/>
          <a:lstStyle/>
          <a:p>
            <a:fld id="{ECBB27E7-938D-4BB0-972E-4E3AA218D656}" type="datetimeFigureOut">
              <a:rPr lang="en-US" smtClean="0"/>
              <a:t>7/25/2024</a:t>
            </a:fld>
            <a:endParaRPr lang="en-US" dirty="0"/>
          </a:p>
        </p:txBody>
      </p:sp>
      <p:sp>
        <p:nvSpPr>
          <p:cNvPr id="5" name="Footer Placeholder 4">
            <a:extLst>
              <a:ext uri="{FF2B5EF4-FFF2-40B4-BE49-F238E27FC236}">
                <a16:creationId xmlns:a16="http://schemas.microsoft.com/office/drawing/2014/main" id="{66986522-1D2D-75BF-2527-5963BC822B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63636B-3C98-9A18-6E0D-08B7D16F0E32}"/>
              </a:ext>
            </a:extLst>
          </p:cNvPr>
          <p:cNvSpPr>
            <a:spLocks noGrp="1"/>
          </p:cNvSpPr>
          <p:nvPr>
            <p:ph type="sldNum" sz="quarter" idx="12"/>
          </p:nvPr>
        </p:nvSpPr>
        <p:spPr/>
        <p:txBody>
          <a:bodyPr/>
          <a:lstStyle/>
          <a:p>
            <a:fld id="{5ADD8AF8-61FC-4E05-AA71-BC68440228A8}" type="slidenum">
              <a:rPr lang="en-US" smtClean="0"/>
              <a:t>‹#›</a:t>
            </a:fld>
            <a:endParaRPr lang="en-US" dirty="0"/>
          </a:p>
        </p:txBody>
      </p:sp>
    </p:spTree>
    <p:extLst>
      <p:ext uri="{BB962C8B-B14F-4D97-AF65-F5344CB8AC3E}">
        <p14:creationId xmlns:p14="http://schemas.microsoft.com/office/powerpoint/2010/main" val="221926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5BC54-A598-FD68-12C2-3E83FE0382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65CD41-962C-3E80-C373-559971F92C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76D066-1899-C317-4C38-C7F9AAAA5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A68B4A-8A06-21B2-72AA-80927D7A4F42}"/>
              </a:ext>
            </a:extLst>
          </p:cNvPr>
          <p:cNvSpPr>
            <a:spLocks noGrp="1"/>
          </p:cNvSpPr>
          <p:nvPr>
            <p:ph type="dt" sz="half" idx="10"/>
          </p:nvPr>
        </p:nvSpPr>
        <p:spPr/>
        <p:txBody>
          <a:bodyPr/>
          <a:lstStyle/>
          <a:p>
            <a:fld id="{ECBB27E7-938D-4BB0-972E-4E3AA218D656}" type="datetimeFigureOut">
              <a:rPr lang="en-US" smtClean="0"/>
              <a:t>7/25/2024</a:t>
            </a:fld>
            <a:endParaRPr lang="en-US" dirty="0"/>
          </a:p>
        </p:txBody>
      </p:sp>
      <p:sp>
        <p:nvSpPr>
          <p:cNvPr id="6" name="Footer Placeholder 5">
            <a:extLst>
              <a:ext uri="{FF2B5EF4-FFF2-40B4-BE49-F238E27FC236}">
                <a16:creationId xmlns:a16="http://schemas.microsoft.com/office/drawing/2014/main" id="{1E7F96BB-6289-17A0-AC48-52A0DA83C6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C03F820-2395-1977-AB58-4531EAF588E7}"/>
              </a:ext>
            </a:extLst>
          </p:cNvPr>
          <p:cNvSpPr>
            <a:spLocks noGrp="1"/>
          </p:cNvSpPr>
          <p:nvPr>
            <p:ph type="sldNum" sz="quarter" idx="12"/>
          </p:nvPr>
        </p:nvSpPr>
        <p:spPr/>
        <p:txBody>
          <a:bodyPr/>
          <a:lstStyle/>
          <a:p>
            <a:fld id="{5ADD8AF8-61FC-4E05-AA71-BC68440228A8}" type="slidenum">
              <a:rPr lang="en-US" smtClean="0"/>
              <a:t>‹#›</a:t>
            </a:fld>
            <a:endParaRPr lang="en-US" dirty="0"/>
          </a:p>
        </p:txBody>
      </p:sp>
    </p:spTree>
    <p:extLst>
      <p:ext uri="{BB962C8B-B14F-4D97-AF65-F5344CB8AC3E}">
        <p14:creationId xmlns:p14="http://schemas.microsoft.com/office/powerpoint/2010/main" val="1070462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3586F-AC85-F9FC-12E0-166E1EB079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8F6353-86C6-1684-F538-520C883E0A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AA7D89-9BE4-30D3-3EEA-06D681A53C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1B4758-0CA2-65F0-4ADD-D96FA1C7AE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F296D1-0F0D-B321-3DE8-5650D18EF0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B7F305-4DC3-048F-FA27-3D85FCEA893A}"/>
              </a:ext>
            </a:extLst>
          </p:cNvPr>
          <p:cNvSpPr>
            <a:spLocks noGrp="1"/>
          </p:cNvSpPr>
          <p:nvPr>
            <p:ph type="dt" sz="half" idx="10"/>
          </p:nvPr>
        </p:nvSpPr>
        <p:spPr/>
        <p:txBody>
          <a:bodyPr/>
          <a:lstStyle/>
          <a:p>
            <a:fld id="{ECBB27E7-938D-4BB0-972E-4E3AA218D656}" type="datetimeFigureOut">
              <a:rPr lang="en-US" smtClean="0"/>
              <a:t>7/25/2024</a:t>
            </a:fld>
            <a:endParaRPr lang="en-US" dirty="0"/>
          </a:p>
        </p:txBody>
      </p:sp>
      <p:sp>
        <p:nvSpPr>
          <p:cNvPr id="8" name="Footer Placeholder 7">
            <a:extLst>
              <a:ext uri="{FF2B5EF4-FFF2-40B4-BE49-F238E27FC236}">
                <a16:creationId xmlns:a16="http://schemas.microsoft.com/office/drawing/2014/main" id="{288F5647-690F-CB3E-CCD3-CFC5A780B8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27B309F-EFDB-3C3B-8CE7-5CD8DCA4784C}"/>
              </a:ext>
            </a:extLst>
          </p:cNvPr>
          <p:cNvSpPr>
            <a:spLocks noGrp="1"/>
          </p:cNvSpPr>
          <p:nvPr>
            <p:ph type="sldNum" sz="quarter" idx="12"/>
          </p:nvPr>
        </p:nvSpPr>
        <p:spPr/>
        <p:txBody>
          <a:bodyPr/>
          <a:lstStyle/>
          <a:p>
            <a:fld id="{5ADD8AF8-61FC-4E05-AA71-BC68440228A8}" type="slidenum">
              <a:rPr lang="en-US" smtClean="0"/>
              <a:t>‹#›</a:t>
            </a:fld>
            <a:endParaRPr lang="en-US" dirty="0"/>
          </a:p>
        </p:txBody>
      </p:sp>
    </p:spTree>
    <p:extLst>
      <p:ext uri="{BB962C8B-B14F-4D97-AF65-F5344CB8AC3E}">
        <p14:creationId xmlns:p14="http://schemas.microsoft.com/office/powerpoint/2010/main" val="111841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BBAC0-1940-6EEA-5BF1-465B2BB52F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E1B88C-5A4A-DC29-D0F9-4E82E9588061}"/>
              </a:ext>
            </a:extLst>
          </p:cNvPr>
          <p:cNvSpPr>
            <a:spLocks noGrp="1"/>
          </p:cNvSpPr>
          <p:nvPr>
            <p:ph type="dt" sz="half" idx="10"/>
          </p:nvPr>
        </p:nvSpPr>
        <p:spPr/>
        <p:txBody>
          <a:bodyPr/>
          <a:lstStyle/>
          <a:p>
            <a:fld id="{ECBB27E7-938D-4BB0-972E-4E3AA218D656}" type="datetimeFigureOut">
              <a:rPr lang="en-US" smtClean="0"/>
              <a:t>7/25/2024</a:t>
            </a:fld>
            <a:endParaRPr lang="en-US" dirty="0"/>
          </a:p>
        </p:txBody>
      </p:sp>
      <p:sp>
        <p:nvSpPr>
          <p:cNvPr id="4" name="Footer Placeholder 3">
            <a:extLst>
              <a:ext uri="{FF2B5EF4-FFF2-40B4-BE49-F238E27FC236}">
                <a16:creationId xmlns:a16="http://schemas.microsoft.com/office/drawing/2014/main" id="{83B020A3-79C3-311D-B90C-0274E0A650F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E090231-54ED-1D4A-ACAF-C8162B317F85}"/>
              </a:ext>
            </a:extLst>
          </p:cNvPr>
          <p:cNvSpPr>
            <a:spLocks noGrp="1"/>
          </p:cNvSpPr>
          <p:nvPr>
            <p:ph type="sldNum" sz="quarter" idx="12"/>
          </p:nvPr>
        </p:nvSpPr>
        <p:spPr/>
        <p:txBody>
          <a:bodyPr/>
          <a:lstStyle/>
          <a:p>
            <a:fld id="{5ADD8AF8-61FC-4E05-AA71-BC68440228A8}" type="slidenum">
              <a:rPr lang="en-US" smtClean="0"/>
              <a:t>‹#›</a:t>
            </a:fld>
            <a:endParaRPr lang="en-US" dirty="0"/>
          </a:p>
        </p:txBody>
      </p:sp>
    </p:spTree>
    <p:extLst>
      <p:ext uri="{BB962C8B-B14F-4D97-AF65-F5344CB8AC3E}">
        <p14:creationId xmlns:p14="http://schemas.microsoft.com/office/powerpoint/2010/main" val="397174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DC062B-D0F9-E7AB-A2D5-DA9DDC91F13D}"/>
              </a:ext>
            </a:extLst>
          </p:cNvPr>
          <p:cNvSpPr>
            <a:spLocks noGrp="1"/>
          </p:cNvSpPr>
          <p:nvPr>
            <p:ph type="dt" sz="half" idx="10"/>
          </p:nvPr>
        </p:nvSpPr>
        <p:spPr/>
        <p:txBody>
          <a:bodyPr/>
          <a:lstStyle/>
          <a:p>
            <a:fld id="{ECBB27E7-938D-4BB0-972E-4E3AA218D656}" type="datetimeFigureOut">
              <a:rPr lang="en-US" smtClean="0"/>
              <a:t>7/25/2024</a:t>
            </a:fld>
            <a:endParaRPr lang="en-US" dirty="0"/>
          </a:p>
        </p:txBody>
      </p:sp>
      <p:sp>
        <p:nvSpPr>
          <p:cNvPr id="3" name="Footer Placeholder 2">
            <a:extLst>
              <a:ext uri="{FF2B5EF4-FFF2-40B4-BE49-F238E27FC236}">
                <a16:creationId xmlns:a16="http://schemas.microsoft.com/office/drawing/2014/main" id="{60AE05DD-69BD-CA60-FB22-1C80975FC5B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77210A1-20FC-E65C-5EB9-9080DFB4E0C1}"/>
              </a:ext>
            </a:extLst>
          </p:cNvPr>
          <p:cNvSpPr>
            <a:spLocks noGrp="1"/>
          </p:cNvSpPr>
          <p:nvPr>
            <p:ph type="sldNum" sz="quarter" idx="12"/>
          </p:nvPr>
        </p:nvSpPr>
        <p:spPr/>
        <p:txBody>
          <a:bodyPr/>
          <a:lstStyle/>
          <a:p>
            <a:fld id="{5ADD8AF8-61FC-4E05-AA71-BC68440228A8}" type="slidenum">
              <a:rPr lang="en-US" smtClean="0"/>
              <a:t>‹#›</a:t>
            </a:fld>
            <a:endParaRPr lang="en-US" dirty="0"/>
          </a:p>
        </p:txBody>
      </p:sp>
    </p:spTree>
    <p:extLst>
      <p:ext uri="{BB962C8B-B14F-4D97-AF65-F5344CB8AC3E}">
        <p14:creationId xmlns:p14="http://schemas.microsoft.com/office/powerpoint/2010/main" val="4050672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B64D5-BE70-7333-BE24-106DE5CE62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443417-1F73-8409-31F5-E01C630B34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768D73-BC2D-C4CE-575B-0923C5E821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20D6B9-776F-0F84-4605-54C3525E4821}"/>
              </a:ext>
            </a:extLst>
          </p:cNvPr>
          <p:cNvSpPr>
            <a:spLocks noGrp="1"/>
          </p:cNvSpPr>
          <p:nvPr>
            <p:ph type="dt" sz="half" idx="10"/>
          </p:nvPr>
        </p:nvSpPr>
        <p:spPr/>
        <p:txBody>
          <a:bodyPr/>
          <a:lstStyle/>
          <a:p>
            <a:fld id="{ECBB27E7-938D-4BB0-972E-4E3AA218D656}" type="datetimeFigureOut">
              <a:rPr lang="en-US" smtClean="0"/>
              <a:t>7/25/2024</a:t>
            </a:fld>
            <a:endParaRPr lang="en-US" dirty="0"/>
          </a:p>
        </p:txBody>
      </p:sp>
      <p:sp>
        <p:nvSpPr>
          <p:cNvPr id="6" name="Footer Placeholder 5">
            <a:extLst>
              <a:ext uri="{FF2B5EF4-FFF2-40B4-BE49-F238E27FC236}">
                <a16:creationId xmlns:a16="http://schemas.microsoft.com/office/drawing/2014/main" id="{084E93B4-E088-359F-DBC1-2A64A4E40B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7CD9FDB-C817-B159-8AA5-DFAD9F9A3217}"/>
              </a:ext>
            </a:extLst>
          </p:cNvPr>
          <p:cNvSpPr>
            <a:spLocks noGrp="1"/>
          </p:cNvSpPr>
          <p:nvPr>
            <p:ph type="sldNum" sz="quarter" idx="12"/>
          </p:nvPr>
        </p:nvSpPr>
        <p:spPr/>
        <p:txBody>
          <a:bodyPr/>
          <a:lstStyle/>
          <a:p>
            <a:fld id="{5ADD8AF8-61FC-4E05-AA71-BC68440228A8}" type="slidenum">
              <a:rPr lang="en-US" smtClean="0"/>
              <a:t>‹#›</a:t>
            </a:fld>
            <a:endParaRPr lang="en-US" dirty="0"/>
          </a:p>
        </p:txBody>
      </p:sp>
    </p:spTree>
    <p:extLst>
      <p:ext uri="{BB962C8B-B14F-4D97-AF65-F5344CB8AC3E}">
        <p14:creationId xmlns:p14="http://schemas.microsoft.com/office/powerpoint/2010/main" val="139577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CA498-5848-551E-FF9B-0E73A87EE4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722D82-A13C-6D7F-AAA9-EB97C6C507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2D7E13C-86B2-FD68-3054-90A5C9225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66C677-EC20-59CC-B359-7BDB1CCBD79C}"/>
              </a:ext>
            </a:extLst>
          </p:cNvPr>
          <p:cNvSpPr>
            <a:spLocks noGrp="1"/>
          </p:cNvSpPr>
          <p:nvPr>
            <p:ph type="dt" sz="half" idx="10"/>
          </p:nvPr>
        </p:nvSpPr>
        <p:spPr/>
        <p:txBody>
          <a:bodyPr/>
          <a:lstStyle/>
          <a:p>
            <a:fld id="{ECBB27E7-938D-4BB0-972E-4E3AA218D656}" type="datetimeFigureOut">
              <a:rPr lang="en-US" smtClean="0"/>
              <a:t>7/25/2024</a:t>
            </a:fld>
            <a:endParaRPr lang="en-US" dirty="0"/>
          </a:p>
        </p:txBody>
      </p:sp>
      <p:sp>
        <p:nvSpPr>
          <p:cNvPr id="6" name="Footer Placeholder 5">
            <a:extLst>
              <a:ext uri="{FF2B5EF4-FFF2-40B4-BE49-F238E27FC236}">
                <a16:creationId xmlns:a16="http://schemas.microsoft.com/office/drawing/2014/main" id="{A1A0A5AD-D1EE-D5B5-A311-C733E2AF550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DB5ABE5-4D19-1562-4C15-19DE04FAD35C}"/>
              </a:ext>
            </a:extLst>
          </p:cNvPr>
          <p:cNvSpPr>
            <a:spLocks noGrp="1"/>
          </p:cNvSpPr>
          <p:nvPr>
            <p:ph type="sldNum" sz="quarter" idx="12"/>
          </p:nvPr>
        </p:nvSpPr>
        <p:spPr/>
        <p:txBody>
          <a:bodyPr/>
          <a:lstStyle/>
          <a:p>
            <a:fld id="{5ADD8AF8-61FC-4E05-AA71-BC68440228A8}" type="slidenum">
              <a:rPr lang="en-US" smtClean="0"/>
              <a:t>‹#›</a:t>
            </a:fld>
            <a:endParaRPr lang="en-US" dirty="0"/>
          </a:p>
        </p:txBody>
      </p:sp>
    </p:spTree>
    <p:extLst>
      <p:ext uri="{BB962C8B-B14F-4D97-AF65-F5344CB8AC3E}">
        <p14:creationId xmlns:p14="http://schemas.microsoft.com/office/powerpoint/2010/main" val="2583071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2377B7-89AD-AA02-0576-E4B06C9433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FE6D00-A347-F104-E86D-4A3E443A58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219AA-F321-E448-CA4B-9B148017FE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BB27E7-938D-4BB0-972E-4E3AA218D656}" type="datetimeFigureOut">
              <a:rPr lang="en-US" smtClean="0"/>
              <a:t>7/25/2024</a:t>
            </a:fld>
            <a:endParaRPr lang="en-US" dirty="0"/>
          </a:p>
        </p:txBody>
      </p:sp>
      <p:sp>
        <p:nvSpPr>
          <p:cNvPr id="5" name="Footer Placeholder 4">
            <a:extLst>
              <a:ext uri="{FF2B5EF4-FFF2-40B4-BE49-F238E27FC236}">
                <a16:creationId xmlns:a16="http://schemas.microsoft.com/office/drawing/2014/main" id="{41EE83A3-05C9-DA08-DBC6-CC0575F272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2EBD5E0-11A0-BF3D-ED16-500A2D2F41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DD8AF8-61FC-4E05-AA71-BC68440228A8}" type="slidenum">
              <a:rPr lang="en-US" smtClean="0"/>
              <a:t>‹#›</a:t>
            </a:fld>
            <a:endParaRPr lang="en-US" dirty="0"/>
          </a:p>
        </p:txBody>
      </p:sp>
    </p:spTree>
    <p:extLst>
      <p:ext uri="{BB962C8B-B14F-4D97-AF65-F5344CB8AC3E}">
        <p14:creationId xmlns:p14="http://schemas.microsoft.com/office/powerpoint/2010/main" val="1348839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wmf"/></Relationships>
</file>

<file path=ppt/slides/_rels/slide47.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image" Target="../media/image41.jpeg"/><Relationship Id="rId7" Type="http://schemas.openxmlformats.org/officeDocument/2006/relationships/slide" Target="slide4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16.xml"/><Relationship Id="rId4" Type="http://schemas.openxmlformats.org/officeDocument/2006/relationships/slide" Target="slide29.xml"/><Relationship Id="rId9" Type="http://schemas.openxmlformats.org/officeDocument/2006/relationships/slide" Target="slide4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4714DAD-5F54-70D1-99A2-97E4FEE88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7" name="Picture 6">
            <a:extLst>
              <a:ext uri="{FF2B5EF4-FFF2-40B4-BE49-F238E27FC236}">
                <a16:creationId xmlns:a16="http://schemas.microsoft.com/office/drawing/2014/main" id="{0B28B40F-BB69-47C7-4F05-26D7D15F93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D84E17B6-2DFB-1EF1-90DF-926A2A8B0BDC}"/>
              </a:ext>
            </a:extLst>
          </p:cNvPr>
          <p:cNvPicPr>
            <a:picLocks noChangeAspect="1"/>
          </p:cNvPicPr>
          <p:nvPr/>
        </p:nvPicPr>
        <p:blipFill>
          <a:blip r:embed="rId4"/>
          <a:stretch>
            <a:fillRect/>
          </a:stretch>
        </p:blipFill>
        <p:spPr>
          <a:xfrm>
            <a:off x="374647" y="0"/>
            <a:ext cx="3254004" cy="2290439"/>
          </a:xfrm>
          <a:prstGeom prst="rect">
            <a:avLst/>
          </a:prstGeom>
        </p:spPr>
      </p:pic>
      <p:sp>
        <p:nvSpPr>
          <p:cNvPr id="10" name="TextBox 9">
            <a:extLst>
              <a:ext uri="{FF2B5EF4-FFF2-40B4-BE49-F238E27FC236}">
                <a16:creationId xmlns:a16="http://schemas.microsoft.com/office/drawing/2014/main" id="{AED5C431-A7CA-6041-A19D-CC70DBE566D4}"/>
              </a:ext>
            </a:extLst>
          </p:cNvPr>
          <p:cNvSpPr txBox="1"/>
          <p:nvPr/>
        </p:nvSpPr>
        <p:spPr>
          <a:xfrm>
            <a:off x="2204991" y="2362914"/>
            <a:ext cx="7782017"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rPr>
              <a:t>Standardization  in Technical Drawing</a:t>
            </a:r>
          </a:p>
        </p:txBody>
      </p:sp>
      <p:sp>
        <p:nvSpPr>
          <p:cNvPr id="11" name="TextBox 10">
            <a:extLst>
              <a:ext uri="{FF2B5EF4-FFF2-40B4-BE49-F238E27FC236}">
                <a16:creationId xmlns:a16="http://schemas.microsoft.com/office/drawing/2014/main" id="{DFD23E62-297E-E4F2-66F1-00792836A94B}"/>
              </a:ext>
            </a:extLst>
          </p:cNvPr>
          <p:cNvSpPr txBox="1"/>
          <p:nvPr/>
        </p:nvSpPr>
        <p:spPr>
          <a:xfrm>
            <a:off x="-460899" y="5401467"/>
            <a:ext cx="6379346"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b="1" cap="small" dirty="0">
                <a:solidFill>
                  <a:prstClr val="black"/>
                </a:solidFill>
                <a:latin typeface="Calibri" panose="020F0502020204030204"/>
              </a:rPr>
              <a:t>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6819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A554B-CC52-A5A1-E210-30D9A38446E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FB96270-9F01-638C-3892-DB38EC17526F}"/>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AFA2D96A-6A26-C3A9-C001-5BCDFC6655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5"/>
            <a:ext cx="12192000" cy="6858000"/>
          </a:xfrm>
          <a:prstGeom prst="rect">
            <a:avLst/>
          </a:prstGeom>
        </p:spPr>
      </p:pic>
      <p:sp>
        <p:nvSpPr>
          <p:cNvPr id="10" name="TextBox 9">
            <a:extLst>
              <a:ext uri="{FF2B5EF4-FFF2-40B4-BE49-F238E27FC236}">
                <a16:creationId xmlns:a16="http://schemas.microsoft.com/office/drawing/2014/main" id="{B89C8784-8315-8647-4C8E-53A6E86AA3C9}"/>
              </a:ext>
            </a:extLst>
          </p:cNvPr>
          <p:cNvSpPr txBox="1"/>
          <p:nvPr/>
        </p:nvSpPr>
        <p:spPr>
          <a:xfrm>
            <a:off x="242637" y="290323"/>
            <a:ext cx="11706726"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ea typeface="+mn-ea"/>
                <a:cs typeface="+mn-cs"/>
              </a:rPr>
              <a:t>IS 15021 (Part 3) TECHNICAL DRAWINGS — PROJECTION METHODS (</a:t>
            </a:r>
            <a:r>
              <a:rPr lang="en-US" sz="3600" b="1" i="0" dirty="0">
                <a:solidFill>
                  <a:srgbClr val="000000"/>
                </a:solidFill>
                <a:effectLst/>
                <a:cs typeface="Heebo" panose="020F0502020204030204" pitchFamily="2" charset="-79"/>
              </a:rPr>
              <a:t>Axonometric Representations</a:t>
            </a:r>
            <a:r>
              <a:rPr kumimoji="0" lang="en-US" sz="3600" b="1" i="0" u="none" strike="noStrike" kern="1200" cap="none" spc="0" normalizeH="0" baseline="0" noProof="0" dirty="0">
                <a:ln>
                  <a:noFill/>
                </a:ln>
                <a:solidFill>
                  <a:prstClr val="black"/>
                </a:solidFill>
                <a:effectLst/>
                <a:uLnTx/>
                <a:uFillTx/>
                <a:ea typeface="+mn-ea"/>
                <a:cs typeface="+mn-cs"/>
              </a:rPr>
              <a:t>)</a:t>
            </a:r>
          </a:p>
        </p:txBody>
      </p:sp>
      <p:sp>
        <p:nvSpPr>
          <p:cNvPr id="14" name="TextBox 13">
            <a:extLst>
              <a:ext uri="{FF2B5EF4-FFF2-40B4-BE49-F238E27FC236}">
                <a16:creationId xmlns:a16="http://schemas.microsoft.com/office/drawing/2014/main" id="{D632AB7E-0C58-9F88-AE74-56C0E8CFC66F}"/>
              </a:ext>
            </a:extLst>
          </p:cNvPr>
          <p:cNvSpPr txBox="1"/>
          <p:nvPr/>
        </p:nvSpPr>
        <p:spPr>
          <a:xfrm>
            <a:off x="838200" y="1673215"/>
            <a:ext cx="8763000" cy="5139869"/>
          </a:xfrm>
          <a:prstGeom prst="rect">
            <a:avLst/>
          </a:prstGeom>
          <a:noFill/>
        </p:spPr>
        <p:txBody>
          <a:bodyPr wrap="square">
            <a:spAutoFit/>
          </a:bodyPr>
          <a:lstStyle/>
          <a:p>
            <a:pPr algn="just"/>
            <a:r>
              <a:rPr lang="en-US" sz="2400" dirty="0"/>
              <a:t>This part of </a:t>
            </a:r>
            <a:r>
              <a:rPr lang="en-US" sz="2400" dirty="0">
                <a:solidFill>
                  <a:srgbClr val="0070C0"/>
                </a:solidFill>
              </a:rPr>
              <a:t>IS 15021</a:t>
            </a:r>
            <a:r>
              <a:rPr lang="en-US" sz="2400" dirty="0"/>
              <a:t>, specifies basic rules for the application of the recommended axonometric representations for all types of technical drawings. </a:t>
            </a:r>
          </a:p>
          <a:p>
            <a:pPr algn="just"/>
            <a:endParaRPr kumimoji="0" lang="en-US" sz="2400" b="0" i="0" u="none" strike="noStrike" kern="1200" cap="none" spc="0" normalizeH="0" baseline="0" noProof="0" dirty="0">
              <a:ln>
                <a:noFill/>
              </a:ln>
              <a:solidFill>
                <a:prstClr val="black"/>
              </a:solidFill>
              <a:effectLst/>
              <a:uLnTx/>
              <a:uFillTx/>
              <a:ea typeface="+mn-ea"/>
              <a:cs typeface="+mn-cs"/>
            </a:endParaRPr>
          </a:p>
          <a:p>
            <a:pPr algn="just"/>
            <a:r>
              <a:rPr kumimoji="0" lang="en-US" sz="2400" b="0" i="0" u="none" strike="noStrike" kern="1200" cap="none" spc="0" normalizeH="0" baseline="0" noProof="0" dirty="0">
                <a:ln>
                  <a:noFill/>
                </a:ln>
                <a:solidFill>
                  <a:prstClr val="black"/>
                </a:solidFill>
                <a:effectLst/>
                <a:uLnTx/>
                <a:uFillTx/>
                <a:ea typeface="+mn-ea"/>
                <a:cs typeface="+mn-cs"/>
              </a:rPr>
              <a:t>When drawing objects, you must represent the 3-dimensional shape in a plane. This changes the dimensions and proportions of the object. In order for our drawing to be read by others, we have to follow certain rules. To represent the three-dimensional shapes in a plane, we will use projections. For engineers, technologists and skilled workers, knowledge of plane representation is essential. Until a part is made, it is only seen in its planar projections on a drawing board or screen(see figure).</a:t>
            </a:r>
          </a:p>
          <a:p>
            <a:pPr algn="just"/>
            <a:endParaRPr lang="en-US" sz="1400" dirty="0"/>
          </a:p>
          <a:p>
            <a:pPr algn="just"/>
            <a:endParaRPr lang="en-US" sz="1400" dirty="0"/>
          </a:p>
          <a:p>
            <a:pPr algn="just"/>
            <a:endParaRPr lang="en-US" sz="1200" dirty="0"/>
          </a:p>
        </p:txBody>
      </p:sp>
      <p:pic>
        <p:nvPicPr>
          <p:cNvPr id="16" name="Picture 15">
            <a:extLst>
              <a:ext uri="{FF2B5EF4-FFF2-40B4-BE49-F238E27FC236}">
                <a16:creationId xmlns:a16="http://schemas.microsoft.com/office/drawing/2014/main" id="{F2F0C0AC-154A-666D-F40F-77D2D9299BE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
                    </a14:imgEffect>
                    <a14:imgEffect>
                      <a14:brightnessContrast bright="9000" contrast="49000"/>
                    </a14:imgEffect>
                  </a14:imgLayer>
                </a14:imgProps>
              </a:ext>
            </a:extLst>
          </a:blip>
          <a:stretch>
            <a:fillRect/>
          </a:stretch>
        </p:blipFill>
        <p:spPr>
          <a:xfrm>
            <a:off x="9810750" y="4295776"/>
            <a:ext cx="2381250" cy="2590800"/>
          </a:xfrm>
          <a:prstGeom prst="rect">
            <a:avLst/>
          </a:prstGeom>
        </p:spPr>
      </p:pic>
    </p:spTree>
    <p:extLst>
      <p:ext uri="{BB962C8B-B14F-4D97-AF65-F5344CB8AC3E}">
        <p14:creationId xmlns:p14="http://schemas.microsoft.com/office/powerpoint/2010/main" val="362609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45D9D-A38E-B4B0-9C5A-6E127594398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A9263A0-D742-7FFB-B187-7CF68F4D4AE8}"/>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1539F4B3-61EC-E2ED-7BCB-3D47C9B6F7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16BB2CF-D811-DA8D-9040-4C9EC7455F6F}"/>
              </a:ext>
            </a:extLst>
          </p:cNvPr>
          <p:cNvSpPr txBox="1"/>
          <p:nvPr/>
        </p:nvSpPr>
        <p:spPr>
          <a:xfrm>
            <a:off x="0" y="365125"/>
            <a:ext cx="1219200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ea typeface="+mn-ea"/>
                <a:cs typeface="+mn-cs"/>
              </a:rPr>
              <a:t>IS 15021 (Part 4) TECHNICAL DRAWINGS — PROJECTION METHODS (</a:t>
            </a:r>
            <a:r>
              <a:rPr lang="en-US" sz="3600" b="1" i="0" dirty="0">
                <a:solidFill>
                  <a:srgbClr val="000000"/>
                </a:solidFill>
                <a:effectLst/>
                <a:cs typeface="Heebo" panose="020F0502020204030204" pitchFamily="2" charset="-79"/>
              </a:rPr>
              <a:t>CENTRAL PROJECTION</a:t>
            </a:r>
            <a:r>
              <a:rPr kumimoji="0" lang="en-US" sz="3600" b="1" i="0" u="none" strike="noStrike" kern="1200" cap="none" spc="0" normalizeH="0" baseline="0" noProof="0" dirty="0">
                <a:ln>
                  <a:noFill/>
                </a:ln>
                <a:solidFill>
                  <a:prstClr val="black"/>
                </a:solidFill>
                <a:effectLst/>
                <a:uLnTx/>
                <a:uFillTx/>
                <a:ea typeface="+mn-ea"/>
                <a:cs typeface="+mn-cs"/>
              </a:rPr>
              <a:t>)</a:t>
            </a:r>
          </a:p>
        </p:txBody>
      </p:sp>
      <p:sp>
        <p:nvSpPr>
          <p:cNvPr id="10" name="TextBox 9">
            <a:extLst>
              <a:ext uri="{FF2B5EF4-FFF2-40B4-BE49-F238E27FC236}">
                <a16:creationId xmlns:a16="http://schemas.microsoft.com/office/drawing/2014/main" id="{4362E1A4-8418-6CC7-F9DC-7D1F1C8B82D8}"/>
              </a:ext>
            </a:extLst>
          </p:cNvPr>
          <p:cNvSpPr txBox="1"/>
          <p:nvPr/>
        </p:nvSpPr>
        <p:spPr>
          <a:xfrm>
            <a:off x="266700" y="2288123"/>
            <a:ext cx="11658600" cy="3847207"/>
          </a:xfrm>
          <a:prstGeom prst="rect">
            <a:avLst/>
          </a:prstGeom>
          <a:noFill/>
        </p:spPr>
        <p:txBody>
          <a:bodyPr wrap="square">
            <a:spAutoFit/>
          </a:bodyPr>
          <a:lstStyle/>
          <a:p>
            <a:r>
              <a:rPr lang="en-US" sz="2800" dirty="0"/>
              <a:t>This part of 1S 15021, specifies basic rules for the development and application of central projection in technical drawings. </a:t>
            </a:r>
          </a:p>
          <a:p>
            <a:endParaRPr lang="en-US" sz="2800" dirty="0"/>
          </a:p>
          <a:p>
            <a:r>
              <a:rPr lang="en-US" sz="2800" b="1" dirty="0">
                <a:solidFill>
                  <a:srgbClr val="0070C0"/>
                </a:solidFill>
              </a:rPr>
              <a:t>Central Projection Methods :</a:t>
            </a:r>
          </a:p>
          <a:p>
            <a:endParaRPr lang="en-US" sz="2800" b="1" dirty="0"/>
          </a:p>
          <a:p>
            <a:r>
              <a:rPr lang="en-US" sz="2800" dirty="0"/>
              <a:t>The mode of the central projection depends on the position of the object to be represented with respect to the projection plane. </a:t>
            </a:r>
          </a:p>
          <a:p>
            <a:endParaRPr lang="en-US" sz="2400" dirty="0"/>
          </a:p>
          <a:p>
            <a:endParaRPr lang="en-US" sz="2400" dirty="0"/>
          </a:p>
        </p:txBody>
      </p:sp>
    </p:spTree>
    <p:extLst>
      <p:ext uri="{BB962C8B-B14F-4D97-AF65-F5344CB8AC3E}">
        <p14:creationId xmlns:p14="http://schemas.microsoft.com/office/powerpoint/2010/main" val="2629624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30025-41D7-3A0F-990D-1C7AE4FB77E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1A4AB31-E88E-F064-1703-2DE558545B5D}"/>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158F34A0-7C27-3943-93AF-6C0DA314C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DE862A50-CC7C-B1CC-A932-BF9B055CAB1D}"/>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rcRect t="3804"/>
          <a:stretch/>
        </p:blipFill>
        <p:spPr>
          <a:xfrm>
            <a:off x="8910918" y="4240028"/>
            <a:ext cx="3281082" cy="2617972"/>
          </a:xfrm>
          <a:prstGeom prst="rect">
            <a:avLst/>
          </a:prstGeom>
        </p:spPr>
      </p:pic>
      <p:sp>
        <p:nvSpPr>
          <p:cNvPr id="10" name="TextBox 9">
            <a:extLst>
              <a:ext uri="{FF2B5EF4-FFF2-40B4-BE49-F238E27FC236}">
                <a16:creationId xmlns:a16="http://schemas.microsoft.com/office/drawing/2014/main" id="{C2A8151A-1CA2-96DA-6E55-746A546E0B9B}"/>
              </a:ext>
            </a:extLst>
          </p:cNvPr>
          <p:cNvSpPr txBox="1"/>
          <p:nvPr/>
        </p:nvSpPr>
        <p:spPr>
          <a:xfrm>
            <a:off x="185738" y="365125"/>
            <a:ext cx="7384587" cy="6127750"/>
          </a:xfrm>
          <a:prstGeom prst="rect">
            <a:avLst/>
          </a:prstGeom>
          <a:noFill/>
        </p:spPr>
        <p:txBody>
          <a:bodyPr wrap="square">
            <a:spAutoFit/>
          </a:bodyPr>
          <a:lstStyle/>
          <a:p>
            <a:pPr algn="just"/>
            <a:r>
              <a:rPr lang="en-US" sz="2800" dirty="0">
                <a:solidFill>
                  <a:srgbClr val="0070C0"/>
                </a:solidFill>
              </a:rPr>
              <a:t>Central projections </a:t>
            </a:r>
            <a:r>
              <a:rPr lang="en-US" sz="2800" dirty="0"/>
              <a:t>are similar to parallel projections in that they also associate points in one set with points in another set by projection lines that pass through the associated points, with the difference that the projection lines all pass through a given point. </a:t>
            </a:r>
          </a:p>
          <a:p>
            <a:pPr algn="just"/>
            <a:endParaRPr lang="en-US" sz="2800" dirty="0"/>
          </a:p>
          <a:p>
            <a:pPr algn="just"/>
            <a:r>
              <a:rPr lang="en-US" sz="2800" dirty="0"/>
              <a:t>The set of all lines that pass through any point C is a pencil of lines through C. For any two lines coplanar with a pencil of lines through a point C on neither line, for any point on one line there is a line in the pencil maps it to a point on the other. This is called a central projection and C is the center of projection(see figure).</a:t>
            </a:r>
          </a:p>
        </p:txBody>
      </p:sp>
    </p:spTree>
    <p:extLst>
      <p:ext uri="{BB962C8B-B14F-4D97-AF65-F5344CB8AC3E}">
        <p14:creationId xmlns:p14="http://schemas.microsoft.com/office/powerpoint/2010/main" val="159908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DE25D-0ED4-E031-F2DD-39FF7522C5E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67F8422-3776-93AA-74CD-F35A1BDA9A69}"/>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9E98D28C-C55E-CBDE-C2D9-57BD1B5FDE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D01F666E-DDCD-7A29-2EC3-7A7B9E29F99E}"/>
              </a:ext>
            </a:extLst>
          </p:cNvPr>
          <p:cNvSpPr txBox="1"/>
          <p:nvPr/>
        </p:nvSpPr>
        <p:spPr>
          <a:xfrm>
            <a:off x="419100" y="360363"/>
            <a:ext cx="11163300" cy="5386090"/>
          </a:xfrm>
          <a:prstGeom prst="rect">
            <a:avLst/>
          </a:prstGeom>
          <a:noFill/>
        </p:spPr>
        <p:txBody>
          <a:bodyPr wrap="square">
            <a:spAutoFit/>
          </a:bodyPr>
          <a:lstStyle/>
          <a:p>
            <a:pPr algn="just"/>
            <a:r>
              <a:rPr lang="en-US" sz="4000" b="1" dirty="0">
                <a:cs typeface="Calibri" panose="020F0502020204030204" pitchFamily="34" charset="0"/>
              </a:rPr>
              <a:t>Methods of representation</a:t>
            </a:r>
          </a:p>
          <a:p>
            <a:pPr algn="just"/>
            <a:endParaRPr lang="en-US" sz="3600" dirty="0">
              <a:cs typeface="Calibri" panose="020F0502020204030204" pitchFamily="34" charset="0"/>
            </a:endParaRPr>
          </a:p>
          <a:p>
            <a:pPr algn="just"/>
            <a:r>
              <a:rPr lang="en-US" sz="3600" dirty="0">
                <a:solidFill>
                  <a:srgbClr val="0070C0"/>
                </a:solidFill>
              </a:rPr>
              <a:t>First angle projection</a:t>
            </a:r>
          </a:p>
          <a:p>
            <a:pPr algn="just"/>
            <a:endParaRPr lang="en-US" sz="3600" dirty="0"/>
          </a:p>
          <a:p>
            <a:pPr algn="just"/>
            <a:r>
              <a:rPr lang="en-US" sz="2800" dirty="0">
                <a:cs typeface="Calibri" panose="020F0502020204030204" pitchFamily="34" charset="0"/>
              </a:rPr>
              <a:t>The first angle projection method is an orthographic representation in which the object to be represented appears between the observer and the coordinate planes on which the object is orthogonally projected.</a:t>
            </a:r>
          </a:p>
          <a:p>
            <a:pPr algn="just"/>
            <a:endParaRPr lang="en-US" sz="2800" dirty="0">
              <a:cs typeface="Calibri" panose="020F0502020204030204" pitchFamily="34" charset="0"/>
            </a:endParaRPr>
          </a:p>
          <a:p>
            <a:pPr algn="just"/>
            <a:r>
              <a:rPr lang="en-US" sz="2800" dirty="0">
                <a:cs typeface="Calibri" panose="020F0502020204030204" pitchFamily="34" charset="0"/>
              </a:rPr>
              <a:t>In the first angle projection schema, the views </a:t>
            </a:r>
          </a:p>
          <a:p>
            <a:pPr algn="just"/>
            <a:r>
              <a:rPr lang="en-US" sz="2800" dirty="0">
                <a:cs typeface="Calibri" panose="020F0502020204030204" pitchFamily="34" charset="0"/>
              </a:rPr>
              <a:t>come in the following sequence- top left, then </a:t>
            </a:r>
          </a:p>
          <a:p>
            <a:pPr algn="just"/>
            <a:r>
              <a:rPr lang="en-US" sz="2800" dirty="0">
                <a:cs typeface="Calibri" panose="020F0502020204030204" pitchFamily="34" charset="0"/>
              </a:rPr>
              <a:t>clockwise, the Right view, Front view, and the Top view.</a:t>
            </a:r>
          </a:p>
        </p:txBody>
      </p:sp>
      <p:pic>
        <p:nvPicPr>
          <p:cNvPr id="10" name="Picture 9">
            <a:extLst>
              <a:ext uri="{FF2B5EF4-FFF2-40B4-BE49-F238E27FC236}">
                <a16:creationId xmlns:a16="http://schemas.microsoft.com/office/drawing/2014/main" id="{365C0235-4035-BD0C-63B8-5FB5DD58A8B8}"/>
              </a:ext>
            </a:extLst>
          </p:cNvPr>
          <p:cNvPicPr>
            <a:picLocks noChangeAspect="1"/>
          </p:cNvPicPr>
          <p:nvPr/>
        </p:nvPicPr>
        <p:blipFill>
          <a:blip r:embed="rId3"/>
          <a:stretch>
            <a:fillRect/>
          </a:stretch>
        </p:blipFill>
        <p:spPr>
          <a:xfrm>
            <a:off x="8797721" y="5011991"/>
            <a:ext cx="3394279" cy="1846009"/>
          </a:xfrm>
          <a:prstGeom prst="rect">
            <a:avLst/>
          </a:prstGeom>
        </p:spPr>
      </p:pic>
      <p:sp>
        <p:nvSpPr>
          <p:cNvPr id="12" name="TextBox 11">
            <a:extLst>
              <a:ext uri="{FF2B5EF4-FFF2-40B4-BE49-F238E27FC236}">
                <a16:creationId xmlns:a16="http://schemas.microsoft.com/office/drawing/2014/main" id="{BDE4BAFE-F360-05FA-9A60-A0BB0453583E}"/>
              </a:ext>
            </a:extLst>
          </p:cNvPr>
          <p:cNvSpPr txBox="1"/>
          <p:nvPr/>
        </p:nvSpPr>
        <p:spPr>
          <a:xfrm>
            <a:off x="419100" y="5881390"/>
            <a:ext cx="6229350" cy="646331"/>
          </a:xfrm>
          <a:prstGeom prst="rect">
            <a:avLst/>
          </a:prstGeom>
          <a:noFill/>
        </p:spPr>
        <p:txBody>
          <a:bodyPr wrap="square">
            <a:spAutoFit/>
          </a:bodyPr>
          <a:lstStyle/>
          <a:p>
            <a:r>
              <a:rPr kumimoji="0" lang="en-US" sz="1800" b="1" i="0" u="none" strike="noStrike" kern="1200" cap="none" spc="0" normalizeH="0" baseline="0" noProof="0" dirty="0">
                <a:ln>
                  <a:noFill/>
                </a:ln>
                <a:solidFill>
                  <a:prstClr val="black"/>
                </a:solidFill>
                <a:effectLst/>
                <a:uLnTx/>
                <a:uFillTx/>
                <a:ea typeface="+mn-ea"/>
                <a:cs typeface="+mn-cs"/>
              </a:rPr>
              <a:t>IS 15021 (Part 2) : 2001 TECHNICAL DRAWINGS — PROJECTION METHODS </a:t>
            </a:r>
            <a:endParaRPr lang="en-US" dirty="0"/>
          </a:p>
        </p:txBody>
      </p:sp>
    </p:spTree>
    <p:extLst>
      <p:ext uri="{BB962C8B-B14F-4D97-AF65-F5344CB8AC3E}">
        <p14:creationId xmlns:p14="http://schemas.microsoft.com/office/powerpoint/2010/main" val="286280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4E976A-9304-C95B-FBE7-4262D65A1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8AE259B-DDA0-9307-A021-12F84DE63B42}"/>
              </a:ext>
            </a:extLst>
          </p:cNvPr>
          <p:cNvSpPr txBox="1"/>
          <p:nvPr/>
        </p:nvSpPr>
        <p:spPr>
          <a:xfrm>
            <a:off x="438150" y="0"/>
            <a:ext cx="11315700" cy="5693866"/>
          </a:xfrm>
          <a:prstGeom prst="rect">
            <a:avLst/>
          </a:prstGeom>
          <a:noFill/>
        </p:spPr>
        <p:txBody>
          <a:bodyPr wrap="square">
            <a:spAutoFit/>
          </a:bodyPr>
          <a:lstStyle/>
          <a:p>
            <a:pPr algn="just"/>
            <a:endParaRPr lang="en-US" sz="2800" dirty="0">
              <a:cs typeface="Calibri" panose="020F0502020204030204" pitchFamily="34" charset="0"/>
            </a:endParaRPr>
          </a:p>
          <a:p>
            <a:pPr algn="just"/>
            <a:r>
              <a:rPr lang="en-US" sz="4000" b="1" dirty="0">
                <a:cs typeface="Calibri" panose="020F0502020204030204" pitchFamily="34" charset="0"/>
              </a:rPr>
              <a:t>Methods of representation</a:t>
            </a:r>
          </a:p>
          <a:p>
            <a:pPr algn="just"/>
            <a:endParaRPr lang="en-US" sz="3600" dirty="0"/>
          </a:p>
          <a:p>
            <a:pPr algn="just"/>
            <a:r>
              <a:rPr lang="en-US" sz="3600" dirty="0">
                <a:solidFill>
                  <a:srgbClr val="0070C0"/>
                </a:solidFill>
              </a:rPr>
              <a:t>Third Angle projection</a:t>
            </a:r>
          </a:p>
          <a:p>
            <a:pPr algn="just"/>
            <a:endParaRPr lang="en-US" sz="2800" dirty="0"/>
          </a:p>
          <a:p>
            <a:pPr algn="just"/>
            <a:r>
              <a:rPr lang="en-US" sz="2800" dirty="0">
                <a:cs typeface="Calibri" panose="020F0502020204030204" pitchFamily="34" charset="0"/>
              </a:rPr>
              <a:t>The third angle projection method is an orthographic representation in which the object to be represented as seen by the observer, appears behind the coordinate planes on which the object is orthogonally projected.</a:t>
            </a:r>
          </a:p>
          <a:p>
            <a:pPr algn="just"/>
            <a:endParaRPr lang="en-US" sz="2800" dirty="0">
              <a:cs typeface="Calibri" panose="020F0502020204030204" pitchFamily="34" charset="0"/>
            </a:endParaRPr>
          </a:p>
          <a:p>
            <a:pPr algn="just"/>
            <a:r>
              <a:rPr lang="en-US" sz="2800" dirty="0">
                <a:cs typeface="Calibri" panose="020F0502020204030204" pitchFamily="34" charset="0"/>
              </a:rPr>
              <a:t>In the third angle projection schema, the top view</a:t>
            </a:r>
          </a:p>
          <a:p>
            <a:pPr algn="just"/>
            <a:r>
              <a:rPr lang="en-US" sz="2800" dirty="0">
                <a:cs typeface="Calibri" panose="020F0502020204030204" pitchFamily="34" charset="0"/>
              </a:rPr>
              <a:t>sits at the top of the front view, and the right view sits </a:t>
            </a:r>
          </a:p>
          <a:p>
            <a:pPr algn="just"/>
            <a:r>
              <a:rPr lang="en-US" sz="2800" dirty="0">
                <a:cs typeface="Calibri" panose="020F0502020204030204" pitchFamily="34" charset="0"/>
              </a:rPr>
              <a:t>on the right side of the front view.</a:t>
            </a:r>
          </a:p>
        </p:txBody>
      </p:sp>
      <p:pic>
        <p:nvPicPr>
          <p:cNvPr id="8" name="Picture 7">
            <a:extLst>
              <a:ext uri="{FF2B5EF4-FFF2-40B4-BE49-F238E27FC236}">
                <a16:creationId xmlns:a16="http://schemas.microsoft.com/office/drawing/2014/main" id="{2585216B-8A26-BFFB-D7D9-C127BCA81A1F}"/>
              </a:ext>
            </a:extLst>
          </p:cNvPr>
          <p:cNvPicPr>
            <a:picLocks noChangeAspect="1"/>
          </p:cNvPicPr>
          <p:nvPr/>
        </p:nvPicPr>
        <p:blipFill>
          <a:blip r:embed="rId3"/>
          <a:stretch>
            <a:fillRect/>
          </a:stretch>
        </p:blipFill>
        <p:spPr>
          <a:xfrm>
            <a:off x="8896350" y="5029200"/>
            <a:ext cx="3295650" cy="1828800"/>
          </a:xfrm>
          <a:prstGeom prst="rect">
            <a:avLst/>
          </a:prstGeom>
        </p:spPr>
      </p:pic>
      <p:sp>
        <p:nvSpPr>
          <p:cNvPr id="10" name="TextBox 9">
            <a:extLst>
              <a:ext uri="{FF2B5EF4-FFF2-40B4-BE49-F238E27FC236}">
                <a16:creationId xmlns:a16="http://schemas.microsoft.com/office/drawing/2014/main" id="{B59714AF-CED1-2635-C6C4-FBB0340C2E32}"/>
              </a:ext>
            </a:extLst>
          </p:cNvPr>
          <p:cNvSpPr txBox="1"/>
          <p:nvPr/>
        </p:nvSpPr>
        <p:spPr>
          <a:xfrm>
            <a:off x="438150" y="5952767"/>
            <a:ext cx="6229350" cy="646331"/>
          </a:xfrm>
          <a:prstGeom prst="rect">
            <a:avLst/>
          </a:prstGeom>
          <a:noFill/>
        </p:spPr>
        <p:txBody>
          <a:bodyPr wrap="square">
            <a:spAutoFit/>
          </a:bodyPr>
          <a:lstStyle/>
          <a:p>
            <a:r>
              <a:rPr kumimoji="0" lang="en-US" sz="1800" b="1" i="0" u="none" strike="noStrike" kern="1200" cap="none" spc="0" normalizeH="0" baseline="0" noProof="0" dirty="0">
                <a:ln>
                  <a:noFill/>
                </a:ln>
                <a:solidFill>
                  <a:prstClr val="black"/>
                </a:solidFill>
                <a:effectLst/>
                <a:uLnTx/>
                <a:uFillTx/>
                <a:ea typeface="+mn-ea"/>
                <a:cs typeface="+mn-cs"/>
              </a:rPr>
              <a:t>IS 15021 (Part 2) : 2001 TECHNICAL DRAWINGS — PROJECTION METHODS </a:t>
            </a:r>
            <a:endParaRPr lang="en-US" dirty="0"/>
          </a:p>
        </p:txBody>
      </p:sp>
    </p:spTree>
    <p:extLst>
      <p:ext uri="{BB962C8B-B14F-4D97-AF65-F5344CB8AC3E}">
        <p14:creationId xmlns:p14="http://schemas.microsoft.com/office/powerpoint/2010/main" val="586122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E5F03A-5D5B-10FB-D8AE-7C4C1F850A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840FA9CA-5B3C-97A5-44D5-5A686CE8C083}"/>
              </a:ext>
            </a:extLst>
          </p:cNvPr>
          <p:cNvSpPr txBox="1"/>
          <p:nvPr/>
        </p:nvSpPr>
        <p:spPr>
          <a:xfrm>
            <a:off x="1476375" y="191125"/>
            <a:ext cx="923925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Calibri" panose="020F0502020204030204"/>
                <a:ea typeface="+mn-ea"/>
                <a:cs typeface="+mn-cs"/>
              </a:rPr>
              <a:t>Principles of Dimensioning and Lines</a:t>
            </a:r>
          </a:p>
        </p:txBody>
      </p:sp>
      <p:sp>
        <p:nvSpPr>
          <p:cNvPr id="12" name="TextBox 11">
            <a:extLst>
              <a:ext uri="{FF2B5EF4-FFF2-40B4-BE49-F238E27FC236}">
                <a16:creationId xmlns:a16="http://schemas.microsoft.com/office/drawing/2014/main" id="{5575C5CA-6628-8613-5834-38EAD6689027}"/>
              </a:ext>
            </a:extLst>
          </p:cNvPr>
          <p:cNvSpPr txBox="1"/>
          <p:nvPr/>
        </p:nvSpPr>
        <p:spPr>
          <a:xfrm>
            <a:off x="400050" y="1443840"/>
            <a:ext cx="11325225" cy="550920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ea typeface="+mn-ea"/>
                <a:cs typeface="+mn-cs"/>
              </a:rPr>
              <a:t>The alphabet of lines is a set of standard line types established by the American National Standards Institute (ANSI) for technical drawing. The alphabet of lines and the approximate dimensions used to create different line types, are referred to as line styles when used with CAD.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dirty="0"/>
              <a:t>The line type designation consists of</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dirty="0"/>
              <a:t>a combination of a basic line type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dirty="0"/>
              <a:t>and a subtype, depending on the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dirty="0"/>
              <a:t>line width.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ea typeface="+mn-ea"/>
                <a:cs typeface="+mn-cs"/>
              </a:rPr>
              <a:t>IS 10714 (Part 2) : 2023/ISO 128-2:2022 Technical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ea typeface="+mn-ea"/>
                <a:cs typeface="+mn-cs"/>
              </a:rPr>
              <a:t>product documentation (TPD) -- General principles of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ea typeface="+mn-ea"/>
                <a:cs typeface="+mn-cs"/>
              </a:rPr>
              <a:t>representation: Part 2 Basic conventions for lines</a:t>
            </a:r>
          </a:p>
        </p:txBody>
      </p:sp>
      <p:pic>
        <p:nvPicPr>
          <p:cNvPr id="14" name="Picture 13">
            <a:extLst>
              <a:ext uri="{FF2B5EF4-FFF2-40B4-BE49-F238E27FC236}">
                <a16:creationId xmlns:a16="http://schemas.microsoft.com/office/drawing/2014/main" id="{13248A9D-356E-55FA-9333-BEBEE1E4D533}"/>
              </a:ext>
            </a:extLst>
          </p:cNvPr>
          <p:cNvPicPr>
            <a:picLocks noChangeAspect="1"/>
          </p:cNvPicPr>
          <p:nvPr/>
        </p:nvPicPr>
        <p:blipFill>
          <a:blip r:embed="rId3"/>
          <a:stretch>
            <a:fillRect/>
          </a:stretch>
        </p:blipFill>
        <p:spPr>
          <a:xfrm>
            <a:off x="5943600" y="4114800"/>
            <a:ext cx="6248400" cy="2743200"/>
          </a:xfrm>
          <a:prstGeom prst="rect">
            <a:avLst/>
          </a:prstGeom>
        </p:spPr>
      </p:pic>
    </p:spTree>
    <p:extLst>
      <p:ext uri="{BB962C8B-B14F-4D97-AF65-F5344CB8AC3E}">
        <p14:creationId xmlns:p14="http://schemas.microsoft.com/office/powerpoint/2010/main" val="701926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C68B58-3B47-6AEB-1DB5-66DD2B7B75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C727DA70-B2FB-B702-6E11-64A30AEDDEB4}"/>
              </a:ext>
            </a:extLst>
          </p:cNvPr>
          <p:cNvPicPr>
            <a:picLocks noChangeAspect="1"/>
          </p:cNvPicPr>
          <p:nvPr/>
        </p:nvPicPr>
        <p:blipFill rotWithShape="1">
          <a:blip r:embed="rId3"/>
          <a:srcRect r="754"/>
          <a:stretch/>
        </p:blipFill>
        <p:spPr>
          <a:xfrm>
            <a:off x="642216" y="491742"/>
            <a:ext cx="11065690" cy="3333425"/>
          </a:xfrm>
          <a:prstGeom prst="rect">
            <a:avLst/>
          </a:prstGeom>
        </p:spPr>
      </p:pic>
      <p:pic>
        <p:nvPicPr>
          <p:cNvPr id="6" name="Picture 5">
            <a:extLst>
              <a:ext uri="{FF2B5EF4-FFF2-40B4-BE49-F238E27FC236}">
                <a16:creationId xmlns:a16="http://schemas.microsoft.com/office/drawing/2014/main" id="{C0CF4059-F68E-23DC-9E56-3458312B4A52}"/>
              </a:ext>
            </a:extLst>
          </p:cNvPr>
          <p:cNvPicPr>
            <a:picLocks noChangeAspect="1"/>
          </p:cNvPicPr>
          <p:nvPr/>
        </p:nvPicPr>
        <p:blipFill rotWithShape="1">
          <a:blip r:embed="rId4"/>
          <a:srcRect t="15470" b="-1"/>
          <a:stretch/>
        </p:blipFill>
        <p:spPr>
          <a:xfrm>
            <a:off x="642216" y="3687947"/>
            <a:ext cx="11065690" cy="3031602"/>
          </a:xfrm>
          <a:prstGeom prst="rect">
            <a:avLst/>
          </a:prstGeom>
        </p:spPr>
      </p:pic>
    </p:spTree>
    <p:extLst>
      <p:ext uri="{BB962C8B-B14F-4D97-AF65-F5344CB8AC3E}">
        <p14:creationId xmlns:p14="http://schemas.microsoft.com/office/powerpoint/2010/main" val="2813823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09CD6A-D4BA-AEF4-8F72-5B38155FFD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404EF7DB-B6C5-B6C1-79EB-B4EDE7728798}"/>
              </a:ext>
            </a:extLst>
          </p:cNvPr>
          <p:cNvPicPr>
            <a:picLocks noChangeAspect="1"/>
          </p:cNvPicPr>
          <p:nvPr/>
        </p:nvPicPr>
        <p:blipFill>
          <a:blip r:embed="rId3"/>
          <a:stretch>
            <a:fillRect/>
          </a:stretch>
        </p:blipFill>
        <p:spPr>
          <a:xfrm>
            <a:off x="0" y="1360364"/>
            <a:ext cx="12192000" cy="5497636"/>
          </a:xfrm>
          <a:prstGeom prst="rect">
            <a:avLst/>
          </a:prstGeom>
        </p:spPr>
      </p:pic>
      <p:sp>
        <p:nvSpPr>
          <p:cNvPr id="9" name="TextBox 8">
            <a:extLst>
              <a:ext uri="{FF2B5EF4-FFF2-40B4-BE49-F238E27FC236}">
                <a16:creationId xmlns:a16="http://schemas.microsoft.com/office/drawing/2014/main" id="{2605F41B-0ED4-0027-76B6-F3736D3C2105}"/>
              </a:ext>
            </a:extLst>
          </p:cNvPr>
          <p:cNvSpPr txBox="1"/>
          <p:nvPr/>
        </p:nvSpPr>
        <p:spPr>
          <a:xfrm>
            <a:off x="1238250" y="387795"/>
            <a:ext cx="9715500" cy="584775"/>
          </a:xfrm>
          <a:prstGeom prst="rect">
            <a:avLst/>
          </a:prstGeom>
          <a:noFill/>
        </p:spPr>
        <p:txBody>
          <a:bodyPr wrap="square">
            <a:spAutoFit/>
          </a:bodyPr>
          <a:lstStyle/>
          <a:p>
            <a:r>
              <a:rPr lang="en-US" sz="3200" b="1" dirty="0"/>
              <a:t>The standard line types used in technical drawings are:</a:t>
            </a:r>
          </a:p>
        </p:txBody>
      </p:sp>
    </p:spTree>
    <p:extLst>
      <p:ext uri="{BB962C8B-B14F-4D97-AF65-F5344CB8AC3E}">
        <p14:creationId xmlns:p14="http://schemas.microsoft.com/office/powerpoint/2010/main" val="2476804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CE5E98-D840-FC7E-E779-F0BD40EFA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12192000" cy="6858000"/>
          </a:xfrm>
          <a:prstGeom prst="rect">
            <a:avLst/>
          </a:prstGeom>
        </p:spPr>
      </p:pic>
      <p:sp>
        <p:nvSpPr>
          <p:cNvPr id="8" name="TextBox 7">
            <a:extLst>
              <a:ext uri="{FF2B5EF4-FFF2-40B4-BE49-F238E27FC236}">
                <a16:creationId xmlns:a16="http://schemas.microsoft.com/office/drawing/2014/main" id="{1D3FB690-6CB1-11FA-F4FA-9B2B3D3EB7F0}"/>
              </a:ext>
            </a:extLst>
          </p:cNvPr>
          <p:cNvSpPr txBox="1"/>
          <p:nvPr/>
        </p:nvSpPr>
        <p:spPr>
          <a:xfrm>
            <a:off x="552450" y="210175"/>
            <a:ext cx="1064895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General information on </a:t>
            </a:r>
            <a:r>
              <a:rPr kumimoji="0" lang="en-US" sz="4400" b="1" i="0" u="none" strike="noStrike" kern="1200" cap="none" spc="0" normalizeH="0" baseline="0" noProof="0" dirty="0">
                <a:ln>
                  <a:noFill/>
                </a:ln>
                <a:solidFill>
                  <a:srgbClr val="0070C0"/>
                </a:solidFill>
                <a:effectLst/>
                <a:uLnTx/>
                <a:uFillTx/>
                <a:latin typeface="Calibri" panose="020F0502020204030204"/>
                <a:ea typeface="+mn-ea"/>
                <a:cs typeface="+mn-cs"/>
              </a:rPr>
              <a:t>cuts and sections</a:t>
            </a:r>
          </a:p>
        </p:txBody>
      </p:sp>
      <p:sp>
        <p:nvSpPr>
          <p:cNvPr id="10" name="TextBox 9">
            <a:extLst>
              <a:ext uri="{FF2B5EF4-FFF2-40B4-BE49-F238E27FC236}">
                <a16:creationId xmlns:a16="http://schemas.microsoft.com/office/drawing/2014/main" id="{50EE4E80-3E27-C388-540F-767E3A654795}"/>
              </a:ext>
            </a:extLst>
          </p:cNvPr>
          <p:cNvSpPr txBox="1"/>
          <p:nvPr/>
        </p:nvSpPr>
        <p:spPr>
          <a:xfrm>
            <a:off x="552450" y="979616"/>
            <a:ext cx="7458075" cy="5663089"/>
          </a:xfrm>
          <a:prstGeom prst="rect">
            <a:avLst/>
          </a:prstGeom>
          <a:noFill/>
        </p:spPr>
        <p:txBody>
          <a:bodyPr wrap="square">
            <a:spAutoFit/>
          </a:bodyPr>
          <a:lstStyle/>
          <a:p>
            <a:pPr marL="457200" indent="-457200" algn="just">
              <a:buFont typeface="Arial" panose="020B0604020202020204" pitchFamily="34" charset="0"/>
              <a:buChar char="•"/>
            </a:pPr>
            <a:r>
              <a:rPr lang="en-US" sz="2800" dirty="0"/>
              <a:t>The general rules for the arrangement of views apply equally when drawing cuts and sections.</a:t>
            </a:r>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r>
              <a:rPr lang="en-US" sz="2800" dirty="0"/>
              <a:t>The position of the cutting plane(s) shall be indicated by means of a cutting line represented with a dashed dotted wide line.</a:t>
            </a:r>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r>
              <a:rPr lang="en-US" sz="2800" dirty="0"/>
              <a:t>If the cutting plane changes its direction, the cutting line should only be drawn at the ends of the cutting plane, where the cutting plane changes direction.</a:t>
            </a:r>
          </a:p>
          <a:p>
            <a:pPr algn="just"/>
            <a:endParaRPr lang="en-US" b="1" dirty="0"/>
          </a:p>
          <a:p>
            <a:pPr algn="just"/>
            <a:r>
              <a:rPr lang="en-US" b="1" dirty="0"/>
              <a:t>IS 10714 (Part 3) : 2023/ISO 128-3:2022 Technical product documentation (TPD) -- General principles of representation: Part 3 Views, sections and cuts</a:t>
            </a:r>
          </a:p>
        </p:txBody>
      </p:sp>
      <p:pic>
        <p:nvPicPr>
          <p:cNvPr id="12" name="Picture 11">
            <a:extLst>
              <a:ext uri="{FF2B5EF4-FFF2-40B4-BE49-F238E27FC236}">
                <a16:creationId xmlns:a16="http://schemas.microsoft.com/office/drawing/2014/main" id="{236E792F-3D32-16F0-D5BF-931F727548E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8216092" y="3762375"/>
            <a:ext cx="3975908" cy="3105150"/>
          </a:xfrm>
          <a:prstGeom prst="rect">
            <a:avLst/>
          </a:prstGeom>
        </p:spPr>
      </p:pic>
    </p:spTree>
    <p:extLst>
      <p:ext uri="{BB962C8B-B14F-4D97-AF65-F5344CB8AC3E}">
        <p14:creationId xmlns:p14="http://schemas.microsoft.com/office/powerpoint/2010/main" val="840681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02D0C1-9C8E-2642-CF8D-A326BCFB4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BB725B2-4BC3-1D0A-B8AB-4C3CEC8585DB}"/>
              </a:ext>
            </a:extLst>
          </p:cNvPr>
          <p:cNvSpPr txBox="1"/>
          <p:nvPr/>
        </p:nvSpPr>
        <p:spPr>
          <a:xfrm>
            <a:off x="0" y="2428908"/>
            <a:ext cx="12192000" cy="2154436"/>
          </a:xfrm>
          <a:prstGeom prst="rect">
            <a:avLst/>
          </a:prstGeom>
          <a:noFill/>
        </p:spPr>
        <p:txBody>
          <a:bodyPr wrap="square">
            <a:spAutoFit/>
          </a:bodyPr>
          <a:lstStyle/>
          <a:p>
            <a:pPr marL="12700" marR="0" lvl="0" indent="0" defTabSz="914400" rtl="0" eaLnBrk="1" fontAlgn="auto" latinLnBrk="0" hangingPunct="1">
              <a:lnSpc>
                <a:spcPct val="100000"/>
              </a:lnSpc>
              <a:spcBef>
                <a:spcPts val="100"/>
              </a:spcBef>
              <a:spcAft>
                <a:spcPts val="0"/>
              </a:spcAft>
              <a:buClrTx/>
              <a:buSzTx/>
              <a:buFontTx/>
              <a:buNone/>
              <a:tabLst/>
              <a:defRPr/>
            </a:pPr>
            <a:r>
              <a:rPr kumimoji="0" lang="en-US" sz="5400" b="1" i="0" u="none" strike="noStrike" kern="1200" cap="none" spc="0" normalizeH="0" baseline="0" noProof="0" dirty="0">
                <a:ln>
                  <a:noFill/>
                </a:ln>
                <a:solidFill>
                  <a:srgbClr val="4472C4"/>
                </a:solidFill>
                <a:effectLst/>
                <a:uLnTx/>
                <a:uFillTx/>
                <a:latin typeface="Arial"/>
                <a:ea typeface="+mn-ea"/>
                <a:cs typeface="Arial"/>
              </a:rPr>
              <a:t>CHAPTER 2: </a:t>
            </a:r>
            <a:r>
              <a:rPr kumimoji="0" lang="en-US" sz="4000" b="1" i="0" u="none" strike="noStrike" kern="1200" cap="none" spc="0" normalizeH="0" baseline="0" noProof="0" dirty="0">
                <a:ln>
                  <a:noFill/>
                </a:ln>
                <a:solidFill>
                  <a:srgbClr val="4472C4"/>
                </a:solidFill>
                <a:effectLst/>
                <a:uLnTx/>
                <a:uFillTx/>
                <a:latin typeface="Arial"/>
                <a:ea typeface="+mn-ea"/>
                <a:cs typeface="Arial"/>
              </a:rPr>
              <a:t> </a:t>
            </a:r>
            <a:r>
              <a:rPr kumimoji="0" lang="en-US" sz="4000" b="1" i="0" u="none" strike="noStrike" kern="1200" cap="none" spc="0" normalizeH="0" baseline="0" noProof="0" dirty="0">
                <a:ln>
                  <a:noFill/>
                </a:ln>
                <a:solidFill>
                  <a:prstClr val="black"/>
                </a:solidFill>
                <a:effectLst/>
                <a:uLnTx/>
                <a:uFillTx/>
                <a:latin typeface="Arial"/>
                <a:ea typeface="+mn-ea"/>
                <a:cs typeface="Arial"/>
              </a:rPr>
              <a:t>Standardized representation of threads, fasteners, welds, bearings, springs and related components. </a:t>
            </a:r>
            <a:endParaRPr kumimoji="0" lang="en-US" sz="40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4246685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517307-D767-2B76-9EA4-4D77AFB7A0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FF8983DC-61E8-6B72-DA14-283ABA853357}"/>
              </a:ext>
            </a:extLst>
          </p:cNvPr>
          <p:cNvSpPr txBox="1"/>
          <p:nvPr/>
        </p:nvSpPr>
        <p:spPr>
          <a:xfrm>
            <a:off x="514905" y="390617"/>
            <a:ext cx="7442422" cy="830997"/>
          </a:xfrm>
          <a:prstGeom prst="rect">
            <a:avLst/>
          </a:prstGeom>
          <a:noFill/>
        </p:spPr>
        <p:txBody>
          <a:bodyPr wrap="none" rtlCol="0">
            <a:spAutoFit/>
          </a:bodyPr>
          <a:lstStyle/>
          <a:p>
            <a:r>
              <a:rPr lang="en-US" sz="4800" dirty="0">
                <a:cs typeface="Calibri" panose="020F0502020204030204" pitchFamily="34" charset="0"/>
              </a:rPr>
              <a:t>Why we Need</a:t>
            </a:r>
            <a:r>
              <a:rPr lang="en-US" sz="4800" b="1" dirty="0">
                <a:solidFill>
                  <a:srgbClr val="0070C0"/>
                </a:solidFill>
                <a:cs typeface="Calibri" panose="020F0502020204030204" pitchFamily="34" charset="0"/>
              </a:rPr>
              <a:t> </a:t>
            </a:r>
            <a:r>
              <a:rPr lang="en-US" sz="4800" dirty="0">
                <a:cs typeface="Calibri" panose="020F0502020204030204" pitchFamily="34" charset="0"/>
              </a:rPr>
              <a:t>a</a:t>
            </a:r>
            <a:r>
              <a:rPr lang="en-US" sz="4800" dirty="0">
                <a:solidFill>
                  <a:srgbClr val="0070C0"/>
                </a:solidFill>
                <a:cs typeface="Calibri" panose="020F0502020204030204" pitchFamily="34" charset="0"/>
              </a:rPr>
              <a:t> “Standard”</a:t>
            </a:r>
            <a:r>
              <a:rPr lang="en-US" sz="4800" dirty="0">
                <a:cs typeface="Calibri" panose="020F0502020204030204" pitchFamily="34" charset="0"/>
              </a:rPr>
              <a:t>?</a:t>
            </a:r>
          </a:p>
        </p:txBody>
      </p:sp>
      <p:sp>
        <p:nvSpPr>
          <p:cNvPr id="10" name="TextBox 9">
            <a:extLst>
              <a:ext uri="{FF2B5EF4-FFF2-40B4-BE49-F238E27FC236}">
                <a16:creationId xmlns:a16="http://schemas.microsoft.com/office/drawing/2014/main" id="{49B44123-8C2A-A7D4-CC32-129D103D4AA7}"/>
              </a:ext>
            </a:extLst>
          </p:cNvPr>
          <p:cNvSpPr txBox="1"/>
          <p:nvPr/>
        </p:nvSpPr>
        <p:spPr>
          <a:xfrm>
            <a:off x="514905" y="1700705"/>
            <a:ext cx="11105966" cy="4985980"/>
          </a:xfrm>
          <a:prstGeom prst="rect">
            <a:avLst/>
          </a:prstGeom>
          <a:noFill/>
        </p:spPr>
        <p:txBody>
          <a:bodyPr wrap="square">
            <a:spAutoFit/>
          </a:bodyPr>
          <a:lstStyle/>
          <a:p>
            <a:pPr marL="342900" indent="-342900" algn="just">
              <a:buFont typeface="Arial" panose="020B0604020202020204" pitchFamily="34" charset="0"/>
              <a:buChar char="•"/>
            </a:pPr>
            <a:r>
              <a:rPr lang="en-US" sz="2000" b="1" dirty="0"/>
              <a:t>Quality Assurance: </a:t>
            </a:r>
            <a:r>
              <a:rPr lang="en-US" sz="2000" dirty="0"/>
              <a:t>Standards ensure that products meet a minimum quality level, which boosts consumer confidence and satisfaction.</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b="1" dirty="0"/>
              <a:t>Safety: </a:t>
            </a:r>
            <a:r>
              <a:rPr lang="en-US" sz="2000" dirty="0"/>
              <a:t>Standards often include safety requirements that help protect consumers from potential hazards associated with products.</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b="1" dirty="0"/>
              <a:t>Interoperability: </a:t>
            </a:r>
            <a:r>
              <a:rPr lang="en-US" sz="2000" dirty="0"/>
              <a:t>Standards ensure compatibility between different products and systems, which is essential in industries where components need to work together seamlessly.</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b="1" dirty="0"/>
              <a:t>Trade Facilitation: </a:t>
            </a:r>
            <a:r>
              <a:rPr lang="en-US" sz="2000" dirty="0"/>
              <a:t>Standardized products are more easily accepted in international markets, promoting trade and economic growth. Compliance with ISO standards can help Indian products compete globally.</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b="1" dirty="0"/>
              <a:t>Innovation and Improvement: </a:t>
            </a:r>
            <a:r>
              <a:rPr lang="en-US" sz="2000" dirty="0"/>
              <a:t>Standards provide a baseline, encouraging manufacturers to innovate and improve upon existing products to gain a competitive edge.</a:t>
            </a:r>
          </a:p>
          <a:p>
            <a:pPr algn="just"/>
            <a:endParaRPr lang="en-US" sz="1800" dirty="0"/>
          </a:p>
        </p:txBody>
      </p:sp>
    </p:spTree>
    <p:extLst>
      <p:ext uri="{BB962C8B-B14F-4D97-AF65-F5344CB8AC3E}">
        <p14:creationId xmlns:p14="http://schemas.microsoft.com/office/powerpoint/2010/main" val="3501655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83ECE5-BA45-64F4-28A1-23DBD9E94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2A775E76-1A48-F83F-2226-6726EA12A2A0}"/>
              </a:ext>
            </a:extLst>
          </p:cNvPr>
          <p:cNvSpPr txBox="1"/>
          <p:nvPr/>
        </p:nvSpPr>
        <p:spPr>
          <a:xfrm>
            <a:off x="251012" y="0"/>
            <a:ext cx="11689976" cy="7078861"/>
          </a:xfrm>
          <a:prstGeom prst="rect">
            <a:avLst/>
          </a:prstGeom>
          <a:noFill/>
        </p:spPr>
        <p:txBody>
          <a:bodyPr wrap="square">
            <a:spAutoFit/>
          </a:bodyPr>
          <a:lstStyle/>
          <a:p>
            <a:endParaRPr lang="en-US" sz="1800" b="1" dirty="0"/>
          </a:p>
          <a:p>
            <a:r>
              <a:rPr lang="en-US" sz="2800" b="1" dirty="0"/>
              <a:t>Why we need </a:t>
            </a:r>
            <a:r>
              <a:rPr lang="en-US" sz="2800" b="1" dirty="0">
                <a:solidFill>
                  <a:srgbClr val="0070C0"/>
                </a:solidFill>
              </a:rPr>
              <a:t>IS 15023 </a:t>
            </a:r>
            <a:r>
              <a:rPr lang="en-US" sz="2800" b="1" dirty="0"/>
              <a:t>(Technical drawings - Simplified representation of the assembly of parts with </a:t>
            </a:r>
            <a:r>
              <a:rPr lang="en-US" sz="2800" b="1" dirty="0">
                <a:solidFill>
                  <a:srgbClr val="0070C0"/>
                </a:solidFill>
              </a:rPr>
              <a:t>fasteners</a:t>
            </a:r>
            <a:r>
              <a:rPr lang="en-US" sz="2800" b="1" dirty="0"/>
              <a:t>)?</a:t>
            </a:r>
          </a:p>
          <a:p>
            <a:pPr marL="457200" indent="-457200">
              <a:buFont typeface="Arial" panose="020B0604020202020204" pitchFamily="34" charset="0"/>
              <a:buChar char="•"/>
            </a:pPr>
            <a:endParaRPr lang="en-US" sz="2800" b="1" dirty="0"/>
          </a:p>
          <a:p>
            <a:pPr marL="285750" indent="-285750" algn="just">
              <a:buFont typeface="Arial" panose="020B0604020202020204" pitchFamily="34" charset="0"/>
              <a:buChar char="•"/>
            </a:pPr>
            <a:r>
              <a:rPr lang="en-US" sz="1800" b="1" dirty="0"/>
              <a:t>Uniformity:  </a:t>
            </a:r>
            <a:r>
              <a:rPr lang="en-US" sz="1800" dirty="0"/>
              <a:t>By adhering to standardized drawing practices, organizations ensure uniformity across technical drawings. This uniformity is essential for maintaining consistency in documentation and communication, especially in projects involving multiple teams or organizations.</a:t>
            </a:r>
          </a:p>
          <a:p>
            <a:pPr marL="285750" indent="-285750" algn="just">
              <a:buFont typeface="Arial" panose="020B0604020202020204" pitchFamily="34" charset="0"/>
              <a:buChar char="•"/>
            </a:pPr>
            <a:endParaRPr lang="en-US" sz="1800" dirty="0"/>
          </a:p>
          <a:p>
            <a:pPr marL="285750" indent="-285750" algn="just">
              <a:buFont typeface="Arial" panose="020B0604020202020204" pitchFamily="34" charset="0"/>
              <a:buChar char="•"/>
            </a:pPr>
            <a:r>
              <a:rPr lang="en-US" sz="1800" b="1" dirty="0"/>
              <a:t>Efficiency:  </a:t>
            </a:r>
            <a:r>
              <a:rPr lang="en-US" sz="1800" dirty="0"/>
              <a:t>Simplified representations can save time and effort during the creation and interpretation of technical drawings. This efficiency is beneficial in speeding up the design, review, and manufacturing processes.</a:t>
            </a:r>
          </a:p>
          <a:p>
            <a:pPr marL="285750" indent="-285750" algn="just">
              <a:buFont typeface="Arial" panose="020B0604020202020204" pitchFamily="34" charset="0"/>
              <a:buChar char="•"/>
            </a:pPr>
            <a:endParaRPr lang="en-US" sz="1800" dirty="0"/>
          </a:p>
          <a:p>
            <a:pPr marL="285750" indent="-285750" algn="just">
              <a:buFont typeface="Arial" panose="020B0604020202020204" pitchFamily="34" charset="0"/>
              <a:buChar char="•"/>
            </a:pPr>
            <a:r>
              <a:rPr lang="en-US" sz="1800" b="1" dirty="0"/>
              <a:t>Error Reduction:  </a:t>
            </a:r>
            <a:r>
              <a:rPr lang="en-US" sz="1800" dirty="0"/>
              <a:t>Standardized drawing practices help reduce errors and misunderstandings. Clear and consistent drawings minimize the risk of misinterpretation, which can lead to costly mistakes in the manufacturing or assembly process.</a:t>
            </a:r>
          </a:p>
          <a:p>
            <a:pPr marL="285750" indent="-285750" algn="just">
              <a:buFont typeface="Arial" panose="020B0604020202020204" pitchFamily="34" charset="0"/>
              <a:buChar char="•"/>
            </a:pPr>
            <a:endParaRPr lang="en-US" sz="1800" dirty="0"/>
          </a:p>
          <a:p>
            <a:pPr marL="285750" indent="-285750" algn="just">
              <a:buFont typeface="Arial" panose="020B0604020202020204" pitchFamily="34" charset="0"/>
              <a:buChar char="•"/>
            </a:pPr>
            <a:r>
              <a:rPr lang="en-US" sz="1800" b="1" dirty="0"/>
              <a:t>Communication:  </a:t>
            </a:r>
            <a:r>
              <a:rPr lang="en-US" sz="1800" dirty="0"/>
              <a:t>The standard facilitates better communication among engineers, designers, and manufacturers. It ensures that everyone involved in the project has a common understanding of how parts are assembled with fasteners.</a:t>
            </a:r>
          </a:p>
          <a:p>
            <a:pPr algn="just"/>
            <a:endParaRPr lang="en-US" sz="1800" dirty="0"/>
          </a:p>
          <a:p>
            <a:pPr marL="285750" indent="-285750" algn="just">
              <a:buFont typeface="Arial" panose="020B0604020202020204" pitchFamily="34" charset="0"/>
              <a:buChar char="•"/>
            </a:pPr>
            <a:r>
              <a:rPr lang="en-US" b="1" dirty="0"/>
              <a:t>International Compatibility</a:t>
            </a:r>
            <a:r>
              <a:rPr lang="en-US" dirty="0"/>
              <a:t>: By aligning with ISO 5845-1, IS 15023 (Part 1) ensures that technical drawings are compatible with international standards. This is particularly important for organizations involved in global projects, as it helps in seamless collaboration and compliance with international practices.</a:t>
            </a:r>
          </a:p>
          <a:p>
            <a:pPr marL="285750" indent="-285750">
              <a:buFont typeface="Arial" panose="020B0604020202020204" pitchFamily="34" charset="0"/>
              <a:buChar char="•"/>
            </a:pPr>
            <a:endParaRPr lang="en-US" b="1" dirty="0"/>
          </a:p>
          <a:p>
            <a:pPr algn="just"/>
            <a:endParaRPr lang="en-US" sz="1400" dirty="0"/>
          </a:p>
          <a:p>
            <a:pPr marL="342900" indent="-342900" algn="just">
              <a:buFont typeface="Arial" panose="020B0604020202020204" pitchFamily="34" charset="0"/>
              <a:buChar char="•"/>
            </a:pPr>
            <a:endParaRPr lang="en-US" sz="1400" dirty="0"/>
          </a:p>
        </p:txBody>
      </p:sp>
    </p:spTree>
    <p:extLst>
      <p:ext uri="{BB962C8B-B14F-4D97-AF65-F5344CB8AC3E}">
        <p14:creationId xmlns:p14="http://schemas.microsoft.com/office/powerpoint/2010/main" val="2341202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2001A1-3187-D9A3-1AB0-43C44CFCD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TextBox 4">
            <a:extLst>
              <a:ext uri="{FF2B5EF4-FFF2-40B4-BE49-F238E27FC236}">
                <a16:creationId xmlns:a16="http://schemas.microsoft.com/office/drawing/2014/main" id="{8857C057-D442-BB7C-489E-075E6AD64A9D}"/>
              </a:ext>
            </a:extLst>
          </p:cNvPr>
          <p:cNvSpPr txBox="1"/>
          <p:nvPr/>
        </p:nvSpPr>
        <p:spPr>
          <a:xfrm>
            <a:off x="1019038" y="824414"/>
            <a:ext cx="10153924" cy="769441"/>
          </a:xfrm>
          <a:prstGeom prst="rect">
            <a:avLst/>
          </a:prstGeom>
          <a:noFill/>
        </p:spPr>
        <p:txBody>
          <a:bodyPr wrap="square">
            <a:spAutoFit/>
          </a:bodyPr>
          <a:lstStyle/>
          <a:p>
            <a:pPr marL="285750" indent="-285750" algn="ctr">
              <a:buFont typeface="Arial" panose="020B0604020202020204" pitchFamily="34" charset="0"/>
              <a:buChar char="•"/>
            </a:pPr>
            <a:r>
              <a:rPr lang="en-US" sz="4400" b="1" dirty="0">
                <a:solidFill>
                  <a:srgbClr val="0070C0"/>
                </a:solidFill>
              </a:rPr>
              <a:t>Screw and Screw Threads</a:t>
            </a:r>
            <a:endParaRPr lang="en-IN" sz="4400" b="1" dirty="0">
              <a:solidFill>
                <a:srgbClr val="0070C0"/>
              </a:solidFill>
            </a:endParaRPr>
          </a:p>
        </p:txBody>
      </p:sp>
      <p:sp>
        <p:nvSpPr>
          <p:cNvPr id="6" name="TextBox 5">
            <a:extLst>
              <a:ext uri="{FF2B5EF4-FFF2-40B4-BE49-F238E27FC236}">
                <a16:creationId xmlns:a16="http://schemas.microsoft.com/office/drawing/2014/main" id="{354F1E44-89C9-77C9-1203-BC21AED6C9F6}"/>
              </a:ext>
            </a:extLst>
          </p:cNvPr>
          <p:cNvSpPr txBox="1"/>
          <p:nvPr/>
        </p:nvSpPr>
        <p:spPr>
          <a:xfrm>
            <a:off x="1019038" y="1725799"/>
            <a:ext cx="10153924" cy="1815882"/>
          </a:xfrm>
          <a:prstGeom prst="rect">
            <a:avLst/>
          </a:prstGeom>
          <a:noFill/>
        </p:spPr>
        <p:txBody>
          <a:bodyPr wrap="square">
            <a:spAutoFit/>
          </a:bodyPr>
          <a:lstStyle/>
          <a:p>
            <a:pPr marL="571500" indent="-571500">
              <a:buFont typeface="Wingdings" panose="05000000000000000000" pitchFamily="2" charset="2"/>
              <a:buChar char="v"/>
            </a:pPr>
            <a:r>
              <a:rPr lang="en-IN" sz="2800" b="1" dirty="0"/>
              <a:t>Use:</a:t>
            </a:r>
          </a:p>
          <a:p>
            <a:endParaRPr lang="en-IN" sz="2800" b="1" dirty="0"/>
          </a:p>
          <a:p>
            <a:pPr marL="571500" indent="-571500">
              <a:buFont typeface="Wingdings" panose="05000000000000000000" pitchFamily="2" charset="2"/>
              <a:buChar char="Ø"/>
            </a:pPr>
            <a:r>
              <a:rPr lang="en-IN" sz="2800" b="1" dirty="0"/>
              <a:t>To fasten parts together</a:t>
            </a:r>
          </a:p>
          <a:p>
            <a:pPr marL="571500" indent="-571500">
              <a:buFont typeface="Wingdings" panose="05000000000000000000" pitchFamily="2" charset="2"/>
              <a:buChar char="Ø"/>
            </a:pPr>
            <a:r>
              <a:rPr lang="en-IN" sz="2800" b="1" dirty="0"/>
              <a:t>For the relative adjustment of the adjacent parts</a:t>
            </a:r>
          </a:p>
        </p:txBody>
      </p:sp>
      <p:pic>
        <p:nvPicPr>
          <p:cNvPr id="7" name="Picture 6">
            <a:extLst>
              <a:ext uri="{FF2B5EF4-FFF2-40B4-BE49-F238E27FC236}">
                <a16:creationId xmlns:a16="http://schemas.microsoft.com/office/drawing/2014/main" id="{416A2D55-8A9C-4D8A-BA17-04CE130C664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0" y="3673625"/>
            <a:ext cx="12192000" cy="3184375"/>
          </a:xfrm>
          <a:prstGeom prst="rect">
            <a:avLst/>
          </a:prstGeom>
        </p:spPr>
      </p:pic>
    </p:spTree>
    <p:extLst>
      <p:ext uri="{BB962C8B-B14F-4D97-AF65-F5344CB8AC3E}">
        <p14:creationId xmlns:p14="http://schemas.microsoft.com/office/powerpoint/2010/main" val="3892741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C4185E-6155-A1EF-0049-3EDA953FF9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41301F7-43AC-589B-218E-14AC6E239CF7}"/>
              </a:ext>
            </a:extLst>
          </p:cNvPr>
          <p:cNvSpPr txBox="1"/>
          <p:nvPr/>
        </p:nvSpPr>
        <p:spPr>
          <a:xfrm>
            <a:off x="209550" y="0"/>
            <a:ext cx="11772900" cy="3262432"/>
          </a:xfrm>
          <a:prstGeom prst="rect">
            <a:avLst/>
          </a:prstGeom>
          <a:noFill/>
        </p:spPr>
        <p:txBody>
          <a:bodyPr wrap="square">
            <a:spAutoFit/>
          </a:bodyPr>
          <a:lstStyle/>
          <a:p>
            <a:r>
              <a:rPr lang="en-US" sz="4000" b="1" dirty="0"/>
              <a:t>Simplified representation of </a:t>
            </a:r>
            <a:r>
              <a:rPr lang="en-US" sz="4000" b="1" dirty="0">
                <a:solidFill>
                  <a:srgbClr val="0070C0"/>
                </a:solidFill>
              </a:rPr>
              <a:t>Fasteners</a:t>
            </a:r>
          </a:p>
          <a:p>
            <a:endParaRPr lang="en-US" sz="2800" b="1" dirty="0">
              <a:solidFill>
                <a:srgbClr val="0070C0"/>
              </a:solidFill>
            </a:endParaRPr>
          </a:p>
          <a:p>
            <a:pPr marL="342900" indent="-342900" algn="just">
              <a:buFont typeface="Arial" panose="020B0604020202020204" pitchFamily="34" charset="0"/>
              <a:buChar char="•"/>
            </a:pPr>
            <a:r>
              <a:rPr lang="en-US" sz="2400" dirty="0"/>
              <a:t>In order to represent holes, bolts and rivets on projection planes normal to their axes, the symbolic representation shall be drawn in continuous thick lines, type A, in accordance with ISO 128. The position of the fastener is indicated by a cross (see fig.1).</a:t>
            </a:r>
          </a:p>
          <a:p>
            <a:pPr algn="just"/>
            <a:endParaRPr lang="en-US" sz="2400" b="1" dirty="0">
              <a:solidFill>
                <a:srgbClr val="0070C0"/>
              </a:solidFill>
            </a:endParaRPr>
          </a:p>
          <a:p>
            <a:pPr algn="just"/>
            <a:endParaRPr lang="en-US" sz="2400" b="1" dirty="0">
              <a:solidFill>
                <a:srgbClr val="0070C0"/>
              </a:solidFill>
            </a:endParaRPr>
          </a:p>
          <a:p>
            <a:endParaRPr lang="en-US" sz="1800" b="1" dirty="0"/>
          </a:p>
        </p:txBody>
      </p:sp>
      <p:pic>
        <p:nvPicPr>
          <p:cNvPr id="6" name="Picture 5">
            <a:extLst>
              <a:ext uri="{FF2B5EF4-FFF2-40B4-BE49-F238E27FC236}">
                <a16:creationId xmlns:a16="http://schemas.microsoft.com/office/drawing/2014/main" id="{FAD4B83F-5B11-A8E2-20F7-6F524E3556B1}"/>
              </a:ext>
            </a:extLst>
          </p:cNvPr>
          <p:cNvPicPr>
            <a:picLocks noChangeAspect="1"/>
          </p:cNvPicPr>
          <p:nvPr/>
        </p:nvPicPr>
        <p:blipFill>
          <a:blip r:embed="rId3"/>
          <a:stretch>
            <a:fillRect/>
          </a:stretch>
        </p:blipFill>
        <p:spPr>
          <a:xfrm>
            <a:off x="10313531" y="1866681"/>
            <a:ext cx="1878469" cy="2200493"/>
          </a:xfrm>
          <a:prstGeom prst="rect">
            <a:avLst/>
          </a:prstGeom>
        </p:spPr>
      </p:pic>
      <p:sp>
        <p:nvSpPr>
          <p:cNvPr id="8" name="TextBox 7">
            <a:extLst>
              <a:ext uri="{FF2B5EF4-FFF2-40B4-BE49-F238E27FC236}">
                <a16:creationId xmlns:a16="http://schemas.microsoft.com/office/drawing/2014/main" id="{CE433677-4E5F-21AC-EA35-D99904750EB7}"/>
              </a:ext>
            </a:extLst>
          </p:cNvPr>
          <p:cNvSpPr txBox="1"/>
          <p:nvPr/>
        </p:nvSpPr>
        <p:spPr>
          <a:xfrm>
            <a:off x="209550" y="3110804"/>
            <a:ext cx="9505950" cy="461665"/>
          </a:xfrm>
          <a:prstGeom prst="rect">
            <a:avLst/>
          </a:prstGeom>
          <a:noFill/>
        </p:spPr>
        <p:txBody>
          <a:bodyPr wrap="square">
            <a:spAutoFit/>
          </a:bodyPr>
          <a:lstStyle/>
          <a:p>
            <a:pPr marL="342900" indent="-342900" algn="just">
              <a:buFont typeface="Arial" panose="020B0604020202020204" pitchFamily="34" charset="0"/>
              <a:buChar char="•"/>
            </a:pPr>
            <a:r>
              <a:rPr lang="en-US" sz="2400" dirty="0"/>
              <a:t>Symbolic representation of holes, bolts and rivets to fit in holes(Table 1). </a:t>
            </a:r>
          </a:p>
        </p:txBody>
      </p:sp>
      <p:pic>
        <p:nvPicPr>
          <p:cNvPr id="15" name="Picture 14">
            <a:extLst>
              <a:ext uri="{FF2B5EF4-FFF2-40B4-BE49-F238E27FC236}">
                <a16:creationId xmlns:a16="http://schemas.microsoft.com/office/drawing/2014/main" id="{FFF34FA4-492B-3488-8345-CAA5ECF9695F}"/>
              </a:ext>
            </a:extLst>
          </p:cNvPr>
          <p:cNvPicPr>
            <a:picLocks noChangeAspect="1"/>
          </p:cNvPicPr>
          <p:nvPr/>
        </p:nvPicPr>
        <p:blipFill>
          <a:blip r:embed="rId4"/>
          <a:stretch>
            <a:fillRect/>
          </a:stretch>
        </p:blipFill>
        <p:spPr>
          <a:xfrm>
            <a:off x="6171360" y="4067174"/>
            <a:ext cx="6020640" cy="2790826"/>
          </a:xfrm>
          <a:prstGeom prst="rect">
            <a:avLst/>
          </a:prstGeom>
        </p:spPr>
      </p:pic>
      <p:pic>
        <p:nvPicPr>
          <p:cNvPr id="17" name="Picture 16">
            <a:extLst>
              <a:ext uri="{FF2B5EF4-FFF2-40B4-BE49-F238E27FC236}">
                <a16:creationId xmlns:a16="http://schemas.microsoft.com/office/drawing/2014/main" id="{CF2654E5-840D-A2D7-C8F2-C448E59772AE}"/>
              </a:ext>
            </a:extLst>
          </p:cNvPr>
          <p:cNvPicPr>
            <a:picLocks noChangeAspect="1"/>
          </p:cNvPicPr>
          <p:nvPr/>
        </p:nvPicPr>
        <p:blipFill>
          <a:blip r:embed="rId5"/>
          <a:stretch>
            <a:fillRect/>
          </a:stretch>
        </p:blipFill>
        <p:spPr>
          <a:xfrm>
            <a:off x="0" y="4067174"/>
            <a:ext cx="5321489" cy="2790826"/>
          </a:xfrm>
          <a:prstGeom prst="rect">
            <a:avLst/>
          </a:prstGeom>
        </p:spPr>
      </p:pic>
    </p:spTree>
    <p:extLst>
      <p:ext uri="{BB962C8B-B14F-4D97-AF65-F5344CB8AC3E}">
        <p14:creationId xmlns:p14="http://schemas.microsoft.com/office/powerpoint/2010/main" val="3460195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2A154A-CCDA-5583-CBC6-71EF540479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7" name="TextBox 6">
            <a:extLst>
              <a:ext uri="{FF2B5EF4-FFF2-40B4-BE49-F238E27FC236}">
                <a16:creationId xmlns:a16="http://schemas.microsoft.com/office/drawing/2014/main" id="{21BD4C71-DC3E-9A1D-6F1C-1E0B59921B15}"/>
              </a:ext>
            </a:extLst>
          </p:cNvPr>
          <p:cNvSpPr txBox="1"/>
          <p:nvPr/>
        </p:nvSpPr>
        <p:spPr>
          <a:xfrm>
            <a:off x="1651000" y="0"/>
            <a:ext cx="8890000" cy="954107"/>
          </a:xfrm>
          <a:prstGeom prst="rect">
            <a:avLst/>
          </a:prstGeom>
          <a:noFill/>
        </p:spPr>
        <p:txBody>
          <a:bodyPr wrap="square">
            <a:spAutoFit/>
          </a:bodyPr>
          <a:lstStyle/>
          <a:p>
            <a:pPr algn="ctr">
              <a:defRPr/>
            </a:pPr>
            <a:r>
              <a:rPr lang="en-US" sz="2800" b="1" dirty="0"/>
              <a:t>IS 13637 ( Part 1 ) : 1993 TECHNICAL DRAWINGS — </a:t>
            </a:r>
            <a:r>
              <a:rPr lang="en-US" sz="2800" b="1" dirty="0">
                <a:solidFill>
                  <a:srgbClr val="0070C0"/>
                </a:solidFill>
              </a:rPr>
              <a:t>ROLLING BEARINGS </a:t>
            </a:r>
            <a:endPar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570019A-BF05-2756-E3B8-C975F253E391}"/>
              </a:ext>
            </a:extLst>
          </p:cNvPr>
          <p:cNvSpPr txBox="1"/>
          <p:nvPr/>
        </p:nvSpPr>
        <p:spPr>
          <a:xfrm>
            <a:off x="495300" y="1828561"/>
            <a:ext cx="11201399" cy="1384995"/>
          </a:xfrm>
          <a:prstGeom prst="rect">
            <a:avLst/>
          </a:prstGeom>
          <a:noFill/>
        </p:spPr>
        <p:txBody>
          <a:bodyPr wrap="square">
            <a:spAutoFit/>
          </a:bodyPr>
          <a:lstStyle/>
          <a:p>
            <a:pPr algn="just"/>
            <a:r>
              <a:rPr lang="en-US" sz="2800" dirty="0"/>
              <a:t>In representations perpendicular to the bearing axis, the rolling element may be shown as a circle, regardless of its actual shape (ball, roller, needle, etc.) and size (see figure)</a:t>
            </a:r>
          </a:p>
        </p:txBody>
      </p:sp>
      <p:sp>
        <p:nvSpPr>
          <p:cNvPr id="9" name="TextBox 8">
            <a:extLst>
              <a:ext uri="{FF2B5EF4-FFF2-40B4-BE49-F238E27FC236}">
                <a16:creationId xmlns:a16="http://schemas.microsoft.com/office/drawing/2014/main" id="{287BBF6F-2B6C-3088-CA3A-0748256FA642}"/>
              </a:ext>
            </a:extLst>
          </p:cNvPr>
          <p:cNvSpPr txBox="1"/>
          <p:nvPr/>
        </p:nvSpPr>
        <p:spPr>
          <a:xfrm>
            <a:off x="-639233" y="1124915"/>
            <a:ext cx="6214532" cy="523220"/>
          </a:xfrm>
          <a:prstGeom prst="rect">
            <a:avLst/>
          </a:prstGeom>
          <a:noFill/>
        </p:spPr>
        <p:txBody>
          <a:bodyPr wrap="square">
            <a:spAutoFit/>
          </a:bodyPr>
          <a:lstStyle/>
          <a:p>
            <a:pPr algn="ctr"/>
            <a:r>
              <a:rPr lang="en-US" sz="2800" b="1" dirty="0"/>
              <a:t>Method of representation </a:t>
            </a:r>
          </a:p>
        </p:txBody>
      </p:sp>
      <p:pic>
        <p:nvPicPr>
          <p:cNvPr id="10" name="Picture 9">
            <a:extLst>
              <a:ext uri="{FF2B5EF4-FFF2-40B4-BE49-F238E27FC236}">
                <a16:creationId xmlns:a16="http://schemas.microsoft.com/office/drawing/2014/main" id="{0923CBBD-1DB8-365E-6017-805B9338B810}"/>
              </a:ext>
            </a:extLst>
          </p:cNvPr>
          <p:cNvPicPr>
            <a:picLocks noChangeAspect="1"/>
          </p:cNvPicPr>
          <p:nvPr/>
        </p:nvPicPr>
        <p:blipFill>
          <a:blip r:embed="rId3"/>
          <a:stretch>
            <a:fillRect/>
          </a:stretch>
        </p:blipFill>
        <p:spPr>
          <a:xfrm>
            <a:off x="8422876" y="3429000"/>
            <a:ext cx="3769123" cy="3472861"/>
          </a:xfrm>
          <a:prstGeom prst="rect">
            <a:avLst/>
          </a:prstGeom>
        </p:spPr>
      </p:pic>
      <p:sp>
        <p:nvSpPr>
          <p:cNvPr id="11" name="TextBox 10">
            <a:extLst>
              <a:ext uri="{FF2B5EF4-FFF2-40B4-BE49-F238E27FC236}">
                <a16:creationId xmlns:a16="http://schemas.microsoft.com/office/drawing/2014/main" id="{E7445286-1546-9486-B639-4EF6E5D412EB}"/>
              </a:ext>
            </a:extLst>
          </p:cNvPr>
          <p:cNvSpPr txBox="1"/>
          <p:nvPr/>
        </p:nvSpPr>
        <p:spPr>
          <a:xfrm>
            <a:off x="495300" y="4088010"/>
            <a:ext cx="6477000"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dirty="0"/>
              <a:t>The space on a drawing where a rolling bearing is located shall be circumscribed by means of a square or rectangle (even if there is no inner or outer ring respectively).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579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8E9A12-30DC-2021-4D4A-F975F3AEEE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9FE20E56-9CE3-0166-47BE-5BFF7D53F796}"/>
              </a:ext>
            </a:extLst>
          </p:cNvPr>
          <p:cNvSpPr txBox="1"/>
          <p:nvPr/>
        </p:nvSpPr>
        <p:spPr>
          <a:xfrm>
            <a:off x="296779" y="1248962"/>
            <a:ext cx="11598442" cy="954107"/>
          </a:xfrm>
          <a:prstGeom prst="rect">
            <a:avLst/>
          </a:prstGeom>
          <a:noFill/>
        </p:spPr>
        <p:txBody>
          <a:bodyPr wrap="square">
            <a:spAutoFit/>
          </a:bodyPr>
          <a:lstStyle/>
          <a:p>
            <a:pPr algn="just"/>
            <a:r>
              <a:rPr lang="en-US" sz="2800" b="1" dirty="0"/>
              <a:t>IS 13637 (Part 1) : 1993/ISO 8826-1 Technical drawings - Rolling bearings: Part 1 General simplified representation</a:t>
            </a:r>
          </a:p>
        </p:txBody>
      </p:sp>
      <p:sp>
        <p:nvSpPr>
          <p:cNvPr id="10" name="TextBox 9">
            <a:extLst>
              <a:ext uri="{FF2B5EF4-FFF2-40B4-BE49-F238E27FC236}">
                <a16:creationId xmlns:a16="http://schemas.microsoft.com/office/drawing/2014/main" id="{7CBDA93D-E949-4748-63B6-6A45F6C8AAD6}"/>
              </a:ext>
            </a:extLst>
          </p:cNvPr>
          <p:cNvSpPr txBox="1"/>
          <p:nvPr/>
        </p:nvSpPr>
        <p:spPr>
          <a:xfrm>
            <a:off x="2991853" y="208983"/>
            <a:ext cx="6208294" cy="830997"/>
          </a:xfrm>
          <a:prstGeom prst="rect">
            <a:avLst/>
          </a:prstGeom>
          <a:noFill/>
        </p:spPr>
        <p:txBody>
          <a:bodyPr wrap="square">
            <a:spAutoFit/>
          </a:bodyPr>
          <a:lstStyle/>
          <a:p>
            <a:pPr algn="ctr"/>
            <a:r>
              <a:rPr lang="en-US" sz="4800" b="1" dirty="0">
                <a:solidFill>
                  <a:srgbClr val="0070C0"/>
                </a:solidFill>
              </a:rPr>
              <a:t>Bearing</a:t>
            </a:r>
          </a:p>
        </p:txBody>
      </p:sp>
      <p:pic>
        <p:nvPicPr>
          <p:cNvPr id="12" name="Picture 11">
            <a:extLst>
              <a:ext uri="{FF2B5EF4-FFF2-40B4-BE49-F238E27FC236}">
                <a16:creationId xmlns:a16="http://schemas.microsoft.com/office/drawing/2014/main" id="{0FCB841D-7821-14DE-B4EE-E0CD5EC8578C}"/>
              </a:ext>
            </a:extLst>
          </p:cNvPr>
          <p:cNvPicPr>
            <a:picLocks noChangeAspect="1"/>
          </p:cNvPicPr>
          <p:nvPr/>
        </p:nvPicPr>
        <p:blipFill>
          <a:blip r:embed="rId3"/>
          <a:stretch>
            <a:fillRect/>
          </a:stretch>
        </p:blipFill>
        <p:spPr>
          <a:xfrm>
            <a:off x="1" y="4288900"/>
            <a:ext cx="12191999" cy="2562583"/>
          </a:xfrm>
          <a:prstGeom prst="rect">
            <a:avLst/>
          </a:prstGeom>
        </p:spPr>
      </p:pic>
      <p:sp>
        <p:nvSpPr>
          <p:cNvPr id="16" name="TextBox 15">
            <a:extLst>
              <a:ext uri="{FF2B5EF4-FFF2-40B4-BE49-F238E27FC236}">
                <a16:creationId xmlns:a16="http://schemas.microsoft.com/office/drawing/2014/main" id="{CEB65DE2-BE79-0840-7DC8-B80C60828223}"/>
              </a:ext>
            </a:extLst>
          </p:cNvPr>
          <p:cNvSpPr txBox="1"/>
          <p:nvPr/>
        </p:nvSpPr>
        <p:spPr>
          <a:xfrm>
            <a:off x="296779" y="2555847"/>
            <a:ext cx="11598442" cy="1569660"/>
          </a:xfrm>
          <a:prstGeom prst="rect">
            <a:avLst/>
          </a:prstGeom>
          <a:noFill/>
        </p:spPr>
        <p:txBody>
          <a:bodyPr wrap="square">
            <a:spAutoFit/>
          </a:bodyPr>
          <a:lstStyle/>
          <a:p>
            <a:pPr algn="just"/>
            <a:r>
              <a:rPr lang="en-US" sz="2400" dirty="0"/>
              <a:t>A machine element is used to constrain relative motion between parts to only one degree of freedom (free linear motion or free rotation/angular motion around a fixed axis), and to reduce friction between these moving parts. Normally, most bearings (ball, roller, or spherical bearings) are stronger in radial direction than in axial.</a:t>
            </a:r>
          </a:p>
        </p:txBody>
      </p:sp>
    </p:spTree>
    <p:extLst>
      <p:ext uri="{BB962C8B-B14F-4D97-AF65-F5344CB8AC3E}">
        <p14:creationId xmlns:p14="http://schemas.microsoft.com/office/powerpoint/2010/main" val="2145114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31DADA-7A6D-FA08-FF01-50F5C44BD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D83CC33C-B6A9-076C-E796-D77D8B0DC045}"/>
              </a:ext>
            </a:extLst>
          </p:cNvPr>
          <p:cNvPicPr>
            <a:picLocks noChangeAspect="1"/>
          </p:cNvPicPr>
          <p:nvPr/>
        </p:nvPicPr>
        <p:blipFill>
          <a:blip r:embed="rId3"/>
          <a:stretch>
            <a:fillRect/>
          </a:stretch>
        </p:blipFill>
        <p:spPr>
          <a:xfrm>
            <a:off x="-1" y="0"/>
            <a:ext cx="2213811" cy="2438400"/>
          </a:xfrm>
          <a:prstGeom prst="rect">
            <a:avLst/>
          </a:prstGeom>
        </p:spPr>
      </p:pic>
      <p:sp>
        <p:nvSpPr>
          <p:cNvPr id="9" name="TextBox 8">
            <a:extLst>
              <a:ext uri="{FF2B5EF4-FFF2-40B4-BE49-F238E27FC236}">
                <a16:creationId xmlns:a16="http://schemas.microsoft.com/office/drawing/2014/main" id="{A941DB3A-4243-B698-6D60-837D7143DA38}"/>
              </a:ext>
            </a:extLst>
          </p:cNvPr>
          <p:cNvSpPr txBox="1"/>
          <p:nvPr/>
        </p:nvSpPr>
        <p:spPr>
          <a:xfrm>
            <a:off x="2791329" y="191631"/>
            <a:ext cx="8518358" cy="2246769"/>
          </a:xfrm>
          <a:prstGeom prst="rect">
            <a:avLst/>
          </a:prstGeom>
          <a:noFill/>
        </p:spPr>
        <p:txBody>
          <a:bodyPr wrap="square">
            <a:spAutoFit/>
          </a:bodyPr>
          <a:lstStyle/>
          <a:p>
            <a:pPr algn="just"/>
            <a:r>
              <a:rPr lang="en-US" sz="2800" dirty="0"/>
              <a:t>However, thrust bearings, like other bearings permitting rotation between parts, are designed to support a predominantly axial load. The thrust bearings often require special design of the housing since they consist of several separate components.</a:t>
            </a:r>
          </a:p>
        </p:txBody>
      </p:sp>
      <p:pic>
        <p:nvPicPr>
          <p:cNvPr id="10" name="Picture 9">
            <a:extLst>
              <a:ext uri="{FF2B5EF4-FFF2-40B4-BE49-F238E27FC236}">
                <a16:creationId xmlns:a16="http://schemas.microsoft.com/office/drawing/2014/main" id="{3E888A11-0FE8-3328-018C-49458927A99E}"/>
              </a:ext>
            </a:extLst>
          </p:cNvPr>
          <p:cNvPicPr>
            <a:picLocks noChangeAspect="1"/>
          </p:cNvPicPr>
          <p:nvPr/>
        </p:nvPicPr>
        <p:blipFill rotWithShape="1">
          <a:blip r:embed="rId4"/>
          <a:srcRect t="1386" r="3985"/>
          <a:stretch/>
        </p:blipFill>
        <p:spPr>
          <a:xfrm>
            <a:off x="1" y="4572000"/>
            <a:ext cx="2374232" cy="2282816"/>
          </a:xfrm>
          <a:prstGeom prst="rect">
            <a:avLst/>
          </a:prstGeom>
        </p:spPr>
      </p:pic>
      <p:sp>
        <p:nvSpPr>
          <p:cNvPr id="14" name="TextBox 13">
            <a:extLst>
              <a:ext uri="{FF2B5EF4-FFF2-40B4-BE49-F238E27FC236}">
                <a16:creationId xmlns:a16="http://schemas.microsoft.com/office/drawing/2014/main" id="{177CB68B-405A-E070-C008-A727EC96C1CA}"/>
              </a:ext>
            </a:extLst>
          </p:cNvPr>
          <p:cNvSpPr txBox="1"/>
          <p:nvPr/>
        </p:nvSpPr>
        <p:spPr>
          <a:xfrm>
            <a:off x="2791329" y="4177160"/>
            <a:ext cx="9400672" cy="2677656"/>
          </a:xfrm>
          <a:prstGeom prst="rect">
            <a:avLst/>
          </a:prstGeom>
          <a:noFill/>
        </p:spPr>
        <p:txBody>
          <a:bodyPr wrap="square">
            <a:spAutoFit/>
          </a:bodyPr>
          <a:lstStyle/>
          <a:p>
            <a:pPr algn="just"/>
            <a:r>
              <a:rPr lang="en-US" sz="2800" dirty="0"/>
              <a:t>Tapered roller bearings are designed to accommodate combined loads: they can take both radial and axial loads and used for gear boxes for heavy trucks, bevel-gear transmission, lathe spindles, etc. Tapered roller bearing forms a cup and cone assembly, where the cup is comprised of the outer ring and the cone assembly consists of inner ring, rollers, and cage.</a:t>
            </a:r>
          </a:p>
        </p:txBody>
      </p:sp>
    </p:spTree>
    <p:extLst>
      <p:ext uri="{BB962C8B-B14F-4D97-AF65-F5344CB8AC3E}">
        <p14:creationId xmlns:p14="http://schemas.microsoft.com/office/powerpoint/2010/main" val="4152494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3F5A9F-7FD7-0CDA-5553-57C85AD2E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A99BBE0-527F-FF71-DF69-021390AF693D}"/>
              </a:ext>
            </a:extLst>
          </p:cNvPr>
          <p:cNvSpPr txBox="1"/>
          <p:nvPr/>
        </p:nvSpPr>
        <p:spPr>
          <a:xfrm>
            <a:off x="208547" y="1126066"/>
            <a:ext cx="11614485" cy="5632311"/>
          </a:xfrm>
          <a:prstGeom prst="rect">
            <a:avLst/>
          </a:prstGeom>
          <a:noFill/>
        </p:spPr>
        <p:txBody>
          <a:bodyPr wrap="square">
            <a:spAutoFit/>
          </a:bodyPr>
          <a:lstStyle/>
          <a:p>
            <a:pPr algn="just"/>
            <a:r>
              <a:rPr lang="en-US" sz="2400" dirty="0">
                <a:solidFill>
                  <a:srgbClr val="0070C0"/>
                </a:solidFill>
              </a:rPr>
              <a:t>Springs</a:t>
            </a:r>
            <a:r>
              <a:rPr lang="en-US" sz="2400" dirty="0"/>
              <a:t> are mechanical devices that store and release energy. They are used in various applications across different industries due to their ability to absorb, store, and release mechanical energy. Here are some key uses of springs:</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b="1" dirty="0"/>
              <a:t>Energy Storage</a:t>
            </a:r>
            <a:r>
              <a:rPr lang="en-US" sz="2400" dirty="0"/>
              <a:t>: Springs can store energy when compressed, stretched, or twisted, and release it when the force is removed. This principle is used in clocks, watches, and other devices requiring controlled energy release.</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b="1" dirty="0"/>
              <a:t>Shock Absorption</a:t>
            </a:r>
            <a:r>
              <a:rPr lang="en-US" sz="2400" dirty="0"/>
              <a:t>: Springs absorb shock and vibrations, protecting delicate components in machines and vehicles. For example, they are crucial in automotive suspension systems to provide a smooth ride by absorbing bumps and shocks from the road.</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b="1" dirty="0"/>
              <a:t>Load Bearing</a:t>
            </a:r>
            <a:r>
              <a:rPr lang="en-US" sz="2400" dirty="0"/>
              <a:t>: Springs support loads and return to their original shape when the load is removed. This characteristic is used in mattresses, chairs, and cushions to provide comfort and support.</a:t>
            </a:r>
          </a:p>
        </p:txBody>
      </p:sp>
      <p:sp>
        <p:nvSpPr>
          <p:cNvPr id="12" name="TextBox 11">
            <a:extLst>
              <a:ext uri="{FF2B5EF4-FFF2-40B4-BE49-F238E27FC236}">
                <a16:creationId xmlns:a16="http://schemas.microsoft.com/office/drawing/2014/main" id="{BEAB5608-BFFB-28B8-E8CE-3118666331AC}"/>
              </a:ext>
            </a:extLst>
          </p:cNvPr>
          <p:cNvSpPr txBox="1"/>
          <p:nvPr/>
        </p:nvSpPr>
        <p:spPr>
          <a:xfrm>
            <a:off x="3048000" y="209090"/>
            <a:ext cx="6096000" cy="707886"/>
          </a:xfrm>
          <a:prstGeom prst="rect">
            <a:avLst/>
          </a:prstGeom>
          <a:noFill/>
        </p:spPr>
        <p:txBody>
          <a:bodyPr wrap="square">
            <a:spAutoFit/>
          </a:bodyPr>
          <a:lstStyle/>
          <a:p>
            <a:pPr algn="ctr"/>
            <a:r>
              <a:rPr lang="en-US" sz="4000" b="1" dirty="0">
                <a:solidFill>
                  <a:srgbClr val="0070C0"/>
                </a:solidFill>
              </a:rPr>
              <a:t>Springs</a:t>
            </a:r>
          </a:p>
        </p:txBody>
      </p:sp>
    </p:spTree>
    <p:extLst>
      <p:ext uri="{BB962C8B-B14F-4D97-AF65-F5344CB8AC3E}">
        <p14:creationId xmlns:p14="http://schemas.microsoft.com/office/powerpoint/2010/main" val="566902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A16C88-DC17-C8F3-F1D9-D89F55499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7" name="TextBox 6">
            <a:extLst>
              <a:ext uri="{FF2B5EF4-FFF2-40B4-BE49-F238E27FC236}">
                <a16:creationId xmlns:a16="http://schemas.microsoft.com/office/drawing/2014/main" id="{5A6066FB-4789-2AB8-3E22-F5BE9C5697B3}"/>
              </a:ext>
            </a:extLst>
          </p:cNvPr>
          <p:cNvSpPr txBox="1"/>
          <p:nvPr/>
        </p:nvSpPr>
        <p:spPr>
          <a:xfrm>
            <a:off x="338667" y="531209"/>
            <a:ext cx="7524200" cy="4524315"/>
          </a:xfrm>
          <a:prstGeom prst="rect">
            <a:avLst/>
          </a:prstGeom>
          <a:noFill/>
        </p:spPr>
        <p:txBody>
          <a:bodyPr wrap="square">
            <a:spAutoFit/>
          </a:bodyPr>
          <a:lstStyle/>
          <a:p>
            <a:pPr algn="just"/>
            <a:r>
              <a:rPr lang="en-IN" sz="3600" b="1" i="0" u="none" strike="noStrike" baseline="0" dirty="0">
                <a:solidFill>
                  <a:srgbClr val="0070C0"/>
                </a:solidFill>
              </a:rPr>
              <a:t>Mechanical Springs</a:t>
            </a:r>
          </a:p>
          <a:p>
            <a:pPr marL="342900" indent="-342900" algn="just">
              <a:buFont typeface="Arial" panose="020B0604020202020204" pitchFamily="34" charset="0"/>
              <a:buChar char="•"/>
            </a:pPr>
            <a:endParaRPr lang="en-IN" sz="2800" b="0" i="0" u="none" strike="noStrike" baseline="0" dirty="0">
              <a:solidFill>
                <a:srgbClr val="006533"/>
              </a:solidFill>
            </a:endParaRPr>
          </a:p>
          <a:p>
            <a:pPr marL="342900" indent="-342900" algn="just">
              <a:buFont typeface="Arial" panose="020B0604020202020204" pitchFamily="34" charset="0"/>
              <a:buChar char="•"/>
            </a:pPr>
            <a:r>
              <a:rPr lang="en-US" sz="2800" b="0" i="0" u="none" strike="noStrike" baseline="0" dirty="0">
                <a:solidFill>
                  <a:srgbClr val="000000"/>
                </a:solidFill>
              </a:rPr>
              <a:t>Produce a pull, a push, or a twist (torque) </a:t>
            </a:r>
            <a:r>
              <a:rPr lang="en-IN" sz="2800" b="0" i="0" u="none" strike="noStrike" baseline="0" dirty="0">
                <a:solidFill>
                  <a:srgbClr val="000000"/>
                </a:solidFill>
              </a:rPr>
              <a:t>force when displaced.</a:t>
            </a:r>
          </a:p>
          <a:p>
            <a:pPr marL="342900" indent="-342900" algn="just">
              <a:buFont typeface="Arial" panose="020B0604020202020204" pitchFamily="34" charset="0"/>
              <a:buChar char="•"/>
            </a:pPr>
            <a:endParaRPr lang="en-IN" sz="2800" b="0" i="0" u="none" strike="noStrike" baseline="0" dirty="0">
              <a:solidFill>
                <a:srgbClr val="000000"/>
              </a:solidFill>
            </a:endParaRPr>
          </a:p>
          <a:p>
            <a:pPr marL="342900" indent="-342900" algn="just">
              <a:buFont typeface="Arial" panose="020B0604020202020204" pitchFamily="34" charset="0"/>
              <a:buChar char="•"/>
            </a:pPr>
            <a:r>
              <a:rPr lang="en-US" sz="2800" b="0" i="0" u="none" strike="noStrike" baseline="0" dirty="0">
                <a:solidFill>
                  <a:srgbClr val="000000"/>
                </a:solidFill>
              </a:rPr>
              <a:t>Store or absorb energy.</a:t>
            </a:r>
          </a:p>
          <a:p>
            <a:pPr marL="342900" indent="-342900" algn="just">
              <a:buFont typeface="Arial" panose="020B0604020202020204" pitchFamily="34" charset="0"/>
              <a:buChar char="•"/>
            </a:pPr>
            <a:endParaRPr lang="en-US" sz="2800" b="0" i="0" u="none" strike="noStrike" baseline="0" dirty="0">
              <a:solidFill>
                <a:srgbClr val="000000"/>
              </a:solidFill>
            </a:endParaRPr>
          </a:p>
          <a:p>
            <a:pPr marL="342900" indent="-342900" algn="just">
              <a:buFont typeface="Arial" panose="020B0604020202020204" pitchFamily="34" charset="0"/>
              <a:buChar char="•"/>
            </a:pPr>
            <a:r>
              <a:rPr lang="en-US" sz="2800" b="0" i="0" u="none" strike="noStrike" baseline="0" dirty="0">
                <a:solidFill>
                  <a:srgbClr val="000000"/>
                </a:solidFill>
              </a:rPr>
              <a:t>May be made of </a:t>
            </a:r>
            <a:r>
              <a:rPr lang="en-US" sz="2800" b="1" i="0" u="none" strike="noStrike" baseline="0" dirty="0">
                <a:solidFill>
                  <a:srgbClr val="000000"/>
                </a:solidFill>
              </a:rPr>
              <a:t>round or rectangular wire </a:t>
            </a:r>
            <a:r>
              <a:rPr lang="en-US" sz="2800" b="0" i="0" u="none" strike="noStrike" baseline="0" dirty="0">
                <a:solidFill>
                  <a:srgbClr val="000000"/>
                </a:solidFill>
              </a:rPr>
              <a:t>bent into a suitable form such as a </a:t>
            </a:r>
            <a:r>
              <a:rPr lang="en-US" sz="2800" b="1" i="0" u="none" strike="noStrike" baseline="0" dirty="0">
                <a:solidFill>
                  <a:srgbClr val="000000"/>
                </a:solidFill>
              </a:rPr>
              <a:t>coil</a:t>
            </a:r>
            <a:r>
              <a:rPr lang="en-US" sz="2800" b="0" i="0" u="none" strike="noStrike" baseline="0" dirty="0">
                <a:solidFill>
                  <a:srgbClr val="000000"/>
                </a:solidFill>
              </a:rPr>
              <a:t> (see figure) , or made of </a:t>
            </a:r>
            <a:r>
              <a:rPr lang="en-US" sz="2800" b="1" i="0" u="none" strike="noStrike" baseline="0" dirty="0">
                <a:solidFill>
                  <a:srgbClr val="000000"/>
                </a:solidFill>
              </a:rPr>
              <a:t>flat stock </a:t>
            </a:r>
            <a:r>
              <a:rPr lang="en-US" sz="2800" b="0" i="0" u="none" strike="noStrike" baseline="0" dirty="0">
                <a:solidFill>
                  <a:srgbClr val="000000"/>
                </a:solidFill>
              </a:rPr>
              <a:t>loaded as a beam.</a:t>
            </a:r>
            <a:endParaRPr lang="en-IN" sz="2800" dirty="0"/>
          </a:p>
        </p:txBody>
      </p:sp>
      <p:pic>
        <p:nvPicPr>
          <p:cNvPr id="8" name="Picture 7">
            <a:extLst>
              <a:ext uri="{FF2B5EF4-FFF2-40B4-BE49-F238E27FC236}">
                <a16:creationId xmlns:a16="http://schemas.microsoft.com/office/drawing/2014/main" id="{71353752-EC6C-42FC-EA8E-4DDEF02D9A4B}"/>
              </a:ext>
            </a:extLst>
          </p:cNvPr>
          <p:cNvPicPr>
            <a:picLocks noChangeAspect="1"/>
          </p:cNvPicPr>
          <p:nvPr/>
        </p:nvPicPr>
        <p:blipFill>
          <a:blip r:embed="rId3"/>
          <a:stretch>
            <a:fillRect/>
          </a:stretch>
        </p:blipFill>
        <p:spPr>
          <a:xfrm>
            <a:off x="8578569" y="4331368"/>
            <a:ext cx="3613431" cy="2526632"/>
          </a:xfrm>
          <a:prstGeom prst="rect">
            <a:avLst/>
          </a:prstGeom>
        </p:spPr>
      </p:pic>
      <p:pic>
        <p:nvPicPr>
          <p:cNvPr id="9" name="Picture 8">
            <a:extLst>
              <a:ext uri="{FF2B5EF4-FFF2-40B4-BE49-F238E27FC236}">
                <a16:creationId xmlns:a16="http://schemas.microsoft.com/office/drawing/2014/main" id="{65E980F4-470B-9D1F-0996-65F5CE5CB406}"/>
              </a:ext>
            </a:extLst>
          </p:cNvPr>
          <p:cNvPicPr>
            <a:picLocks noChangeAspect="1"/>
          </p:cNvPicPr>
          <p:nvPr/>
        </p:nvPicPr>
        <p:blipFill>
          <a:blip r:embed="rId4"/>
          <a:stretch>
            <a:fillRect/>
          </a:stretch>
        </p:blipFill>
        <p:spPr>
          <a:xfrm>
            <a:off x="8578569" y="0"/>
            <a:ext cx="3613431" cy="4331367"/>
          </a:xfrm>
          <a:prstGeom prst="rect">
            <a:avLst/>
          </a:prstGeom>
        </p:spPr>
      </p:pic>
      <p:sp>
        <p:nvSpPr>
          <p:cNvPr id="11" name="TextBox 10">
            <a:extLst>
              <a:ext uri="{FF2B5EF4-FFF2-40B4-BE49-F238E27FC236}">
                <a16:creationId xmlns:a16="http://schemas.microsoft.com/office/drawing/2014/main" id="{E812474B-9B29-6559-1A36-996CC32ACBC8}"/>
              </a:ext>
            </a:extLst>
          </p:cNvPr>
          <p:cNvSpPr txBox="1"/>
          <p:nvPr/>
        </p:nvSpPr>
        <p:spPr>
          <a:xfrm>
            <a:off x="147279" y="6142125"/>
            <a:ext cx="7906975" cy="369332"/>
          </a:xfrm>
          <a:prstGeom prst="rect">
            <a:avLst/>
          </a:prstGeom>
          <a:noFill/>
        </p:spPr>
        <p:txBody>
          <a:bodyPr wrap="square">
            <a:spAutoFit/>
          </a:bodyPr>
          <a:lstStyle/>
          <a:p>
            <a:pPr algn="just"/>
            <a:r>
              <a:rPr lang="en-US" sz="1800" b="1" dirty="0"/>
              <a:t>IS 10716 (Part 3) : 2015 </a:t>
            </a:r>
            <a:r>
              <a:rPr lang="en-IN" sz="1800" b="1" dirty="0"/>
              <a:t>Technical Product Documentation - Springs: Part 3</a:t>
            </a:r>
          </a:p>
        </p:txBody>
      </p:sp>
    </p:spTree>
    <p:extLst>
      <p:ext uri="{BB962C8B-B14F-4D97-AF65-F5344CB8AC3E}">
        <p14:creationId xmlns:p14="http://schemas.microsoft.com/office/powerpoint/2010/main" val="3092929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ABC23E-81E3-FC4E-6265-9D94A0E0B69D}"/>
              </a:ext>
            </a:extLst>
          </p:cNvPr>
          <p:cNvPicPr>
            <a:picLocks noChangeAspect="1"/>
          </p:cNvPicPr>
          <p:nvPr/>
        </p:nvPicPr>
        <p:blipFill>
          <a:blip r:embed="rId2"/>
          <a:stretch>
            <a:fillRect/>
          </a:stretch>
        </p:blipFill>
        <p:spPr>
          <a:xfrm>
            <a:off x="0" y="0"/>
            <a:ext cx="12192000" cy="6857999"/>
          </a:xfrm>
          <a:prstGeom prst="rect">
            <a:avLst/>
          </a:prstGeom>
        </p:spPr>
      </p:pic>
      <p:sp>
        <p:nvSpPr>
          <p:cNvPr id="8" name="TextBox 7">
            <a:extLst>
              <a:ext uri="{FF2B5EF4-FFF2-40B4-BE49-F238E27FC236}">
                <a16:creationId xmlns:a16="http://schemas.microsoft.com/office/drawing/2014/main" id="{ECB7C4A4-1F76-3CF2-CCFD-4BF76D91F9D8}"/>
              </a:ext>
            </a:extLst>
          </p:cNvPr>
          <p:cNvSpPr txBox="1"/>
          <p:nvPr/>
        </p:nvSpPr>
        <p:spPr>
          <a:xfrm>
            <a:off x="753979" y="2659557"/>
            <a:ext cx="10684042" cy="1538883"/>
          </a:xfrm>
          <a:prstGeom prst="rect">
            <a:avLst/>
          </a:prstGeom>
          <a:noFill/>
        </p:spPr>
        <p:txBody>
          <a:bodyPr wrap="square">
            <a:spAutoFit/>
          </a:bodyPr>
          <a:lstStyle/>
          <a:p>
            <a:pPr marL="12700" algn="just">
              <a:lnSpc>
                <a:spcPct val="100000"/>
              </a:lnSpc>
              <a:spcBef>
                <a:spcPts val="100"/>
              </a:spcBef>
            </a:pPr>
            <a:r>
              <a:rPr lang="en-US" sz="5400" b="1" dirty="0">
                <a:solidFill>
                  <a:srgbClr val="0070C0"/>
                </a:solidFill>
                <a:latin typeface="Arial" panose="020B0604020202020204" pitchFamily="34" charset="0"/>
                <a:cs typeface="Arial" panose="020B0604020202020204" pitchFamily="34" charset="0"/>
              </a:rPr>
              <a:t>CHAPTER 3: </a:t>
            </a:r>
            <a:r>
              <a:rPr lang="en-US" sz="4000" b="1" dirty="0">
                <a:latin typeface="Arial" panose="020B0604020202020204" pitchFamily="34" charset="0"/>
                <a:cs typeface="Arial" panose="020B0604020202020204" pitchFamily="34" charset="0"/>
              </a:rPr>
              <a:t>Limits, Fits and </a:t>
            </a:r>
            <a:r>
              <a:rPr lang="en-US" sz="4000" b="1" spc="-25" dirty="0">
                <a:latin typeface="Arial" panose="020B0604020202020204" pitchFamily="34" charset="0"/>
                <a:cs typeface="Arial" panose="020B0604020202020204" pitchFamily="34" charset="0"/>
              </a:rPr>
              <a:t>Tolerances and Surface finish symbols</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662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9D5533-FD57-3C05-D097-C36D8CF995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5898"/>
            <a:ext cx="12192000" cy="6858000"/>
          </a:xfrm>
          <a:prstGeom prst="rect">
            <a:avLst/>
          </a:prstGeom>
        </p:spPr>
      </p:pic>
      <p:sp>
        <p:nvSpPr>
          <p:cNvPr id="6" name="TextBox 5">
            <a:extLst>
              <a:ext uri="{FF2B5EF4-FFF2-40B4-BE49-F238E27FC236}">
                <a16:creationId xmlns:a16="http://schemas.microsoft.com/office/drawing/2014/main" id="{F105E919-1668-A112-CD75-06D9227E0658}"/>
              </a:ext>
            </a:extLst>
          </p:cNvPr>
          <p:cNvSpPr txBox="1"/>
          <p:nvPr/>
        </p:nvSpPr>
        <p:spPr>
          <a:xfrm>
            <a:off x="1" y="235253"/>
            <a:ext cx="12191999" cy="6309420"/>
          </a:xfrm>
          <a:prstGeom prst="rect">
            <a:avLst/>
          </a:prstGeom>
          <a:noFill/>
        </p:spPr>
        <p:txBody>
          <a:bodyPr wrap="square">
            <a:spAutoFit/>
          </a:bodyPr>
          <a:lstStyle/>
          <a:p>
            <a:r>
              <a:rPr lang="en-US" sz="2800" b="1" dirty="0"/>
              <a:t>Why we need </a:t>
            </a:r>
            <a:r>
              <a:rPr lang="en-US" sz="2800" b="1" dirty="0">
                <a:solidFill>
                  <a:srgbClr val="0070C0"/>
                </a:solidFill>
              </a:rPr>
              <a:t>IS 919 (Part 1) </a:t>
            </a:r>
            <a:r>
              <a:rPr lang="en-US" sz="2800" b="1" dirty="0"/>
              <a:t> Geometrical product specifications (GPS) — ISO code system for tolerances on linear sizes part 1 basis of tolerance, deviation and fits</a:t>
            </a:r>
          </a:p>
          <a:p>
            <a:pPr algn="just"/>
            <a:endParaRPr lang="en-US" sz="2000" b="1" dirty="0"/>
          </a:p>
          <a:p>
            <a:pPr marL="342900" indent="-342900" algn="just">
              <a:buFont typeface="Arial" panose="020B0604020202020204" pitchFamily="34" charset="0"/>
              <a:buChar char="•"/>
            </a:pPr>
            <a:r>
              <a:rPr lang="en-US" sz="2000" b="1" dirty="0"/>
              <a:t>Uniformity and Standardization</a:t>
            </a:r>
            <a:r>
              <a:rPr lang="en-US" sz="2000" dirty="0"/>
              <a:t>:</a:t>
            </a:r>
          </a:p>
          <a:p>
            <a:pPr marL="800100" lvl="1" indent="-342900" algn="just">
              <a:buFont typeface="Arial" panose="020B0604020202020204" pitchFamily="34" charset="0"/>
              <a:buChar char="•"/>
            </a:pPr>
            <a:r>
              <a:rPr lang="en-US" sz="2000" dirty="0"/>
              <a:t>Ensures a consistent and uniform system for specifying and interpreting tolerances on linear dimensions.</a:t>
            </a:r>
          </a:p>
          <a:p>
            <a:pPr marL="800100" lvl="1" indent="-342900" algn="just">
              <a:buFont typeface="Arial" panose="020B0604020202020204" pitchFamily="34" charset="0"/>
              <a:buChar char="•"/>
            </a:pPr>
            <a:r>
              <a:rPr lang="en-US" sz="2000" dirty="0"/>
              <a:t>Facilitates clear communication and understanding between designers, manufacturers, and quality control personnel.</a:t>
            </a:r>
          </a:p>
          <a:p>
            <a:pPr marL="342900" indent="-342900" algn="just">
              <a:buFont typeface="Arial" panose="020B0604020202020204" pitchFamily="34" charset="0"/>
              <a:buChar char="•"/>
            </a:pPr>
            <a:r>
              <a:rPr lang="en-US" sz="2000" b="1" dirty="0"/>
              <a:t>Interchangeability</a:t>
            </a:r>
            <a:r>
              <a:rPr lang="en-US" sz="2000" dirty="0"/>
              <a:t>:</a:t>
            </a:r>
          </a:p>
          <a:p>
            <a:pPr marL="800100" lvl="1" indent="-342900" algn="just">
              <a:buFont typeface="Arial" panose="020B0604020202020204" pitchFamily="34" charset="0"/>
              <a:buChar char="•"/>
            </a:pPr>
            <a:r>
              <a:rPr lang="en-US" sz="2000" dirty="0"/>
              <a:t>Enhances the interchangeability of parts by providing a standardized approach to defining acceptable limits of variation in linear dimensions.</a:t>
            </a:r>
          </a:p>
          <a:p>
            <a:pPr marL="800100" lvl="1" indent="-342900" algn="just">
              <a:buFont typeface="Arial" panose="020B0604020202020204" pitchFamily="34" charset="0"/>
              <a:buChar char="•"/>
            </a:pPr>
            <a:r>
              <a:rPr lang="en-US" sz="2000" dirty="0"/>
              <a:t>Reduces the risk of parts not fitting together due to dimensional inaccuracies.</a:t>
            </a:r>
          </a:p>
          <a:p>
            <a:pPr marL="342900" indent="-342900" algn="just">
              <a:buFont typeface="Arial" panose="020B0604020202020204" pitchFamily="34" charset="0"/>
              <a:buChar char="•"/>
            </a:pPr>
            <a:r>
              <a:rPr lang="en-US" sz="2000" b="1" dirty="0"/>
              <a:t>Quality Control</a:t>
            </a:r>
            <a:r>
              <a:rPr lang="en-US" sz="2000" dirty="0"/>
              <a:t>:</a:t>
            </a:r>
          </a:p>
          <a:p>
            <a:pPr marL="800100" lvl="1" indent="-342900" algn="just">
              <a:buFont typeface="Arial" panose="020B0604020202020204" pitchFamily="34" charset="0"/>
              <a:buChar char="•"/>
            </a:pPr>
            <a:r>
              <a:rPr lang="en-US" sz="2000" dirty="0"/>
              <a:t>Assists in maintaining quality by specifying tolerances that ensure parts meet design requirements and function properly.</a:t>
            </a:r>
          </a:p>
          <a:p>
            <a:pPr marL="800100" lvl="1" indent="-342900" algn="just">
              <a:buFont typeface="Arial" panose="020B0604020202020204" pitchFamily="34" charset="0"/>
              <a:buChar char="•"/>
            </a:pPr>
            <a:r>
              <a:rPr lang="en-US" sz="2000" dirty="0"/>
              <a:t>Helps in setting up precise and accurate quality control measures during manufacturing processes.</a:t>
            </a:r>
          </a:p>
          <a:p>
            <a:pPr marL="342900" indent="-342900" algn="just">
              <a:buFont typeface="Arial" panose="020B0604020202020204" pitchFamily="34" charset="0"/>
              <a:buChar char="•"/>
            </a:pPr>
            <a:r>
              <a:rPr lang="en-US" sz="2000" b="1" dirty="0"/>
              <a:t>Efficiency in Manufacturing</a:t>
            </a:r>
            <a:r>
              <a:rPr lang="en-US" sz="2000" dirty="0"/>
              <a:t>:</a:t>
            </a:r>
          </a:p>
          <a:p>
            <a:pPr marL="800100" lvl="1" indent="-342900" algn="just">
              <a:buFont typeface="Arial" panose="020B0604020202020204" pitchFamily="34" charset="0"/>
              <a:buChar char="•"/>
            </a:pPr>
            <a:r>
              <a:rPr lang="en-US" sz="2000" dirty="0"/>
              <a:t>Aids in optimizing manufacturing processes by providing clear guidelines for allowable deviations.</a:t>
            </a:r>
          </a:p>
          <a:p>
            <a:pPr marL="800100" lvl="1" indent="-342900" algn="just">
              <a:buFont typeface="Arial" panose="020B0604020202020204" pitchFamily="34" charset="0"/>
              <a:buChar char="•"/>
            </a:pPr>
            <a:r>
              <a:rPr lang="en-US" sz="2000" dirty="0"/>
              <a:t>Reduces waste and rework caused by parts being out of tolerance.</a:t>
            </a:r>
          </a:p>
        </p:txBody>
      </p:sp>
    </p:spTree>
    <p:extLst>
      <p:ext uri="{BB962C8B-B14F-4D97-AF65-F5344CB8AC3E}">
        <p14:creationId xmlns:p14="http://schemas.microsoft.com/office/powerpoint/2010/main" val="2683531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01FF30-FEAB-A5D7-3392-1262FFA816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0F5C80B2-3865-41E4-E432-BA211EB69870}"/>
              </a:ext>
            </a:extLst>
          </p:cNvPr>
          <p:cNvSpPr txBox="1"/>
          <p:nvPr/>
        </p:nvSpPr>
        <p:spPr>
          <a:xfrm>
            <a:off x="404217" y="0"/>
            <a:ext cx="11383566" cy="7109639"/>
          </a:xfrm>
          <a:prstGeom prst="rect">
            <a:avLst/>
          </a:prstGeom>
          <a:noFill/>
        </p:spPr>
        <p:txBody>
          <a:bodyPr wrap="square">
            <a:spAutoFit/>
          </a:bodyPr>
          <a:lstStyle/>
          <a:p>
            <a:pPr algn="just"/>
            <a:endParaRPr lang="en-US" sz="2000" dirty="0"/>
          </a:p>
          <a:p>
            <a:pPr marL="342900" indent="-342900" algn="just">
              <a:buFont typeface="Arial" panose="020B0604020202020204" pitchFamily="34" charset="0"/>
              <a:buChar char="•"/>
            </a:pPr>
            <a:r>
              <a:rPr lang="en-US" sz="2000" b="1" dirty="0"/>
              <a:t>Regulation and Compliance: </a:t>
            </a:r>
            <a:r>
              <a:rPr lang="en-US" sz="2000" dirty="0"/>
              <a:t>Standards help in regulatory compliance, simplifying the enforcement of laws and regulations by providing clear guidelines.</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b="1" dirty="0"/>
              <a:t>Cost Efficiency: </a:t>
            </a:r>
            <a:r>
              <a:rPr lang="en-US" sz="2000" dirty="0"/>
              <a:t>By adhering to standards, manufacturers can reduce costs associated with rework, recalls, and customer complaints due to non-conformance to quality or safety requirements.</a:t>
            </a:r>
          </a:p>
          <a:p>
            <a:pPr algn="just"/>
            <a:endParaRPr lang="en-US" sz="2000" dirty="0"/>
          </a:p>
          <a:p>
            <a:pPr marL="342900" indent="-342900" algn="just">
              <a:buFont typeface="Arial" panose="020B0604020202020204" pitchFamily="34" charset="0"/>
              <a:buChar char="•"/>
            </a:pPr>
            <a:r>
              <a:rPr lang="en-US" sz="2000" b="1" dirty="0"/>
              <a:t>Consumer Protection: </a:t>
            </a:r>
            <a:r>
              <a:rPr lang="en-US" sz="2000" dirty="0"/>
              <a:t>Standards protect consumers by ensuring that the products they use are safe, reliable, and of good quality.</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b="1" dirty="0"/>
              <a:t>Environmental Protection</a:t>
            </a:r>
            <a:r>
              <a:rPr lang="en-US" sz="2000" dirty="0"/>
              <a:t>: BIS standards often include environmental guidelines to ensure that products are produced and disposed of in an environmentally friendly manner.</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b="1" dirty="0"/>
              <a:t>Resource Efficiency</a:t>
            </a:r>
            <a:r>
              <a:rPr lang="en-US" sz="2000" dirty="0"/>
              <a:t>: Standards promote efficient use of resources, which can reduce costs for manufacturers and consumers and contribute to sustainability.</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b="1" dirty="0"/>
              <a:t>Benchmarking</a:t>
            </a:r>
            <a:r>
              <a:rPr lang="en-US" sz="2000" dirty="0"/>
              <a:t>: Standards serve as benchmarks for measuring product quality, performance, and safety, allowing for consistent evaluation and improvement.</a:t>
            </a:r>
          </a:p>
          <a:p>
            <a:pPr algn="just"/>
            <a:endParaRPr lang="en-US" sz="2000" dirty="0"/>
          </a:p>
          <a:p>
            <a:pPr algn="just"/>
            <a:r>
              <a:rPr lang="en-US" sz="2000" dirty="0"/>
              <a:t>BIS standards, therefore, play a critical role in maintaining the quality and safety of products and services, promoting economic growth, and protecting the interests of consumers and businesses alike.</a:t>
            </a:r>
          </a:p>
          <a:p>
            <a:pPr marL="342900" indent="-342900" algn="just">
              <a:buFont typeface="Arial" panose="020B0604020202020204" pitchFamily="34" charset="0"/>
              <a:buChar char="•"/>
            </a:pPr>
            <a:endParaRPr lang="en-US" sz="1800" dirty="0"/>
          </a:p>
          <a:p>
            <a:pPr marL="342900" indent="-342900" algn="just">
              <a:buFont typeface="Arial" panose="020B0604020202020204" pitchFamily="34" charset="0"/>
              <a:buChar char="•"/>
            </a:pPr>
            <a:endParaRPr lang="en-US" sz="1800" dirty="0"/>
          </a:p>
        </p:txBody>
      </p:sp>
    </p:spTree>
    <p:extLst>
      <p:ext uri="{BB962C8B-B14F-4D97-AF65-F5344CB8AC3E}">
        <p14:creationId xmlns:p14="http://schemas.microsoft.com/office/powerpoint/2010/main" val="2330905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4C9FC2-68A6-C957-F15D-3DD83408A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5898"/>
            <a:ext cx="12192000" cy="6858000"/>
          </a:xfrm>
          <a:prstGeom prst="rect">
            <a:avLst/>
          </a:prstGeom>
        </p:spPr>
      </p:pic>
      <p:sp>
        <p:nvSpPr>
          <p:cNvPr id="6" name="TextBox 5">
            <a:extLst>
              <a:ext uri="{FF2B5EF4-FFF2-40B4-BE49-F238E27FC236}">
                <a16:creationId xmlns:a16="http://schemas.microsoft.com/office/drawing/2014/main" id="{79BF735C-5EEA-CB32-E0A9-37DE88A2F497}"/>
              </a:ext>
            </a:extLst>
          </p:cNvPr>
          <p:cNvSpPr txBox="1"/>
          <p:nvPr/>
        </p:nvSpPr>
        <p:spPr>
          <a:xfrm>
            <a:off x="240631" y="547006"/>
            <a:ext cx="12191999" cy="3785652"/>
          </a:xfrm>
          <a:prstGeom prst="rect">
            <a:avLst/>
          </a:prstGeom>
          <a:noFill/>
        </p:spPr>
        <p:txBody>
          <a:bodyPr wrap="square">
            <a:spAutoFit/>
          </a:bodyPr>
          <a:lstStyle/>
          <a:p>
            <a:pPr marL="457200" indent="-457200">
              <a:buFont typeface="Arial" panose="020B0604020202020204" pitchFamily="34" charset="0"/>
              <a:buChar char="•"/>
            </a:pPr>
            <a:r>
              <a:rPr lang="en-US" sz="2000" b="1" dirty="0"/>
              <a:t>Cost Reduction</a:t>
            </a:r>
          </a:p>
          <a:p>
            <a:pPr marL="914400" lvl="1" indent="-457200">
              <a:buFont typeface="Arial" panose="020B0604020202020204" pitchFamily="34" charset="0"/>
              <a:buChar char="•"/>
            </a:pPr>
            <a:r>
              <a:rPr lang="en-US" sz="2000" dirty="0"/>
              <a:t>Minimizes costs associated with non-conformance and rejects by providing a clear understanding of acceptable deviations. Helps in achieving efficient production and assembly processes, leading to cost savings.</a:t>
            </a:r>
          </a:p>
          <a:p>
            <a:pPr marL="457200" indent="-457200">
              <a:buFont typeface="Arial" panose="020B0604020202020204" pitchFamily="34" charset="0"/>
              <a:buChar char="•"/>
            </a:pPr>
            <a:endParaRPr lang="en-US" sz="2000" b="1" dirty="0"/>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b="1" dirty="0"/>
              <a:t>International Compatibility:</a:t>
            </a:r>
          </a:p>
          <a:p>
            <a:pPr marL="914400" lvl="1" indent="-457200">
              <a:buFont typeface="Arial" panose="020B0604020202020204" pitchFamily="34" charset="0"/>
              <a:buChar char="•"/>
            </a:pPr>
            <a:r>
              <a:rPr lang="en-US" sz="2000" dirty="0"/>
              <a:t>Aligns with international standards, facilitating trade and collaboration with global partners. Ensures products manufactured to IS 919 standards are compatible with those made to equivalent ISO standards.</a:t>
            </a:r>
          </a:p>
          <a:p>
            <a:endParaRPr lang="en-US" sz="2000" dirty="0"/>
          </a:p>
          <a:p>
            <a:r>
              <a:rPr lang="en-US" sz="2000" dirty="0"/>
              <a:t>In summary, IS 919 (Part 1) : 2014 is crucial for ensuring precision, quality, and compatibility in manufacturing processes, thereby supporting efficient production and reducing costs.</a:t>
            </a:r>
          </a:p>
        </p:txBody>
      </p:sp>
    </p:spTree>
    <p:extLst>
      <p:ext uri="{BB962C8B-B14F-4D97-AF65-F5344CB8AC3E}">
        <p14:creationId xmlns:p14="http://schemas.microsoft.com/office/powerpoint/2010/main" val="1079888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2E70E7-BD0D-410C-C952-5290DDBF8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5898"/>
            <a:ext cx="12192000" cy="6858000"/>
          </a:xfrm>
          <a:prstGeom prst="rect">
            <a:avLst/>
          </a:prstGeom>
        </p:spPr>
      </p:pic>
      <p:sp>
        <p:nvSpPr>
          <p:cNvPr id="8" name="TextBox 7">
            <a:extLst>
              <a:ext uri="{FF2B5EF4-FFF2-40B4-BE49-F238E27FC236}">
                <a16:creationId xmlns:a16="http://schemas.microsoft.com/office/drawing/2014/main" id="{5A414A1C-512C-55B4-E528-60F191FA46C4}"/>
              </a:ext>
            </a:extLst>
          </p:cNvPr>
          <p:cNvSpPr txBox="1"/>
          <p:nvPr/>
        </p:nvSpPr>
        <p:spPr>
          <a:xfrm>
            <a:off x="231666" y="991099"/>
            <a:ext cx="11405938" cy="5983689"/>
          </a:xfrm>
          <a:prstGeom prst="rect">
            <a:avLst/>
          </a:prstGeom>
          <a:noFill/>
        </p:spPr>
        <p:txBody>
          <a:bodyPr wrap="square">
            <a:spAutoFit/>
          </a:bodyPr>
          <a:lstStyle/>
          <a:p>
            <a:pPr marL="358140" indent="-342900" algn="just">
              <a:lnSpc>
                <a:spcPct val="100000"/>
              </a:lnSpc>
              <a:spcBef>
                <a:spcPts val="100"/>
              </a:spcBef>
              <a:buChar char="•"/>
              <a:tabLst>
                <a:tab pos="358140" algn="l"/>
                <a:tab pos="358775" algn="l"/>
                <a:tab pos="715010" algn="l"/>
                <a:tab pos="1120140" algn="l"/>
                <a:tab pos="2748280" algn="l"/>
                <a:tab pos="3188970" algn="l"/>
                <a:tab pos="4478655" algn="l"/>
                <a:tab pos="4836795" algn="l"/>
                <a:tab pos="5546725" algn="l"/>
                <a:tab pos="5988685" algn="l"/>
                <a:tab pos="6513195" algn="l"/>
                <a:tab pos="7479665" algn="l"/>
                <a:tab pos="8244205" algn="l"/>
                <a:tab pos="8735695" algn="l"/>
                <a:tab pos="9700260" algn="l"/>
                <a:tab pos="10546080" algn="l"/>
              </a:tabLst>
            </a:pPr>
            <a:r>
              <a:rPr lang="en-US" sz="2800" spc="-10" dirty="0"/>
              <a:t>I</a:t>
            </a:r>
            <a:r>
              <a:rPr lang="en-US" sz="2800" dirty="0"/>
              <a:t>t	</a:t>
            </a:r>
            <a:r>
              <a:rPr lang="en-US" sz="2800" spc="-10" dirty="0"/>
              <a:t>i</a:t>
            </a:r>
            <a:r>
              <a:rPr lang="en-US" sz="2800" spc="-5" dirty="0"/>
              <a:t>s</a:t>
            </a:r>
            <a:r>
              <a:rPr lang="en-US" sz="2800" dirty="0"/>
              <a:t>	</a:t>
            </a:r>
            <a:r>
              <a:rPr lang="en-US" sz="2800" spc="-5" dirty="0"/>
              <a:t>impossible </a:t>
            </a:r>
            <a:r>
              <a:rPr lang="en-US" sz="2800" dirty="0"/>
              <a:t>to </a:t>
            </a:r>
            <a:r>
              <a:rPr lang="en-US" sz="2800" spc="-5" dirty="0"/>
              <a:t>produce a </a:t>
            </a:r>
            <a:r>
              <a:rPr lang="en-US" sz="2800" dirty="0"/>
              <a:t>part to </a:t>
            </a:r>
            <a:r>
              <a:rPr lang="en-US" sz="2800" spc="-20" dirty="0"/>
              <a:t>a</a:t>
            </a:r>
            <a:r>
              <a:rPr lang="en-US" sz="2800" spc="-5" dirty="0"/>
              <a:t>n </a:t>
            </a:r>
            <a:r>
              <a:rPr lang="en-US" sz="2800" b="1" spc="-10" dirty="0">
                <a:cs typeface="Arial"/>
              </a:rPr>
              <a:t>exac</a:t>
            </a:r>
            <a:r>
              <a:rPr lang="en-US" sz="2800" b="1" spc="-5" dirty="0">
                <a:cs typeface="Arial"/>
              </a:rPr>
              <a:t>t </a:t>
            </a:r>
            <a:r>
              <a:rPr lang="en-US" sz="2800" b="1" dirty="0">
                <a:cs typeface="Arial"/>
              </a:rPr>
              <a:t>size </a:t>
            </a:r>
            <a:r>
              <a:rPr lang="en-US" sz="2800" b="1" spc="-5" dirty="0">
                <a:cs typeface="Arial"/>
              </a:rPr>
              <a:t>o</a:t>
            </a:r>
            <a:r>
              <a:rPr lang="en-US" sz="2800" b="1" dirty="0">
                <a:cs typeface="Arial"/>
              </a:rPr>
              <a:t>r b</a:t>
            </a:r>
            <a:r>
              <a:rPr lang="en-US" sz="2800" b="1" spc="-20" dirty="0">
                <a:cs typeface="Arial"/>
              </a:rPr>
              <a:t>a</a:t>
            </a:r>
            <a:r>
              <a:rPr lang="en-US" sz="2800" b="1" spc="-5" dirty="0">
                <a:cs typeface="Arial"/>
              </a:rPr>
              <a:t>sic </a:t>
            </a:r>
            <a:r>
              <a:rPr lang="en-US" sz="2800" b="1" dirty="0">
                <a:cs typeface="Arial"/>
              </a:rPr>
              <a:t>size</a:t>
            </a:r>
            <a:r>
              <a:rPr lang="en-US" sz="2800" dirty="0"/>
              <a:t>, </a:t>
            </a:r>
            <a:r>
              <a:rPr lang="en-US" sz="2800" spc="-5" dirty="0">
                <a:solidFill>
                  <a:srgbClr val="000000"/>
                </a:solidFill>
              </a:rPr>
              <a:t>some variations, known as </a:t>
            </a:r>
            <a:r>
              <a:rPr lang="en-US" sz="2800" spc="-5" dirty="0"/>
              <a:t>tolerances</a:t>
            </a:r>
            <a:r>
              <a:rPr lang="en-US" sz="2800" spc="-5" dirty="0">
                <a:solidFill>
                  <a:srgbClr val="000000"/>
                </a:solidFill>
              </a:rPr>
              <a:t>, need </a:t>
            </a:r>
            <a:r>
              <a:rPr lang="en-US" sz="2800" dirty="0">
                <a:solidFill>
                  <a:srgbClr val="000000"/>
                </a:solidFill>
              </a:rPr>
              <a:t>to </a:t>
            </a:r>
            <a:r>
              <a:rPr lang="en-US" sz="2800" spc="-5" dirty="0">
                <a:solidFill>
                  <a:srgbClr val="000000"/>
                </a:solidFill>
              </a:rPr>
              <a:t>be</a:t>
            </a:r>
            <a:r>
              <a:rPr lang="en-US" sz="2800" spc="70" dirty="0">
                <a:solidFill>
                  <a:srgbClr val="000000"/>
                </a:solidFill>
              </a:rPr>
              <a:t> </a:t>
            </a:r>
            <a:r>
              <a:rPr lang="en-US" sz="2800" spc="-5" dirty="0">
                <a:solidFill>
                  <a:srgbClr val="000000"/>
                </a:solidFill>
              </a:rPr>
              <a:t>allowed.</a:t>
            </a:r>
          </a:p>
          <a:p>
            <a:pPr marL="2540" algn="just">
              <a:lnSpc>
                <a:spcPct val="100000"/>
              </a:lnSpc>
              <a:spcBef>
                <a:spcPts val="45"/>
              </a:spcBef>
            </a:pPr>
            <a:endParaRPr lang="en-US" sz="2800" dirty="0"/>
          </a:p>
          <a:p>
            <a:pPr marL="355600" indent="-342900" algn="just">
              <a:lnSpc>
                <a:spcPct val="100000"/>
              </a:lnSpc>
              <a:spcBef>
                <a:spcPts val="100"/>
              </a:spcBef>
              <a:buChar char="•"/>
              <a:tabLst>
                <a:tab pos="354965" algn="l"/>
                <a:tab pos="355600" algn="l"/>
              </a:tabLst>
            </a:pPr>
            <a:r>
              <a:rPr lang="en-US" sz="2800" spc="-5" dirty="0">
                <a:solidFill>
                  <a:srgbClr val="000000"/>
                </a:solidFill>
              </a:rPr>
              <a:t>Th</a:t>
            </a:r>
            <a:r>
              <a:rPr lang="en-US" sz="2800" dirty="0">
                <a:solidFill>
                  <a:srgbClr val="000000"/>
                </a:solidFill>
              </a:rPr>
              <a:t>e	</a:t>
            </a:r>
            <a:r>
              <a:rPr lang="en-US" sz="2800" spc="-5" dirty="0"/>
              <a:t>perm</a:t>
            </a:r>
            <a:r>
              <a:rPr lang="en-US" sz="2800" dirty="0"/>
              <a:t>i</a:t>
            </a:r>
            <a:r>
              <a:rPr lang="en-US" sz="2800" spc="-5" dirty="0"/>
              <a:t>ssible level o</a:t>
            </a:r>
            <a:r>
              <a:rPr lang="en-US" sz="2800" dirty="0"/>
              <a:t>f </a:t>
            </a:r>
            <a:r>
              <a:rPr lang="en-US" sz="2800" spc="-5" dirty="0"/>
              <a:t>toler</a:t>
            </a:r>
            <a:r>
              <a:rPr lang="en-US" sz="2800" dirty="0"/>
              <a:t>a</a:t>
            </a:r>
            <a:r>
              <a:rPr lang="en-US" sz="2800" spc="-5" dirty="0"/>
              <a:t>nce </a:t>
            </a:r>
            <a:r>
              <a:rPr lang="en-US" sz="2800" spc="-5" dirty="0">
                <a:solidFill>
                  <a:srgbClr val="000000"/>
                </a:solidFill>
              </a:rPr>
              <a:t>depe</a:t>
            </a:r>
            <a:r>
              <a:rPr lang="en-US" sz="2800" dirty="0">
                <a:solidFill>
                  <a:srgbClr val="000000"/>
                </a:solidFill>
              </a:rPr>
              <a:t>n</a:t>
            </a:r>
            <a:r>
              <a:rPr lang="en-US" sz="2800" spc="-5" dirty="0">
                <a:solidFill>
                  <a:srgbClr val="000000"/>
                </a:solidFill>
              </a:rPr>
              <a:t>ds </a:t>
            </a:r>
            <a:r>
              <a:rPr lang="en-US" sz="2800" spc="-10" dirty="0">
                <a:solidFill>
                  <a:srgbClr val="000000"/>
                </a:solidFill>
              </a:rPr>
              <a:t>o</a:t>
            </a:r>
            <a:r>
              <a:rPr lang="en-US" sz="2800" spc="-5" dirty="0">
                <a:solidFill>
                  <a:srgbClr val="000000"/>
                </a:solidFill>
              </a:rPr>
              <a:t>n </a:t>
            </a:r>
            <a:r>
              <a:rPr lang="en-US" sz="2800" dirty="0">
                <a:solidFill>
                  <a:srgbClr val="000000"/>
                </a:solidFill>
              </a:rPr>
              <a:t>the </a:t>
            </a:r>
            <a:r>
              <a:rPr lang="en-US" sz="2800" spc="-5" dirty="0"/>
              <a:t>functional req</a:t>
            </a:r>
            <a:r>
              <a:rPr lang="en-US" sz="2800" dirty="0"/>
              <a:t>u</a:t>
            </a:r>
            <a:r>
              <a:rPr lang="en-US" sz="2800" spc="-5" dirty="0"/>
              <a:t>irem</a:t>
            </a:r>
            <a:r>
              <a:rPr lang="en-US" sz="2800" dirty="0"/>
              <a:t>ent</a:t>
            </a:r>
            <a:r>
              <a:rPr lang="en-US" sz="2800" spc="5" dirty="0"/>
              <a:t>s</a:t>
            </a:r>
            <a:r>
              <a:rPr lang="en-US" sz="2800" dirty="0">
                <a:solidFill>
                  <a:srgbClr val="000000"/>
                </a:solidFill>
              </a:rPr>
              <a:t>, </a:t>
            </a:r>
            <a:r>
              <a:rPr lang="en-US" sz="2800" spc="-5" dirty="0"/>
              <a:t>which cannot be</a:t>
            </a:r>
            <a:r>
              <a:rPr lang="en-US" sz="2800" spc="30" dirty="0"/>
              <a:t> </a:t>
            </a:r>
            <a:r>
              <a:rPr lang="en-US" sz="2800" spc="-5" dirty="0"/>
              <a:t>compromised.</a:t>
            </a:r>
            <a:r>
              <a:rPr lang="en-US" sz="2800" spc="-5" dirty="0">
                <a:cs typeface="Arial"/>
              </a:rPr>
              <a:t> The algebraic </a:t>
            </a:r>
            <a:r>
              <a:rPr lang="en-US" sz="2800" spc="-10" dirty="0">
                <a:cs typeface="Arial"/>
              </a:rPr>
              <a:t>difference </a:t>
            </a:r>
            <a:r>
              <a:rPr lang="en-US" sz="2800" spc="-5" dirty="0">
                <a:cs typeface="Arial"/>
              </a:rPr>
              <a:t>between </a:t>
            </a:r>
            <a:r>
              <a:rPr lang="en-US" sz="2800" dirty="0">
                <a:cs typeface="Arial"/>
              </a:rPr>
              <a:t>the </a:t>
            </a:r>
            <a:r>
              <a:rPr lang="en-US" sz="2800" b="1" spc="-5" dirty="0">
                <a:cs typeface="Arial"/>
              </a:rPr>
              <a:t>upper</a:t>
            </a:r>
            <a:r>
              <a:rPr lang="en-US" sz="2800" spc="-5" dirty="0">
                <a:cs typeface="Arial"/>
              </a:rPr>
              <a:t> and </a:t>
            </a:r>
            <a:r>
              <a:rPr lang="en-US" sz="2800" b="1" spc="-5" dirty="0">
                <a:cs typeface="Arial"/>
              </a:rPr>
              <a:t>lower</a:t>
            </a:r>
            <a:r>
              <a:rPr lang="en-US" sz="2800" spc="-5" dirty="0">
                <a:cs typeface="Arial"/>
              </a:rPr>
              <a:t> acceptable</a:t>
            </a:r>
            <a:r>
              <a:rPr lang="en-US" sz="2800" spc="215" dirty="0">
                <a:cs typeface="Arial"/>
              </a:rPr>
              <a:t> </a:t>
            </a:r>
            <a:r>
              <a:rPr lang="en-US" sz="2800" spc="-5" dirty="0">
                <a:cs typeface="Arial"/>
              </a:rPr>
              <a:t>dimensions.</a:t>
            </a:r>
            <a:endParaRPr lang="en-US" sz="2800" dirty="0">
              <a:cs typeface="Arial"/>
            </a:endParaRPr>
          </a:p>
          <a:p>
            <a:pPr algn="just">
              <a:lnSpc>
                <a:spcPct val="100000"/>
              </a:lnSpc>
              <a:spcBef>
                <a:spcPts val="5"/>
              </a:spcBef>
              <a:buFont typeface="Arial"/>
              <a:buChar char="•"/>
            </a:pPr>
            <a:endParaRPr lang="en-US" sz="2800" dirty="0">
              <a:cs typeface="Arial"/>
            </a:endParaRPr>
          </a:p>
          <a:p>
            <a:pPr marL="355600" indent="-342900" algn="just">
              <a:lnSpc>
                <a:spcPct val="100000"/>
              </a:lnSpc>
              <a:buChar char="•"/>
              <a:tabLst>
                <a:tab pos="354965" algn="l"/>
                <a:tab pos="355600" algn="l"/>
              </a:tabLst>
            </a:pPr>
            <a:r>
              <a:rPr lang="en-US" sz="2800" dirty="0">
                <a:cs typeface="Arial"/>
              </a:rPr>
              <a:t>It </a:t>
            </a:r>
            <a:r>
              <a:rPr lang="en-US" sz="2800" spc="-5" dirty="0">
                <a:cs typeface="Arial"/>
              </a:rPr>
              <a:t>is an absolute</a:t>
            </a:r>
            <a:r>
              <a:rPr lang="en-US" sz="2800" spc="15" dirty="0">
                <a:cs typeface="Arial"/>
              </a:rPr>
              <a:t> </a:t>
            </a:r>
            <a:r>
              <a:rPr lang="en-US" sz="2800" spc="-5" dirty="0">
                <a:cs typeface="Arial"/>
              </a:rPr>
              <a:t>value.</a:t>
            </a:r>
            <a:endParaRPr lang="en-US" sz="2800" dirty="0">
              <a:cs typeface="Arial"/>
            </a:endParaRPr>
          </a:p>
          <a:p>
            <a:pPr marL="355600" marR="5080" indent="-342900" algn="just">
              <a:lnSpc>
                <a:spcPct val="150000"/>
              </a:lnSpc>
              <a:spcBef>
                <a:spcPts val="5"/>
              </a:spcBef>
              <a:buChar char="•"/>
              <a:tabLst>
                <a:tab pos="354965" algn="l"/>
                <a:tab pos="355600" algn="l"/>
              </a:tabLst>
            </a:pPr>
            <a:r>
              <a:rPr lang="en-US" sz="2800" spc="-5" dirty="0">
                <a:cs typeface="Arial"/>
              </a:rPr>
              <a:t>The basic </a:t>
            </a:r>
            <a:r>
              <a:rPr lang="en-US" sz="2800" dirty="0">
                <a:cs typeface="Arial"/>
              </a:rPr>
              <a:t>purpose </a:t>
            </a:r>
            <a:r>
              <a:rPr lang="en-US" sz="2800" spc="-5" dirty="0">
                <a:cs typeface="Arial"/>
              </a:rPr>
              <a:t>of providing tolerances is </a:t>
            </a:r>
            <a:r>
              <a:rPr lang="en-US" sz="2800" dirty="0">
                <a:cs typeface="Arial"/>
              </a:rPr>
              <a:t>to </a:t>
            </a:r>
            <a:r>
              <a:rPr lang="en-US" sz="2800" spc="-5" dirty="0">
                <a:cs typeface="Arial"/>
              </a:rPr>
              <a:t>permit dimensional variations </a:t>
            </a:r>
            <a:r>
              <a:rPr lang="en-US" sz="2800" dirty="0">
                <a:cs typeface="Arial"/>
              </a:rPr>
              <a:t>in  the manufacture </a:t>
            </a:r>
            <a:r>
              <a:rPr lang="en-US" sz="2800" spc="-5" dirty="0">
                <a:cs typeface="Arial"/>
              </a:rPr>
              <a:t>of components, adhering </a:t>
            </a:r>
            <a:r>
              <a:rPr lang="en-US" sz="2800" dirty="0">
                <a:cs typeface="Arial"/>
              </a:rPr>
              <a:t>to the performance</a:t>
            </a:r>
            <a:r>
              <a:rPr lang="en-US" sz="2800" spc="15" dirty="0">
                <a:cs typeface="Arial"/>
              </a:rPr>
              <a:t> </a:t>
            </a:r>
            <a:r>
              <a:rPr lang="en-US" sz="2800" spc="-5" dirty="0">
                <a:cs typeface="Arial"/>
              </a:rPr>
              <a:t>criterion.</a:t>
            </a:r>
            <a:endParaRPr lang="en-US" sz="2800" dirty="0">
              <a:cs typeface="Arial"/>
            </a:endParaRPr>
          </a:p>
          <a:p>
            <a:pPr marL="358140" marR="5080" indent="-342900" algn="just">
              <a:lnSpc>
                <a:spcPct val="100000"/>
              </a:lnSpc>
              <a:buChar char="•"/>
              <a:tabLst>
                <a:tab pos="358140" algn="l"/>
                <a:tab pos="358775" algn="l"/>
                <a:tab pos="1064260" algn="l"/>
                <a:tab pos="2787650" algn="l"/>
                <a:tab pos="3597275" algn="l"/>
                <a:tab pos="4030345" algn="l"/>
                <a:tab pos="5466080" algn="l"/>
                <a:tab pos="6817995" algn="l"/>
                <a:tab pos="7336155" algn="l"/>
                <a:tab pos="7939405" algn="l"/>
                <a:tab pos="9425940" algn="l"/>
              </a:tabLst>
            </a:pPr>
            <a:endParaRPr lang="en-US" sz="3200" spc="-5" dirty="0"/>
          </a:p>
        </p:txBody>
      </p:sp>
      <p:sp>
        <p:nvSpPr>
          <p:cNvPr id="14" name="TextBox 13">
            <a:extLst>
              <a:ext uri="{FF2B5EF4-FFF2-40B4-BE49-F238E27FC236}">
                <a16:creationId xmlns:a16="http://schemas.microsoft.com/office/drawing/2014/main" id="{FDA40289-849D-D322-4811-465959AA303C}"/>
              </a:ext>
            </a:extLst>
          </p:cNvPr>
          <p:cNvSpPr txBox="1"/>
          <p:nvPr/>
        </p:nvSpPr>
        <p:spPr>
          <a:xfrm>
            <a:off x="3160294" y="158659"/>
            <a:ext cx="6096000" cy="923330"/>
          </a:xfrm>
          <a:prstGeom prst="rect">
            <a:avLst/>
          </a:prstGeom>
          <a:noFill/>
        </p:spPr>
        <p:txBody>
          <a:bodyPr wrap="square">
            <a:spAutoFit/>
          </a:bodyPr>
          <a:lstStyle/>
          <a:p>
            <a:pPr algn="ctr"/>
            <a:r>
              <a:rPr lang="en-US" sz="5400" b="1" spc="-185" dirty="0">
                <a:solidFill>
                  <a:prstClr val="black"/>
                </a:solidFill>
                <a:latin typeface="Calibri" panose="020F0502020204030204" pitchFamily="34" charset="0"/>
                <a:ea typeface="Calibri" panose="020F0502020204030204" pitchFamily="34" charset="0"/>
                <a:cs typeface="Calibri" panose="020F0502020204030204" pitchFamily="34" charset="0"/>
              </a:rPr>
              <a:t>Tolerance</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8775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072D2C-D86F-19C5-567D-3D3225BB7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5898"/>
            <a:ext cx="12192000" cy="6858000"/>
          </a:xfrm>
          <a:prstGeom prst="rect">
            <a:avLst/>
          </a:prstGeom>
        </p:spPr>
      </p:pic>
      <p:sp>
        <p:nvSpPr>
          <p:cNvPr id="3" name="TextBox 2">
            <a:extLst>
              <a:ext uri="{FF2B5EF4-FFF2-40B4-BE49-F238E27FC236}">
                <a16:creationId xmlns:a16="http://schemas.microsoft.com/office/drawing/2014/main" id="{64DCA7F4-6C14-D89F-5114-8592D0D8C54D}"/>
              </a:ext>
            </a:extLst>
          </p:cNvPr>
          <p:cNvSpPr txBox="1"/>
          <p:nvPr/>
        </p:nvSpPr>
        <p:spPr>
          <a:xfrm>
            <a:off x="3048000" y="227117"/>
            <a:ext cx="6096000" cy="1426031"/>
          </a:xfrm>
          <a:prstGeom prst="rect">
            <a:avLst/>
          </a:prstGeom>
          <a:noFill/>
        </p:spPr>
        <p:txBody>
          <a:bodyPr wrap="square">
            <a:spAutoFit/>
          </a:bodyPr>
          <a:lstStyle/>
          <a:p>
            <a:pPr marL="20955" algn="ctr">
              <a:lnSpc>
                <a:spcPct val="100000"/>
              </a:lnSpc>
              <a:spcBef>
                <a:spcPts val="875"/>
              </a:spcBef>
            </a:pPr>
            <a:r>
              <a:rPr lang="en-US" sz="4400" b="1" spc="-20" dirty="0">
                <a:solidFill>
                  <a:srgbClr val="2E5496"/>
                </a:solidFill>
                <a:ea typeface="Calibri" panose="020F0502020204030204" pitchFamily="34" charset="0"/>
                <a:cs typeface="Calibri" panose="020F0502020204030204" pitchFamily="34" charset="0"/>
              </a:rPr>
              <a:t>Tolerances</a:t>
            </a:r>
            <a:endParaRPr lang="en-US" sz="4400" b="1" dirty="0">
              <a:ea typeface="Calibri" panose="020F0502020204030204" pitchFamily="34" charset="0"/>
              <a:cs typeface="Calibri" panose="020F0502020204030204" pitchFamily="34" charset="0"/>
            </a:endParaRPr>
          </a:p>
          <a:p>
            <a:pPr algn="ctr">
              <a:lnSpc>
                <a:spcPct val="100000"/>
              </a:lnSpc>
              <a:spcBef>
                <a:spcPts val="770"/>
              </a:spcBef>
            </a:pPr>
            <a:r>
              <a:rPr lang="en-US" sz="3600" b="1" dirty="0">
                <a:solidFill>
                  <a:srgbClr val="221F1F"/>
                </a:solidFill>
                <a:ea typeface="Calibri" panose="020F0502020204030204" pitchFamily="34" charset="0"/>
                <a:cs typeface="Calibri" panose="020F0502020204030204" pitchFamily="34" charset="0"/>
              </a:rPr>
              <a:t>Classification of</a:t>
            </a:r>
            <a:r>
              <a:rPr lang="en-US" sz="3600" b="1" spc="-85" dirty="0">
                <a:solidFill>
                  <a:srgbClr val="221F1F"/>
                </a:solidFill>
                <a:ea typeface="Calibri" panose="020F0502020204030204" pitchFamily="34" charset="0"/>
                <a:cs typeface="Calibri" panose="020F0502020204030204" pitchFamily="34" charset="0"/>
              </a:rPr>
              <a:t> </a:t>
            </a:r>
            <a:r>
              <a:rPr lang="en-US" sz="3600" b="1" spc="-25" dirty="0">
                <a:solidFill>
                  <a:srgbClr val="221F1F"/>
                </a:solidFill>
                <a:ea typeface="Calibri" panose="020F0502020204030204" pitchFamily="34" charset="0"/>
                <a:cs typeface="Calibri" panose="020F0502020204030204" pitchFamily="34" charset="0"/>
              </a:rPr>
              <a:t>Tolerance</a:t>
            </a:r>
            <a:endParaRPr lang="en-US" sz="3600" dirty="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A0B6C3B1-22C6-3282-3B5D-2C7FB05C212A}"/>
              </a:ext>
            </a:extLst>
          </p:cNvPr>
          <p:cNvSpPr txBox="1"/>
          <p:nvPr/>
        </p:nvSpPr>
        <p:spPr>
          <a:xfrm>
            <a:off x="665748" y="2367171"/>
            <a:ext cx="6208294" cy="3970318"/>
          </a:xfrm>
          <a:prstGeom prst="rect">
            <a:avLst/>
          </a:prstGeom>
          <a:noFill/>
        </p:spPr>
        <p:txBody>
          <a:bodyPr wrap="square">
            <a:spAutoFit/>
          </a:bodyPr>
          <a:lstStyle/>
          <a:p>
            <a:pPr marL="469265" indent="-457200">
              <a:lnSpc>
                <a:spcPct val="100000"/>
              </a:lnSpc>
              <a:spcBef>
                <a:spcPts val="100"/>
              </a:spcBef>
              <a:buAutoNum type="arabicPeriod"/>
              <a:tabLst>
                <a:tab pos="469265" algn="l"/>
                <a:tab pos="469900" algn="l"/>
              </a:tabLst>
            </a:pPr>
            <a:r>
              <a:rPr lang="en-US" sz="3600" spc="-5" dirty="0">
                <a:latin typeface="Arial"/>
                <a:cs typeface="Arial"/>
              </a:rPr>
              <a:t>Unilateral</a:t>
            </a:r>
            <a:r>
              <a:rPr lang="en-US" sz="3600" spc="10" dirty="0">
                <a:latin typeface="Arial"/>
                <a:cs typeface="Arial"/>
              </a:rPr>
              <a:t> </a:t>
            </a:r>
            <a:r>
              <a:rPr lang="en-US" sz="3600" spc="-5" dirty="0">
                <a:latin typeface="Arial"/>
                <a:cs typeface="Arial"/>
              </a:rPr>
              <a:t>tolerance</a:t>
            </a:r>
            <a:endParaRPr lang="en-US" sz="3600" dirty="0">
              <a:latin typeface="Arial"/>
              <a:cs typeface="Arial"/>
            </a:endParaRPr>
          </a:p>
          <a:p>
            <a:pPr>
              <a:lnSpc>
                <a:spcPct val="100000"/>
              </a:lnSpc>
              <a:spcBef>
                <a:spcPts val="10"/>
              </a:spcBef>
              <a:buAutoNum type="arabicPeriod"/>
            </a:pPr>
            <a:endParaRPr lang="en-US" sz="3600" dirty="0">
              <a:latin typeface="Arial"/>
              <a:cs typeface="Arial"/>
            </a:endParaRPr>
          </a:p>
          <a:p>
            <a:pPr marL="469265" indent="-457200">
              <a:lnSpc>
                <a:spcPct val="100000"/>
              </a:lnSpc>
              <a:buAutoNum type="arabicPeriod"/>
              <a:tabLst>
                <a:tab pos="469265" algn="l"/>
                <a:tab pos="469900" algn="l"/>
              </a:tabLst>
            </a:pPr>
            <a:r>
              <a:rPr lang="en-US" sz="3600" spc="-5" dirty="0">
                <a:latin typeface="Arial"/>
                <a:cs typeface="Arial"/>
              </a:rPr>
              <a:t>Bilateral</a:t>
            </a:r>
            <a:r>
              <a:rPr lang="en-US" sz="3600" spc="-20" dirty="0">
                <a:latin typeface="Arial"/>
                <a:cs typeface="Arial"/>
              </a:rPr>
              <a:t> </a:t>
            </a:r>
            <a:r>
              <a:rPr lang="en-US" sz="3600" spc="-5" dirty="0">
                <a:latin typeface="Arial"/>
                <a:cs typeface="Arial"/>
              </a:rPr>
              <a:t>tolerance</a:t>
            </a:r>
            <a:endParaRPr lang="en-US" sz="3600" dirty="0">
              <a:latin typeface="Arial"/>
              <a:cs typeface="Arial"/>
            </a:endParaRPr>
          </a:p>
          <a:p>
            <a:pPr>
              <a:lnSpc>
                <a:spcPct val="100000"/>
              </a:lnSpc>
              <a:spcBef>
                <a:spcPts val="5"/>
              </a:spcBef>
              <a:buAutoNum type="arabicPeriod"/>
            </a:pPr>
            <a:endParaRPr lang="en-US" sz="3600" dirty="0">
              <a:latin typeface="Arial"/>
              <a:cs typeface="Arial"/>
            </a:endParaRPr>
          </a:p>
          <a:p>
            <a:pPr marL="469265" indent="-457200">
              <a:lnSpc>
                <a:spcPct val="100000"/>
              </a:lnSpc>
              <a:buAutoNum type="arabicPeriod"/>
              <a:tabLst>
                <a:tab pos="469265" algn="l"/>
                <a:tab pos="469900" algn="l"/>
              </a:tabLst>
            </a:pPr>
            <a:r>
              <a:rPr lang="en-US" sz="3600" spc="-5" dirty="0">
                <a:latin typeface="Arial"/>
                <a:cs typeface="Arial"/>
              </a:rPr>
              <a:t>Compound</a:t>
            </a:r>
            <a:r>
              <a:rPr lang="en-US" sz="3600" spc="-10" dirty="0">
                <a:latin typeface="Arial"/>
                <a:cs typeface="Arial"/>
              </a:rPr>
              <a:t> </a:t>
            </a:r>
            <a:r>
              <a:rPr lang="en-US" sz="3600" spc="-5" dirty="0">
                <a:latin typeface="Arial"/>
                <a:cs typeface="Arial"/>
              </a:rPr>
              <a:t>tolerance</a:t>
            </a:r>
            <a:endParaRPr lang="en-US" sz="3600" dirty="0">
              <a:latin typeface="Arial"/>
              <a:cs typeface="Arial"/>
            </a:endParaRPr>
          </a:p>
          <a:p>
            <a:pPr>
              <a:lnSpc>
                <a:spcPct val="100000"/>
              </a:lnSpc>
              <a:spcBef>
                <a:spcPts val="5"/>
              </a:spcBef>
              <a:buAutoNum type="arabicPeriod"/>
            </a:pPr>
            <a:endParaRPr lang="en-US" sz="3600" dirty="0">
              <a:latin typeface="Arial"/>
              <a:cs typeface="Arial"/>
            </a:endParaRPr>
          </a:p>
          <a:p>
            <a:pPr marL="469265" indent="-457200">
              <a:lnSpc>
                <a:spcPct val="100000"/>
              </a:lnSpc>
              <a:buAutoNum type="arabicPeriod"/>
              <a:tabLst>
                <a:tab pos="469265" algn="l"/>
                <a:tab pos="469900" algn="l"/>
              </a:tabLst>
            </a:pPr>
            <a:r>
              <a:rPr lang="en-US" sz="3600" dirty="0">
                <a:latin typeface="Arial"/>
                <a:cs typeface="Arial"/>
              </a:rPr>
              <a:t>Geometric</a:t>
            </a:r>
            <a:r>
              <a:rPr lang="en-US" sz="3600" spc="-70" dirty="0">
                <a:latin typeface="Arial"/>
                <a:cs typeface="Arial"/>
              </a:rPr>
              <a:t> </a:t>
            </a:r>
            <a:r>
              <a:rPr lang="en-US" sz="3600" spc="-5" dirty="0">
                <a:latin typeface="Arial"/>
                <a:cs typeface="Arial"/>
              </a:rPr>
              <a:t>tolerance</a:t>
            </a:r>
            <a:endParaRPr lang="en-US" sz="3600" dirty="0">
              <a:latin typeface="Arial"/>
              <a:cs typeface="Arial"/>
            </a:endParaRPr>
          </a:p>
        </p:txBody>
      </p:sp>
    </p:spTree>
    <p:extLst>
      <p:ext uri="{BB962C8B-B14F-4D97-AF65-F5344CB8AC3E}">
        <p14:creationId xmlns:p14="http://schemas.microsoft.com/office/powerpoint/2010/main" val="3601942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20C89F-9C78-4E3A-0E34-D4AC215D69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6" name="object 3">
            <a:extLst>
              <a:ext uri="{FF2B5EF4-FFF2-40B4-BE49-F238E27FC236}">
                <a16:creationId xmlns:a16="http://schemas.microsoft.com/office/drawing/2014/main" id="{B5484FFC-D016-7998-93A4-8CF058E086BF}"/>
              </a:ext>
            </a:extLst>
          </p:cNvPr>
          <p:cNvSpPr txBox="1"/>
          <p:nvPr/>
        </p:nvSpPr>
        <p:spPr>
          <a:xfrm>
            <a:off x="284747" y="294769"/>
            <a:ext cx="10049510" cy="2704779"/>
          </a:xfrm>
          <a:prstGeom prst="rect">
            <a:avLst/>
          </a:prstGeom>
        </p:spPr>
        <p:txBody>
          <a:bodyPr vert="horz" wrap="square" lIns="0" tIns="222885" rIns="0" bIns="0" rtlCol="0">
            <a:spAutoFit/>
          </a:bodyPr>
          <a:lstStyle/>
          <a:p>
            <a:pPr marL="3632200">
              <a:lnSpc>
                <a:spcPct val="100000"/>
              </a:lnSpc>
              <a:spcBef>
                <a:spcPts val="1755"/>
              </a:spcBef>
            </a:pPr>
            <a:r>
              <a:rPr sz="3600" b="1" dirty="0">
                <a:solidFill>
                  <a:srgbClr val="221F1F"/>
                </a:solidFill>
                <a:cs typeface="Arial"/>
              </a:rPr>
              <a:t>Classification of</a:t>
            </a:r>
            <a:r>
              <a:rPr sz="3600" b="1" spc="-25" dirty="0">
                <a:solidFill>
                  <a:srgbClr val="221F1F"/>
                </a:solidFill>
                <a:cs typeface="Arial"/>
              </a:rPr>
              <a:t> Tolerance</a:t>
            </a:r>
            <a:endParaRPr sz="3600" dirty="0">
              <a:cs typeface="Arial"/>
            </a:endParaRPr>
          </a:p>
          <a:p>
            <a:pPr marL="469900" indent="-457200">
              <a:lnSpc>
                <a:spcPct val="100000"/>
              </a:lnSpc>
              <a:spcBef>
                <a:spcPts val="1655"/>
              </a:spcBef>
              <a:buAutoNum type="arabicPeriod"/>
              <a:tabLst>
                <a:tab pos="469265" algn="l"/>
                <a:tab pos="469900" algn="l"/>
              </a:tabLst>
            </a:pPr>
            <a:r>
              <a:rPr sz="3200" b="1" spc="-5" dirty="0">
                <a:solidFill>
                  <a:srgbClr val="2E5496"/>
                </a:solidFill>
                <a:cs typeface="Arial"/>
              </a:rPr>
              <a:t>Unilateral</a:t>
            </a:r>
            <a:r>
              <a:rPr sz="3200" b="1" spc="30" dirty="0">
                <a:solidFill>
                  <a:srgbClr val="2E5496"/>
                </a:solidFill>
                <a:cs typeface="Arial"/>
              </a:rPr>
              <a:t> </a:t>
            </a:r>
            <a:r>
              <a:rPr sz="3200" b="1" spc="-5" dirty="0">
                <a:solidFill>
                  <a:srgbClr val="2E5496"/>
                </a:solidFill>
                <a:cs typeface="Arial"/>
              </a:rPr>
              <a:t>tolerance</a:t>
            </a:r>
            <a:endParaRPr sz="3200" b="1" dirty="0">
              <a:cs typeface="Arial"/>
            </a:endParaRPr>
          </a:p>
          <a:p>
            <a:pPr marL="865505" marR="5080" lvl="1" indent="-865505">
              <a:lnSpc>
                <a:spcPct val="118300"/>
              </a:lnSpc>
              <a:spcBef>
                <a:spcPts val="1905"/>
              </a:spcBef>
              <a:buChar char="•"/>
              <a:tabLst>
                <a:tab pos="865505" algn="l"/>
                <a:tab pos="866775" algn="l"/>
              </a:tabLst>
            </a:pPr>
            <a:r>
              <a:rPr sz="2800" spc="-5" dirty="0">
                <a:cs typeface="Arial"/>
              </a:rPr>
              <a:t>When </a:t>
            </a:r>
            <a:r>
              <a:rPr sz="2800" dirty="0">
                <a:cs typeface="Arial"/>
              </a:rPr>
              <a:t>the </a:t>
            </a:r>
            <a:r>
              <a:rPr sz="2800" spc="-5" dirty="0">
                <a:cs typeface="Arial"/>
              </a:rPr>
              <a:t>tolerance distribution is only on one side of </a:t>
            </a:r>
            <a:r>
              <a:rPr sz="2800" dirty="0">
                <a:cs typeface="Arial"/>
              </a:rPr>
              <a:t>the </a:t>
            </a:r>
            <a:r>
              <a:rPr sz="2800" spc="-5" dirty="0">
                <a:cs typeface="Arial"/>
              </a:rPr>
              <a:t>basic size.  Either positive or negative, but </a:t>
            </a:r>
            <a:r>
              <a:rPr sz="2800" dirty="0">
                <a:cs typeface="Arial"/>
              </a:rPr>
              <a:t>not</a:t>
            </a:r>
            <a:r>
              <a:rPr sz="2800" spc="40" dirty="0">
                <a:cs typeface="Arial"/>
              </a:rPr>
              <a:t> </a:t>
            </a:r>
            <a:r>
              <a:rPr sz="2800" dirty="0">
                <a:cs typeface="Arial"/>
              </a:rPr>
              <a:t>both.</a:t>
            </a:r>
          </a:p>
        </p:txBody>
      </p:sp>
      <p:sp>
        <p:nvSpPr>
          <p:cNvPr id="7" name="object 4">
            <a:extLst>
              <a:ext uri="{FF2B5EF4-FFF2-40B4-BE49-F238E27FC236}">
                <a16:creationId xmlns:a16="http://schemas.microsoft.com/office/drawing/2014/main" id="{3F469BD3-5FF3-AB45-E04C-3B8E4DA8C590}"/>
              </a:ext>
            </a:extLst>
          </p:cNvPr>
          <p:cNvSpPr/>
          <p:nvPr/>
        </p:nvSpPr>
        <p:spPr>
          <a:xfrm>
            <a:off x="692739" y="3580029"/>
            <a:ext cx="10676179" cy="2526414"/>
          </a:xfrm>
          <a:prstGeom prst="rect">
            <a:avLst/>
          </a:prstGeom>
          <a:blipFill>
            <a:blip r:embed="rId3" cstate="print"/>
            <a:stretch>
              <a:fillRect/>
            </a:stretch>
          </a:blipFill>
        </p:spPr>
        <p:txBody>
          <a:bodyPr wrap="square" lIns="0" tIns="0" rIns="0" bIns="0" rtlCol="0"/>
          <a:lstStyle/>
          <a:p>
            <a:endParaRPr/>
          </a:p>
        </p:txBody>
      </p:sp>
      <p:sp>
        <p:nvSpPr>
          <p:cNvPr id="8" name="object 5">
            <a:extLst>
              <a:ext uri="{FF2B5EF4-FFF2-40B4-BE49-F238E27FC236}">
                <a16:creationId xmlns:a16="http://schemas.microsoft.com/office/drawing/2014/main" id="{AC7BA252-7754-C061-7701-381BEA83CC54}"/>
              </a:ext>
            </a:extLst>
          </p:cNvPr>
          <p:cNvSpPr txBox="1"/>
          <p:nvPr/>
        </p:nvSpPr>
        <p:spPr>
          <a:xfrm>
            <a:off x="3926204" y="6454561"/>
            <a:ext cx="4420235" cy="330835"/>
          </a:xfrm>
          <a:prstGeom prst="rect">
            <a:avLst/>
          </a:prstGeom>
        </p:spPr>
        <p:txBody>
          <a:bodyPr vert="horz" wrap="square" lIns="0" tIns="12700" rIns="0" bIns="0" rtlCol="0">
            <a:spAutoFit/>
          </a:bodyPr>
          <a:lstStyle/>
          <a:p>
            <a:pPr marL="12700">
              <a:lnSpc>
                <a:spcPct val="100000"/>
              </a:lnSpc>
              <a:spcBef>
                <a:spcPts val="100"/>
              </a:spcBef>
            </a:pPr>
            <a:r>
              <a:rPr sz="2000" b="1" spc="-15" dirty="0">
                <a:solidFill>
                  <a:srgbClr val="2E5496"/>
                </a:solidFill>
                <a:latin typeface="Arial"/>
                <a:cs typeface="Arial"/>
              </a:rPr>
              <a:t>Tolerances </a:t>
            </a:r>
            <a:r>
              <a:rPr sz="2000" b="1" dirty="0">
                <a:solidFill>
                  <a:srgbClr val="2E5496"/>
                </a:solidFill>
                <a:latin typeface="Arial"/>
                <a:cs typeface="Arial"/>
              </a:rPr>
              <a:t>(a) Unilateral (b)</a:t>
            </a:r>
            <a:r>
              <a:rPr sz="2000" b="1" spc="-135" dirty="0">
                <a:solidFill>
                  <a:srgbClr val="2E5496"/>
                </a:solidFill>
                <a:latin typeface="Arial"/>
                <a:cs typeface="Arial"/>
              </a:rPr>
              <a:t> </a:t>
            </a:r>
            <a:r>
              <a:rPr sz="2000" b="1" dirty="0">
                <a:solidFill>
                  <a:srgbClr val="2E5496"/>
                </a:solidFill>
                <a:latin typeface="Arial"/>
                <a:cs typeface="Arial"/>
              </a:rPr>
              <a:t>Bilateral</a:t>
            </a:r>
            <a:endParaRPr sz="2000" dirty="0">
              <a:latin typeface="Arial"/>
              <a:cs typeface="Arial"/>
            </a:endParaRPr>
          </a:p>
        </p:txBody>
      </p:sp>
    </p:spTree>
    <p:extLst>
      <p:ext uri="{BB962C8B-B14F-4D97-AF65-F5344CB8AC3E}">
        <p14:creationId xmlns:p14="http://schemas.microsoft.com/office/powerpoint/2010/main" val="420472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BEBB4B-BEB5-2825-2949-15C51C8111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1" y="0"/>
            <a:ext cx="12192000" cy="6858000"/>
          </a:xfrm>
          <a:prstGeom prst="rect">
            <a:avLst/>
          </a:prstGeom>
        </p:spPr>
      </p:pic>
      <p:sp>
        <p:nvSpPr>
          <p:cNvPr id="8" name="TextBox 7">
            <a:extLst>
              <a:ext uri="{FF2B5EF4-FFF2-40B4-BE49-F238E27FC236}">
                <a16:creationId xmlns:a16="http://schemas.microsoft.com/office/drawing/2014/main" id="{E3ED68DD-7B80-AAC2-1417-7845EA1FEC6E}"/>
              </a:ext>
            </a:extLst>
          </p:cNvPr>
          <p:cNvSpPr txBox="1"/>
          <p:nvPr/>
        </p:nvSpPr>
        <p:spPr>
          <a:xfrm>
            <a:off x="264694" y="361057"/>
            <a:ext cx="6096000" cy="769441"/>
          </a:xfrm>
          <a:prstGeom prst="rect">
            <a:avLst/>
          </a:prstGeom>
          <a:noFill/>
        </p:spPr>
        <p:txBody>
          <a:bodyPr wrap="square">
            <a:spAutoFit/>
          </a:bodyPr>
          <a:lstStyle/>
          <a:p>
            <a:r>
              <a:rPr kumimoji="0" lang="en-US" sz="4400" b="0" i="0" u="none" strike="noStrike" kern="1200" cap="none" spc="0" normalizeH="0" baseline="0" noProof="0" dirty="0">
                <a:ln>
                  <a:noFill/>
                </a:ln>
                <a:solidFill>
                  <a:srgbClr val="0070C0"/>
                </a:solidFill>
                <a:effectLst/>
                <a:uLnTx/>
                <a:uFillTx/>
                <a:ea typeface="+mj-ea"/>
                <a:cs typeface="Arial"/>
              </a:rPr>
              <a:t>2. </a:t>
            </a:r>
            <a:r>
              <a:rPr kumimoji="0" lang="en-US" sz="4400" b="0" i="0" u="none" strike="noStrike" kern="1200" cap="none" spc="-5" normalizeH="0" baseline="0" noProof="0" dirty="0">
                <a:ln>
                  <a:noFill/>
                </a:ln>
                <a:solidFill>
                  <a:srgbClr val="0070C0"/>
                </a:solidFill>
                <a:effectLst/>
                <a:uLnTx/>
                <a:uFillTx/>
                <a:ea typeface="+mj-ea"/>
                <a:cs typeface="Arial"/>
              </a:rPr>
              <a:t>Bilateral</a:t>
            </a:r>
            <a:r>
              <a:rPr kumimoji="0" lang="en-US" sz="4400" b="0" i="0" u="none" strike="noStrike" kern="1200" cap="none" spc="-20" normalizeH="0" baseline="0" noProof="0" dirty="0">
                <a:ln>
                  <a:noFill/>
                </a:ln>
                <a:solidFill>
                  <a:srgbClr val="0070C0"/>
                </a:solidFill>
                <a:effectLst/>
                <a:uLnTx/>
                <a:uFillTx/>
                <a:ea typeface="+mj-ea"/>
                <a:cs typeface="Arial"/>
              </a:rPr>
              <a:t> </a:t>
            </a:r>
            <a:r>
              <a:rPr kumimoji="0" lang="en-US" sz="4400" b="0" i="0" u="none" strike="noStrike" kern="1200" cap="none" spc="-5" normalizeH="0" baseline="0" noProof="0" dirty="0">
                <a:ln>
                  <a:noFill/>
                </a:ln>
                <a:solidFill>
                  <a:srgbClr val="0070C0"/>
                </a:solidFill>
                <a:effectLst/>
                <a:uLnTx/>
                <a:uFillTx/>
                <a:ea typeface="+mj-ea"/>
                <a:cs typeface="Arial"/>
              </a:rPr>
              <a:t>tolerance</a:t>
            </a:r>
            <a:endParaRPr lang="en-US" sz="4400" dirty="0">
              <a:solidFill>
                <a:srgbClr val="0070C0"/>
              </a:solidFill>
            </a:endParaRPr>
          </a:p>
        </p:txBody>
      </p:sp>
      <p:sp>
        <p:nvSpPr>
          <p:cNvPr id="15" name="TextBox 14">
            <a:extLst>
              <a:ext uri="{FF2B5EF4-FFF2-40B4-BE49-F238E27FC236}">
                <a16:creationId xmlns:a16="http://schemas.microsoft.com/office/drawing/2014/main" id="{BD0740DD-0A0E-343E-9C0C-0B983C4120AC}"/>
              </a:ext>
            </a:extLst>
          </p:cNvPr>
          <p:cNvSpPr txBox="1"/>
          <p:nvPr/>
        </p:nvSpPr>
        <p:spPr>
          <a:xfrm>
            <a:off x="681790" y="1130498"/>
            <a:ext cx="11245516" cy="1200329"/>
          </a:xfrm>
          <a:prstGeom prst="rect">
            <a:avLst/>
          </a:prstGeom>
          <a:noFill/>
        </p:spPr>
        <p:txBody>
          <a:bodyPr wrap="square">
            <a:spAutoFit/>
          </a:bodyPr>
          <a:lstStyle/>
          <a:p>
            <a:r>
              <a:rPr kumimoji="0" lang="en-US" sz="3600" b="0" i="0" u="none" strike="noStrike" kern="1200" cap="none" spc="-5" normalizeH="0" baseline="0" noProof="0" dirty="0">
                <a:ln>
                  <a:noFill/>
                </a:ln>
                <a:effectLst/>
                <a:uLnTx/>
                <a:uFillTx/>
                <a:ea typeface="+mn-ea"/>
                <a:cs typeface="Arial"/>
              </a:rPr>
              <a:t>When </a:t>
            </a:r>
            <a:r>
              <a:rPr kumimoji="0" lang="en-US" sz="3600" b="0" i="0" u="none" strike="noStrike" kern="1200" cap="none" spc="0" normalizeH="0" baseline="0" noProof="0" dirty="0">
                <a:ln>
                  <a:noFill/>
                </a:ln>
                <a:effectLst/>
                <a:uLnTx/>
                <a:uFillTx/>
                <a:ea typeface="+mn-ea"/>
                <a:cs typeface="Arial"/>
              </a:rPr>
              <a:t>the </a:t>
            </a:r>
            <a:r>
              <a:rPr kumimoji="0" lang="en-US" sz="3600" b="0" i="0" u="none" strike="noStrike" kern="1200" cap="none" spc="-5" normalizeH="0" baseline="0" noProof="0" dirty="0">
                <a:ln>
                  <a:noFill/>
                </a:ln>
                <a:effectLst/>
                <a:uLnTx/>
                <a:uFillTx/>
                <a:ea typeface="+mn-ea"/>
                <a:cs typeface="Arial"/>
              </a:rPr>
              <a:t>tolerance distribution lies on either side of </a:t>
            </a:r>
            <a:r>
              <a:rPr kumimoji="0" lang="en-US" sz="3600" b="0" i="0" u="none" strike="noStrike" kern="1200" cap="none" spc="0" normalizeH="0" baseline="0" noProof="0" dirty="0">
                <a:ln>
                  <a:noFill/>
                </a:ln>
                <a:effectLst/>
                <a:uLnTx/>
                <a:uFillTx/>
                <a:ea typeface="+mn-ea"/>
                <a:cs typeface="Arial"/>
              </a:rPr>
              <a:t>the </a:t>
            </a:r>
            <a:r>
              <a:rPr kumimoji="0" lang="en-US" sz="3600" b="0" i="0" u="none" strike="noStrike" kern="1200" cap="none" spc="-5" normalizeH="0" baseline="0" noProof="0" dirty="0">
                <a:ln>
                  <a:noFill/>
                </a:ln>
                <a:effectLst/>
                <a:uLnTx/>
                <a:uFillTx/>
                <a:ea typeface="+mn-ea"/>
                <a:cs typeface="Arial"/>
              </a:rPr>
              <a:t>basic</a:t>
            </a:r>
            <a:r>
              <a:rPr kumimoji="0" lang="en-US" sz="3600" b="0" i="0" u="none" strike="noStrike" kern="1200" cap="none" spc="190" normalizeH="0" baseline="0" noProof="0" dirty="0">
                <a:ln>
                  <a:noFill/>
                </a:ln>
                <a:effectLst/>
                <a:uLnTx/>
                <a:uFillTx/>
                <a:ea typeface="+mn-ea"/>
                <a:cs typeface="Arial"/>
              </a:rPr>
              <a:t> </a:t>
            </a:r>
            <a:r>
              <a:rPr kumimoji="0" lang="en-US" sz="3600" b="0" i="0" u="none" strike="noStrike" kern="1200" cap="none" spc="-5" normalizeH="0" baseline="0" noProof="0" dirty="0">
                <a:ln>
                  <a:noFill/>
                </a:ln>
                <a:effectLst/>
                <a:uLnTx/>
                <a:uFillTx/>
                <a:ea typeface="+mn-ea"/>
                <a:cs typeface="Arial"/>
              </a:rPr>
              <a:t>size.</a:t>
            </a:r>
            <a:endParaRPr lang="en-US" sz="3600" dirty="0"/>
          </a:p>
        </p:txBody>
      </p:sp>
      <p:sp>
        <p:nvSpPr>
          <p:cNvPr id="16" name="object 4">
            <a:extLst>
              <a:ext uri="{FF2B5EF4-FFF2-40B4-BE49-F238E27FC236}">
                <a16:creationId xmlns:a16="http://schemas.microsoft.com/office/drawing/2014/main" id="{38D03FD4-B2AF-64BB-7F1D-E857A5E2C2D7}"/>
              </a:ext>
            </a:extLst>
          </p:cNvPr>
          <p:cNvSpPr/>
          <p:nvPr/>
        </p:nvSpPr>
        <p:spPr>
          <a:xfrm>
            <a:off x="2102719" y="2636370"/>
            <a:ext cx="10073240" cy="422163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46777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09E6E-ED0C-D384-873D-4FE764B6D9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DB4C24E-DAA1-393F-1FF0-BA6D750B4AA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16F0A08-DD56-D605-1DB4-4E855BDB79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object 2">
            <a:extLst>
              <a:ext uri="{FF2B5EF4-FFF2-40B4-BE49-F238E27FC236}">
                <a16:creationId xmlns:a16="http://schemas.microsoft.com/office/drawing/2014/main" id="{C73849F6-2EE5-7DB7-0782-65A5160B8F2C}"/>
              </a:ext>
            </a:extLst>
          </p:cNvPr>
          <p:cNvSpPr txBox="1"/>
          <p:nvPr/>
        </p:nvSpPr>
        <p:spPr>
          <a:xfrm>
            <a:off x="244631" y="360293"/>
            <a:ext cx="7247032" cy="689932"/>
          </a:xfrm>
          <a:prstGeom prst="rect">
            <a:avLst/>
          </a:prstGeom>
        </p:spPr>
        <p:txBody>
          <a:bodyPr vert="horz" wrap="square" lIns="0" tIns="12700" rIns="0" bIns="0" rtlCol="0">
            <a:spAutoFit/>
          </a:bodyPr>
          <a:lstStyle/>
          <a:p>
            <a:pPr marL="12700">
              <a:lnSpc>
                <a:spcPct val="100000"/>
              </a:lnSpc>
              <a:spcBef>
                <a:spcPts val="100"/>
              </a:spcBef>
              <a:tabLst>
                <a:tab pos="436245" algn="l"/>
              </a:tabLst>
            </a:pPr>
            <a:r>
              <a:rPr sz="4400" dirty="0">
                <a:solidFill>
                  <a:srgbClr val="2E5496"/>
                </a:solidFill>
                <a:cs typeface="Arial"/>
              </a:rPr>
              <a:t>3.</a:t>
            </a:r>
            <a:r>
              <a:rPr lang="en-US" sz="4400" dirty="0">
                <a:solidFill>
                  <a:srgbClr val="2E5496"/>
                </a:solidFill>
                <a:cs typeface="Arial"/>
              </a:rPr>
              <a:t> </a:t>
            </a:r>
            <a:r>
              <a:rPr sz="4400" spc="-5" dirty="0">
                <a:solidFill>
                  <a:srgbClr val="2E5496"/>
                </a:solidFill>
                <a:cs typeface="Arial"/>
              </a:rPr>
              <a:t>Compound</a:t>
            </a:r>
            <a:r>
              <a:rPr sz="4400" spc="-15" dirty="0">
                <a:solidFill>
                  <a:srgbClr val="2E5496"/>
                </a:solidFill>
                <a:cs typeface="Arial"/>
              </a:rPr>
              <a:t> </a:t>
            </a:r>
            <a:r>
              <a:rPr sz="4400" spc="-5" dirty="0">
                <a:solidFill>
                  <a:srgbClr val="2E5496"/>
                </a:solidFill>
                <a:cs typeface="Arial"/>
              </a:rPr>
              <a:t>tolerance</a:t>
            </a:r>
            <a:endParaRPr sz="4400" dirty="0">
              <a:cs typeface="Arial"/>
            </a:endParaRPr>
          </a:p>
        </p:txBody>
      </p:sp>
      <p:sp>
        <p:nvSpPr>
          <p:cNvPr id="7" name="object 4">
            <a:extLst>
              <a:ext uri="{FF2B5EF4-FFF2-40B4-BE49-F238E27FC236}">
                <a16:creationId xmlns:a16="http://schemas.microsoft.com/office/drawing/2014/main" id="{626D0852-7BDD-779F-E399-0D9D5F4C4F3F}"/>
              </a:ext>
            </a:extLst>
          </p:cNvPr>
          <p:cNvSpPr txBox="1"/>
          <p:nvPr/>
        </p:nvSpPr>
        <p:spPr>
          <a:xfrm>
            <a:off x="5708651" y="2545459"/>
            <a:ext cx="6064250" cy="2782813"/>
          </a:xfrm>
          <a:prstGeom prst="rect">
            <a:avLst/>
          </a:prstGeom>
        </p:spPr>
        <p:txBody>
          <a:bodyPr vert="horz" wrap="square" lIns="0" tIns="12700" rIns="0" bIns="0" rtlCol="0">
            <a:spAutoFit/>
          </a:bodyPr>
          <a:lstStyle/>
          <a:p>
            <a:pPr marL="76200" algn="just">
              <a:lnSpc>
                <a:spcPct val="100000"/>
              </a:lnSpc>
              <a:spcBef>
                <a:spcPts val="100"/>
              </a:spcBef>
            </a:pPr>
            <a:r>
              <a:rPr sz="3600" spc="-35" dirty="0">
                <a:cs typeface="Arial"/>
              </a:rPr>
              <a:t>Tolerance </a:t>
            </a:r>
            <a:r>
              <a:rPr sz="3600" dirty="0">
                <a:cs typeface="Arial"/>
              </a:rPr>
              <a:t>for </a:t>
            </a:r>
            <a:r>
              <a:rPr sz="3600" spc="-5" dirty="0">
                <a:cs typeface="Arial"/>
              </a:rPr>
              <a:t>the dimension </a:t>
            </a:r>
            <a:r>
              <a:rPr sz="3600" i="1" spc="-5" dirty="0">
                <a:cs typeface="Arial"/>
              </a:rPr>
              <a:t>R</a:t>
            </a:r>
            <a:r>
              <a:rPr sz="3600" i="1" spc="480" dirty="0">
                <a:cs typeface="Arial"/>
              </a:rPr>
              <a:t> </a:t>
            </a:r>
            <a:r>
              <a:rPr sz="3600" dirty="0">
                <a:cs typeface="Arial"/>
              </a:rPr>
              <a:t>is</a:t>
            </a:r>
            <a:r>
              <a:rPr lang="en-US" sz="3600" dirty="0">
                <a:cs typeface="Arial"/>
              </a:rPr>
              <a:t> </a:t>
            </a:r>
            <a:r>
              <a:rPr sz="3600" spc="-5" dirty="0">
                <a:cs typeface="Arial"/>
              </a:rPr>
              <a:t>determined by </a:t>
            </a:r>
            <a:r>
              <a:rPr sz="3600" dirty="0">
                <a:cs typeface="Arial"/>
              </a:rPr>
              <a:t>the combined </a:t>
            </a:r>
            <a:r>
              <a:rPr sz="3600" spc="-10" dirty="0">
                <a:cs typeface="Arial"/>
              </a:rPr>
              <a:t>effects </a:t>
            </a:r>
            <a:r>
              <a:rPr sz="3600" spc="-5" dirty="0">
                <a:cs typeface="Arial"/>
              </a:rPr>
              <a:t>of  tolerance on 40 mm dimension, on 60</a:t>
            </a:r>
            <a:r>
              <a:rPr sz="3600" spc="-7" baseline="24305" dirty="0">
                <a:cs typeface="Arial"/>
              </a:rPr>
              <a:t>o</a:t>
            </a:r>
            <a:r>
              <a:rPr sz="3600" spc="-5" dirty="0">
                <a:cs typeface="Arial"/>
              </a:rPr>
              <a:t>, and  on 20 </a:t>
            </a:r>
            <a:r>
              <a:rPr sz="3600" dirty="0">
                <a:cs typeface="Arial"/>
              </a:rPr>
              <a:t>mm </a:t>
            </a:r>
            <a:r>
              <a:rPr sz="3600" spc="-5" dirty="0">
                <a:cs typeface="Arial"/>
              </a:rPr>
              <a:t>dimension</a:t>
            </a:r>
            <a:endParaRPr sz="3600" dirty="0">
              <a:cs typeface="Arial"/>
            </a:endParaRPr>
          </a:p>
        </p:txBody>
      </p:sp>
      <p:sp>
        <p:nvSpPr>
          <p:cNvPr id="8" name="object 5">
            <a:extLst>
              <a:ext uri="{FF2B5EF4-FFF2-40B4-BE49-F238E27FC236}">
                <a16:creationId xmlns:a16="http://schemas.microsoft.com/office/drawing/2014/main" id="{3A88DB28-1268-085C-E9C8-94A19005FC1B}"/>
              </a:ext>
            </a:extLst>
          </p:cNvPr>
          <p:cNvSpPr/>
          <p:nvPr/>
        </p:nvSpPr>
        <p:spPr>
          <a:xfrm>
            <a:off x="244631" y="2215377"/>
            <a:ext cx="4733215" cy="335354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76306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C5737-41D5-D86C-A143-DC6C0E2ECB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3CF7515-A5E8-BD6F-35FE-88B90D73A62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6A186B3-0176-F8D9-8485-7B7B7DE57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object 2">
            <a:extLst>
              <a:ext uri="{FF2B5EF4-FFF2-40B4-BE49-F238E27FC236}">
                <a16:creationId xmlns:a16="http://schemas.microsoft.com/office/drawing/2014/main" id="{20680361-0C2A-1B41-8103-A5077DED0C6A}"/>
              </a:ext>
            </a:extLst>
          </p:cNvPr>
          <p:cNvSpPr txBox="1"/>
          <p:nvPr/>
        </p:nvSpPr>
        <p:spPr>
          <a:xfrm>
            <a:off x="386588" y="841628"/>
            <a:ext cx="8773454" cy="3283591"/>
          </a:xfrm>
          <a:prstGeom prst="rect">
            <a:avLst/>
          </a:prstGeom>
        </p:spPr>
        <p:txBody>
          <a:bodyPr vert="horz" wrap="square" lIns="0" tIns="12700" rIns="0" bIns="0" rtlCol="0">
            <a:spAutoFit/>
          </a:bodyPr>
          <a:lstStyle/>
          <a:p>
            <a:pPr marL="12700">
              <a:lnSpc>
                <a:spcPct val="100000"/>
              </a:lnSpc>
              <a:spcBef>
                <a:spcPts val="100"/>
              </a:spcBef>
            </a:pPr>
            <a:r>
              <a:rPr sz="4400" dirty="0">
                <a:solidFill>
                  <a:srgbClr val="2E5496"/>
                </a:solidFill>
                <a:cs typeface="Arial"/>
              </a:rPr>
              <a:t>4. Geometric</a:t>
            </a:r>
            <a:r>
              <a:rPr sz="4400" spc="-20" dirty="0">
                <a:solidFill>
                  <a:srgbClr val="2E5496"/>
                </a:solidFill>
                <a:cs typeface="Arial"/>
              </a:rPr>
              <a:t> </a:t>
            </a:r>
            <a:r>
              <a:rPr sz="4400" spc="-5" dirty="0">
                <a:solidFill>
                  <a:srgbClr val="2E5496"/>
                </a:solidFill>
                <a:cs typeface="Arial"/>
              </a:rPr>
              <a:t>tolerance</a:t>
            </a:r>
            <a:endParaRPr sz="4400" dirty="0">
              <a:cs typeface="Arial"/>
            </a:endParaRPr>
          </a:p>
          <a:p>
            <a:pPr>
              <a:lnSpc>
                <a:spcPct val="100000"/>
              </a:lnSpc>
              <a:spcBef>
                <a:spcPts val="5"/>
              </a:spcBef>
            </a:pPr>
            <a:endParaRPr sz="2950" dirty="0">
              <a:latin typeface="Arial"/>
              <a:cs typeface="Arial"/>
            </a:endParaRPr>
          </a:p>
          <a:p>
            <a:pPr marL="398145" marR="5080">
              <a:lnSpc>
                <a:spcPct val="150000"/>
              </a:lnSpc>
              <a:tabLst>
                <a:tab pos="7310120" algn="l"/>
              </a:tabLst>
            </a:pPr>
            <a:r>
              <a:rPr sz="3200" spc="-5" dirty="0">
                <a:cs typeface="Arial"/>
              </a:rPr>
              <a:t>Geometric </a:t>
            </a:r>
            <a:r>
              <a:rPr sz="3200" dirty="0">
                <a:cs typeface="Arial"/>
              </a:rPr>
              <a:t>dimensioning </a:t>
            </a:r>
            <a:r>
              <a:rPr sz="3200" spc="-5" dirty="0">
                <a:cs typeface="Arial"/>
              </a:rPr>
              <a:t>and</a:t>
            </a:r>
            <a:r>
              <a:rPr sz="3200" spc="620" dirty="0">
                <a:cs typeface="Arial"/>
              </a:rPr>
              <a:t> </a:t>
            </a:r>
            <a:r>
              <a:rPr sz="3200" dirty="0">
                <a:cs typeface="Arial"/>
              </a:rPr>
              <a:t>tolerancing</a:t>
            </a:r>
            <a:r>
              <a:rPr sz="3200" spc="215" dirty="0">
                <a:cs typeface="Arial"/>
              </a:rPr>
              <a:t> </a:t>
            </a:r>
            <a:r>
              <a:rPr sz="3200" spc="-5" dirty="0">
                <a:cs typeface="Arial"/>
              </a:rPr>
              <a:t>(GD&amp;T)</a:t>
            </a:r>
            <a:endParaRPr lang="en-US" sz="3200" spc="-5" dirty="0">
              <a:cs typeface="Arial"/>
            </a:endParaRPr>
          </a:p>
          <a:p>
            <a:pPr marL="398145" marR="5080">
              <a:lnSpc>
                <a:spcPct val="150000"/>
              </a:lnSpc>
              <a:tabLst>
                <a:tab pos="7310120" algn="l"/>
              </a:tabLst>
            </a:pPr>
            <a:r>
              <a:rPr sz="3200" spc="-5" dirty="0">
                <a:cs typeface="Arial"/>
              </a:rPr>
              <a:t>is a method of </a:t>
            </a:r>
            <a:r>
              <a:rPr sz="3200" dirty="0">
                <a:cs typeface="Arial"/>
              </a:rPr>
              <a:t>defining parts  </a:t>
            </a:r>
            <a:r>
              <a:rPr sz="3200" spc="-5" dirty="0">
                <a:cs typeface="Arial"/>
              </a:rPr>
              <a:t>based on how </a:t>
            </a:r>
            <a:r>
              <a:rPr sz="3200" dirty="0">
                <a:cs typeface="Arial"/>
              </a:rPr>
              <a:t>they </a:t>
            </a:r>
            <a:r>
              <a:rPr sz="3200" spc="-5" dirty="0">
                <a:cs typeface="Arial"/>
              </a:rPr>
              <a:t>function, using standard</a:t>
            </a:r>
            <a:r>
              <a:rPr sz="3200" spc="80" dirty="0">
                <a:cs typeface="Arial"/>
              </a:rPr>
              <a:t> </a:t>
            </a:r>
            <a:r>
              <a:rPr sz="3200" spc="-5" dirty="0">
                <a:cs typeface="Arial"/>
              </a:rPr>
              <a:t>symbols.</a:t>
            </a:r>
            <a:endParaRPr sz="3200" dirty="0">
              <a:cs typeface="Arial"/>
            </a:endParaRPr>
          </a:p>
        </p:txBody>
      </p:sp>
      <p:sp>
        <p:nvSpPr>
          <p:cNvPr id="7" name="object 4">
            <a:extLst>
              <a:ext uri="{FF2B5EF4-FFF2-40B4-BE49-F238E27FC236}">
                <a16:creationId xmlns:a16="http://schemas.microsoft.com/office/drawing/2014/main" id="{CC6C0703-94B5-1C3C-BCD4-4480E1DFCC63}"/>
              </a:ext>
            </a:extLst>
          </p:cNvPr>
          <p:cNvSpPr/>
          <p:nvPr/>
        </p:nvSpPr>
        <p:spPr>
          <a:xfrm>
            <a:off x="6529137" y="4125219"/>
            <a:ext cx="5662862" cy="273278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32704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23AA6-B111-2101-59E2-9E75594D2E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object 2">
            <a:extLst>
              <a:ext uri="{FF2B5EF4-FFF2-40B4-BE49-F238E27FC236}">
                <a16:creationId xmlns:a16="http://schemas.microsoft.com/office/drawing/2014/main" id="{07EB04C7-437F-DAC9-84DC-17544EB2BBC9}"/>
              </a:ext>
            </a:extLst>
          </p:cNvPr>
          <p:cNvSpPr txBox="1">
            <a:spLocks noGrp="1"/>
          </p:cNvSpPr>
          <p:nvPr>
            <p:ph type="title"/>
          </p:nvPr>
        </p:nvSpPr>
        <p:spPr>
          <a:xfrm>
            <a:off x="4856962" y="139192"/>
            <a:ext cx="2540762" cy="843180"/>
          </a:xfrm>
          <a:prstGeom prst="rect">
            <a:avLst/>
          </a:prstGeom>
        </p:spPr>
        <p:txBody>
          <a:bodyPr vert="horz" wrap="square" lIns="0" tIns="12065" rIns="0" bIns="0" rtlCol="0">
            <a:spAutoFit/>
          </a:bodyPr>
          <a:lstStyle/>
          <a:p>
            <a:pPr marL="12700" algn="ctr">
              <a:lnSpc>
                <a:spcPct val="100000"/>
              </a:lnSpc>
              <a:spcBef>
                <a:spcPts val="95"/>
              </a:spcBef>
            </a:pPr>
            <a:r>
              <a:rPr sz="5400" spc="-5" dirty="0">
                <a:latin typeface="+mn-lt"/>
              </a:rPr>
              <a:t>FI</a:t>
            </a:r>
            <a:r>
              <a:rPr sz="5400" spc="-15" dirty="0">
                <a:latin typeface="+mn-lt"/>
              </a:rPr>
              <a:t>T</a:t>
            </a:r>
            <a:r>
              <a:rPr sz="5400" spc="-5" dirty="0">
                <a:latin typeface="+mn-lt"/>
              </a:rPr>
              <a:t>S</a:t>
            </a:r>
            <a:endParaRPr sz="5400" dirty="0">
              <a:latin typeface="+mn-lt"/>
            </a:endParaRPr>
          </a:p>
        </p:txBody>
      </p:sp>
      <p:sp>
        <p:nvSpPr>
          <p:cNvPr id="6" name="object 3">
            <a:extLst>
              <a:ext uri="{FF2B5EF4-FFF2-40B4-BE49-F238E27FC236}">
                <a16:creationId xmlns:a16="http://schemas.microsoft.com/office/drawing/2014/main" id="{AAEDF849-D1D0-7F78-3311-062A3128359C}"/>
              </a:ext>
            </a:extLst>
          </p:cNvPr>
          <p:cNvSpPr txBox="1"/>
          <p:nvPr/>
        </p:nvSpPr>
        <p:spPr>
          <a:xfrm>
            <a:off x="538073" y="1314069"/>
            <a:ext cx="11178540" cy="5196294"/>
          </a:xfrm>
          <a:prstGeom prst="rect">
            <a:avLst/>
          </a:prstGeom>
        </p:spPr>
        <p:txBody>
          <a:bodyPr vert="horz" wrap="square" lIns="0" tIns="12700" rIns="0" bIns="0" rtlCol="0">
            <a:spAutoFit/>
          </a:bodyPr>
          <a:lstStyle/>
          <a:p>
            <a:pPr marL="355600" indent="-343535">
              <a:lnSpc>
                <a:spcPct val="100000"/>
              </a:lnSpc>
              <a:spcBef>
                <a:spcPts val="100"/>
              </a:spcBef>
              <a:buChar char="•"/>
              <a:tabLst>
                <a:tab pos="355600" algn="l"/>
                <a:tab pos="356235" algn="l"/>
              </a:tabLst>
            </a:pPr>
            <a:r>
              <a:rPr sz="2800" spc="-5" dirty="0">
                <a:cs typeface="Arial"/>
              </a:rPr>
              <a:t>The degree of tightness and or looseness between </a:t>
            </a:r>
            <a:r>
              <a:rPr sz="2800" dirty="0">
                <a:cs typeface="Arial"/>
              </a:rPr>
              <a:t>the two </a:t>
            </a:r>
            <a:r>
              <a:rPr sz="2800" spc="-5" dirty="0">
                <a:cs typeface="Arial"/>
              </a:rPr>
              <a:t>mating</a:t>
            </a:r>
            <a:r>
              <a:rPr sz="2800" spc="125" dirty="0">
                <a:cs typeface="Arial"/>
              </a:rPr>
              <a:t> </a:t>
            </a:r>
            <a:r>
              <a:rPr sz="2800" dirty="0">
                <a:cs typeface="Arial"/>
              </a:rPr>
              <a:t>parts</a:t>
            </a:r>
            <a:r>
              <a:rPr sz="2800" b="1" dirty="0">
                <a:cs typeface="Arial"/>
              </a:rPr>
              <a:t>.</a:t>
            </a:r>
            <a:endParaRPr sz="2800" dirty="0">
              <a:cs typeface="Arial"/>
            </a:endParaRPr>
          </a:p>
          <a:p>
            <a:pPr>
              <a:lnSpc>
                <a:spcPct val="100000"/>
              </a:lnSpc>
              <a:spcBef>
                <a:spcPts val="20"/>
              </a:spcBef>
              <a:buClr>
                <a:srgbClr val="221F1F"/>
              </a:buClr>
              <a:buFont typeface="Arial"/>
              <a:buChar char="•"/>
            </a:pPr>
            <a:endParaRPr sz="2800" dirty="0">
              <a:cs typeface="Arial"/>
            </a:endParaRPr>
          </a:p>
          <a:p>
            <a:pPr marL="114935" marR="5080">
              <a:lnSpc>
                <a:spcPct val="150000"/>
              </a:lnSpc>
            </a:pPr>
            <a:r>
              <a:rPr sz="2800" spc="-5" dirty="0">
                <a:cs typeface="Arial"/>
              </a:rPr>
              <a:t>Three basic </a:t>
            </a:r>
            <a:r>
              <a:rPr sz="2800" dirty="0">
                <a:cs typeface="Arial"/>
              </a:rPr>
              <a:t>types </a:t>
            </a:r>
            <a:r>
              <a:rPr sz="2800" spc="-5" dirty="0">
                <a:cs typeface="Arial"/>
              </a:rPr>
              <a:t>of </a:t>
            </a:r>
            <a:r>
              <a:rPr sz="2800" dirty="0">
                <a:cs typeface="Arial"/>
              </a:rPr>
              <a:t>fits </a:t>
            </a:r>
            <a:r>
              <a:rPr sz="2800" spc="-5" dirty="0">
                <a:cs typeface="Arial"/>
              </a:rPr>
              <a:t>can be identified, depending on </a:t>
            </a:r>
            <a:r>
              <a:rPr sz="2800" dirty="0">
                <a:cs typeface="Arial"/>
              </a:rPr>
              <a:t>the </a:t>
            </a:r>
            <a:r>
              <a:rPr sz="2800" spc="-5" dirty="0">
                <a:cs typeface="Arial"/>
              </a:rPr>
              <a:t>actual limits of the  hole or</a:t>
            </a:r>
            <a:r>
              <a:rPr sz="2800" spc="20" dirty="0">
                <a:cs typeface="Arial"/>
              </a:rPr>
              <a:t> </a:t>
            </a:r>
            <a:r>
              <a:rPr sz="2800" dirty="0">
                <a:cs typeface="Arial"/>
              </a:rPr>
              <a:t>shaft.</a:t>
            </a:r>
          </a:p>
          <a:p>
            <a:pPr>
              <a:lnSpc>
                <a:spcPct val="100000"/>
              </a:lnSpc>
            </a:pPr>
            <a:endParaRPr sz="2800" dirty="0">
              <a:cs typeface="Arial"/>
            </a:endParaRPr>
          </a:p>
          <a:p>
            <a:pPr>
              <a:lnSpc>
                <a:spcPct val="100000"/>
              </a:lnSpc>
              <a:spcBef>
                <a:spcPts val="50"/>
              </a:spcBef>
            </a:pPr>
            <a:endParaRPr sz="2800" dirty="0">
              <a:cs typeface="Arial"/>
            </a:endParaRPr>
          </a:p>
          <a:p>
            <a:pPr marL="573405" lvl="1" indent="-457834">
              <a:lnSpc>
                <a:spcPct val="100000"/>
              </a:lnSpc>
              <a:buAutoNum type="arabicPeriod"/>
              <a:tabLst>
                <a:tab pos="573405" algn="l"/>
                <a:tab pos="574040" algn="l"/>
              </a:tabLst>
            </a:pPr>
            <a:r>
              <a:rPr sz="2800" spc="-5" dirty="0">
                <a:cs typeface="Arial"/>
              </a:rPr>
              <a:t>Clearance</a:t>
            </a:r>
            <a:r>
              <a:rPr sz="2800" spc="30" dirty="0">
                <a:cs typeface="Arial"/>
              </a:rPr>
              <a:t> </a:t>
            </a:r>
            <a:r>
              <a:rPr sz="2800" dirty="0">
                <a:cs typeface="Arial"/>
              </a:rPr>
              <a:t>fit</a:t>
            </a:r>
          </a:p>
          <a:p>
            <a:pPr lvl="1">
              <a:lnSpc>
                <a:spcPct val="100000"/>
              </a:lnSpc>
              <a:spcBef>
                <a:spcPts val="5"/>
              </a:spcBef>
              <a:buAutoNum type="arabicPeriod"/>
            </a:pPr>
            <a:endParaRPr sz="2800" dirty="0">
              <a:cs typeface="Arial"/>
            </a:endParaRPr>
          </a:p>
          <a:p>
            <a:pPr marL="573405" lvl="1" indent="-457834">
              <a:lnSpc>
                <a:spcPct val="100000"/>
              </a:lnSpc>
              <a:buAutoNum type="arabicPeriod"/>
              <a:tabLst>
                <a:tab pos="573405" algn="l"/>
                <a:tab pos="574040" algn="l"/>
              </a:tabLst>
            </a:pPr>
            <a:r>
              <a:rPr sz="2800" dirty="0">
                <a:cs typeface="Arial"/>
              </a:rPr>
              <a:t>Interference</a:t>
            </a:r>
            <a:r>
              <a:rPr sz="2800" spc="-15" dirty="0">
                <a:cs typeface="Arial"/>
              </a:rPr>
              <a:t> </a:t>
            </a:r>
            <a:r>
              <a:rPr sz="2800" dirty="0">
                <a:cs typeface="Arial"/>
              </a:rPr>
              <a:t>fit</a:t>
            </a:r>
          </a:p>
          <a:p>
            <a:pPr lvl="1">
              <a:lnSpc>
                <a:spcPct val="100000"/>
              </a:lnSpc>
              <a:spcBef>
                <a:spcPts val="5"/>
              </a:spcBef>
              <a:buAutoNum type="arabicPeriod"/>
            </a:pPr>
            <a:endParaRPr sz="2800" dirty="0">
              <a:cs typeface="Arial"/>
            </a:endParaRPr>
          </a:p>
          <a:p>
            <a:pPr marL="573405" lvl="1" indent="-457834">
              <a:lnSpc>
                <a:spcPct val="100000"/>
              </a:lnSpc>
              <a:buAutoNum type="arabicPeriod"/>
              <a:tabLst>
                <a:tab pos="573405" algn="l"/>
                <a:tab pos="574040" algn="l"/>
              </a:tabLst>
            </a:pPr>
            <a:r>
              <a:rPr sz="2800" spc="-10" dirty="0">
                <a:cs typeface="Arial"/>
              </a:rPr>
              <a:t>Transition</a:t>
            </a:r>
            <a:r>
              <a:rPr sz="2800" spc="5" dirty="0">
                <a:cs typeface="Arial"/>
              </a:rPr>
              <a:t> </a:t>
            </a:r>
            <a:r>
              <a:rPr sz="2800" dirty="0">
                <a:cs typeface="Arial"/>
              </a:rPr>
              <a:t>fit</a:t>
            </a:r>
          </a:p>
        </p:txBody>
      </p:sp>
      <p:sp>
        <p:nvSpPr>
          <p:cNvPr id="7" name="object 4">
            <a:extLst>
              <a:ext uri="{FF2B5EF4-FFF2-40B4-BE49-F238E27FC236}">
                <a16:creationId xmlns:a16="http://schemas.microsoft.com/office/drawing/2014/main" id="{C574C4C5-8675-085D-C013-B365C7EC7740}"/>
              </a:ext>
            </a:extLst>
          </p:cNvPr>
          <p:cNvSpPr/>
          <p:nvPr/>
        </p:nvSpPr>
        <p:spPr>
          <a:xfrm>
            <a:off x="5332348" y="3856734"/>
            <a:ext cx="6859651" cy="300126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82466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FF52EF-596D-3781-CA48-69E01C88B4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3" name="TextBox 2">
            <a:extLst>
              <a:ext uri="{FF2B5EF4-FFF2-40B4-BE49-F238E27FC236}">
                <a16:creationId xmlns:a16="http://schemas.microsoft.com/office/drawing/2014/main" id="{B50E75DF-FB23-B2EA-3F19-AFD46372FADD}"/>
              </a:ext>
            </a:extLst>
          </p:cNvPr>
          <p:cNvSpPr txBox="1"/>
          <p:nvPr/>
        </p:nvSpPr>
        <p:spPr>
          <a:xfrm>
            <a:off x="364067" y="480368"/>
            <a:ext cx="6214532" cy="769441"/>
          </a:xfrm>
          <a:prstGeom prst="rect">
            <a:avLst/>
          </a:prstGeom>
          <a:noFill/>
        </p:spPr>
        <p:txBody>
          <a:bodyPr wrap="square">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436245" algn="l"/>
              </a:tabLst>
              <a:defRPr/>
            </a:pPr>
            <a:r>
              <a:rPr lang="en-US" sz="4400" b="1" spc="-5" dirty="0">
                <a:solidFill>
                  <a:srgbClr val="2E5496"/>
                </a:solidFill>
                <a:latin typeface="Arial"/>
                <a:cs typeface="Arial"/>
              </a:rPr>
              <a:t>1</a:t>
            </a:r>
            <a:r>
              <a:rPr kumimoji="0" lang="en-US" sz="4400" b="1" i="0" u="none" strike="noStrike" kern="1200" cap="none" spc="-5" normalizeH="0" baseline="0" noProof="0" dirty="0">
                <a:ln>
                  <a:noFill/>
                </a:ln>
                <a:solidFill>
                  <a:srgbClr val="2E5496"/>
                </a:solidFill>
                <a:effectLst/>
                <a:uLnTx/>
                <a:uFillTx/>
                <a:latin typeface="Arial"/>
                <a:ea typeface="+mn-ea"/>
                <a:cs typeface="Arial"/>
              </a:rPr>
              <a:t>.	</a:t>
            </a:r>
            <a:r>
              <a:rPr lang="en-US" sz="4400" b="1" spc="-5" dirty="0">
                <a:solidFill>
                  <a:srgbClr val="2E5496"/>
                </a:solidFill>
                <a:latin typeface="Arial"/>
                <a:cs typeface="Arial"/>
              </a:rPr>
              <a:t>Clea</a:t>
            </a:r>
            <a:r>
              <a:rPr kumimoji="0" lang="en-US" sz="4400" b="1" i="0" u="none" strike="noStrike" kern="1200" cap="none" spc="-5" normalizeH="0" baseline="0" noProof="0" dirty="0" err="1">
                <a:ln>
                  <a:noFill/>
                </a:ln>
                <a:solidFill>
                  <a:srgbClr val="2E5496"/>
                </a:solidFill>
                <a:effectLst/>
                <a:uLnTx/>
                <a:uFillTx/>
                <a:latin typeface="Arial"/>
                <a:ea typeface="+mn-ea"/>
                <a:cs typeface="Arial"/>
              </a:rPr>
              <a:t>rance</a:t>
            </a:r>
            <a:r>
              <a:rPr kumimoji="0" lang="en-US" sz="4400" b="1" i="0" u="none" strike="noStrike" kern="1200" cap="none" spc="-45" normalizeH="0" baseline="0" noProof="0" dirty="0">
                <a:ln>
                  <a:noFill/>
                </a:ln>
                <a:solidFill>
                  <a:srgbClr val="2E5496"/>
                </a:solidFill>
                <a:effectLst/>
                <a:uLnTx/>
                <a:uFillTx/>
                <a:latin typeface="Arial"/>
                <a:ea typeface="+mn-ea"/>
                <a:cs typeface="Arial"/>
              </a:rPr>
              <a:t> </a:t>
            </a:r>
            <a:r>
              <a:rPr kumimoji="0" lang="en-US" sz="4400" b="1" i="0" u="none" strike="noStrike" kern="1200" cap="none" spc="0" normalizeH="0" baseline="0" noProof="0" dirty="0">
                <a:ln>
                  <a:noFill/>
                </a:ln>
                <a:solidFill>
                  <a:srgbClr val="2E5496"/>
                </a:solidFill>
                <a:effectLst/>
                <a:uLnTx/>
                <a:uFillTx/>
                <a:latin typeface="Arial"/>
                <a:ea typeface="+mn-ea"/>
                <a:cs typeface="Arial"/>
              </a:rPr>
              <a:t>fit</a:t>
            </a:r>
            <a:endParaRPr kumimoji="0" lang="en-US" sz="4400" b="0" i="0" u="none" strike="noStrike" kern="1200" cap="none" spc="0" normalizeH="0" baseline="0" noProof="0" dirty="0">
              <a:ln>
                <a:noFill/>
              </a:ln>
              <a:solidFill>
                <a:prstClr val="black"/>
              </a:solidFill>
              <a:effectLst/>
              <a:uLnTx/>
              <a:uFillTx/>
              <a:latin typeface="Arial"/>
              <a:ea typeface="+mn-ea"/>
              <a:cs typeface="Arial"/>
            </a:endParaRPr>
          </a:p>
        </p:txBody>
      </p:sp>
      <p:sp>
        <p:nvSpPr>
          <p:cNvPr id="4" name="TextBox 3">
            <a:extLst>
              <a:ext uri="{FF2B5EF4-FFF2-40B4-BE49-F238E27FC236}">
                <a16:creationId xmlns:a16="http://schemas.microsoft.com/office/drawing/2014/main" id="{3020EADB-0618-E26F-7FF6-96D7FA9C1852}"/>
              </a:ext>
            </a:extLst>
          </p:cNvPr>
          <p:cNvSpPr txBox="1"/>
          <p:nvPr/>
        </p:nvSpPr>
        <p:spPr>
          <a:xfrm>
            <a:off x="364068" y="1619148"/>
            <a:ext cx="4851400" cy="5078313"/>
          </a:xfrm>
          <a:prstGeom prst="rect">
            <a:avLst/>
          </a:prstGeom>
          <a:noFill/>
        </p:spPr>
        <p:txBody>
          <a:bodyPr wrap="square">
            <a:spAutoFit/>
          </a:bodyPr>
          <a:lstStyle/>
          <a:p>
            <a:pPr marL="12065">
              <a:lnSpc>
                <a:spcPct val="100000"/>
              </a:lnSpc>
              <a:spcBef>
                <a:spcPts val="1480"/>
              </a:spcBef>
              <a:tabLst>
                <a:tab pos="354965" algn="l"/>
                <a:tab pos="355600" algn="l"/>
              </a:tabLst>
            </a:pPr>
            <a:r>
              <a:rPr lang="en-US" sz="3600" dirty="0"/>
              <a:t>Fit that always provides a clearance between the hole and shaft when assembled, i.e. the lower limit of size of the hole is either larger than or, in the extreme case, equal to the upper limit of size of the shaft(see fig.2). </a:t>
            </a:r>
            <a:endParaRPr lang="en-US" sz="3600" dirty="0">
              <a:latin typeface="Arial"/>
              <a:cs typeface="Arial"/>
            </a:endParaRPr>
          </a:p>
        </p:txBody>
      </p:sp>
      <p:pic>
        <p:nvPicPr>
          <p:cNvPr id="5" name="Picture 4">
            <a:extLst>
              <a:ext uri="{FF2B5EF4-FFF2-40B4-BE49-F238E27FC236}">
                <a16:creationId xmlns:a16="http://schemas.microsoft.com/office/drawing/2014/main" id="{861CC894-91A5-613D-FD62-489C8B4443D1}"/>
              </a:ext>
            </a:extLst>
          </p:cNvPr>
          <p:cNvPicPr>
            <a:picLocks noChangeAspect="1"/>
          </p:cNvPicPr>
          <p:nvPr/>
        </p:nvPicPr>
        <p:blipFill>
          <a:blip r:embed="rId3"/>
          <a:stretch>
            <a:fillRect/>
          </a:stretch>
        </p:blipFill>
        <p:spPr>
          <a:xfrm>
            <a:off x="5842000" y="30354"/>
            <a:ext cx="6341531" cy="6858000"/>
          </a:xfrm>
          <a:prstGeom prst="rect">
            <a:avLst/>
          </a:prstGeom>
        </p:spPr>
      </p:pic>
    </p:spTree>
    <p:extLst>
      <p:ext uri="{BB962C8B-B14F-4D97-AF65-F5344CB8AC3E}">
        <p14:creationId xmlns:p14="http://schemas.microsoft.com/office/powerpoint/2010/main" val="24425482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553E63-F102-02B6-3C12-F43591626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object 3">
            <a:extLst>
              <a:ext uri="{FF2B5EF4-FFF2-40B4-BE49-F238E27FC236}">
                <a16:creationId xmlns:a16="http://schemas.microsoft.com/office/drawing/2014/main" id="{3E71067E-5BA2-D629-1BBF-863A80868904}"/>
              </a:ext>
            </a:extLst>
          </p:cNvPr>
          <p:cNvSpPr txBox="1"/>
          <p:nvPr/>
        </p:nvSpPr>
        <p:spPr>
          <a:xfrm>
            <a:off x="240632" y="103712"/>
            <a:ext cx="4828270" cy="689932"/>
          </a:xfrm>
          <a:prstGeom prst="rect">
            <a:avLst/>
          </a:prstGeom>
        </p:spPr>
        <p:txBody>
          <a:bodyPr vert="horz" wrap="square" lIns="0" tIns="12700" rIns="0" bIns="0" rtlCol="0">
            <a:spAutoFit/>
          </a:bodyPr>
          <a:lstStyle/>
          <a:p>
            <a:pPr marL="12700">
              <a:lnSpc>
                <a:spcPct val="100000"/>
              </a:lnSpc>
              <a:spcBef>
                <a:spcPts val="100"/>
              </a:spcBef>
              <a:tabLst>
                <a:tab pos="436245" algn="l"/>
              </a:tabLst>
            </a:pPr>
            <a:r>
              <a:rPr lang="en-US" sz="4400" b="1" spc="-5" dirty="0">
                <a:solidFill>
                  <a:srgbClr val="2E5496"/>
                </a:solidFill>
                <a:latin typeface="Arial"/>
                <a:cs typeface="Arial"/>
              </a:rPr>
              <a:t>2.</a:t>
            </a:r>
            <a:r>
              <a:rPr sz="4400" b="1" spc="-5" dirty="0">
                <a:solidFill>
                  <a:srgbClr val="2E5496"/>
                </a:solidFill>
                <a:latin typeface="Arial"/>
                <a:cs typeface="Arial"/>
              </a:rPr>
              <a:t>	Interference</a:t>
            </a:r>
            <a:r>
              <a:rPr sz="4400" b="1" spc="-45" dirty="0">
                <a:solidFill>
                  <a:srgbClr val="2E5496"/>
                </a:solidFill>
                <a:latin typeface="Arial"/>
                <a:cs typeface="Arial"/>
              </a:rPr>
              <a:t> </a:t>
            </a:r>
            <a:r>
              <a:rPr sz="4400" b="1" dirty="0">
                <a:solidFill>
                  <a:srgbClr val="2E5496"/>
                </a:solidFill>
                <a:latin typeface="Arial"/>
                <a:cs typeface="Arial"/>
              </a:rPr>
              <a:t>fit</a:t>
            </a:r>
            <a:endParaRPr sz="4400" dirty="0">
              <a:latin typeface="Arial"/>
              <a:cs typeface="Arial"/>
            </a:endParaRPr>
          </a:p>
        </p:txBody>
      </p:sp>
      <p:sp>
        <p:nvSpPr>
          <p:cNvPr id="6" name="object 4">
            <a:extLst>
              <a:ext uri="{FF2B5EF4-FFF2-40B4-BE49-F238E27FC236}">
                <a16:creationId xmlns:a16="http://schemas.microsoft.com/office/drawing/2014/main" id="{F517FCA6-A3DD-40BE-8F2A-6AA1C272E697}"/>
              </a:ext>
            </a:extLst>
          </p:cNvPr>
          <p:cNvSpPr txBox="1"/>
          <p:nvPr/>
        </p:nvSpPr>
        <p:spPr>
          <a:xfrm>
            <a:off x="240632" y="2069928"/>
            <a:ext cx="8685530" cy="1076960"/>
          </a:xfrm>
          <a:prstGeom prst="rect">
            <a:avLst/>
          </a:prstGeom>
        </p:spPr>
        <p:txBody>
          <a:bodyPr vert="horz" wrap="square" lIns="0" tIns="187960" rIns="0" bIns="0" rtlCol="0">
            <a:spAutoFit/>
          </a:bodyPr>
          <a:lstStyle/>
          <a:p>
            <a:pPr marL="354965" indent="-342900">
              <a:lnSpc>
                <a:spcPct val="100000"/>
              </a:lnSpc>
              <a:spcBef>
                <a:spcPts val="1480"/>
              </a:spcBef>
              <a:buChar char="•"/>
              <a:tabLst>
                <a:tab pos="354965" algn="l"/>
                <a:tab pos="355600" algn="l"/>
              </a:tabLst>
            </a:pPr>
            <a:r>
              <a:rPr sz="2300" dirty="0">
                <a:latin typeface="Arial"/>
                <a:cs typeface="Arial"/>
              </a:rPr>
              <a:t>No gap between the faces and intersecting of material will</a:t>
            </a:r>
            <a:r>
              <a:rPr sz="2300" spc="-285" dirty="0">
                <a:latin typeface="Arial"/>
                <a:cs typeface="Arial"/>
              </a:rPr>
              <a:t> </a:t>
            </a:r>
            <a:r>
              <a:rPr sz="2300" spc="-20" dirty="0">
                <a:latin typeface="Arial"/>
                <a:cs typeface="Arial"/>
              </a:rPr>
              <a:t>occur.</a:t>
            </a:r>
            <a:endParaRPr sz="2300" dirty="0">
              <a:latin typeface="Arial"/>
              <a:cs typeface="Arial"/>
            </a:endParaRPr>
          </a:p>
          <a:p>
            <a:pPr marL="354965" indent="-342900">
              <a:lnSpc>
                <a:spcPct val="100000"/>
              </a:lnSpc>
              <a:spcBef>
                <a:spcPts val="1380"/>
              </a:spcBef>
              <a:buChar char="•"/>
              <a:tabLst>
                <a:tab pos="354965" algn="l"/>
                <a:tab pos="355600" algn="l"/>
              </a:tabLst>
            </a:pPr>
            <a:r>
              <a:rPr sz="2300" dirty="0">
                <a:latin typeface="Arial"/>
                <a:cs typeface="Arial"/>
              </a:rPr>
              <a:t>Shaft need </a:t>
            </a:r>
            <a:r>
              <a:rPr sz="2300" spc="-5" dirty="0">
                <a:latin typeface="Arial"/>
                <a:cs typeface="Arial"/>
              </a:rPr>
              <a:t>additional </a:t>
            </a:r>
            <a:r>
              <a:rPr sz="2300" dirty="0">
                <a:latin typeface="Arial"/>
                <a:cs typeface="Arial"/>
              </a:rPr>
              <a:t>force </a:t>
            </a:r>
            <a:r>
              <a:rPr sz="2300" spc="-5" dirty="0">
                <a:latin typeface="Arial"/>
                <a:cs typeface="Arial"/>
              </a:rPr>
              <a:t>to </a:t>
            </a:r>
            <a:r>
              <a:rPr sz="2300" dirty="0">
                <a:latin typeface="Arial"/>
                <a:cs typeface="Arial"/>
              </a:rPr>
              <a:t>fit into the</a:t>
            </a:r>
            <a:r>
              <a:rPr sz="2300" spc="-155" dirty="0">
                <a:latin typeface="Arial"/>
                <a:cs typeface="Arial"/>
              </a:rPr>
              <a:t> </a:t>
            </a:r>
            <a:r>
              <a:rPr sz="2300" dirty="0">
                <a:latin typeface="Arial"/>
                <a:cs typeface="Arial"/>
              </a:rPr>
              <a:t>hole.</a:t>
            </a:r>
          </a:p>
        </p:txBody>
      </p:sp>
      <p:sp>
        <p:nvSpPr>
          <p:cNvPr id="7" name="object 5">
            <a:extLst>
              <a:ext uri="{FF2B5EF4-FFF2-40B4-BE49-F238E27FC236}">
                <a16:creationId xmlns:a16="http://schemas.microsoft.com/office/drawing/2014/main" id="{72AD01EE-6964-2A6E-4337-1A1BF97EF9AE}"/>
              </a:ext>
            </a:extLst>
          </p:cNvPr>
          <p:cNvSpPr/>
          <p:nvPr/>
        </p:nvSpPr>
        <p:spPr>
          <a:xfrm>
            <a:off x="61394" y="3465227"/>
            <a:ext cx="6186704" cy="3394615"/>
          </a:xfrm>
          <a:prstGeom prst="rect">
            <a:avLst/>
          </a:prstGeom>
          <a:blipFill>
            <a:blip r:embed="rId4" cstate="print"/>
            <a:stretch>
              <a:fillRect/>
            </a:stretch>
          </a:blipFill>
        </p:spPr>
        <p:txBody>
          <a:bodyPr wrap="square" lIns="0" tIns="0" rIns="0" bIns="0" rtlCol="0"/>
          <a:lstStyle/>
          <a:p>
            <a:endParaRPr/>
          </a:p>
        </p:txBody>
      </p:sp>
      <p:sp>
        <p:nvSpPr>
          <p:cNvPr id="8" name="object 6">
            <a:extLst>
              <a:ext uri="{FF2B5EF4-FFF2-40B4-BE49-F238E27FC236}">
                <a16:creationId xmlns:a16="http://schemas.microsoft.com/office/drawing/2014/main" id="{27252742-0A2A-0ECD-5D23-293030B953E2}"/>
              </a:ext>
            </a:extLst>
          </p:cNvPr>
          <p:cNvSpPr/>
          <p:nvPr/>
        </p:nvSpPr>
        <p:spPr>
          <a:xfrm>
            <a:off x="6096001" y="3463385"/>
            <a:ext cx="6096000" cy="3405982"/>
          </a:xfrm>
          <a:prstGeom prst="rect">
            <a:avLst/>
          </a:prstGeom>
          <a:blipFill>
            <a:blip r:embed="rId5" cstate="print"/>
            <a:stretch>
              <a:fillRect/>
            </a:stretch>
          </a:blipFill>
        </p:spPr>
        <p:txBody>
          <a:bodyPr wrap="square" lIns="0" tIns="0" rIns="0" bIns="0" rtlCol="0"/>
          <a:lstStyle/>
          <a:p>
            <a:endParaRPr dirty="0"/>
          </a:p>
        </p:txBody>
      </p:sp>
      <p:sp>
        <p:nvSpPr>
          <p:cNvPr id="9" name="object 7">
            <a:extLst>
              <a:ext uri="{FF2B5EF4-FFF2-40B4-BE49-F238E27FC236}">
                <a16:creationId xmlns:a16="http://schemas.microsoft.com/office/drawing/2014/main" id="{8EBDA25D-4796-9B3D-1721-BA9A9FE1485F}"/>
              </a:ext>
            </a:extLst>
          </p:cNvPr>
          <p:cNvSpPr txBox="1"/>
          <p:nvPr/>
        </p:nvSpPr>
        <p:spPr>
          <a:xfrm>
            <a:off x="427321" y="1063723"/>
            <a:ext cx="771715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Upper limit </a:t>
            </a:r>
            <a:r>
              <a:rPr sz="2400" dirty="0">
                <a:latin typeface="Arial"/>
                <a:cs typeface="Arial"/>
              </a:rPr>
              <a:t>of the </a:t>
            </a:r>
            <a:r>
              <a:rPr sz="2400" spc="-5" dirty="0">
                <a:latin typeface="Arial"/>
                <a:cs typeface="Arial"/>
              </a:rPr>
              <a:t>hole is less than </a:t>
            </a:r>
            <a:r>
              <a:rPr sz="2400" dirty="0">
                <a:latin typeface="Arial"/>
                <a:cs typeface="Arial"/>
              </a:rPr>
              <a:t>the </a:t>
            </a:r>
            <a:r>
              <a:rPr sz="2400" spc="-5" dirty="0">
                <a:latin typeface="Arial"/>
                <a:cs typeface="Arial"/>
              </a:rPr>
              <a:t>lower limit </a:t>
            </a:r>
            <a:r>
              <a:rPr sz="2400" dirty="0">
                <a:latin typeface="Arial"/>
                <a:cs typeface="Arial"/>
              </a:rPr>
              <a:t>of</a:t>
            </a:r>
            <a:r>
              <a:rPr sz="2400" spc="80" dirty="0">
                <a:latin typeface="Arial"/>
                <a:cs typeface="Arial"/>
              </a:rPr>
              <a:t> </a:t>
            </a:r>
            <a:r>
              <a:rPr sz="2400" dirty="0">
                <a:latin typeface="Arial"/>
                <a:cs typeface="Arial"/>
              </a:rPr>
              <a:t>shaft.</a:t>
            </a:r>
          </a:p>
        </p:txBody>
      </p:sp>
    </p:spTree>
    <p:extLst>
      <p:ext uri="{BB962C8B-B14F-4D97-AF65-F5344CB8AC3E}">
        <p14:creationId xmlns:p14="http://schemas.microsoft.com/office/powerpoint/2010/main" val="4028525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7DB931-1BA5-3041-90FD-707B67144B78}"/>
              </a:ext>
            </a:extLst>
          </p:cNvPr>
          <p:cNvPicPr>
            <a:picLocks noChangeAspect="1"/>
          </p:cNvPicPr>
          <p:nvPr/>
        </p:nvPicPr>
        <p:blipFill>
          <a:blip r:embed="rId2"/>
          <a:stretch>
            <a:fillRect/>
          </a:stretch>
        </p:blipFill>
        <p:spPr>
          <a:xfrm>
            <a:off x="0" y="0"/>
            <a:ext cx="12192000" cy="6857999"/>
          </a:xfrm>
          <a:prstGeom prst="rect">
            <a:avLst/>
          </a:prstGeom>
        </p:spPr>
      </p:pic>
      <p:sp>
        <p:nvSpPr>
          <p:cNvPr id="6" name="TextBox 5">
            <a:extLst>
              <a:ext uri="{FF2B5EF4-FFF2-40B4-BE49-F238E27FC236}">
                <a16:creationId xmlns:a16="http://schemas.microsoft.com/office/drawing/2014/main" id="{73C35E9C-7C33-C48B-3964-76B6655DFD55}"/>
              </a:ext>
            </a:extLst>
          </p:cNvPr>
          <p:cNvSpPr txBox="1"/>
          <p:nvPr/>
        </p:nvSpPr>
        <p:spPr>
          <a:xfrm>
            <a:off x="295274" y="123824"/>
            <a:ext cx="11763375" cy="7048083"/>
          </a:xfrm>
          <a:prstGeom prst="rect">
            <a:avLst/>
          </a:prstGeom>
          <a:noFill/>
        </p:spPr>
        <p:txBody>
          <a:bodyPr wrap="square">
            <a:spAutoFit/>
          </a:bodyPr>
          <a:lstStyle/>
          <a:p>
            <a:endParaRPr lang="en-US" sz="2000" b="1" dirty="0"/>
          </a:p>
          <a:p>
            <a:r>
              <a:rPr lang="en-US" sz="3200" b="1" dirty="0"/>
              <a:t>Role of </a:t>
            </a:r>
            <a:r>
              <a:rPr lang="en-US" sz="3200" b="1" dirty="0">
                <a:solidFill>
                  <a:srgbClr val="0070C0"/>
                </a:solidFill>
              </a:rPr>
              <a:t>Technical Drawings </a:t>
            </a:r>
            <a:r>
              <a:rPr lang="en-US" sz="3200" b="1" dirty="0"/>
              <a:t>in Standardization</a:t>
            </a:r>
          </a:p>
          <a:p>
            <a:endParaRPr lang="en-US" sz="3200" b="1" dirty="0"/>
          </a:p>
          <a:p>
            <a:r>
              <a:rPr lang="en-US" sz="2000" dirty="0"/>
              <a:t>Technical drawing plays a crucial role in the development and implementation of standards for several important reasons:</a:t>
            </a:r>
          </a:p>
          <a:p>
            <a:endParaRPr lang="en-US" sz="2000" dirty="0"/>
          </a:p>
          <a:p>
            <a:pPr marL="285750" indent="-285750">
              <a:buFont typeface="Arial" panose="020B0604020202020204" pitchFamily="34" charset="0"/>
              <a:buChar char="•"/>
            </a:pPr>
            <a:r>
              <a:rPr lang="en-US" sz="2000" b="1" dirty="0"/>
              <a:t>Clear Communication</a:t>
            </a:r>
            <a:r>
              <a:rPr lang="en-US" sz="2000" dirty="0"/>
              <a:t>: Technical drawings provide a precise and unambiguous way to convey the specifications, dimensions, and construction details of a product. This clarity helps ensure that everyone involved in the production process has a shared understanding of the requirements.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Consistency and Accuracy</a:t>
            </a:r>
            <a:r>
              <a:rPr lang="en-US" sz="2000" dirty="0"/>
              <a:t>: Technical drawings ensure that products are manufactured consistently and accurately according to the specified standards. This consistency is essential for maintaining quality and ensuring that products meet the required performance criteria.</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Compliance with Standards</a:t>
            </a:r>
            <a:r>
              <a:rPr lang="en-US" sz="2000" dirty="0"/>
              <a:t>: Technical drawings help manufacturers adhere to industry standards and regulations. By providing detailed visual representations of product specifications, these drawings ensure that all aspects of the design comply with relevant standards.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b="1" dirty="0"/>
          </a:p>
          <a:p>
            <a:pPr algn="just"/>
            <a:endParaRPr lang="en-US" sz="1600" dirty="0"/>
          </a:p>
          <a:p>
            <a:pPr marL="342900" indent="-342900" algn="just">
              <a:buFont typeface="Arial" panose="020B0604020202020204" pitchFamily="34" charset="0"/>
              <a:buChar char="•"/>
            </a:pPr>
            <a:endParaRPr lang="en-US" sz="1600" dirty="0"/>
          </a:p>
        </p:txBody>
      </p:sp>
    </p:spTree>
    <p:extLst>
      <p:ext uri="{BB962C8B-B14F-4D97-AF65-F5344CB8AC3E}">
        <p14:creationId xmlns:p14="http://schemas.microsoft.com/office/powerpoint/2010/main" val="3620965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0D8BDC-C70C-C6A4-B509-6E3BC2C1C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965"/>
            <a:ext cx="12192000" cy="6858000"/>
          </a:xfrm>
          <a:prstGeom prst="rect">
            <a:avLst/>
          </a:prstGeom>
        </p:spPr>
      </p:pic>
      <p:sp>
        <p:nvSpPr>
          <p:cNvPr id="5" name="object 2">
            <a:extLst>
              <a:ext uri="{FF2B5EF4-FFF2-40B4-BE49-F238E27FC236}">
                <a16:creationId xmlns:a16="http://schemas.microsoft.com/office/drawing/2014/main" id="{6B6E2182-5C4C-777D-119D-11303E53E1F8}"/>
              </a:ext>
            </a:extLst>
          </p:cNvPr>
          <p:cNvSpPr txBox="1">
            <a:spLocks noGrp="1"/>
          </p:cNvSpPr>
          <p:nvPr>
            <p:ph type="title"/>
          </p:nvPr>
        </p:nvSpPr>
        <p:spPr>
          <a:xfrm>
            <a:off x="445109" y="118032"/>
            <a:ext cx="10640695" cy="1797928"/>
          </a:xfrm>
          <a:prstGeom prst="rect">
            <a:avLst/>
          </a:prstGeom>
        </p:spPr>
        <p:txBody>
          <a:bodyPr vert="horz" wrap="square" lIns="0" tIns="12700" rIns="0" bIns="0" rtlCol="0">
            <a:spAutoFit/>
          </a:bodyPr>
          <a:lstStyle/>
          <a:p>
            <a:pPr marL="12700">
              <a:lnSpc>
                <a:spcPct val="100000"/>
              </a:lnSpc>
              <a:spcBef>
                <a:spcPts val="100"/>
              </a:spcBef>
            </a:pPr>
            <a:r>
              <a:rPr b="1" spc="-5" dirty="0">
                <a:solidFill>
                  <a:schemeClr val="accent1"/>
                </a:solidFill>
                <a:latin typeface="Arial" panose="020B0604020202020204" pitchFamily="34" charset="0"/>
                <a:cs typeface="Arial" panose="020B0604020202020204" pitchFamily="34" charset="0"/>
              </a:rPr>
              <a:t>3. </a:t>
            </a:r>
            <a:r>
              <a:rPr b="1" spc="-15" dirty="0">
                <a:solidFill>
                  <a:schemeClr val="accent1"/>
                </a:solidFill>
                <a:latin typeface="Arial" panose="020B0604020202020204" pitchFamily="34" charset="0"/>
                <a:cs typeface="Arial" panose="020B0604020202020204" pitchFamily="34" charset="0"/>
              </a:rPr>
              <a:t>Transition</a:t>
            </a:r>
            <a:r>
              <a:rPr b="1" spc="-25" dirty="0">
                <a:solidFill>
                  <a:schemeClr val="accent1"/>
                </a:solidFill>
                <a:latin typeface="Arial" panose="020B0604020202020204" pitchFamily="34" charset="0"/>
                <a:cs typeface="Arial" panose="020B0604020202020204" pitchFamily="34" charset="0"/>
              </a:rPr>
              <a:t> </a:t>
            </a:r>
            <a:r>
              <a:rPr b="1" dirty="0">
                <a:solidFill>
                  <a:schemeClr val="accent1"/>
                </a:solidFill>
                <a:latin typeface="Arial" panose="020B0604020202020204" pitchFamily="34" charset="0"/>
                <a:cs typeface="Arial" panose="020B0604020202020204" pitchFamily="34" charset="0"/>
              </a:rPr>
              <a:t>fit</a:t>
            </a:r>
            <a:br>
              <a:rPr lang="en-US" b="1" dirty="0">
                <a:solidFill>
                  <a:srgbClr val="0070C0"/>
                </a:solidFill>
              </a:rPr>
            </a:br>
            <a:r>
              <a:rPr lang="en-US" b="1" dirty="0">
                <a:solidFill>
                  <a:srgbClr val="0070C0"/>
                </a:solidFill>
              </a:rPr>
              <a:t> </a:t>
            </a:r>
            <a:r>
              <a:rPr sz="2800" b="0" dirty="0">
                <a:latin typeface="+mn-lt"/>
                <a:cs typeface="Arial"/>
              </a:rPr>
              <a:t>Dia. of the largest permissible hole </a:t>
            </a:r>
            <a:r>
              <a:rPr sz="2800" b="0" spc="-5" dirty="0">
                <a:solidFill>
                  <a:srgbClr val="000000"/>
                </a:solidFill>
                <a:latin typeface="+mn-lt"/>
                <a:cs typeface="Arial"/>
              </a:rPr>
              <a:t>is </a:t>
            </a:r>
            <a:r>
              <a:rPr sz="2800" b="0" dirty="0">
                <a:solidFill>
                  <a:srgbClr val="000000"/>
                </a:solidFill>
                <a:latin typeface="+mn-lt"/>
                <a:cs typeface="Arial"/>
              </a:rPr>
              <a:t>greater than the </a:t>
            </a:r>
            <a:r>
              <a:rPr sz="2800" b="0" dirty="0">
                <a:latin typeface="+mn-lt"/>
                <a:cs typeface="Arial"/>
              </a:rPr>
              <a:t>dia. of the smallest</a:t>
            </a:r>
            <a:r>
              <a:rPr sz="2800" b="0" spc="-235" dirty="0">
                <a:latin typeface="+mn-lt"/>
                <a:cs typeface="Arial"/>
              </a:rPr>
              <a:t> </a:t>
            </a:r>
            <a:r>
              <a:rPr sz="2800" b="0" dirty="0">
                <a:latin typeface="+mn-lt"/>
                <a:cs typeface="Arial"/>
              </a:rPr>
              <a:t>shaft</a:t>
            </a:r>
            <a:r>
              <a:rPr sz="2800" b="0" dirty="0">
                <a:solidFill>
                  <a:srgbClr val="000000"/>
                </a:solidFill>
                <a:latin typeface="+mn-lt"/>
                <a:cs typeface="Arial"/>
              </a:rPr>
              <a:t>.</a:t>
            </a:r>
            <a:endParaRPr sz="2800" dirty="0">
              <a:latin typeface="+mn-lt"/>
              <a:cs typeface="Arial"/>
            </a:endParaRPr>
          </a:p>
        </p:txBody>
      </p:sp>
      <p:sp>
        <p:nvSpPr>
          <p:cNvPr id="6" name="object 7">
            <a:extLst>
              <a:ext uri="{FF2B5EF4-FFF2-40B4-BE49-F238E27FC236}">
                <a16:creationId xmlns:a16="http://schemas.microsoft.com/office/drawing/2014/main" id="{5A3FF111-1436-7033-BA65-F1EB7D4A484B}"/>
              </a:ext>
            </a:extLst>
          </p:cNvPr>
          <p:cNvSpPr txBox="1"/>
          <p:nvPr/>
        </p:nvSpPr>
        <p:spPr>
          <a:xfrm>
            <a:off x="445109" y="2515253"/>
            <a:ext cx="6292576" cy="2431307"/>
          </a:xfrm>
          <a:prstGeom prst="rect">
            <a:avLst/>
          </a:prstGeom>
        </p:spPr>
        <p:txBody>
          <a:bodyPr vert="horz" wrap="square" lIns="0" tIns="165100" rIns="0" bIns="0" rtlCol="0">
            <a:spAutoFit/>
          </a:bodyPr>
          <a:lstStyle/>
          <a:p>
            <a:pPr marL="355600" indent="-342900" algn="just">
              <a:lnSpc>
                <a:spcPct val="100000"/>
              </a:lnSpc>
              <a:spcBef>
                <a:spcPts val="1300"/>
              </a:spcBef>
              <a:buChar char="•"/>
              <a:tabLst>
                <a:tab pos="354965" algn="l"/>
                <a:tab pos="355600" algn="l"/>
              </a:tabLst>
            </a:pPr>
            <a:r>
              <a:rPr sz="2800" dirty="0">
                <a:cs typeface="Arial"/>
              </a:rPr>
              <a:t>Neither loose nor tight like clearance fit and interference</a:t>
            </a:r>
            <a:r>
              <a:rPr sz="2800" spc="-175" dirty="0">
                <a:cs typeface="Arial"/>
              </a:rPr>
              <a:t> </a:t>
            </a:r>
            <a:r>
              <a:rPr sz="2800" spc="-5" dirty="0">
                <a:cs typeface="Arial"/>
              </a:rPr>
              <a:t>fit.</a:t>
            </a:r>
            <a:endParaRPr sz="2800" dirty="0">
              <a:cs typeface="Arial"/>
            </a:endParaRPr>
          </a:p>
          <a:p>
            <a:pPr marL="355600" marR="5080" indent="-342900" algn="just">
              <a:lnSpc>
                <a:spcPts val="3600"/>
              </a:lnSpc>
              <a:spcBef>
                <a:spcPts val="320"/>
              </a:spcBef>
              <a:buChar char="•"/>
              <a:tabLst>
                <a:tab pos="354965" algn="l"/>
                <a:tab pos="355600" algn="l"/>
              </a:tabLst>
            </a:pPr>
            <a:r>
              <a:rPr sz="2800" spc="-25" dirty="0">
                <a:cs typeface="Arial"/>
              </a:rPr>
              <a:t>Tolerance </a:t>
            </a:r>
            <a:r>
              <a:rPr sz="2800" dirty="0">
                <a:cs typeface="Arial"/>
              </a:rPr>
              <a:t>zones of </a:t>
            </a:r>
            <a:r>
              <a:rPr sz="2800" spc="-5" dirty="0">
                <a:cs typeface="Arial"/>
              </a:rPr>
              <a:t>the shaft and the </a:t>
            </a:r>
            <a:r>
              <a:rPr sz="2800" dirty="0">
                <a:cs typeface="Arial"/>
              </a:rPr>
              <a:t>hole will be overlapped </a:t>
            </a:r>
            <a:r>
              <a:rPr sz="2800" spc="-5" dirty="0">
                <a:cs typeface="Arial"/>
              </a:rPr>
              <a:t>between </a:t>
            </a:r>
            <a:r>
              <a:rPr sz="2800" dirty="0">
                <a:cs typeface="Arial"/>
              </a:rPr>
              <a:t>the </a:t>
            </a:r>
            <a:r>
              <a:rPr sz="2800" spc="-5" dirty="0">
                <a:cs typeface="Arial"/>
              </a:rPr>
              <a:t>interference and  </a:t>
            </a:r>
            <a:r>
              <a:rPr sz="2800" dirty="0">
                <a:cs typeface="Arial"/>
              </a:rPr>
              <a:t>clearance</a:t>
            </a:r>
            <a:r>
              <a:rPr sz="2800" spc="-35" dirty="0">
                <a:cs typeface="Arial"/>
              </a:rPr>
              <a:t> </a:t>
            </a:r>
            <a:r>
              <a:rPr sz="2800" spc="-5" dirty="0">
                <a:cs typeface="Arial"/>
              </a:rPr>
              <a:t>fits.</a:t>
            </a:r>
            <a:endParaRPr sz="2800" dirty="0">
              <a:cs typeface="Arial"/>
            </a:endParaRPr>
          </a:p>
        </p:txBody>
      </p:sp>
      <p:pic>
        <p:nvPicPr>
          <p:cNvPr id="7" name="Picture 6">
            <a:extLst>
              <a:ext uri="{FF2B5EF4-FFF2-40B4-BE49-F238E27FC236}">
                <a16:creationId xmlns:a16="http://schemas.microsoft.com/office/drawing/2014/main" id="{57BE38A2-FA66-53C3-0B39-DD885F5A4B90}"/>
              </a:ext>
            </a:extLst>
          </p:cNvPr>
          <p:cNvPicPr>
            <a:picLocks noChangeAspect="1"/>
          </p:cNvPicPr>
          <p:nvPr/>
        </p:nvPicPr>
        <p:blipFill rotWithShape="1">
          <a:blip r:embed="rId3"/>
          <a:srcRect b="4578"/>
          <a:stretch/>
        </p:blipFill>
        <p:spPr>
          <a:xfrm>
            <a:off x="7058526" y="3326470"/>
            <a:ext cx="5133474" cy="3562804"/>
          </a:xfrm>
          <a:prstGeom prst="rect">
            <a:avLst/>
          </a:prstGeom>
        </p:spPr>
      </p:pic>
    </p:spTree>
    <p:extLst>
      <p:ext uri="{BB962C8B-B14F-4D97-AF65-F5344CB8AC3E}">
        <p14:creationId xmlns:p14="http://schemas.microsoft.com/office/powerpoint/2010/main" val="1100829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78F40C-CEEC-B935-E3EE-C4102FC0F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Rectangle 2">
            <a:extLst>
              <a:ext uri="{FF2B5EF4-FFF2-40B4-BE49-F238E27FC236}">
                <a16:creationId xmlns:a16="http://schemas.microsoft.com/office/drawing/2014/main" id="{5702811C-CBE4-D87D-5E38-197CEBCFF35A}"/>
              </a:ext>
            </a:extLst>
          </p:cNvPr>
          <p:cNvSpPr>
            <a:spLocks noGrp="1" noChangeArrowheads="1"/>
          </p:cNvSpPr>
          <p:nvPr>
            <p:ph type="title"/>
          </p:nvPr>
        </p:nvSpPr>
        <p:spPr>
          <a:xfrm>
            <a:off x="838200" y="365125"/>
            <a:ext cx="10515600" cy="1325563"/>
          </a:xfrm>
        </p:spPr>
        <p:txBody>
          <a:bodyPr/>
          <a:lstStyle/>
          <a:p>
            <a:pPr eaLnBrk="1" hangingPunct="1"/>
            <a:r>
              <a:rPr lang="en-NZ" altLang="en-US" dirty="0">
                <a:solidFill>
                  <a:srgbClr val="0070C0"/>
                </a:solidFill>
              </a:rPr>
              <a:t>Surface texture (Definitions)</a:t>
            </a:r>
            <a:endParaRPr lang="en-GB" altLang="en-US" dirty="0">
              <a:solidFill>
                <a:srgbClr val="0070C0"/>
              </a:solidFill>
            </a:endParaRPr>
          </a:p>
        </p:txBody>
      </p:sp>
      <p:sp>
        <p:nvSpPr>
          <p:cNvPr id="6" name="Rectangle 3">
            <a:extLst>
              <a:ext uri="{FF2B5EF4-FFF2-40B4-BE49-F238E27FC236}">
                <a16:creationId xmlns:a16="http://schemas.microsoft.com/office/drawing/2014/main" id="{255C0C74-2AD0-8834-7893-B294A404B611}"/>
              </a:ext>
            </a:extLst>
          </p:cNvPr>
          <p:cNvSpPr txBox="1">
            <a:spLocks noChangeArrowheads="1"/>
          </p:cNvSpPr>
          <p:nvPr/>
        </p:nvSpPr>
        <p:spPr>
          <a:xfrm>
            <a:off x="609600" y="1600201"/>
            <a:ext cx="8053137" cy="4495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NZ" altLang="en-US" sz="2400" dirty="0"/>
              <a:t>Surface texture describes the variation of the surface from a perfect surface. </a:t>
            </a:r>
          </a:p>
          <a:p>
            <a:pPr>
              <a:lnSpc>
                <a:spcPct val="80000"/>
              </a:lnSpc>
            </a:pPr>
            <a:endParaRPr lang="en-NZ" altLang="en-US" sz="2400" b="1" dirty="0"/>
          </a:p>
          <a:p>
            <a:pPr>
              <a:lnSpc>
                <a:spcPct val="80000"/>
              </a:lnSpc>
            </a:pPr>
            <a:r>
              <a:rPr lang="en-NZ" altLang="en-US" sz="2400" b="1" dirty="0"/>
              <a:t>Surface texture is made up of </a:t>
            </a:r>
          </a:p>
          <a:p>
            <a:pPr lvl="1">
              <a:lnSpc>
                <a:spcPct val="80000"/>
              </a:lnSpc>
            </a:pPr>
            <a:r>
              <a:rPr lang="en-NZ" altLang="en-US" b="1" dirty="0"/>
              <a:t>Roughness</a:t>
            </a:r>
            <a:endParaRPr lang="en-NZ" altLang="en-US" dirty="0"/>
          </a:p>
          <a:p>
            <a:pPr lvl="1">
              <a:lnSpc>
                <a:spcPct val="80000"/>
              </a:lnSpc>
            </a:pPr>
            <a:r>
              <a:rPr lang="en-NZ" altLang="en-US" b="1" dirty="0"/>
              <a:t>Waviness</a:t>
            </a:r>
            <a:r>
              <a:rPr lang="en-NZ" altLang="en-US" dirty="0"/>
              <a:t>.</a:t>
            </a:r>
          </a:p>
          <a:p>
            <a:pPr lvl="1">
              <a:lnSpc>
                <a:spcPct val="80000"/>
              </a:lnSpc>
            </a:pPr>
            <a:r>
              <a:rPr lang="en-NZ" altLang="en-US" b="1" dirty="0"/>
              <a:t>Lay</a:t>
            </a:r>
            <a:endParaRPr lang="en-NZ" altLang="en-US" dirty="0"/>
          </a:p>
          <a:p>
            <a:pPr lvl="1">
              <a:lnSpc>
                <a:spcPct val="80000"/>
              </a:lnSpc>
            </a:pPr>
            <a:r>
              <a:rPr lang="en-NZ" altLang="en-US" b="1" dirty="0"/>
              <a:t>Flaws</a:t>
            </a:r>
          </a:p>
          <a:p>
            <a:pPr>
              <a:lnSpc>
                <a:spcPct val="80000"/>
              </a:lnSpc>
              <a:buFontTx/>
              <a:buNone/>
            </a:pPr>
            <a:endParaRPr lang="en-NZ" altLang="en-US" sz="2400" b="1" dirty="0"/>
          </a:p>
          <a:p>
            <a:pPr>
              <a:lnSpc>
                <a:spcPct val="80000"/>
              </a:lnSpc>
              <a:buFontTx/>
              <a:buNone/>
            </a:pPr>
            <a:r>
              <a:rPr lang="en-NZ" altLang="en-US" sz="2400" b="1" dirty="0"/>
              <a:t>It is the topography of the surface.</a:t>
            </a:r>
          </a:p>
          <a:p>
            <a:pPr>
              <a:lnSpc>
                <a:spcPct val="80000"/>
              </a:lnSpc>
              <a:buFontTx/>
              <a:buNone/>
            </a:pPr>
            <a:endParaRPr lang="en-NZ" altLang="en-US" sz="2400" b="1" dirty="0"/>
          </a:p>
          <a:p>
            <a:pPr>
              <a:lnSpc>
                <a:spcPct val="80000"/>
              </a:lnSpc>
              <a:buFontTx/>
              <a:buNone/>
            </a:pPr>
            <a:r>
              <a:rPr lang="en-NZ" altLang="en-US" sz="2400" dirty="0"/>
              <a:t>	The term surface texture is preferable to surface finish as surface finish implies coatings and finishing techniques.</a:t>
            </a:r>
          </a:p>
          <a:p>
            <a:pPr>
              <a:lnSpc>
                <a:spcPct val="80000"/>
              </a:lnSpc>
              <a:buFontTx/>
              <a:buNone/>
            </a:pPr>
            <a:r>
              <a:rPr lang="en-NZ" altLang="en-US" sz="2400" dirty="0"/>
              <a:t>	(Painting, chrome plating etc)   </a:t>
            </a:r>
            <a:endParaRPr lang="en-GB" altLang="en-US" sz="2400" dirty="0"/>
          </a:p>
        </p:txBody>
      </p:sp>
      <p:pic>
        <p:nvPicPr>
          <p:cNvPr id="7" name="Picture 4" descr="TermsST ">
            <a:extLst>
              <a:ext uri="{FF2B5EF4-FFF2-40B4-BE49-F238E27FC236}">
                <a16:creationId xmlns:a16="http://schemas.microsoft.com/office/drawing/2014/main" id="{40818521-24E0-7958-A822-4CE8E1F1C3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011" y="3048001"/>
            <a:ext cx="418698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4025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C43A06-E167-5984-9218-33D74C302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Rectangle 2">
            <a:extLst>
              <a:ext uri="{FF2B5EF4-FFF2-40B4-BE49-F238E27FC236}">
                <a16:creationId xmlns:a16="http://schemas.microsoft.com/office/drawing/2014/main" id="{4235A73E-6958-E877-0432-23EC73BAD6AC}"/>
              </a:ext>
            </a:extLst>
          </p:cNvPr>
          <p:cNvSpPr>
            <a:spLocks noGrp="1" noChangeArrowheads="1"/>
          </p:cNvSpPr>
          <p:nvPr>
            <p:ph type="title"/>
          </p:nvPr>
        </p:nvSpPr>
        <p:spPr>
          <a:xfrm>
            <a:off x="838200" y="365125"/>
            <a:ext cx="10515600" cy="1325563"/>
          </a:xfrm>
        </p:spPr>
        <p:txBody>
          <a:bodyPr/>
          <a:lstStyle/>
          <a:p>
            <a:pPr eaLnBrk="1" hangingPunct="1"/>
            <a:r>
              <a:rPr lang="en-NZ" altLang="en-US" dirty="0">
                <a:solidFill>
                  <a:srgbClr val="0070C0"/>
                </a:solidFill>
              </a:rPr>
              <a:t>Roughness</a:t>
            </a:r>
            <a:endParaRPr lang="en-GB" altLang="en-US" dirty="0">
              <a:solidFill>
                <a:srgbClr val="0070C0"/>
              </a:solidFill>
            </a:endParaRPr>
          </a:p>
        </p:txBody>
      </p:sp>
      <p:sp>
        <p:nvSpPr>
          <p:cNvPr id="6" name="Rectangle 3">
            <a:extLst>
              <a:ext uri="{FF2B5EF4-FFF2-40B4-BE49-F238E27FC236}">
                <a16:creationId xmlns:a16="http://schemas.microsoft.com/office/drawing/2014/main" id="{A198540F-CF4B-6A31-BEAD-88CA820772A8}"/>
              </a:ext>
            </a:extLst>
          </p:cNvPr>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altLang="en-US" sz="3200" dirty="0"/>
              <a:t>The closely spaced peaks and valleys produced by the machining process </a:t>
            </a:r>
            <a:endParaRPr lang="en-GB" altLang="en-US" sz="3200" dirty="0"/>
          </a:p>
        </p:txBody>
      </p:sp>
      <p:sp>
        <p:nvSpPr>
          <p:cNvPr id="7" name="TextBox 6">
            <a:extLst>
              <a:ext uri="{FF2B5EF4-FFF2-40B4-BE49-F238E27FC236}">
                <a16:creationId xmlns:a16="http://schemas.microsoft.com/office/drawing/2014/main" id="{89FE3195-A506-39D2-4062-785897C1F91F}"/>
              </a:ext>
            </a:extLst>
          </p:cNvPr>
          <p:cNvSpPr txBox="1"/>
          <p:nvPr/>
        </p:nvSpPr>
        <p:spPr>
          <a:xfrm>
            <a:off x="838199" y="4761655"/>
            <a:ext cx="9726227" cy="1569660"/>
          </a:xfrm>
          <a:prstGeom prst="rect">
            <a:avLst/>
          </a:prstGeom>
          <a:noFill/>
        </p:spPr>
        <p:txBody>
          <a:bodyPr wrap="square">
            <a:spAutoFit/>
          </a:bodyPr>
          <a:lstStyle/>
          <a:p>
            <a:pPr marL="285750" indent="-285750" eaLnBrk="1" hangingPunct="1">
              <a:buFont typeface="Arial" panose="020B0604020202020204" pitchFamily="34" charset="0"/>
              <a:buChar char="•"/>
            </a:pPr>
            <a:r>
              <a:rPr lang="en-NZ" altLang="en-US" sz="3200" dirty="0"/>
              <a:t>Repeated widely spaced irregularities generally resulting from machine vibrations of chatter in the machine</a:t>
            </a:r>
            <a:endParaRPr lang="en-GB" altLang="en-US" sz="3200" dirty="0"/>
          </a:p>
        </p:txBody>
      </p:sp>
      <p:sp>
        <p:nvSpPr>
          <p:cNvPr id="8" name="TextBox 7">
            <a:extLst>
              <a:ext uri="{FF2B5EF4-FFF2-40B4-BE49-F238E27FC236}">
                <a16:creationId xmlns:a16="http://schemas.microsoft.com/office/drawing/2014/main" id="{5894F9B1-7E77-0A35-E300-2351E42B0335}"/>
              </a:ext>
            </a:extLst>
          </p:cNvPr>
          <p:cNvSpPr txBox="1"/>
          <p:nvPr/>
        </p:nvSpPr>
        <p:spPr>
          <a:xfrm>
            <a:off x="838199" y="3531014"/>
            <a:ext cx="6156664" cy="769441"/>
          </a:xfrm>
          <a:prstGeom prst="rect">
            <a:avLst/>
          </a:prstGeom>
          <a:noFill/>
        </p:spPr>
        <p:txBody>
          <a:bodyPr wrap="square">
            <a:spAutoFit/>
          </a:bodyPr>
          <a:lstStyle/>
          <a:p>
            <a:r>
              <a:rPr lang="en-NZ" altLang="en-US" sz="4400" dirty="0">
                <a:solidFill>
                  <a:srgbClr val="0070C0"/>
                </a:solidFill>
                <a:latin typeface="+mj-lt"/>
              </a:rPr>
              <a:t>Waviness</a:t>
            </a:r>
            <a:endParaRPr lang="en-US" sz="4400" dirty="0">
              <a:latin typeface="+mj-lt"/>
            </a:endParaRPr>
          </a:p>
        </p:txBody>
      </p:sp>
    </p:spTree>
    <p:extLst>
      <p:ext uri="{BB962C8B-B14F-4D97-AF65-F5344CB8AC3E}">
        <p14:creationId xmlns:p14="http://schemas.microsoft.com/office/powerpoint/2010/main" val="36617270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B5E799-21CE-A3BC-4143-CFB2055834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Rectangle 2">
            <a:extLst>
              <a:ext uri="{FF2B5EF4-FFF2-40B4-BE49-F238E27FC236}">
                <a16:creationId xmlns:a16="http://schemas.microsoft.com/office/drawing/2014/main" id="{860C81B8-9314-A823-F520-F9B213F588E4}"/>
              </a:ext>
            </a:extLst>
          </p:cNvPr>
          <p:cNvSpPr>
            <a:spLocks noGrp="1" noChangeArrowheads="1"/>
          </p:cNvSpPr>
          <p:nvPr>
            <p:ph type="title"/>
          </p:nvPr>
        </p:nvSpPr>
        <p:spPr>
          <a:xfrm>
            <a:off x="838200" y="365125"/>
            <a:ext cx="10515600" cy="1325563"/>
          </a:xfrm>
        </p:spPr>
        <p:txBody>
          <a:bodyPr/>
          <a:lstStyle/>
          <a:p>
            <a:pPr eaLnBrk="1" hangingPunct="1"/>
            <a:r>
              <a:rPr lang="en-NZ" altLang="en-US" dirty="0">
                <a:solidFill>
                  <a:srgbClr val="0070C0"/>
                </a:solidFill>
              </a:rPr>
              <a:t>Profile</a:t>
            </a:r>
            <a:endParaRPr lang="en-GB" altLang="en-US" dirty="0">
              <a:solidFill>
                <a:srgbClr val="0070C0"/>
              </a:solidFill>
            </a:endParaRPr>
          </a:p>
        </p:txBody>
      </p:sp>
      <p:pic>
        <p:nvPicPr>
          <p:cNvPr id="6" name="Picture 4" descr="Profile">
            <a:extLst>
              <a:ext uri="{FF2B5EF4-FFF2-40B4-BE49-F238E27FC236}">
                <a16:creationId xmlns:a16="http://schemas.microsoft.com/office/drawing/2014/main" id="{6D8A8262-2BBF-F1DC-6144-949674D10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276" y="962526"/>
            <a:ext cx="6200440" cy="349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a:extLst>
              <a:ext uri="{FF2B5EF4-FFF2-40B4-BE49-F238E27FC236}">
                <a16:creationId xmlns:a16="http://schemas.microsoft.com/office/drawing/2014/main" id="{22C4DE35-FED4-E1A4-3455-39CA711F6263}"/>
              </a:ext>
            </a:extLst>
          </p:cNvPr>
          <p:cNvSpPr txBox="1">
            <a:spLocks noChangeArrowheads="1"/>
          </p:cNvSpPr>
          <p:nvPr/>
        </p:nvSpPr>
        <p:spPr bwMode="auto">
          <a:xfrm>
            <a:off x="2855913" y="4581526"/>
            <a:ext cx="72009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en-NZ" altLang="en-US" sz="2800" dirty="0">
                <a:solidFill>
                  <a:srgbClr val="000000"/>
                </a:solidFill>
                <a:latin typeface="+mn-lt"/>
              </a:rPr>
              <a:t>Profile is the shape of the surface. </a:t>
            </a:r>
          </a:p>
          <a:p>
            <a:pPr algn="ctr" fontAlgn="base">
              <a:spcBef>
                <a:spcPct val="50000"/>
              </a:spcBef>
              <a:spcAft>
                <a:spcPct val="0"/>
              </a:spcAft>
              <a:buNone/>
            </a:pPr>
            <a:r>
              <a:rPr lang="en-NZ" altLang="en-US" sz="2800" dirty="0">
                <a:solidFill>
                  <a:srgbClr val="000000"/>
                </a:solidFill>
                <a:latin typeface="+mn-lt"/>
              </a:rPr>
              <a:t>It is made up of roughness  and weariness. </a:t>
            </a:r>
          </a:p>
          <a:p>
            <a:pPr algn="ctr" fontAlgn="base">
              <a:spcBef>
                <a:spcPct val="50000"/>
              </a:spcBef>
              <a:spcAft>
                <a:spcPct val="0"/>
              </a:spcAft>
              <a:buNone/>
            </a:pPr>
            <a:r>
              <a:rPr lang="en-NZ" altLang="en-US" sz="2800" dirty="0">
                <a:solidFill>
                  <a:srgbClr val="000000"/>
                </a:solidFill>
                <a:latin typeface="+mn-lt"/>
              </a:rPr>
              <a:t>Profile is influenced by the tool type and shape. </a:t>
            </a:r>
            <a:endParaRPr lang="en-GB" altLang="en-US" sz="2800" dirty="0">
              <a:solidFill>
                <a:srgbClr val="000000"/>
              </a:solidFill>
              <a:latin typeface="+mn-lt"/>
            </a:endParaRPr>
          </a:p>
        </p:txBody>
      </p:sp>
    </p:spTree>
    <p:extLst>
      <p:ext uri="{BB962C8B-B14F-4D97-AF65-F5344CB8AC3E}">
        <p14:creationId xmlns:p14="http://schemas.microsoft.com/office/powerpoint/2010/main" val="334312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BA0613-4663-8E1F-0331-9F66A54473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Rectangle 2">
            <a:extLst>
              <a:ext uri="{FF2B5EF4-FFF2-40B4-BE49-F238E27FC236}">
                <a16:creationId xmlns:a16="http://schemas.microsoft.com/office/drawing/2014/main" id="{5AF1040E-E4D6-0693-7830-E36B5D70F183}"/>
              </a:ext>
            </a:extLst>
          </p:cNvPr>
          <p:cNvSpPr>
            <a:spLocks noGrp="1" noChangeArrowheads="1"/>
          </p:cNvSpPr>
          <p:nvPr>
            <p:ph type="title"/>
          </p:nvPr>
        </p:nvSpPr>
        <p:spPr>
          <a:xfrm>
            <a:off x="838200" y="365125"/>
            <a:ext cx="10515600" cy="1325563"/>
          </a:xfrm>
        </p:spPr>
        <p:txBody>
          <a:bodyPr/>
          <a:lstStyle/>
          <a:p>
            <a:pPr eaLnBrk="1" hangingPunct="1"/>
            <a:r>
              <a:rPr lang="en-NZ" altLang="en-US" dirty="0">
                <a:solidFill>
                  <a:srgbClr val="0070C0"/>
                </a:solidFill>
              </a:rPr>
              <a:t>Lay</a:t>
            </a:r>
            <a:endParaRPr lang="en-GB" altLang="en-US" dirty="0">
              <a:solidFill>
                <a:srgbClr val="0070C0"/>
              </a:solidFill>
            </a:endParaRPr>
          </a:p>
        </p:txBody>
      </p:sp>
      <p:pic>
        <p:nvPicPr>
          <p:cNvPr id="6" name="Picture 8" descr="Lay Pattens">
            <a:extLst>
              <a:ext uri="{FF2B5EF4-FFF2-40B4-BE49-F238E27FC236}">
                <a16:creationId xmlns:a16="http://schemas.microsoft.com/office/drawing/2014/main" id="{5883F457-AC61-32F5-A622-7506458B84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819" y="2960688"/>
            <a:ext cx="6383338"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a:extLst>
              <a:ext uri="{FF2B5EF4-FFF2-40B4-BE49-F238E27FC236}">
                <a16:creationId xmlns:a16="http://schemas.microsoft.com/office/drawing/2014/main" id="{CF8D4BEA-D6D9-2245-EEFC-C20BBF87A546}"/>
              </a:ext>
            </a:extLst>
          </p:cNvPr>
          <p:cNvSpPr txBox="1">
            <a:spLocks noChangeArrowheads="1"/>
          </p:cNvSpPr>
          <p:nvPr/>
        </p:nvSpPr>
        <p:spPr bwMode="auto">
          <a:xfrm>
            <a:off x="2314575" y="919073"/>
            <a:ext cx="81375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en-NZ" altLang="en-US" sz="2400" b="1" dirty="0">
                <a:solidFill>
                  <a:srgbClr val="000000"/>
                </a:solidFill>
                <a:latin typeface="+mn-lt"/>
              </a:rPr>
              <a:t>Lay is the dominate pattern of marks left on the surface</a:t>
            </a:r>
            <a:r>
              <a:rPr lang="en-NZ" altLang="en-US" sz="2400" dirty="0">
                <a:solidFill>
                  <a:srgbClr val="000000"/>
                </a:solidFill>
                <a:latin typeface="+mn-lt"/>
              </a:rPr>
              <a:t> </a:t>
            </a:r>
            <a:r>
              <a:rPr lang="en-NZ" altLang="en-US" sz="2400" b="1" dirty="0">
                <a:solidFill>
                  <a:srgbClr val="000000"/>
                </a:solidFill>
                <a:latin typeface="+mn-lt"/>
              </a:rPr>
              <a:t>arising from</a:t>
            </a:r>
            <a:r>
              <a:rPr lang="en-NZ" altLang="en-US" sz="2400" dirty="0">
                <a:solidFill>
                  <a:srgbClr val="000000"/>
                </a:solidFill>
                <a:latin typeface="+mn-lt"/>
              </a:rPr>
              <a:t> </a:t>
            </a:r>
            <a:r>
              <a:rPr lang="en-NZ" altLang="en-US" sz="2400" b="1" dirty="0">
                <a:solidFill>
                  <a:srgbClr val="000000"/>
                </a:solidFill>
                <a:latin typeface="+mn-lt"/>
              </a:rPr>
              <a:t>machining  processes (tool type, feed rate, and machine type) Indicated by </a:t>
            </a:r>
            <a:r>
              <a:rPr lang="en-NZ" altLang="en-US" sz="2400" b="1" dirty="0">
                <a:solidFill>
                  <a:srgbClr val="000000"/>
                </a:solidFill>
                <a:latin typeface="+mn-lt"/>
                <a:hlinkClick r:id="rId4" action="ppaction://hlinksldjump"/>
              </a:rPr>
              <a:t>symbol </a:t>
            </a:r>
            <a:endParaRPr lang="en-GB" altLang="en-US" sz="2400" b="1" dirty="0">
              <a:solidFill>
                <a:srgbClr val="000000"/>
              </a:solidFill>
              <a:latin typeface="+mn-lt"/>
            </a:endParaRPr>
          </a:p>
        </p:txBody>
      </p:sp>
      <p:sp>
        <p:nvSpPr>
          <p:cNvPr id="8" name="Text Box 11">
            <a:extLst>
              <a:ext uri="{FF2B5EF4-FFF2-40B4-BE49-F238E27FC236}">
                <a16:creationId xmlns:a16="http://schemas.microsoft.com/office/drawing/2014/main" id="{7AD7125E-4012-7532-BB4D-ECF6AEA9292C}"/>
              </a:ext>
            </a:extLst>
          </p:cNvPr>
          <p:cNvSpPr txBox="1">
            <a:spLocks noChangeArrowheads="1"/>
          </p:cNvSpPr>
          <p:nvPr/>
        </p:nvSpPr>
        <p:spPr bwMode="auto">
          <a:xfrm>
            <a:off x="3287714" y="3933826"/>
            <a:ext cx="1081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NZ" altLang="en-US" sz="1800" b="1">
                <a:solidFill>
                  <a:srgbClr val="003399"/>
                </a:solidFill>
              </a:rPr>
              <a:t>Parallel </a:t>
            </a:r>
            <a:endParaRPr lang="en-GB" altLang="en-US" sz="1800" b="1">
              <a:solidFill>
                <a:srgbClr val="003399"/>
              </a:solidFill>
            </a:endParaRPr>
          </a:p>
        </p:txBody>
      </p:sp>
      <p:sp>
        <p:nvSpPr>
          <p:cNvPr id="9" name="Text Box 12">
            <a:extLst>
              <a:ext uri="{FF2B5EF4-FFF2-40B4-BE49-F238E27FC236}">
                <a16:creationId xmlns:a16="http://schemas.microsoft.com/office/drawing/2014/main" id="{6CD591A0-5B29-28A7-743F-FB5BBCC243F0}"/>
              </a:ext>
            </a:extLst>
          </p:cNvPr>
          <p:cNvSpPr txBox="1">
            <a:spLocks noChangeArrowheads="1"/>
          </p:cNvSpPr>
          <p:nvPr/>
        </p:nvSpPr>
        <p:spPr bwMode="auto">
          <a:xfrm>
            <a:off x="5232401" y="3933826"/>
            <a:ext cx="1871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NZ" altLang="en-US" sz="1800" b="1">
                <a:solidFill>
                  <a:srgbClr val="003399"/>
                </a:solidFill>
              </a:rPr>
              <a:t>Perpendicular</a:t>
            </a:r>
            <a:endParaRPr lang="en-GB" altLang="en-US" sz="1800" b="1">
              <a:solidFill>
                <a:srgbClr val="003399"/>
              </a:solidFill>
            </a:endParaRPr>
          </a:p>
        </p:txBody>
      </p:sp>
      <p:sp>
        <p:nvSpPr>
          <p:cNvPr id="10" name="Text Box 13">
            <a:extLst>
              <a:ext uri="{FF2B5EF4-FFF2-40B4-BE49-F238E27FC236}">
                <a16:creationId xmlns:a16="http://schemas.microsoft.com/office/drawing/2014/main" id="{73504F4E-C42E-9662-E361-7A23D5414FF3}"/>
              </a:ext>
            </a:extLst>
          </p:cNvPr>
          <p:cNvSpPr txBox="1">
            <a:spLocks noChangeArrowheads="1"/>
          </p:cNvSpPr>
          <p:nvPr/>
        </p:nvSpPr>
        <p:spPr bwMode="auto">
          <a:xfrm>
            <a:off x="7824789" y="3933826"/>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NZ" altLang="en-US" sz="1800" b="1">
                <a:solidFill>
                  <a:srgbClr val="003399"/>
                </a:solidFill>
              </a:rPr>
              <a:t>Diagonal</a:t>
            </a:r>
            <a:endParaRPr lang="en-GB" altLang="en-US" sz="1800" b="1">
              <a:solidFill>
                <a:srgbClr val="003399"/>
              </a:solidFill>
            </a:endParaRPr>
          </a:p>
        </p:txBody>
      </p:sp>
      <p:sp>
        <p:nvSpPr>
          <p:cNvPr id="11" name="Text Box 14">
            <a:extLst>
              <a:ext uri="{FF2B5EF4-FFF2-40B4-BE49-F238E27FC236}">
                <a16:creationId xmlns:a16="http://schemas.microsoft.com/office/drawing/2014/main" id="{D7F9A3D7-7988-DC55-82E0-9071A711A739}"/>
              </a:ext>
            </a:extLst>
          </p:cNvPr>
          <p:cNvSpPr txBox="1">
            <a:spLocks noChangeArrowheads="1"/>
          </p:cNvSpPr>
          <p:nvPr/>
        </p:nvSpPr>
        <p:spPr bwMode="auto">
          <a:xfrm>
            <a:off x="3359150" y="5589588"/>
            <a:ext cx="15128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NZ" altLang="en-US" sz="1800" b="1">
                <a:solidFill>
                  <a:srgbClr val="003399"/>
                </a:solidFill>
              </a:rPr>
              <a:t>Multi</a:t>
            </a:r>
            <a:r>
              <a:rPr lang="en-NZ" altLang="en-US" sz="1800">
                <a:solidFill>
                  <a:srgbClr val="000000"/>
                </a:solidFill>
              </a:rPr>
              <a:t> </a:t>
            </a:r>
            <a:endParaRPr lang="en-GB" altLang="en-US" sz="1800">
              <a:solidFill>
                <a:srgbClr val="000000"/>
              </a:solidFill>
            </a:endParaRPr>
          </a:p>
        </p:txBody>
      </p:sp>
      <p:sp>
        <p:nvSpPr>
          <p:cNvPr id="12" name="Text Box 15">
            <a:extLst>
              <a:ext uri="{FF2B5EF4-FFF2-40B4-BE49-F238E27FC236}">
                <a16:creationId xmlns:a16="http://schemas.microsoft.com/office/drawing/2014/main" id="{B2DEE9EA-D471-7165-F47B-C03099794512}"/>
              </a:ext>
            </a:extLst>
          </p:cNvPr>
          <p:cNvSpPr txBox="1">
            <a:spLocks noChangeArrowheads="1"/>
          </p:cNvSpPr>
          <p:nvPr/>
        </p:nvSpPr>
        <p:spPr bwMode="auto">
          <a:xfrm>
            <a:off x="5591176" y="5589588"/>
            <a:ext cx="158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NZ" altLang="en-US" sz="1800" b="1">
                <a:solidFill>
                  <a:srgbClr val="003399"/>
                </a:solidFill>
              </a:rPr>
              <a:t>Circular</a:t>
            </a:r>
            <a:endParaRPr lang="en-GB" altLang="en-US" sz="1800" b="1">
              <a:solidFill>
                <a:srgbClr val="003399"/>
              </a:solidFill>
            </a:endParaRPr>
          </a:p>
        </p:txBody>
      </p:sp>
      <p:sp>
        <p:nvSpPr>
          <p:cNvPr id="13" name="Text Box 16">
            <a:extLst>
              <a:ext uri="{FF2B5EF4-FFF2-40B4-BE49-F238E27FC236}">
                <a16:creationId xmlns:a16="http://schemas.microsoft.com/office/drawing/2014/main" id="{E7F78B55-DE2C-4056-B63C-617ADA5ED193}"/>
              </a:ext>
            </a:extLst>
          </p:cNvPr>
          <p:cNvSpPr txBox="1">
            <a:spLocks noChangeArrowheads="1"/>
          </p:cNvSpPr>
          <p:nvPr/>
        </p:nvSpPr>
        <p:spPr bwMode="auto">
          <a:xfrm>
            <a:off x="7967663" y="5589588"/>
            <a:ext cx="2089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NZ" altLang="en-US" sz="1800" b="1">
                <a:solidFill>
                  <a:srgbClr val="003399"/>
                </a:solidFill>
              </a:rPr>
              <a:t>Radial</a:t>
            </a:r>
            <a:endParaRPr lang="en-GB" altLang="en-US" sz="1800" b="1">
              <a:solidFill>
                <a:srgbClr val="003399"/>
              </a:solidFill>
            </a:endParaRPr>
          </a:p>
        </p:txBody>
      </p:sp>
      <p:sp>
        <p:nvSpPr>
          <p:cNvPr id="14" name="Text Box 17">
            <a:extLst>
              <a:ext uri="{FF2B5EF4-FFF2-40B4-BE49-F238E27FC236}">
                <a16:creationId xmlns:a16="http://schemas.microsoft.com/office/drawing/2014/main" id="{42CA5E8D-822B-CF63-C55C-1E39E916D124}"/>
              </a:ext>
            </a:extLst>
          </p:cNvPr>
          <p:cNvSpPr txBox="1">
            <a:spLocks noChangeArrowheads="1"/>
          </p:cNvSpPr>
          <p:nvPr/>
        </p:nvSpPr>
        <p:spPr bwMode="auto">
          <a:xfrm>
            <a:off x="4943475" y="2492376"/>
            <a:ext cx="2592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NZ" altLang="en-US" sz="2000" b="1">
                <a:solidFill>
                  <a:srgbClr val="003399"/>
                </a:solidFill>
              </a:rPr>
              <a:t>Plane of Projection</a:t>
            </a:r>
            <a:endParaRPr lang="en-GB" altLang="en-US" sz="2000" b="1">
              <a:solidFill>
                <a:srgbClr val="003399"/>
              </a:solidFill>
            </a:endParaRPr>
          </a:p>
        </p:txBody>
      </p:sp>
      <p:sp>
        <p:nvSpPr>
          <p:cNvPr id="15" name="Line 18">
            <a:extLst>
              <a:ext uri="{FF2B5EF4-FFF2-40B4-BE49-F238E27FC236}">
                <a16:creationId xmlns:a16="http://schemas.microsoft.com/office/drawing/2014/main" id="{85A8D862-1F83-B6E8-7D28-7FC0633C97A9}"/>
              </a:ext>
            </a:extLst>
          </p:cNvPr>
          <p:cNvSpPr>
            <a:spLocks noChangeShapeType="1"/>
          </p:cNvSpPr>
          <p:nvPr/>
        </p:nvSpPr>
        <p:spPr bwMode="auto">
          <a:xfrm>
            <a:off x="4583113" y="2420938"/>
            <a:ext cx="2952750" cy="0"/>
          </a:xfrm>
          <a:prstGeom prst="line">
            <a:avLst/>
          </a:prstGeom>
          <a:noFill/>
          <a:ln w="6350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IN">
              <a:solidFill>
                <a:srgbClr val="000000"/>
              </a:solidFill>
              <a:latin typeface="Arial" panose="020B0604020202020204" pitchFamily="34" charset="0"/>
            </a:endParaRPr>
          </a:p>
        </p:txBody>
      </p:sp>
    </p:spTree>
    <p:extLst>
      <p:ext uri="{BB962C8B-B14F-4D97-AF65-F5344CB8AC3E}">
        <p14:creationId xmlns:p14="http://schemas.microsoft.com/office/powerpoint/2010/main" val="3666221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9CDB88-BB89-E13F-FAC2-B1244D4A85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Rectangle 2">
            <a:extLst>
              <a:ext uri="{FF2B5EF4-FFF2-40B4-BE49-F238E27FC236}">
                <a16:creationId xmlns:a16="http://schemas.microsoft.com/office/drawing/2014/main" id="{0C075536-C321-96E3-C982-6C93822167B4}"/>
              </a:ext>
            </a:extLst>
          </p:cNvPr>
          <p:cNvSpPr>
            <a:spLocks noGrp="1" noChangeArrowheads="1"/>
          </p:cNvSpPr>
          <p:nvPr>
            <p:ph type="title"/>
          </p:nvPr>
        </p:nvSpPr>
        <p:spPr>
          <a:xfrm>
            <a:off x="838200" y="365125"/>
            <a:ext cx="10515600" cy="1325563"/>
          </a:xfrm>
        </p:spPr>
        <p:txBody>
          <a:bodyPr/>
          <a:lstStyle/>
          <a:p>
            <a:pPr eaLnBrk="1" hangingPunct="1"/>
            <a:r>
              <a:rPr lang="en-NZ" altLang="en-US" dirty="0">
                <a:solidFill>
                  <a:srgbClr val="0070C0"/>
                </a:solidFill>
              </a:rPr>
              <a:t>Lay Symbols </a:t>
            </a:r>
            <a:endParaRPr lang="en-GB" altLang="en-US" dirty="0">
              <a:solidFill>
                <a:srgbClr val="0070C0"/>
              </a:solidFill>
            </a:endParaRPr>
          </a:p>
        </p:txBody>
      </p:sp>
      <p:pic>
        <p:nvPicPr>
          <p:cNvPr id="6" name="Picture 5" descr="LaySmbol">
            <a:extLst>
              <a:ext uri="{FF2B5EF4-FFF2-40B4-BE49-F238E27FC236}">
                <a16:creationId xmlns:a16="http://schemas.microsoft.com/office/drawing/2014/main" id="{336D4831-772A-E2FF-A513-F7EE774681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0062" y="1484313"/>
            <a:ext cx="7684169" cy="449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1258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5957AB-C7A2-FDEC-45ED-340338FF04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Rectangle 2">
            <a:extLst>
              <a:ext uri="{FF2B5EF4-FFF2-40B4-BE49-F238E27FC236}">
                <a16:creationId xmlns:a16="http://schemas.microsoft.com/office/drawing/2014/main" id="{46ECE94B-D362-66A0-331C-9EE920C5C4A6}"/>
              </a:ext>
            </a:extLst>
          </p:cNvPr>
          <p:cNvSpPr>
            <a:spLocks noGrp="1" noChangeArrowheads="1"/>
          </p:cNvSpPr>
          <p:nvPr>
            <p:ph type="title"/>
          </p:nvPr>
        </p:nvSpPr>
        <p:spPr>
          <a:xfrm>
            <a:off x="838200" y="365125"/>
            <a:ext cx="10515600" cy="1325563"/>
          </a:xfrm>
        </p:spPr>
        <p:txBody>
          <a:bodyPr/>
          <a:lstStyle/>
          <a:p>
            <a:pPr eaLnBrk="1" hangingPunct="1"/>
            <a:r>
              <a:rPr lang="en-NZ" altLang="en-US" dirty="0">
                <a:solidFill>
                  <a:srgbClr val="0070C0"/>
                </a:solidFill>
              </a:rPr>
              <a:t>Drawing Symbols</a:t>
            </a:r>
            <a:endParaRPr lang="en-GB" altLang="en-US" dirty="0">
              <a:solidFill>
                <a:srgbClr val="0070C0"/>
              </a:solidFill>
            </a:endParaRPr>
          </a:p>
        </p:txBody>
      </p:sp>
      <p:graphicFrame>
        <p:nvGraphicFramePr>
          <p:cNvPr id="6" name="Object 10">
            <a:extLst>
              <a:ext uri="{FF2B5EF4-FFF2-40B4-BE49-F238E27FC236}">
                <a16:creationId xmlns:a16="http://schemas.microsoft.com/office/drawing/2014/main" id="{DE0E47DC-C5F3-1D77-D7BE-CD05B91C9258}"/>
              </a:ext>
            </a:extLst>
          </p:cNvPr>
          <p:cNvGraphicFramePr>
            <a:graphicFrameLocks noGrp="1" noChangeAspect="1"/>
          </p:cNvGraphicFramePr>
          <p:nvPr>
            <p:ph sz="half" idx="1"/>
          </p:nvPr>
        </p:nvGraphicFramePr>
        <p:xfrm>
          <a:off x="2628900" y="2947988"/>
          <a:ext cx="2743200" cy="1828800"/>
        </p:xfrm>
        <a:graphic>
          <a:graphicData uri="http://schemas.openxmlformats.org/presentationml/2006/ole">
            <mc:AlternateContent xmlns:mc="http://schemas.openxmlformats.org/markup-compatibility/2006">
              <mc:Choice xmlns:v="urn:schemas-microsoft-com:vml" Requires="v">
                <p:oleObj name="Picture" r:id="rId3" imgW="2743200" imgH="1828800" progId="Word.Picture.8">
                  <p:embed/>
                </p:oleObj>
              </mc:Choice>
              <mc:Fallback>
                <p:oleObj name="Picture" r:id="rId3" imgW="2743200" imgH="1828800" progId="Word.Picture.8">
                  <p:embed/>
                  <p:pic>
                    <p:nvPicPr>
                      <p:cNvPr id="30723" name="Object 10">
                        <a:extLst>
                          <a:ext uri="{FF2B5EF4-FFF2-40B4-BE49-F238E27FC236}">
                            <a16:creationId xmlns:a16="http://schemas.microsoft.com/office/drawing/2014/main" id="{C368114B-AAD4-EBBE-61EA-0BD45F12AA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900" y="2947988"/>
                        <a:ext cx="274320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 name="Picture 4" descr="BasicSymbol2">
            <a:extLst>
              <a:ext uri="{FF2B5EF4-FFF2-40B4-BE49-F238E27FC236}">
                <a16:creationId xmlns:a16="http://schemas.microsoft.com/office/drawing/2014/main" id="{686F5AE6-981F-2B82-3CCD-68D19B4948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9513" y="1484314"/>
            <a:ext cx="1731962"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a:extLst>
              <a:ext uri="{FF2B5EF4-FFF2-40B4-BE49-F238E27FC236}">
                <a16:creationId xmlns:a16="http://schemas.microsoft.com/office/drawing/2014/main" id="{16C8C1DA-97F5-9C0D-6DE5-2ED1B34CDEB0}"/>
              </a:ext>
            </a:extLst>
          </p:cNvPr>
          <p:cNvSpPr txBox="1">
            <a:spLocks noChangeArrowheads="1"/>
          </p:cNvSpPr>
          <p:nvPr/>
        </p:nvSpPr>
        <p:spPr bwMode="auto">
          <a:xfrm>
            <a:off x="5375275" y="2636838"/>
            <a:ext cx="4032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NZ" altLang="en-US" sz="1800">
                <a:solidFill>
                  <a:srgbClr val="000000"/>
                </a:solidFill>
              </a:rPr>
              <a:t>This symbol has a bar added to the top of the standard shaped symbol.</a:t>
            </a:r>
          </a:p>
        </p:txBody>
      </p:sp>
      <p:sp>
        <p:nvSpPr>
          <p:cNvPr id="9" name="Text Box 6">
            <a:extLst>
              <a:ext uri="{FF2B5EF4-FFF2-40B4-BE49-F238E27FC236}">
                <a16:creationId xmlns:a16="http://schemas.microsoft.com/office/drawing/2014/main" id="{FB1C3AA0-1676-98B1-5E90-5A8489432813}"/>
              </a:ext>
            </a:extLst>
          </p:cNvPr>
          <p:cNvSpPr txBox="1">
            <a:spLocks noChangeArrowheads="1"/>
          </p:cNvSpPr>
          <p:nvPr/>
        </p:nvSpPr>
        <p:spPr bwMode="auto">
          <a:xfrm>
            <a:off x="5448300" y="4652963"/>
            <a:ext cx="36718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NZ" altLang="en-US" sz="1800" dirty="0">
                <a:solidFill>
                  <a:srgbClr val="000000"/>
                </a:solidFill>
              </a:rPr>
              <a:t>Basic symbol with a bar added to the top of the right hand line.</a:t>
            </a:r>
            <a:endParaRPr lang="en-GB" altLang="en-US" sz="1800" dirty="0">
              <a:solidFill>
                <a:srgbClr val="000000"/>
              </a:solidFill>
            </a:endParaRPr>
          </a:p>
        </p:txBody>
      </p:sp>
      <p:sp>
        <p:nvSpPr>
          <p:cNvPr id="10" name="Text Box 7">
            <a:extLst>
              <a:ext uri="{FF2B5EF4-FFF2-40B4-BE49-F238E27FC236}">
                <a16:creationId xmlns:a16="http://schemas.microsoft.com/office/drawing/2014/main" id="{97E6C2CE-C1E8-25C2-604C-34B45D0DD5E2}"/>
              </a:ext>
            </a:extLst>
          </p:cNvPr>
          <p:cNvSpPr txBox="1">
            <a:spLocks noChangeArrowheads="1"/>
          </p:cNvSpPr>
          <p:nvPr/>
        </p:nvSpPr>
        <p:spPr bwMode="auto">
          <a:xfrm>
            <a:off x="5375276" y="3716338"/>
            <a:ext cx="43926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NZ" altLang="en-US" sz="1800" dirty="0">
                <a:solidFill>
                  <a:srgbClr val="000000"/>
                </a:solidFill>
              </a:rPr>
              <a:t>This symbol is a basic shaped symbol with a circle added in the groove.</a:t>
            </a:r>
            <a:endParaRPr lang="en-GB" altLang="en-US" sz="1800" dirty="0">
              <a:solidFill>
                <a:srgbClr val="000000"/>
              </a:solidFill>
            </a:endParaRPr>
          </a:p>
        </p:txBody>
      </p:sp>
      <p:sp>
        <p:nvSpPr>
          <p:cNvPr id="11" name="Text Box 9">
            <a:extLst>
              <a:ext uri="{FF2B5EF4-FFF2-40B4-BE49-F238E27FC236}">
                <a16:creationId xmlns:a16="http://schemas.microsoft.com/office/drawing/2014/main" id="{5F58FC91-26D9-ED95-FF28-8201F2C530E1}"/>
              </a:ext>
            </a:extLst>
          </p:cNvPr>
          <p:cNvSpPr txBox="1">
            <a:spLocks noChangeArrowheads="1"/>
          </p:cNvSpPr>
          <p:nvPr/>
        </p:nvSpPr>
        <p:spPr bwMode="auto">
          <a:xfrm>
            <a:off x="5375275" y="1557339"/>
            <a:ext cx="44656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NZ" altLang="en-US" sz="1800">
                <a:solidFill>
                  <a:srgbClr val="000000"/>
                </a:solidFill>
              </a:rPr>
              <a:t>Symbol has an angle of 60 degrees and an open top with two uneven sides. Basic shaped symbol.</a:t>
            </a:r>
            <a:endParaRPr lang="en-GB" altLang="en-US" sz="1800">
              <a:solidFill>
                <a:srgbClr val="000000"/>
              </a:solidFill>
            </a:endParaRPr>
          </a:p>
        </p:txBody>
      </p:sp>
      <p:sp>
        <p:nvSpPr>
          <p:cNvPr id="12" name="Text Box 12">
            <a:extLst>
              <a:ext uri="{FF2B5EF4-FFF2-40B4-BE49-F238E27FC236}">
                <a16:creationId xmlns:a16="http://schemas.microsoft.com/office/drawing/2014/main" id="{6E3E086C-E9E0-8B17-F758-D07284B87991}"/>
              </a:ext>
            </a:extLst>
          </p:cNvPr>
          <p:cNvSpPr txBox="1">
            <a:spLocks noChangeArrowheads="1"/>
          </p:cNvSpPr>
          <p:nvPr/>
        </p:nvSpPr>
        <p:spPr bwMode="auto">
          <a:xfrm>
            <a:off x="1919289" y="1628775"/>
            <a:ext cx="1800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NZ" altLang="en-US" sz="1800" dirty="0">
                <a:solidFill>
                  <a:srgbClr val="000000"/>
                </a:solidFill>
              </a:rPr>
              <a:t>Machining optional</a:t>
            </a:r>
            <a:endParaRPr lang="en-GB" altLang="en-US" sz="1800" dirty="0">
              <a:solidFill>
                <a:srgbClr val="000000"/>
              </a:solidFill>
            </a:endParaRPr>
          </a:p>
        </p:txBody>
      </p:sp>
      <p:sp>
        <p:nvSpPr>
          <p:cNvPr id="13" name="Text Box 13">
            <a:extLst>
              <a:ext uri="{FF2B5EF4-FFF2-40B4-BE49-F238E27FC236}">
                <a16:creationId xmlns:a16="http://schemas.microsoft.com/office/drawing/2014/main" id="{9E76F6DD-16D0-E904-8F3A-8BE840D8B412}"/>
              </a:ext>
            </a:extLst>
          </p:cNvPr>
          <p:cNvSpPr txBox="1">
            <a:spLocks noChangeArrowheads="1"/>
          </p:cNvSpPr>
          <p:nvPr/>
        </p:nvSpPr>
        <p:spPr bwMode="auto">
          <a:xfrm>
            <a:off x="1919288" y="2565400"/>
            <a:ext cx="215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NZ" altLang="en-US" sz="1800">
                <a:solidFill>
                  <a:srgbClr val="000000"/>
                </a:solidFill>
              </a:rPr>
              <a:t>Machine finish required</a:t>
            </a:r>
            <a:endParaRPr lang="en-GB" altLang="en-US" sz="1800">
              <a:solidFill>
                <a:srgbClr val="000000"/>
              </a:solidFill>
            </a:endParaRPr>
          </a:p>
        </p:txBody>
      </p:sp>
      <p:sp>
        <p:nvSpPr>
          <p:cNvPr id="14" name="Text Box 14">
            <a:extLst>
              <a:ext uri="{FF2B5EF4-FFF2-40B4-BE49-F238E27FC236}">
                <a16:creationId xmlns:a16="http://schemas.microsoft.com/office/drawing/2014/main" id="{50468971-86D2-DCD9-2DC9-2C908AA31764}"/>
              </a:ext>
            </a:extLst>
          </p:cNvPr>
          <p:cNvSpPr txBox="1">
            <a:spLocks noChangeArrowheads="1"/>
          </p:cNvSpPr>
          <p:nvPr/>
        </p:nvSpPr>
        <p:spPr bwMode="auto">
          <a:xfrm>
            <a:off x="1919289" y="3573464"/>
            <a:ext cx="172878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NZ" altLang="en-US" sz="1800">
                <a:solidFill>
                  <a:srgbClr val="000000"/>
                </a:solidFill>
              </a:rPr>
              <a:t>Removal of material not permitted</a:t>
            </a:r>
            <a:endParaRPr lang="en-GB" altLang="en-US" sz="1800">
              <a:solidFill>
                <a:srgbClr val="000000"/>
              </a:solidFill>
            </a:endParaRPr>
          </a:p>
        </p:txBody>
      </p:sp>
      <p:sp>
        <p:nvSpPr>
          <p:cNvPr id="15" name="Text Box 15">
            <a:extLst>
              <a:ext uri="{FF2B5EF4-FFF2-40B4-BE49-F238E27FC236}">
                <a16:creationId xmlns:a16="http://schemas.microsoft.com/office/drawing/2014/main" id="{FAC96705-895A-05F4-7D11-4DD5B3FA5048}"/>
              </a:ext>
            </a:extLst>
          </p:cNvPr>
          <p:cNvSpPr txBox="1">
            <a:spLocks noChangeArrowheads="1"/>
          </p:cNvSpPr>
          <p:nvPr/>
        </p:nvSpPr>
        <p:spPr bwMode="auto">
          <a:xfrm>
            <a:off x="1919289" y="4868863"/>
            <a:ext cx="19446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NZ" altLang="en-US" sz="1800">
                <a:solidFill>
                  <a:srgbClr val="000000"/>
                </a:solidFill>
              </a:rPr>
              <a:t>Special surface feature required</a:t>
            </a:r>
            <a:endParaRPr lang="en-GB" altLang="en-US" sz="1800">
              <a:solidFill>
                <a:srgbClr val="000000"/>
              </a:solidFill>
            </a:endParaRPr>
          </a:p>
        </p:txBody>
      </p:sp>
    </p:spTree>
    <p:extLst>
      <p:ext uri="{BB962C8B-B14F-4D97-AF65-F5344CB8AC3E}">
        <p14:creationId xmlns:p14="http://schemas.microsoft.com/office/powerpoint/2010/main" val="265999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59A657-CB6F-645E-0352-AEC898E74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Rectangle 2">
            <a:extLst>
              <a:ext uri="{FF2B5EF4-FFF2-40B4-BE49-F238E27FC236}">
                <a16:creationId xmlns:a16="http://schemas.microsoft.com/office/drawing/2014/main" id="{09757CD9-5845-C08F-7FE0-2832A4087B05}"/>
              </a:ext>
            </a:extLst>
          </p:cNvPr>
          <p:cNvSpPr>
            <a:spLocks noGrp="1" noChangeArrowheads="1"/>
          </p:cNvSpPr>
          <p:nvPr>
            <p:ph type="title"/>
          </p:nvPr>
        </p:nvSpPr>
        <p:spPr>
          <a:xfrm>
            <a:off x="838200" y="365125"/>
            <a:ext cx="10515600" cy="1325563"/>
          </a:xfrm>
        </p:spPr>
        <p:txBody>
          <a:bodyPr/>
          <a:lstStyle/>
          <a:p>
            <a:pPr eaLnBrk="1" hangingPunct="1"/>
            <a:r>
              <a:rPr lang="en-NZ" altLang="en-US" dirty="0">
                <a:solidFill>
                  <a:srgbClr val="0070C0"/>
                </a:solidFill>
              </a:rPr>
              <a:t>Drawing Symbol Notation </a:t>
            </a:r>
            <a:endParaRPr lang="en-GB" altLang="en-US" dirty="0">
              <a:solidFill>
                <a:srgbClr val="0070C0"/>
              </a:solidFill>
            </a:endParaRPr>
          </a:p>
        </p:txBody>
      </p:sp>
      <p:pic>
        <p:nvPicPr>
          <p:cNvPr id="6" name="Picture 4" descr="SymbolPartNN">
            <a:extLst>
              <a:ext uri="{FF2B5EF4-FFF2-40B4-BE49-F238E27FC236}">
                <a16:creationId xmlns:a16="http://schemas.microsoft.com/office/drawing/2014/main" id="{44186F04-4983-F0E1-312F-F244E556B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76475"/>
            <a:ext cx="29464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a:extLst>
              <a:ext uri="{FF2B5EF4-FFF2-40B4-BE49-F238E27FC236}">
                <a16:creationId xmlns:a16="http://schemas.microsoft.com/office/drawing/2014/main" id="{0AF1D6AF-5769-09F9-F97E-98EE3F721245}"/>
              </a:ext>
            </a:extLst>
          </p:cNvPr>
          <p:cNvSpPr txBox="1">
            <a:spLocks noChangeArrowheads="1"/>
          </p:cNvSpPr>
          <p:nvPr/>
        </p:nvSpPr>
        <p:spPr bwMode="auto">
          <a:xfrm>
            <a:off x="6959601" y="2420938"/>
            <a:ext cx="2735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1800" dirty="0">
                <a:hlinkClick r:id="rId4" action="ppaction://hlinksldjump">
                  <a:extLst>
                    <a:ext uri="{A12FA001-AC4F-418D-AE19-62706E023703}">
                      <ahyp:hlinkClr xmlns:ahyp="http://schemas.microsoft.com/office/drawing/2018/hyperlinkcolor" val="tx"/>
                    </a:ext>
                  </a:extLst>
                </a:hlinkClick>
              </a:rPr>
              <a:t>= Production Method</a:t>
            </a:r>
            <a:endParaRPr lang="en-GB" altLang="en-US" sz="1800" dirty="0"/>
          </a:p>
        </p:txBody>
      </p:sp>
      <p:sp>
        <p:nvSpPr>
          <p:cNvPr id="8" name="Text Box 8">
            <a:extLst>
              <a:ext uri="{FF2B5EF4-FFF2-40B4-BE49-F238E27FC236}">
                <a16:creationId xmlns:a16="http://schemas.microsoft.com/office/drawing/2014/main" id="{22F1C16F-A9C9-D5CC-04F8-459EC92E08EE}"/>
              </a:ext>
            </a:extLst>
          </p:cNvPr>
          <p:cNvSpPr txBox="1">
            <a:spLocks noChangeArrowheads="1"/>
          </p:cNvSpPr>
          <p:nvPr/>
        </p:nvSpPr>
        <p:spPr bwMode="auto">
          <a:xfrm>
            <a:off x="6672263" y="3573463"/>
            <a:ext cx="2736850"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1800" dirty="0">
                <a:hlinkClick r:id="" action="ppaction://noaction">
                  <a:extLst>
                    <a:ext uri="{A12FA001-AC4F-418D-AE19-62706E023703}">
                      <ahyp:hlinkClr xmlns:ahyp="http://schemas.microsoft.com/office/drawing/2018/hyperlinkcolor" val="tx"/>
                    </a:ext>
                  </a:extLst>
                </a:hlinkClick>
              </a:rPr>
              <a:t>= Direction of Lay</a:t>
            </a:r>
            <a:r>
              <a:rPr lang="en-US" altLang="en-US" sz="1800" dirty="0"/>
              <a:t>  using </a:t>
            </a:r>
          </a:p>
          <a:p>
            <a:pPr fontAlgn="base">
              <a:spcBef>
                <a:spcPct val="50000"/>
              </a:spcBef>
              <a:spcAft>
                <a:spcPct val="0"/>
              </a:spcAft>
              <a:buNone/>
            </a:pPr>
            <a:r>
              <a:rPr lang="en-US" altLang="en-US" sz="1800" dirty="0"/>
              <a:t>  </a:t>
            </a:r>
            <a:r>
              <a:rPr lang="en-US" altLang="en-US" sz="1800" dirty="0">
                <a:hlinkClick r:id="rId5" action="ppaction://hlinksldjump">
                  <a:extLst>
                    <a:ext uri="{A12FA001-AC4F-418D-AE19-62706E023703}">
                      <ahyp:hlinkClr xmlns:ahyp="http://schemas.microsoft.com/office/drawing/2018/hyperlinkcolor" val="tx"/>
                    </a:ext>
                  </a:extLst>
                </a:hlinkClick>
              </a:rPr>
              <a:t>Lay Symbols</a:t>
            </a:r>
            <a:endParaRPr lang="en-GB" altLang="en-US" sz="1800" dirty="0"/>
          </a:p>
        </p:txBody>
      </p:sp>
      <p:sp>
        <p:nvSpPr>
          <p:cNvPr id="9" name="Text Box 9">
            <a:extLst>
              <a:ext uri="{FF2B5EF4-FFF2-40B4-BE49-F238E27FC236}">
                <a16:creationId xmlns:a16="http://schemas.microsoft.com/office/drawing/2014/main" id="{E4C7DB40-1A29-73E7-A900-E91A69061734}"/>
              </a:ext>
            </a:extLst>
          </p:cNvPr>
          <p:cNvSpPr txBox="1">
            <a:spLocks noChangeArrowheads="1"/>
          </p:cNvSpPr>
          <p:nvPr/>
        </p:nvSpPr>
        <p:spPr bwMode="auto">
          <a:xfrm>
            <a:off x="7391400" y="2781301"/>
            <a:ext cx="32766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1800" dirty="0">
                <a:hlinkClick r:id="rId6" action="ppaction://hlinksldjump">
                  <a:extLst>
                    <a:ext uri="{A12FA001-AC4F-418D-AE19-62706E023703}">
                      <ahyp:hlinkClr xmlns:ahyp="http://schemas.microsoft.com/office/drawing/2018/hyperlinkcolor" val="tx"/>
                    </a:ext>
                  </a:extLst>
                </a:hlinkClick>
              </a:rPr>
              <a:t>C= Sampling Length</a:t>
            </a:r>
            <a:endParaRPr lang="en-US" altLang="en-US" sz="1800" dirty="0"/>
          </a:p>
          <a:p>
            <a:pPr fontAlgn="base">
              <a:spcBef>
                <a:spcPct val="50000"/>
              </a:spcBef>
              <a:spcAft>
                <a:spcPct val="0"/>
              </a:spcAft>
              <a:buNone/>
            </a:pPr>
            <a:r>
              <a:rPr lang="en-US" altLang="en-US" sz="1800" dirty="0">
                <a:hlinkClick r:id="rId7" action="ppaction://hlinksldjump">
                  <a:extLst>
                    <a:ext uri="{A12FA001-AC4F-418D-AE19-62706E023703}">
                      <ahyp:hlinkClr xmlns:ahyp="http://schemas.microsoft.com/office/drawing/2018/hyperlinkcolor" val="tx"/>
                    </a:ext>
                  </a:extLst>
                </a:hlinkClick>
              </a:rPr>
              <a:t>(f)= Other Roughness Values</a:t>
            </a:r>
            <a:endParaRPr lang="en-GB" altLang="en-US" sz="1800" dirty="0"/>
          </a:p>
        </p:txBody>
      </p:sp>
      <p:sp>
        <p:nvSpPr>
          <p:cNvPr id="10" name="Text Box 10">
            <a:extLst>
              <a:ext uri="{FF2B5EF4-FFF2-40B4-BE49-F238E27FC236}">
                <a16:creationId xmlns:a16="http://schemas.microsoft.com/office/drawing/2014/main" id="{A41F49C4-71A8-AE98-8795-78120ADEB744}"/>
              </a:ext>
            </a:extLst>
          </p:cNvPr>
          <p:cNvSpPr txBox="1">
            <a:spLocks noChangeArrowheads="1"/>
          </p:cNvSpPr>
          <p:nvPr/>
        </p:nvSpPr>
        <p:spPr bwMode="auto">
          <a:xfrm>
            <a:off x="3000375" y="3573463"/>
            <a:ext cx="2736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1800" dirty="0">
                <a:hlinkClick r:id="rId8" action="ppaction://hlinksldjump">
                  <a:extLst>
                    <a:ext uri="{A12FA001-AC4F-418D-AE19-62706E023703}">
                      <ahyp:hlinkClr xmlns:ahyp="http://schemas.microsoft.com/office/drawing/2018/hyperlinkcolor" val="tx"/>
                    </a:ext>
                  </a:extLst>
                </a:hlinkClick>
              </a:rPr>
              <a:t>Machining Allowance =</a:t>
            </a:r>
            <a:endParaRPr lang="en-GB" altLang="en-US" sz="1800" dirty="0"/>
          </a:p>
        </p:txBody>
      </p:sp>
      <p:sp>
        <p:nvSpPr>
          <p:cNvPr id="11" name="Text Box 13">
            <a:hlinkClick r:id="rId9" action="ppaction://hlinksldjump"/>
            <a:extLst>
              <a:ext uri="{FF2B5EF4-FFF2-40B4-BE49-F238E27FC236}">
                <a16:creationId xmlns:a16="http://schemas.microsoft.com/office/drawing/2014/main" id="{1B94E456-4BE0-A1B0-A84F-C570BCAB536B}"/>
              </a:ext>
            </a:extLst>
          </p:cNvPr>
          <p:cNvSpPr txBox="1">
            <a:spLocks noChangeArrowheads="1"/>
          </p:cNvSpPr>
          <p:nvPr/>
        </p:nvSpPr>
        <p:spPr bwMode="auto">
          <a:xfrm>
            <a:off x="2135188" y="2565401"/>
            <a:ext cx="381635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NZ" altLang="en-US" sz="1800" dirty="0">
                <a:hlinkClick r:id="rId9" action="ppaction://hlinksldjump">
                  <a:extLst>
                    <a:ext uri="{A12FA001-AC4F-418D-AE19-62706E023703}">
                      <ahyp:hlinkClr xmlns:ahyp="http://schemas.microsoft.com/office/drawing/2018/hyperlinkcolor" val="tx"/>
                    </a:ext>
                  </a:extLst>
                </a:hlinkClick>
              </a:rPr>
              <a:t>Roughness Grade Number </a:t>
            </a:r>
            <a:r>
              <a:rPr lang="en-NZ" altLang="en-US" sz="1800" dirty="0"/>
              <a:t> </a:t>
            </a:r>
          </a:p>
          <a:p>
            <a:pPr fontAlgn="base">
              <a:spcBef>
                <a:spcPct val="50000"/>
              </a:spcBef>
              <a:spcAft>
                <a:spcPct val="0"/>
              </a:spcAft>
              <a:buNone/>
            </a:pPr>
            <a:r>
              <a:rPr lang="en-NZ" altLang="en-US" sz="1800" dirty="0"/>
              <a:t>	or  </a:t>
            </a:r>
            <a:r>
              <a:rPr lang="en-NZ" altLang="en-US" sz="1800" dirty="0">
                <a:hlinkClick r:id="rId6" action="ppaction://hlinksldjump">
                  <a:extLst>
                    <a:ext uri="{A12FA001-AC4F-418D-AE19-62706E023703}">
                      <ahyp:hlinkClr xmlns:ahyp="http://schemas.microsoft.com/office/drawing/2018/hyperlinkcolor" val="tx"/>
                    </a:ext>
                  </a:extLst>
                </a:hlinkClick>
              </a:rPr>
              <a:t>Roughness Average  </a:t>
            </a:r>
            <a:r>
              <a:rPr lang="en-NZ" altLang="en-US" sz="1800" dirty="0"/>
              <a:t>=</a:t>
            </a:r>
            <a:endParaRPr lang="en-GB" altLang="en-US" sz="1800" dirty="0"/>
          </a:p>
        </p:txBody>
      </p:sp>
    </p:spTree>
    <p:extLst>
      <p:ext uri="{BB962C8B-B14F-4D97-AF65-F5344CB8AC3E}">
        <p14:creationId xmlns:p14="http://schemas.microsoft.com/office/powerpoint/2010/main" val="157443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ppt_x"/>
                                          </p:val>
                                        </p:tav>
                                        <p:tav tm="100000">
                                          <p:val>
                                            <p:strVal val="#ppt_x"/>
                                          </p:val>
                                        </p:tav>
                                      </p:tavLst>
                                    </p:anim>
                                    <p:anim calcmode="lin" valueType="num">
                                      <p:cBhvr additive="base">
                                        <p:cTn id="13" dur="10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 calcmode="lin" valueType="num">
                                      <p:cBhvr additive="base">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nodeType="after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 calcmode="lin" valueType="num">
                                      <p:cBhvr additive="base">
                                        <p:cTn id="3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nodeType="after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B45B33-9A61-A923-DCAC-8221AA45D7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6" name="TextBox 5">
            <a:extLst>
              <a:ext uri="{FF2B5EF4-FFF2-40B4-BE49-F238E27FC236}">
                <a16:creationId xmlns:a16="http://schemas.microsoft.com/office/drawing/2014/main" id="{0913D9E4-5A8A-3C75-E406-67985FAC22D0}"/>
              </a:ext>
            </a:extLst>
          </p:cNvPr>
          <p:cNvSpPr txBox="1"/>
          <p:nvPr/>
        </p:nvSpPr>
        <p:spPr>
          <a:xfrm>
            <a:off x="209550" y="371475"/>
            <a:ext cx="11772900" cy="7448193"/>
          </a:xfrm>
          <a:prstGeom prst="rect">
            <a:avLst/>
          </a:prstGeom>
          <a:noFill/>
        </p:spPr>
        <p:txBody>
          <a:bodyPr wrap="square">
            <a:spAutoFit/>
          </a:bodyPr>
          <a:lstStyle/>
          <a:p>
            <a:pPr marL="342900" indent="-342900" algn="just">
              <a:buFont typeface="Arial" panose="020B0604020202020204" pitchFamily="34" charset="0"/>
              <a:buChar char="•"/>
            </a:pPr>
            <a:endParaRPr lang="en-US" sz="2000" b="1" dirty="0"/>
          </a:p>
          <a:p>
            <a:pPr marL="342900" indent="-342900" algn="just">
              <a:buFont typeface="Arial" panose="020B0604020202020204" pitchFamily="34" charset="0"/>
              <a:buChar char="•"/>
            </a:pPr>
            <a:r>
              <a:rPr lang="en-US" sz="2000" b="1" dirty="0"/>
              <a:t>Facilitating Communication Across Disciplines</a:t>
            </a:r>
            <a:r>
              <a:rPr lang="en-US" sz="2000" dirty="0"/>
              <a:t>: Technical drawings bridge the gap between different disciplines involved in product development, such as engineering, manufacturing, and quality assurance. They provide a common language that all parties can understand and work from.</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b="1" dirty="0"/>
              <a:t>Reducing Errors and Rework: </a:t>
            </a:r>
            <a:r>
              <a:rPr lang="en-US" sz="2000" dirty="0"/>
              <a:t>Detailed technical drawings reduce the likelihood of errors and rework by providing precise instructions for manufacturing. This precision helps prevent misunderstandings and mistakes that can lead to costly delays and defects.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b="1" dirty="0"/>
              <a:t>Innovation and Improvement: </a:t>
            </a:r>
            <a:r>
              <a:rPr lang="en-US" sz="2000" dirty="0"/>
              <a:t>Technical drawings support innovation by providing a clear foundation for modifying and improving existing designs. Engineers can build on established standards and drawings to develop new and enhanced products.</a:t>
            </a:r>
          </a:p>
          <a:p>
            <a:pPr algn="just"/>
            <a:endParaRPr lang="en-US" sz="2000" dirty="0"/>
          </a:p>
          <a:p>
            <a:pPr marL="342900" indent="-342900" algn="just">
              <a:buFont typeface="Arial" panose="020B0604020202020204" pitchFamily="34" charset="0"/>
              <a:buChar char="•"/>
            </a:pPr>
            <a:endParaRPr lang="en-US" sz="2000" dirty="0"/>
          </a:p>
          <a:p>
            <a:pPr algn="just"/>
            <a:r>
              <a:rPr lang="en-US" sz="2000" dirty="0"/>
              <a:t>In summary, technical drawing is vital in standard development and implementation because it ensures clear communication, accuracy, consistency, and compliance with standards, all of which are essential for producing high-quality, reliable products.</a:t>
            </a:r>
          </a:p>
          <a:p>
            <a:endParaRPr lang="en-US" sz="1800" b="1" dirty="0"/>
          </a:p>
          <a:p>
            <a:endParaRPr lang="en-US" sz="1800" b="1"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b="1" dirty="0"/>
          </a:p>
          <a:p>
            <a:pPr algn="just"/>
            <a:endParaRPr lang="en-US" sz="1400" dirty="0"/>
          </a:p>
          <a:p>
            <a:pPr marL="342900" indent="-342900" algn="just">
              <a:buFont typeface="Arial" panose="020B0604020202020204" pitchFamily="34" charset="0"/>
              <a:buChar char="•"/>
            </a:pPr>
            <a:endParaRPr lang="en-US" sz="1400" dirty="0"/>
          </a:p>
        </p:txBody>
      </p:sp>
    </p:spTree>
    <p:extLst>
      <p:ext uri="{BB962C8B-B14F-4D97-AF65-F5344CB8AC3E}">
        <p14:creationId xmlns:p14="http://schemas.microsoft.com/office/powerpoint/2010/main" val="2369312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8F68D4-E458-B6ED-63FB-A5D9632C2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4C4125D1-9009-B9F1-6428-C0DD236FB806}"/>
              </a:ext>
            </a:extLst>
          </p:cNvPr>
          <p:cNvSpPr txBox="1"/>
          <p:nvPr/>
        </p:nvSpPr>
        <p:spPr>
          <a:xfrm>
            <a:off x="938212" y="2367171"/>
            <a:ext cx="10315575" cy="2277547"/>
          </a:xfrm>
          <a:prstGeom prst="rect">
            <a:avLst/>
          </a:prstGeom>
          <a:noFill/>
        </p:spPr>
        <p:txBody>
          <a:bodyPr wrap="square">
            <a:spAutoFit/>
          </a:bodyPr>
          <a:lstStyle/>
          <a:p>
            <a:pPr marL="12700">
              <a:lnSpc>
                <a:spcPct val="100000"/>
              </a:lnSpc>
              <a:spcBef>
                <a:spcPts val="100"/>
              </a:spcBef>
            </a:pPr>
            <a:r>
              <a:rPr lang="en-US" sz="5400" b="1" dirty="0">
                <a:solidFill>
                  <a:schemeClr val="accent1"/>
                </a:solidFill>
                <a:latin typeface="Arial"/>
                <a:cs typeface="Arial"/>
              </a:rPr>
              <a:t>CHAPTER 1:  </a:t>
            </a:r>
            <a:r>
              <a:rPr lang="en-US" sz="4400" b="1" dirty="0">
                <a:latin typeface="Arial"/>
                <a:cs typeface="Arial"/>
              </a:rPr>
              <a:t>Types of projection, representation of lines, view, section, and cuts.</a:t>
            </a:r>
            <a:endParaRPr lang="en-US" sz="4400" dirty="0">
              <a:latin typeface="Arial"/>
              <a:cs typeface="Arial"/>
            </a:endParaRPr>
          </a:p>
        </p:txBody>
      </p:sp>
    </p:spTree>
    <p:extLst>
      <p:ext uri="{BB962C8B-B14F-4D97-AF65-F5344CB8AC3E}">
        <p14:creationId xmlns:p14="http://schemas.microsoft.com/office/powerpoint/2010/main" val="1523119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CEB856-A684-09F4-656E-CD43CA7086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8BEB998-FB67-8167-72DD-35FBF4F4A6FA}"/>
              </a:ext>
            </a:extLst>
          </p:cNvPr>
          <p:cNvSpPr txBox="1"/>
          <p:nvPr/>
        </p:nvSpPr>
        <p:spPr>
          <a:xfrm>
            <a:off x="0" y="0"/>
            <a:ext cx="12192000" cy="6370975"/>
          </a:xfrm>
          <a:prstGeom prst="rect">
            <a:avLst/>
          </a:prstGeom>
          <a:noFill/>
        </p:spPr>
        <p:txBody>
          <a:bodyPr wrap="square">
            <a:spAutoFit/>
          </a:bodyPr>
          <a:lstStyle/>
          <a:p>
            <a:r>
              <a:rPr lang="en-US" sz="2800" b="1" dirty="0"/>
              <a:t>Why we need </a:t>
            </a:r>
            <a:r>
              <a:rPr lang="en-US" sz="2800" b="1" dirty="0">
                <a:solidFill>
                  <a:srgbClr val="0070C0"/>
                </a:solidFill>
              </a:rPr>
              <a:t>IS 15021 </a:t>
            </a:r>
            <a:r>
              <a:rPr lang="en-US" sz="2800" b="1" dirty="0"/>
              <a:t>(Part 1) Technical drawings - Projection methods: Part 1 Synopsis</a:t>
            </a:r>
          </a:p>
          <a:p>
            <a:endParaRPr lang="en-US" sz="2800" b="1" dirty="0"/>
          </a:p>
          <a:p>
            <a:pPr marL="285750" indent="-285750" algn="just">
              <a:buFont typeface="Arial" panose="020B0604020202020204" pitchFamily="34" charset="0"/>
              <a:buChar char="•"/>
            </a:pPr>
            <a:r>
              <a:rPr lang="en-US" sz="1800" b="1" dirty="0"/>
              <a:t>Clarity and Precision:</a:t>
            </a:r>
            <a:r>
              <a:rPr lang="en-US" sz="1800" dirty="0"/>
              <a:t> Technical drawings are essential for accurately communicating the specifications of a part or assembly. IS 15021 (Part 1) provides standardized methods to ensure that drawings are clear and precise, reducing the risk of misunderstandings and errors.</a:t>
            </a:r>
          </a:p>
          <a:p>
            <a:pPr marL="285750" indent="-285750" algn="just">
              <a:buFont typeface="Arial" panose="020B0604020202020204" pitchFamily="34" charset="0"/>
              <a:buChar char="•"/>
            </a:pPr>
            <a:endParaRPr lang="en-US" sz="1800" b="1" dirty="0"/>
          </a:p>
          <a:p>
            <a:pPr marL="285750" indent="-285750" algn="just">
              <a:buFont typeface="Arial" panose="020B0604020202020204" pitchFamily="34" charset="0"/>
              <a:buChar char="•"/>
            </a:pPr>
            <a:r>
              <a:rPr lang="en-US" sz="1800" b="1" dirty="0"/>
              <a:t>Consistency: </a:t>
            </a:r>
            <a:r>
              <a:rPr lang="en-US" sz="1800" dirty="0"/>
              <a:t>Standardized projection methods ensure that all technical drawings follow the same rules and conventions. This consistency is crucial when multiple teams or organizations are involved in the design and manufacturing process, as it allows everyone to interpret the drawings in the same way.</a:t>
            </a:r>
          </a:p>
          <a:p>
            <a:pPr marL="285750" indent="-285750" algn="just">
              <a:buFont typeface="Arial" panose="020B0604020202020204" pitchFamily="34" charset="0"/>
              <a:buChar char="•"/>
            </a:pPr>
            <a:endParaRPr lang="en-US" sz="1800" b="1" dirty="0"/>
          </a:p>
          <a:p>
            <a:pPr marL="285750" indent="-285750" algn="just">
              <a:buFont typeface="Arial" panose="020B0604020202020204" pitchFamily="34" charset="0"/>
              <a:buChar char="•"/>
            </a:pPr>
            <a:r>
              <a:rPr lang="en-US" sz="1800" b="1" dirty="0"/>
              <a:t>Efficiency: </a:t>
            </a:r>
            <a:r>
              <a:rPr lang="en-US" sz="1800" dirty="0"/>
              <a:t>Using standardized projection methods makes the creation and interpretation of technical drawings more efficient. Engineers, designers, and manufacturers can work more quickly and accurately, knowing that they all adhere to the same guidelines.</a:t>
            </a:r>
          </a:p>
          <a:p>
            <a:pPr marL="285750" indent="-285750" algn="just">
              <a:buFont typeface="Arial" panose="020B0604020202020204" pitchFamily="34" charset="0"/>
              <a:buChar char="•"/>
            </a:pPr>
            <a:endParaRPr lang="en-US" sz="1800" b="1" dirty="0"/>
          </a:p>
          <a:p>
            <a:pPr marL="285750" indent="-285750" algn="just">
              <a:buFont typeface="Arial" panose="020B0604020202020204" pitchFamily="34" charset="0"/>
              <a:buChar char="•"/>
            </a:pPr>
            <a:r>
              <a:rPr lang="en-US" sz="1800" b="1" dirty="0"/>
              <a:t>Training and Education: </a:t>
            </a:r>
            <a:r>
              <a:rPr lang="en-US" sz="1800" dirty="0"/>
              <a:t>Standardized methods make it easier to train new engineers and designers. Students and professionals can learn the same rules and apply them in various contexts, ensuring that they are well-prepared to work in different environments.</a:t>
            </a:r>
          </a:p>
          <a:p>
            <a:pPr marL="285750" indent="-285750" algn="just">
              <a:buFont typeface="Arial" panose="020B0604020202020204" pitchFamily="34" charset="0"/>
              <a:buChar char="•"/>
            </a:pPr>
            <a:endParaRPr lang="en-US" sz="1800" b="1" dirty="0"/>
          </a:p>
          <a:p>
            <a:pPr marL="285750" indent="-285750" algn="just">
              <a:buFont typeface="Arial" panose="020B0604020202020204" pitchFamily="34" charset="0"/>
              <a:buChar char="•"/>
            </a:pPr>
            <a:r>
              <a:rPr lang="en-US" sz="1800" b="1" dirty="0"/>
              <a:t>Quality Control: </a:t>
            </a:r>
            <a:r>
              <a:rPr lang="en-US" sz="1800" dirty="0"/>
              <a:t>Standardized drawings facilitate quality control by providing clear guidelines for inspection and verification. Manufacturers can check parts against the drawings to ensure they meet the required specifications.</a:t>
            </a:r>
            <a:endParaRPr lang="en-US" dirty="0"/>
          </a:p>
        </p:txBody>
      </p:sp>
    </p:spTree>
    <p:extLst>
      <p:ext uri="{BB962C8B-B14F-4D97-AF65-F5344CB8AC3E}">
        <p14:creationId xmlns:p14="http://schemas.microsoft.com/office/powerpoint/2010/main" val="2009481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07420E-24F5-4F42-F70C-95918DFB2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42"/>
            <a:ext cx="12192000" cy="6874042"/>
          </a:xfrm>
          <a:prstGeom prst="rect">
            <a:avLst/>
          </a:prstGeom>
        </p:spPr>
      </p:pic>
      <p:sp>
        <p:nvSpPr>
          <p:cNvPr id="8" name="TextBox 7">
            <a:extLst>
              <a:ext uri="{FF2B5EF4-FFF2-40B4-BE49-F238E27FC236}">
                <a16:creationId xmlns:a16="http://schemas.microsoft.com/office/drawing/2014/main" id="{F0D3A835-2A3B-F07C-BFFD-839EEC1C4733}"/>
              </a:ext>
            </a:extLst>
          </p:cNvPr>
          <p:cNvSpPr txBox="1"/>
          <p:nvPr/>
        </p:nvSpPr>
        <p:spPr>
          <a:xfrm>
            <a:off x="400050" y="148322"/>
            <a:ext cx="11410950"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t>IS 15021 (Part 1) TECHNICAL DRAWINGS — PROJECTION METHODS</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80A2DC8-753E-CCC2-393C-B5177D161076}"/>
              </a:ext>
            </a:extLst>
          </p:cNvPr>
          <p:cNvSpPr txBox="1"/>
          <p:nvPr/>
        </p:nvSpPr>
        <p:spPr>
          <a:xfrm>
            <a:off x="400050" y="1936425"/>
            <a:ext cx="11410951" cy="2677656"/>
          </a:xfrm>
          <a:prstGeom prst="rect">
            <a:avLst/>
          </a:prstGeom>
          <a:noFill/>
        </p:spPr>
        <p:txBody>
          <a:bodyPr wrap="square">
            <a:spAutoFit/>
          </a:bodyPr>
          <a:lstStyle/>
          <a:p>
            <a:pPr algn="just"/>
            <a:r>
              <a:rPr lang="en-US" sz="2400" b="1" dirty="0">
                <a:solidFill>
                  <a:srgbClr val="0070C0"/>
                </a:solidFill>
              </a:rPr>
              <a:t>Projection methods </a:t>
            </a:r>
            <a:r>
              <a:rPr lang="en-US" sz="2400" b="1" dirty="0"/>
              <a:t>are defined by:</a:t>
            </a:r>
          </a:p>
          <a:p>
            <a:pPr algn="just"/>
            <a:endParaRPr lang="en-US" sz="2400" b="1" dirty="0"/>
          </a:p>
          <a:p>
            <a:pPr algn="just"/>
            <a:r>
              <a:rPr lang="en-US" sz="2000" dirty="0"/>
              <a:t> — the type of projectors, which may be either parallel or convergent;</a:t>
            </a:r>
          </a:p>
          <a:p>
            <a:pPr algn="just"/>
            <a:endParaRPr lang="en-US" sz="2000" dirty="0"/>
          </a:p>
          <a:p>
            <a:pPr algn="just"/>
            <a:r>
              <a:rPr lang="en-US" sz="2000" dirty="0"/>
              <a:t> — the position of the projection plane in relation to the projectors, either orthogonal or oblique;</a:t>
            </a:r>
          </a:p>
          <a:p>
            <a:pPr algn="just"/>
            <a:endParaRPr lang="en-US" sz="2000" dirty="0"/>
          </a:p>
          <a:p>
            <a:pPr algn="just"/>
            <a:r>
              <a:rPr lang="en-US" sz="2000" dirty="0"/>
              <a:t> — the position of the object (its main features), which may be either parallel/orthogonal or oblique to the projection plane. A survey of the various possibilities and their relationships is given in table:</a:t>
            </a:r>
          </a:p>
        </p:txBody>
      </p:sp>
      <p:pic>
        <p:nvPicPr>
          <p:cNvPr id="12" name="Picture 11">
            <a:extLst>
              <a:ext uri="{FF2B5EF4-FFF2-40B4-BE49-F238E27FC236}">
                <a16:creationId xmlns:a16="http://schemas.microsoft.com/office/drawing/2014/main" id="{9324C20E-E41B-16CF-151F-3B50F4F6C903}"/>
              </a:ext>
            </a:extLst>
          </p:cNvPr>
          <p:cNvPicPr>
            <a:picLocks noChangeAspect="1"/>
          </p:cNvPicPr>
          <p:nvPr/>
        </p:nvPicPr>
        <p:blipFill rotWithShape="1">
          <a:blip r:embed="rId3"/>
          <a:srcRect b="1674"/>
          <a:stretch/>
        </p:blipFill>
        <p:spPr>
          <a:xfrm>
            <a:off x="2338707" y="4784186"/>
            <a:ext cx="6719567" cy="1925492"/>
          </a:xfrm>
          <a:prstGeom prst="rect">
            <a:avLst/>
          </a:prstGeom>
        </p:spPr>
      </p:pic>
    </p:spTree>
    <p:extLst>
      <p:ext uri="{BB962C8B-B14F-4D97-AF65-F5344CB8AC3E}">
        <p14:creationId xmlns:p14="http://schemas.microsoft.com/office/powerpoint/2010/main" val="3117583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9937-B576-7BD2-6318-EE69661AFC68}"/>
              </a:ext>
            </a:extLst>
          </p:cNvPr>
          <p:cNvSpPr>
            <a:spLocks noGrp="1"/>
          </p:cNvSpPr>
          <p:nvPr>
            <p:ph type="title"/>
          </p:nvPr>
        </p:nvSpPr>
        <p:spPr/>
        <p:txBody>
          <a:bodyPr/>
          <a:lstStyle/>
          <a:p>
            <a:r>
              <a:rPr lang="en-US" dirty="0"/>
              <a:t>s</a:t>
            </a:r>
          </a:p>
        </p:txBody>
      </p:sp>
      <p:sp>
        <p:nvSpPr>
          <p:cNvPr id="3" name="Content Placeholder 2">
            <a:extLst>
              <a:ext uri="{FF2B5EF4-FFF2-40B4-BE49-F238E27FC236}">
                <a16:creationId xmlns:a16="http://schemas.microsoft.com/office/drawing/2014/main" id="{1A5D800C-92D6-EC4B-A7BD-FA24C1A6AFD7}"/>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D0A1DFDA-AB8B-C0E3-F1B2-ED4090829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62A6668A-A641-41A9-9DA1-BB580CCB8F90}"/>
              </a:ext>
            </a:extLst>
          </p:cNvPr>
          <p:cNvSpPr txBox="1"/>
          <p:nvPr/>
        </p:nvSpPr>
        <p:spPr>
          <a:xfrm>
            <a:off x="552450" y="230188"/>
            <a:ext cx="10639423"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ea typeface="+mn-ea"/>
                <a:cs typeface="+mn-cs"/>
              </a:rPr>
              <a:t>IS 15021 (Part 2) TECHNICAL DRAWINGS — PROJECTION METHODS (Orthographic Representation)</a:t>
            </a:r>
          </a:p>
        </p:txBody>
      </p:sp>
      <p:sp>
        <p:nvSpPr>
          <p:cNvPr id="10" name="TextBox 9">
            <a:extLst>
              <a:ext uri="{FF2B5EF4-FFF2-40B4-BE49-F238E27FC236}">
                <a16:creationId xmlns:a16="http://schemas.microsoft.com/office/drawing/2014/main" id="{E18DF6BD-9FA4-0413-8A76-E0517B05115D}"/>
              </a:ext>
            </a:extLst>
          </p:cNvPr>
          <p:cNvSpPr txBox="1"/>
          <p:nvPr/>
        </p:nvSpPr>
        <p:spPr>
          <a:xfrm>
            <a:off x="552450" y="1486655"/>
            <a:ext cx="8896350" cy="5601533"/>
          </a:xfrm>
          <a:prstGeom prst="rect">
            <a:avLst/>
          </a:prstGeom>
          <a:noFill/>
        </p:spPr>
        <p:txBody>
          <a:bodyPr wrap="square">
            <a:spAutoFit/>
          </a:bodyPr>
          <a:lstStyle/>
          <a:p>
            <a:pPr algn="just"/>
            <a:r>
              <a:rPr lang="en-US" sz="2800" dirty="0"/>
              <a:t>This part of IS 15021, specifies basic rules for the application of orthographic representation to all types of technical drawings in all technical fields.</a:t>
            </a:r>
          </a:p>
          <a:p>
            <a:pPr algn="just"/>
            <a:endParaRPr lang="en-US" sz="2800" dirty="0"/>
          </a:p>
          <a:p>
            <a:pPr algn="just"/>
            <a:r>
              <a:rPr lang="en-US" sz="2800" dirty="0">
                <a:solidFill>
                  <a:srgbClr val="0070C0"/>
                </a:solidFill>
              </a:rPr>
              <a:t>Orthographic representation </a:t>
            </a:r>
            <a:r>
              <a:rPr lang="en-US" sz="2800" dirty="0"/>
              <a:t>is obtained by means of parallel orthogonal projections and results in flat, two dimensional views systematically positioned relative to each other. To show an object completely, the six views in directions a, b, c, d, e and f may be necessary, in order of priority (see figure 1 ).</a:t>
            </a:r>
          </a:p>
          <a:p>
            <a:pPr algn="just"/>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just"/>
            <a:endParaRPr lang="en-US" sz="2000" dirty="0"/>
          </a:p>
          <a:p>
            <a:pPr algn="just"/>
            <a:endParaRPr lang="en-US" sz="2000" dirty="0"/>
          </a:p>
          <a:p>
            <a:pPr algn="just"/>
            <a:endParaRPr lang="en-US" sz="1800" dirty="0"/>
          </a:p>
        </p:txBody>
      </p:sp>
      <p:pic>
        <p:nvPicPr>
          <p:cNvPr id="11" name="Picture 10">
            <a:extLst>
              <a:ext uri="{FF2B5EF4-FFF2-40B4-BE49-F238E27FC236}">
                <a16:creationId xmlns:a16="http://schemas.microsoft.com/office/drawing/2014/main" id="{8B805C0D-8C26-58D5-17AF-8E93EBC8C482}"/>
              </a:ext>
            </a:extLst>
          </p:cNvPr>
          <p:cNvPicPr>
            <a:picLocks noChangeAspect="1"/>
          </p:cNvPicPr>
          <p:nvPr/>
        </p:nvPicPr>
        <p:blipFill>
          <a:blip r:embed="rId3"/>
          <a:stretch>
            <a:fillRect/>
          </a:stretch>
        </p:blipFill>
        <p:spPr>
          <a:xfrm>
            <a:off x="9804799" y="3914274"/>
            <a:ext cx="2387201" cy="2943726"/>
          </a:xfrm>
          <a:prstGeom prst="rect">
            <a:avLst/>
          </a:prstGeom>
        </p:spPr>
      </p:pic>
    </p:spTree>
    <p:extLst>
      <p:ext uri="{BB962C8B-B14F-4D97-AF65-F5344CB8AC3E}">
        <p14:creationId xmlns:p14="http://schemas.microsoft.com/office/powerpoint/2010/main" val="1501969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1663</TotalTime>
  <Words>3540</Words>
  <Application>Microsoft Office PowerPoint</Application>
  <PresentationFormat>Widescreen</PresentationFormat>
  <Paragraphs>307</Paragraphs>
  <Slides>47</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4" baseType="lpstr">
      <vt:lpstr>Arial</vt:lpstr>
      <vt:lpstr>Calibri</vt:lpstr>
      <vt:lpstr>Calibri Light</vt:lpstr>
      <vt:lpstr>Heebo</vt:lpstr>
      <vt:lpstr>Wingdings</vt:lpstr>
      <vt:lpstr>Office Theme</vt:lpstr>
      <vt:lpstr>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FITS</vt:lpstr>
      <vt:lpstr>PowerPoint Presentation</vt:lpstr>
      <vt:lpstr>PowerPoint Presentation</vt:lpstr>
      <vt:lpstr>3. Transition fit  Dia. of the largest permissible hole is greater than the dia. of the smallest shaft.</vt:lpstr>
      <vt:lpstr>Surface texture (Definitions)</vt:lpstr>
      <vt:lpstr>Roughness</vt:lpstr>
      <vt:lpstr>Profile</vt:lpstr>
      <vt:lpstr>Lay</vt:lpstr>
      <vt:lpstr>Lay Symbols </vt:lpstr>
      <vt:lpstr>Drawing Symbols</vt:lpstr>
      <vt:lpstr>Drawing Symbol Notation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Inno</dc:creator>
  <cp:lastModifiedBy>Inno</cp:lastModifiedBy>
  <cp:revision>40</cp:revision>
  <dcterms:created xsi:type="dcterms:W3CDTF">2024-07-18T06:51:58Z</dcterms:created>
  <dcterms:modified xsi:type="dcterms:W3CDTF">2024-07-25T11:25:03Z</dcterms:modified>
</cp:coreProperties>
</file>