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1003" r:id="rId3"/>
    <p:sldId id="324" r:id="rId4"/>
    <p:sldId id="956" r:id="rId5"/>
    <p:sldId id="953" r:id="rId6"/>
    <p:sldId id="957" r:id="rId7"/>
    <p:sldId id="958" r:id="rId8"/>
    <p:sldId id="959" r:id="rId9"/>
    <p:sldId id="969" r:id="rId10"/>
    <p:sldId id="963" r:id="rId11"/>
    <p:sldId id="964" r:id="rId12"/>
    <p:sldId id="966" r:id="rId13"/>
    <p:sldId id="967" r:id="rId14"/>
    <p:sldId id="968" r:id="rId15"/>
    <p:sldId id="996" r:id="rId16"/>
    <p:sldId id="997" r:id="rId17"/>
    <p:sldId id="1001"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p:cViewPr>
        <p:scale>
          <a:sx n="87" d="100"/>
          <a:sy n="87" d="100"/>
        </p:scale>
        <p:origin x="66" y="32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7D2E7-918B-45BD-A830-FE2F2204144A}" type="datetimeFigureOut">
              <a:rPr lang="en-IN" smtClean="0"/>
              <a:pPr/>
              <a:t>24-08-2024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38247-4D7E-41D5-9146-A2A15BD51ACB}" type="slidenum">
              <a:rPr lang="en-IN" smtClean="0"/>
              <a:pPr/>
              <a:t>‹#›</a:t>
            </a:fld>
            <a:endParaRPr lang="en-IN"/>
          </a:p>
        </p:txBody>
      </p:sp>
    </p:spTree>
    <p:extLst>
      <p:ext uri="{BB962C8B-B14F-4D97-AF65-F5344CB8AC3E}">
        <p14:creationId xmlns:p14="http://schemas.microsoft.com/office/powerpoint/2010/main" val="193047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2a00aaac3_0_88:notes"/>
          <p:cNvSpPr>
            <a:spLocks noGrp="1" noRot="1" noChangeAspect="1"/>
          </p:cNvSpPr>
          <p:nvPr>
            <p:ph type="sldImg" idx="2"/>
          </p:nvPr>
        </p:nvSpPr>
        <p:spPr>
          <a:xfrm>
            <a:off x="112713" y="746125"/>
            <a:ext cx="6632575" cy="3730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2a00aaac3_0_88:notes"/>
          <p:cNvSpPr txBox="1">
            <a:spLocks noGrp="1"/>
          </p:cNvSpPr>
          <p:nvPr>
            <p:ph type="body" idx="1"/>
          </p:nvPr>
        </p:nvSpPr>
        <p:spPr>
          <a:xfrm>
            <a:off x="685801" y="4724956"/>
            <a:ext cx="5486400" cy="4476274"/>
          </a:xfrm>
          <a:prstGeom prst="rect">
            <a:avLst/>
          </a:prstGeom>
        </p:spPr>
        <p:txBody>
          <a:bodyPr spcFirstLastPara="1" wrap="square" lIns="91864" tIns="91864" rIns="91864" bIns="91864" anchor="t" anchorCtr="0">
            <a:noAutofit/>
          </a:bodyPr>
          <a:lstStyle/>
          <a:p>
            <a:endParaRPr/>
          </a:p>
        </p:txBody>
      </p:sp>
    </p:spTree>
    <p:extLst>
      <p:ext uri="{BB962C8B-B14F-4D97-AF65-F5344CB8AC3E}">
        <p14:creationId xmlns:p14="http://schemas.microsoft.com/office/powerpoint/2010/main" val="12557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fld id="{866916BE-0D37-4353-BB1C-5BD522B7FE35}" type="slidenum">
              <a:rPr lang="de-DE" altLang="en-US" sz="1200" b="0" smtClean="0">
                <a:solidFill>
                  <a:schemeClr val="tx1"/>
                </a:solidFill>
              </a:rPr>
              <a:pPr/>
              <a:t>3</a:t>
            </a:fld>
            <a:endParaRPr lang="de-DE" altLang="en-US" sz="1200" b="0">
              <a:solidFill>
                <a:schemeClr val="tx1"/>
              </a:solidFill>
            </a:endParaRPr>
          </a:p>
        </p:txBody>
      </p:sp>
      <p:sp>
        <p:nvSpPr>
          <p:cNvPr id="35843" name="Rectangle 2"/>
          <p:cNvSpPr>
            <a:spLocks noGrp="1" noRot="1" noChangeAspect="1" noChangeArrowheads="1" noTextEdit="1"/>
          </p:cNvSpPr>
          <p:nvPr>
            <p:ph type="sldImg"/>
          </p:nvPr>
        </p:nvSpPr>
        <p:spPr>
          <a:xfrm>
            <a:off x="-211138" y="806450"/>
            <a:ext cx="7204076" cy="4052888"/>
          </a:xfrm>
          <a:ln/>
        </p:spPr>
      </p:sp>
      <p:sp>
        <p:nvSpPr>
          <p:cNvPr id="35844" name="Rectangle 3"/>
          <p:cNvSpPr>
            <a:spLocks noGrp="1" noChangeArrowheads="1"/>
          </p:cNvSpPr>
          <p:nvPr>
            <p:ph type="body" idx="1"/>
          </p:nvPr>
        </p:nvSpPr>
        <p:spPr>
          <a:xfrm>
            <a:off x="903288" y="5124450"/>
            <a:ext cx="4973637" cy="4860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81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fld id="{866916BE-0D37-4353-BB1C-5BD522B7FE35}" type="slidenum">
              <a:rPr lang="de-DE" altLang="en-US" sz="1200" b="0" smtClean="0">
                <a:solidFill>
                  <a:schemeClr val="tx1"/>
                </a:solidFill>
              </a:rPr>
              <a:pPr/>
              <a:t>4</a:t>
            </a:fld>
            <a:endParaRPr lang="de-DE" altLang="en-US" sz="1200" b="0">
              <a:solidFill>
                <a:schemeClr val="tx1"/>
              </a:solidFill>
            </a:endParaRPr>
          </a:p>
        </p:txBody>
      </p:sp>
      <p:sp>
        <p:nvSpPr>
          <p:cNvPr id="35843" name="Rectangle 2"/>
          <p:cNvSpPr>
            <a:spLocks noGrp="1" noRot="1" noChangeAspect="1" noChangeArrowheads="1" noTextEdit="1"/>
          </p:cNvSpPr>
          <p:nvPr>
            <p:ph type="sldImg"/>
          </p:nvPr>
        </p:nvSpPr>
        <p:spPr>
          <a:xfrm>
            <a:off x="-211138" y="806450"/>
            <a:ext cx="7204076" cy="4052888"/>
          </a:xfrm>
          <a:ln/>
        </p:spPr>
      </p:sp>
      <p:sp>
        <p:nvSpPr>
          <p:cNvPr id="35844" name="Rectangle 3"/>
          <p:cNvSpPr>
            <a:spLocks noGrp="1" noChangeArrowheads="1"/>
          </p:cNvSpPr>
          <p:nvPr>
            <p:ph type="body" idx="1"/>
          </p:nvPr>
        </p:nvSpPr>
        <p:spPr>
          <a:xfrm>
            <a:off x="903288" y="5124450"/>
            <a:ext cx="4973637" cy="4860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56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20700"/>
            <a:ext cx="4572000" cy="2571750"/>
          </a:xfrm>
          <a:solidFill>
            <a:srgbClr val="4F81BD"/>
          </a:solidFill>
          <a:ln w="25402">
            <a:solidFill>
              <a:srgbClr val="385D8A"/>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3572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35F854-8B2D-4C42-921E-5787711BE694}" type="slidenum">
              <a:rPr lang="en-IN" smtClean="0"/>
              <a:pPr/>
              <a:t>‹#›</a:t>
            </a:fld>
            <a:endParaRPr lang="en-IN"/>
          </a:p>
        </p:txBody>
      </p:sp>
      <p:pic>
        <p:nvPicPr>
          <p:cNvPr id="12" name="Picture 3" descr="C:\Users\DELL\Desktop\download.png">
            <a:extLst>
              <a:ext uri="{FF2B5EF4-FFF2-40B4-BE49-F238E27FC236}">
                <a16:creationId xmlns:a16="http://schemas.microsoft.com/office/drawing/2014/main" id="{156B946B-3247-4566-99B5-447B60F8BD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86"/>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Users\Acer\AppData\Local\Microsoft\Windows\Temporary Internet Files\Content.IE5\IAXNNU6J\120px-Bureau_of_Indian_Standards_Logo.svg[1].png">
            <a:extLst>
              <a:ext uri="{FF2B5EF4-FFF2-40B4-BE49-F238E27FC236}">
                <a16:creationId xmlns:a16="http://schemas.microsoft.com/office/drawing/2014/main" id="{2C2D61EE-CE4B-41FA-88BD-8B2FC7E64D7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4857" y="0"/>
            <a:ext cx="947143" cy="75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0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35F854-8B2D-4C42-921E-5787711BE694}" type="slidenum">
              <a:rPr lang="en-IN" smtClean="0"/>
              <a:pPr/>
              <a:t>‹#›</a:t>
            </a:fld>
            <a:endParaRPr lang="en-IN"/>
          </a:p>
        </p:txBody>
      </p:sp>
    </p:spTree>
    <p:extLst>
      <p:ext uri="{BB962C8B-B14F-4D97-AF65-F5344CB8AC3E}">
        <p14:creationId xmlns:p14="http://schemas.microsoft.com/office/powerpoint/2010/main" val="296486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35F854-8B2D-4C42-921E-5787711BE694}" type="slidenum">
              <a:rPr lang="en-IN" smtClean="0"/>
              <a:pPr/>
              <a:t>‹#›</a:t>
            </a:fld>
            <a:endParaRPr lang="en-IN"/>
          </a:p>
        </p:txBody>
      </p:sp>
      <p:pic>
        <p:nvPicPr>
          <p:cNvPr id="11" name="Picture 3" descr="C:\Users\DELL\Desktop\download.png">
            <a:extLst>
              <a:ext uri="{FF2B5EF4-FFF2-40B4-BE49-F238E27FC236}">
                <a16:creationId xmlns:a16="http://schemas.microsoft.com/office/drawing/2014/main" id="{986413E1-13BD-46A9-9D5C-565997EA1D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86"/>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Users\Acer\AppData\Local\Microsoft\Windows\Temporary Internet Files\Content.IE5\IAXNNU6J\120px-Bureau_of_Indian_Standards_Logo.svg[1].png">
            <a:extLst>
              <a:ext uri="{FF2B5EF4-FFF2-40B4-BE49-F238E27FC236}">
                <a16:creationId xmlns:a16="http://schemas.microsoft.com/office/drawing/2014/main" id="{80D986C3-E742-4CA6-97BD-7B00C477AD2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3641" y="-1"/>
            <a:ext cx="948359" cy="7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15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35F854-8B2D-4C42-921E-5787711BE694}" type="slidenum">
              <a:rPr lang="en-IN" smtClean="0"/>
              <a:pPr/>
              <a:t>‹#›</a:t>
            </a:fld>
            <a:endParaRPr lang="en-IN"/>
          </a:p>
        </p:txBody>
      </p:sp>
    </p:spTree>
    <p:extLst>
      <p:ext uri="{BB962C8B-B14F-4D97-AF65-F5344CB8AC3E}">
        <p14:creationId xmlns:p14="http://schemas.microsoft.com/office/powerpoint/2010/main" val="409651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35F854-8B2D-4C42-921E-5787711BE694}"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7" descr="C:\Users\Acer\AppData\Local\Microsoft\Windows\Temporary Internet Files\Content.IE5\IAXNNU6J\120px-Bureau_of_Indian_Standards_Logo.svg[1].png">
            <a:extLst>
              <a:ext uri="{FF2B5EF4-FFF2-40B4-BE49-F238E27FC236}">
                <a16:creationId xmlns:a16="http://schemas.microsoft.com/office/drawing/2014/main" id="{1B33F71F-00DB-4787-841F-6B445220FC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857" y="0"/>
            <a:ext cx="947143" cy="75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DELL\Desktop\download.png">
            <a:extLst>
              <a:ext uri="{FF2B5EF4-FFF2-40B4-BE49-F238E27FC236}">
                <a16:creationId xmlns:a16="http://schemas.microsoft.com/office/drawing/2014/main" id="{2C9F854A-A6B2-415C-8C0B-E716617A51E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286"/>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32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35F854-8B2D-4C42-921E-5787711BE694}" type="slidenum">
              <a:rPr lang="en-IN" smtClean="0"/>
              <a:pPr/>
              <a:t>‹#›</a:t>
            </a:fld>
            <a:endParaRPr lang="en-IN"/>
          </a:p>
        </p:txBody>
      </p:sp>
    </p:spTree>
    <p:extLst>
      <p:ext uri="{BB962C8B-B14F-4D97-AF65-F5344CB8AC3E}">
        <p14:creationId xmlns:p14="http://schemas.microsoft.com/office/powerpoint/2010/main" val="53998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B35F854-8B2D-4C42-921E-5787711BE694}" type="slidenum">
              <a:rPr lang="en-IN" smtClean="0"/>
              <a:pPr/>
              <a:t>‹#›</a:t>
            </a:fld>
            <a:endParaRPr lang="en-IN"/>
          </a:p>
        </p:txBody>
      </p:sp>
    </p:spTree>
    <p:extLst>
      <p:ext uri="{BB962C8B-B14F-4D97-AF65-F5344CB8AC3E}">
        <p14:creationId xmlns:p14="http://schemas.microsoft.com/office/powerpoint/2010/main" val="401984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B35F854-8B2D-4C42-921E-5787711BE694}" type="slidenum">
              <a:rPr lang="en-IN" smtClean="0"/>
              <a:pPr/>
              <a:t>‹#›</a:t>
            </a:fld>
            <a:endParaRPr lang="en-IN"/>
          </a:p>
        </p:txBody>
      </p:sp>
    </p:spTree>
    <p:extLst>
      <p:ext uri="{BB962C8B-B14F-4D97-AF65-F5344CB8AC3E}">
        <p14:creationId xmlns:p14="http://schemas.microsoft.com/office/powerpoint/2010/main" val="236326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BB35F854-8B2D-4C42-921E-5787711BE694}" type="slidenum">
              <a:rPr lang="en-IN" smtClean="0"/>
              <a:pPr/>
              <a:t>‹#›</a:t>
            </a:fld>
            <a:endParaRPr lang="en-IN"/>
          </a:p>
        </p:txBody>
      </p:sp>
      <p:pic>
        <p:nvPicPr>
          <p:cNvPr id="11" name="Picture 3" descr="C:\Users\DELL\Desktop\download.png">
            <a:extLst>
              <a:ext uri="{FF2B5EF4-FFF2-40B4-BE49-F238E27FC236}">
                <a16:creationId xmlns:a16="http://schemas.microsoft.com/office/drawing/2014/main" id="{48C2E87D-0001-4EE6-B751-C07A0DB4CA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43"/>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Users\Acer\AppData\Local\Microsoft\Windows\Temporary Internet Files\Content.IE5\IAXNNU6J\120px-Bureau_of_Indian_Standards_Logo.svg[1].png">
            <a:extLst>
              <a:ext uri="{FF2B5EF4-FFF2-40B4-BE49-F238E27FC236}">
                <a16:creationId xmlns:a16="http://schemas.microsoft.com/office/drawing/2014/main" id="{93B97A94-9760-4977-A43E-CADCDF51DD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4678" y="-1"/>
            <a:ext cx="947322" cy="75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97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98BDB19-625C-4A91-B44E-D53EE969E7ED}" type="datetimeFigureOut">
              <a:rPr lang="en-IN" smtClean="0"/>
              <a:pPr/>
              <a:t>24-08-2024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35F854-8B2D-4C42-921E-5787711BE694}" type="slidenum">
              <a:rPr lang="en-IN" smtClean="0"/>
              <a:pPr/>
              <a:t>‹#›</a:t>
            </a:fld>
            <a:endParaRPr lang="en-IN"/>
          </a:p>
        </p:txBody>
      </p:sp>
      <p:pic>
        <p:nvPicPr>
          <p:cNvPr id="13" name="Picture 3" descr="C:\Users\DELL\Desktop\download.png">
            <a:extLst>
              <a:ext uri="{FF2B5EF4-FFF2-40B4-BE49-F238E27FC236}">
                <a16:creationId xmlns:a16="http://schemas.microsoft.com/office/drawing/2014/main" id="{E2D98E29-38BA-48D5-A739-115EB34A31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86"/>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Acer\AppData\Local\Microsoft\Windows\Temporary Internet Files\Content.IE5\IAXNNU6J\120px-Bureau_of_Indian_Standards_Logo.svg[1].png">
            <a:extLst>
              <a:ext uri="{FF2B5EF4-FFF2-40B4-BE49-F238E27FC236}">
                <a16:creationId xmlns:a16="http://schemas.microsoft.com/office/drawing/2014/main" id="{12E79841-A94F-4C50-84AD-D910F158584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3641" y="-1"/>
            <a:ext cx="948359" cy="7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82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BDB19-625C-4A91-B44E-D53EE969E7ED}" type="datetimeFigureOut">
              <a:rPr lang="en-IN" smtClean="0"/>
              <a:pPr/>
              <a:t>24-08-2024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35F854-8B2D-4C42-921E-5787711BE694}" type="slidenum">
              <a:rPr lang="en-IN" smtClean="0"/>
              <a:pPr/>
              <a:t>‹#›</a:t>
            </a:fld>
            <a:endParaRPr lang="en-IN"/>
          </a:p>
        </p:txBody>
      </p:sp>
      <p:pic>
        <p:nvPicPr>
          <p:cNvPr id="14" name="Picture 3" descr="C:\Users\DELL\Desktop\download.png">
            <a:extLst>
              <a:ext uri="{FF2B5EF4-FFF2-40B4-BE49-F238E27FC236}">
                <a16:creationId xmlns:a16="http://schemas.microsoft.com/office/drawing/2014/main" id="{B4A4B48F-7AA0-4D6D-98D5-4E2C250068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86"/>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C:\Users\Acer\AppData\Local\Microsoft\Windows\Temporary Internet Files\Content.IE5\IAXNNU6J\120px-Bureau_of_Indian_Standards_Logo.svg[1].png">
            <a:extLst>
              <a:ext uri="{FF2B5EF4-FFF2-40B4-BE49-F238E27FC236}">
                <a16:creationId xmlns:a16="http://schemas.microsoft.com/office/drawing/2014/main" id="{CCA93992-38A0-4F5C-BF2C-4426769E83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3641" y="-1"/>
            <a:ext cx="948359" cy="7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12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98BDB19-625C-4A91-B44E-D53EE969E7ED}" type="datetimeFigureOut">
              <a:rPr lang="en-IN" smtClean="0"/>
              <a:pPr/>
              <a:t>24-08-2024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B35F854-8B2D-4C42-921E-5787711BE694}"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DELL\Desktop\download.png">
            <a:extLst>
              <a:ext uri="{FF2B5EF4-FFF2-40B4-BE49-F238E27FC236}">
                <a16:creationId xmlns:a16="http://schemas.microsoft.com/office/drawing/2014/main" id="{5F4233F1-6B3D-4DEB-BC6B-10F7C020A86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313"/>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Acer\AppData\Local\Microsoft\Windows\Temporary Internet Files\Content.IE5\IAXNNU6J\120px-Bureau_of_Indian_Standards_Logo.svg[1].png">
            <a:extLst>
              <a:ext uri="{FF2B5EF4-FFF2-40B4-BE49-F238E27FC236}">
                <a16:creationId xmlns:a16="http://schemas.microsoft.com/office/drawing/2014/main" id="{78F0E1D8-026C-4283-A695-E53854D80C5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243641" y="-1"/>
            <a:ext cx="948359" cy="7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1110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lrmd-bis@bis.gov.in"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lims.bis.gov.i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manakonline.in/MANAK/logi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9103" y="2087113"/>
            <a:ext cx="9476322" cy="3193467"/>
          </a:xfrm>
        </p:spPr>
        <p:txBody>
          <a:bodyPr>
            <a:normAutofit/>
          </a:bodyPr>
          <a:lstStyle/>
          <a:p>
            <a:pPr algn="ctr"/>
            <a:r>
              <a:rPr lang="en-IN" sz="7200" dirty="0"/>
              <a:t>Associating  Government Laboratories  with Bureau of Indian Standards </a:t>
            </a:r>
            <a:endParaRPr lang="en-IN" dirty="0"/>
          </a:p>
        </p:txBody>
      </p:sp>
      <p:sp>
        <p:nvSpPr>
          <p:cNvPr id="3" name="Subtitle 2"/>
          <p:cNvSpPr>
            <a:spLocks noGrp="1"/>
          </p:cNvSpPr>
          <p:nvPr>
            <p:ph type="subTitle" idx="1"/>
          </p:nvPr>
        </p:nvSpPr>
        <p:spPr>
          <a:xfrm>
            <a:off x="2511187" y="5513696"/>
            <a:ext cx="8647263" cy="444191"/>
          </a:xfrm>
        </p:spPr>
        <p:txBody>
          <a:bodyPr>
            <a:normAutofit/>
          </a:bodyPr>
          <a:lstStyle/>
          <a:p>
            <a:r>
              <a:rPr lang="en-IN" sz="2000" b="1" dirty="0"/>
              <a:t>Laboratory RECOGNITION AND MANAGEMENT DEPARTMENT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915" y="368773"/>
            <a:ext cx="1887130" cy="1332000"/>
          </a:xfrm>
          <a:prstGeom prst="rect">
            <a:avLst/>
          </a:prstGeom>
        </p:spPr>
      </p:pic>
      <p:grpSp>
        <p:nvGrpSpPr>
          <p:cNvPr id="13" name="Group 12"/>
          <p:cNvGrpSpPr/>
          <p:nvPr/>
        </p:nvGrpSpPr>
        <p:grpSpPr>
          <a:xfrm>
            <a:off x="-1" y="6330580"/>
            <a:ext cx="12153901" cy="572698"/>
            <a:chOff x="-1" y="6330580"/>
            <a:chExt cx="12153901" cy="572698"/>
          </a:xfrm>
        </p:grpSpPr>
        <p:pic>
          <p:nvPicPr>
            <p:cNvPr id="5" name="Picture 4"/>
            <p:cNvPicPr>
              <a:picLocks noChangeAspect="1"/>
            </p:cNvPicPr>
            <p:nvPr/>
          </p:nvPicPr>
          <p:blipFill>
            <a:blip r:embed="rId3"/>
            <a:stretch>
              <a:fillRect/>
            </a:stretch>
          </p:blipFill>
          <p:spPr>
            <a:xfrm>
              <a:off x="-1" y="6330580"/>
              <a:ext cx="2014052" cy="540000"/>
            </a:xfrm>
            <a:prstGeom prst="rect">
              <a:avLst/>
            </a:prstGeom>
          </p:spPr>
        </p:pic>
        <p:pic>
          <p:nvPicPr>
            <p:cNvPr id="6" name="Picture 5"/>
            <p:cNvPicPr>
              <a:picLocks noChangeAspect="1"/>
            </p:cNvPicPr>
            <p:nvPr/>
          </p:nvPicPr>
          <p:blipFill>
            <a:blip r:embed="rId3"/>
            <a:stretch>
              <a:fillRect/>
            </a:stretch>
          </p:blipFill>
          <p:spPr>
            <a:xfrm>
              <a:off x="2014051" y="6344228"/>
              <a:ext cx="2014052" cy="540000"/>
            </a:xfrm>
            <a:prstGeom prst="rect">
              <a:avLst/>
            </a:prstGeom>
          </p:spPr>
        </p:pic>
        <p:pic>
          <p:nvPicPr>
            <p:cNvPr id="7" name="Picture 6"/>
            <p:cNvPicPr>
              <a:picLocks noChangeAspect="1"/>
            </p:cNvPicPr>
            <p:nvPr/>
          </p:nvPicPr>
          <p:blipFill>
            <a:blip r:embed="rId3"/>
            <a:stretch>
              <a:fillRect/>
            </a:stretch>
          </p:blipFill>
          <p:spPr>
            <a:xfrm>
              <a:off x="4019549" y="6349630"/>
              <a:ext cx="2014052" cy="540000"/>
            </a:xfrm>
            <a:prstGeom prst="rect">
              <a:avLst/>
            </a:prstGeom>
          </p:spPr>
        </p:pic>
        <p:pic>
          <p:nvPicPr>
            <p:cNvPr id="8" name="Picture 7"/>
            <p:cNvPicPr>
              <a:picLocks noChangeAspect="1"/>
            </p:cNvPicPr>
            <p:nvPr/>
          </p:nvPicPr>
          <p:blipFill>
            <a:blip r:embed="rId3"/>
            <a:stretch>
              <a:fillRect/>
            </a:stretch>
          </p:blipFill>
          <p:spPr>
            <a:xfrm>
              <a:off x="6033601" y="6363278"/>
              <a:ext cx="2014052" cy="540000"/>
            </a:xfrm>
            <a:prstGeom prst="rect">
              <a:avLst/>
            </a:prstGeom>
          </p:spPr>
        </p:pic>
        <p:pic>
          <p:nvPicPr>
            <p:cNvPr id="9" name="Picture 8"/>
            <p:cNvPicPr>
              <a:picLocks noChangeAspect="1"/>
            </p:cNvPicPr>
            <p:nvPr/>
          </p:nvPicPr>
          <p:blipFill>
            <a:blip r:embed="rId3"/>
            <a:stretch>
              <a:fillRect/>
            </a:stretch>
          </p:blipFill>
          <p:spPr>
            <a:xfrm>
              <a:off x="8039099" y="6349630"/>
              <a:ext cx="2014052" cy="540000"/>
            </a:xfrm>
            <a:prstGeom prst="rect">
              <a:avLst/>
            </a:prstGeom>
          </p:spPr>
        </p:pic>
        <p:pic>
          <p:nvPicPr>
            <p:cNvPr id="10" name="Picture 9"/>
            <p:cNvPicPr>
              <a:picLocks noChangeAspect="1"/>
            </p:cNvPicPr>
            <p:nvPr/>
          </p:nvPicPr>
          <p:blipFill>
            <a:blip r:embed="rId3"/>
            <a:stretch>
              <a:fillRect/>
            </a:stretch>
          </p:blipFill>
          <p:spPr>
            <a:xfrm>
              <a:off x="10053151" y="6363278"/>
              <a:ext cx="2014052" cy="540000"/>
            </a:xfrm>
            <a:prstGeom prst="rect">
              <a:avLst/>
            </a:prstGeom>
          </p:spPr>
        </p:pic>
        <p:pic>
          <p:nvPicPr>
            <p:cNvPr id="11" name="Picture 10"/>
            <p:cNvPicPr>
              <a:picLocks noChangeAspect="1"/>
            </p:cNvPicPr>
            <p:nvPr/>
          </p:nvPicPr>
          <p:blipFill rotWithShape="1">
            <a:blip r:embed="rId3"/>
            <a:srcRect r="95271" b="19968"/>
            <a:stretch/>
          </p:blipFill>
          <p:spPr>
            <a:xfrm>
              <a:off x="12058649" y="6368680"/>
              <a:ext cx="95251" cy="432170"/>
            </a:xfrm>
            <a:prstGeom prst="rect">
              <a:avLst/>
            </a:prstGeom>
          </p:spPr>
        </p:pic>
      </p:grpSp>
    </p:spTree>
    <p:extLst>
      <p:ext uri="{BB962C8B-B14F-4D97-AF65-F5344CB8AC3E}">
        <p14:creationId xmlns:p14="http://schemas.microsoft.com/office/powerpoint/2010/main" val="296431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a:p>
        </p:txBody>
      </p:sp>
      <p:pic>
        <p:nvPicPr>
          <p:cNvPr id="7" name="Picture 6">
            <a:extLst>
              <a:ext uri="{FF2B5EF4-FFF2-40B4-BE49-F238E27FC236}">
                <a16:creationId xmlns:a16="http://schemas.microsoft.com/office/drawing/2014/main" id="{88260F9A-4ED5-864C-989F-68F0467BA8D0}"/>
              </a:ext>
            </a:extLst>
          </p:cNvPr>
          <p:cNvPicPr>
            <a:picLocks noChangeAspect="1"/>
          </p:cNvPicPr>
          <p:nvPr/>
        </p:nvPicPr>
        <p:blipFill>
          <a:blip r:embed="rId2"/>
          <a:stretch>
            <a:fillRect/>
          </a:stretch>
        </p:blipFill>
        <p:spPr>
          <a:xfrm>
            <a:off x="0" y="190500"/>
            <a:ext cx="12192000" cy="6477000"/>
          </a:xfrm>
          <a:prstGeom prst="rect">
            <a:avLst/>
          </a:prstGeom>
        </p:spPr>
      </p:pic>
      <p:sp>
        <p:nvSpPr>
          <p:cNvPr id="8" name="Arrow: Right 7">
            <a:extLst>
              <a:ext uri="{FF2B5EF4-FFF2-40B4-BE49-F238E27FC236}">
                <a16:creationId xmlns:a16="http://schemas.microsoft.com/office/drawing/2014/main" id="{E246CFA7-1D53-BB21-6AC3-9EBA8D1642C6}"/>
              </a:ext>
            </a:extLst>
          </p:cNvPr>
          <p:cNvSpPr/>
          <p:nvPr/>
        </p:nvSpPr>
        <p:spPr>
          <a:xfrm>
            <a:off x="9542834" y="894944"/>
            <a:ext cx="1449421" cy="95331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5409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a:p>
        </p:txBody>
      </p:sp>
      <p:pic>
        <p:nvPicPr>
          <p:cNvPr id="7" name="Picture 6">
            <a:extLst>
              <a:ext uri="{FF2B5EF4-FFF2-40B4-BE49-F238E27FC236}">
                <a16:creationId xmlns:a16="http://schemas.microsoft.com/office/drawing/2014/main" id="{E0396575-2C7C-E71D-BD10-217D6AFD3326}"/>
              </a:ext>
            </a:extLst>
          </p:cNvPr>
          <p:cNvPicPr>
            <a:picLocks noChangeAspect="1"/>
          </p:cNvPicPr>
          <p:nvPr/>
        </p:nvPicPr>
        <p:blipFill>
          <a:blip r:embed="rId2"/>
          <a:stretch>
            <a:fillRect/>
          </a:stretch>
        </p:blipFill>
        <p:spPr>
          <a:xfrm>
            <a:off x="0" y="190500"/>
            <a:ext cx="12192000" cy="6477000"/>
          </a:xfrm>
          <a:prstGeom prst="rect">
            <a:avLst/>
          </a:prstGeom>
        </p:spPr>
      </p:pic>
      <p:sp>
        <p:nvSpPr>
          <p:cNvPr id="8" name="Arrow: Right 7">
            <a:extLst>
              <a:ext uri="{FF2B5EF4-FFF2-40B4-BE49-F238E27FC236}">
                <a16:creationId xmlns:a16="http://schemas.microsoft.com/office/drawing/2014/main" id="{B447355A-64CA-8FB6-16B0-05CC956B10F3}"/>
              </a:ext>
            </a:extLst>
          </p:cNvPr>
          <p:cNvSpPr/>
          <p:nvPr/>
        </p:nvSpPr>
        <p:spPr>
          <a:xfrm>
            <a:off x="6096000" y="4781144"/>
            <a:ext cx="1449421" cy="95331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88069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FF836CD7-D1A2-1BD4-D3D7-45D91ED03A34}"/>
              </a:ext>
            </a:extLst>
          </p:cNvPr>
          <p:cNvPicPr>
            <a:picLocks noChangeAspect="1"/>
          </p:cNvPicPr>
          <p:nvPr/>
        </p:nvPicPr>
        <p:blipFill>
          <a:blip r:embed="rId2"/>
          <a:stretch>
            <a:fillRect/>
          </a:stretch>
        </p:blipFill>
        <p:spPr>
          <a:xfrm>
            <a:off x="0" y="190500"/>
            <a:ext cx="12192000" cy="6477000"/>
          </a:xfrm>
          <a:prstGeom prst="rect">
            <a:avLst/>
          </a:prstGeom>
        </p:spPr>
      </p:pic>
      <p:sp>
        <p:nvSpPr>
          <p:cNvPr id="8" name="Arrow: Right 7">
            <a:extLst>
              <a:ext uri="{FF2B5EF4-FFF2-40B4-BE49-F238E27FC236}">
                <a16:creationId xmlns:a16="http://schemas.microsoft.com/office/drawing/2014/main" id="{A63248C9-9B74-D4CE-3374-081A78F22A0E}"/>
              </a:ext>
            </a:extLst>
          </p:cNvPr>
          <p:cNvSpPr/>
          <p:nvPr/>
        </p:nvSpPr>
        <p:spPr>
          <a:xfrm rot="10800000">
            <a:off x="10974421" y="2952343"/>
            <a:ext cx="1449421" cy="95331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3472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52BCC2EB-D929-0586-CC31-21568D5D5F98}"/>
              </a:ext>
            </a:extLst>
          </p:cNvPr>
          <p:cNvPicPr>
            <a:picLocks noChangeAspect="1"/>
          </p:cNvPicPr>
          <p:nvPr/>
        </p:nvPicPr>
        <p:blipFill>
          <a:blip r:embed="rId2"/>
          <a:stretch>
            <a:fillRect/>
          </a:stretch>
        </p:blipFill>
        <p:spPr>
          <a:xfrm>
            <a:off x="0" y="190500"/>
            <a:ext cx="12192000" cy="6477000"/>
          </a:xfrm>
          <a:prstGeom prst="rect">
            <a:avLst/>
          </a:prstGeom>
        </p:spPr>
      </p:pic>
    </p:spTree>
    <p:extLst>
      <p:ext uri="{BB962C8B-B14F-4D97-AF65-F5344CB8AC3E}">
        <p14:creationId xmlns:p14="http://schemas.microsoft.com/office/powerpoint/2010/main" val="84731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B5877249-9DB8-657B-4C6D-669BEE7A7CF7}"/>
              </a:ext>
            </a:extLst>
          </p:cNvPr>
          <p:cNvPicPr>
            <a:picLocks noChangeAspect="1"/>
          </p:cNvPicPr>
          <p:nvPr/>
        </p:nvPicPr>
        <p:blipFill>
          <a:blip r:embed="rId2"/>
          <a:stretch>
            <a:fillRect/>
          </a:stretch>
        </p:blipFill>
        <p:spPr>
          <a:xfrm>
            <a:off x="0" y="190500"/>
            <a:ext cx="12192000" cy="6477000"/>
          </a:xfrm>
          <a:prstGeom prst="rect">
            <a:avLst/>
          </a:prstGeom>
        </p:spPr>
      </p:pic>
    </p:spTree>
    <p:extLst>
      <p:ext uri="{BB962C8B-B14F-4D97-AF65-F5344CB8AC3E}">
        <p14:creationId xmlns:p14="http://schemas.microsoft.com/office/powerpoint/2010/main" val="169769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plying for BIS Recognition-27">
            <a:extLst>
              <a:ext uri="{FF2B5EF4-FFF2-40B4-BE49-F238E27FC236}">
                <a16:creationId xmlns:a16="http://schemas.microsoft.com/office/drawing/2014/main" id="{E7B60298-9C2C-CB6E-25B3-7D9DEAE9FF2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spTree>
    <p:extLst>
      <p:ext uri="{BB962C8B-B14F-4D97-AF65-F5344CB8AC3E}">
        <p14:creationId xmlns:p14="http://schemas.microsoft.com/office/powerpoint/2010/main" val="199686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plying for BIS Recognition-28">
            <a:extLst>
              <a:ext uri="{FF2B5EF4-FFF2-40B4-BE49-F238E27FC236}">
                <a16:creationId xmlns:a16="http://schemas.microsoft.com/office/drawing/2014/main" id="{81B66558-24B3-BFA6-3E1F-3A94B997732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spTree>
    <p:extLst>
      <p:ext uri="{BB962C8B-B14F-4D97-AF65-F5344CB8AC3E}">
        <p14:creationId xmlns:p14="http://schemas.microsoft.com/office/powerpoint/2010/main" val="248334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21BB-B963-B6C1-2CD4-C52224B22607}"/>
              </a:ext>
            </a:extLst>
          </p:cNvPr>
          <p:cNvSpPr>
            <a:spLocks noGrp="1"/>
          </p:cNvSpPr>
          <p:nvPr>
            <p:ph type="ctrTitle"/>
          </p:nvPr>
        </p:nvSpPr>
        <p:spPr/>
        <p:txBody>
          <a:bodyPr>
            <a:normAutofit/>
          </a:bodyPr>
          <a:lstStyle/>
          <a:p>
            <a:r>
              <a:rPr lang="en-IN" dirty="0"/>
              <a:t>For any queries or issues write us at:</a:t>
            </a:r>
          </a:p>
        </p:txBody>
      </p:sp>
      <p:sp>
        <p:nvSpPr>
          <p:cNvPr id="3" name="Subtitle 2">
            <a:extLst>
              <a:ext uri="{FF2B5EF4-FFF2-40B4-BE49-F238E27FC236}">
                <a16:creationId xmlns:a16="http://schemas.microsoft.com/office/drawing/2014/main" id="{082B386D-937B-F154-E546-01D3D71D537E}"/>
              </a:ext>
            </a:extLst>
          </p:cNvPr>
          <p:cNvSpPr>
            <a:spLocks noGrp="1"/>
          </p:cNvSpPr>
          <p:nvPr>
            <p:ph type="subTitle" idx="1"/>
          </p:nvPr>
        </p:nvSpPr>
        <p:spPr/>
        <p:txBody>
          <a:bodyPr>
            <a:normAutofit/>
          </a:bodyPr>
          <a:lstStyle/>
          <a:p>
            <a:r>
              <a:rPr lang="en-IN" sz="4400" dirty="0">
                <a:solidFill>
                  <a:srgbClr val="0070C0"/>
                </a:solidFill>
                <a:hlinkClick r:id="rId2"/>
              </a:rPr>
              <a:t>lrmd-bis@bis.gov.in</a:t>
            </a:r>
            <a:br>
              <a:rPr lang="en-IN" sz="4400" dirty="0">
                <a:solidFill>
                  <a:srgbClr val="0070C0"/>
                </a:solidFill>
              </a:rPr>
            </a:br>
            <a:endParaRPr lang="en-IN" dirty="0">
              <a:solidFill>
                <a:srgbClr val="0070C0"/>
              </a:solidFill>
            </a:endParaRPr>
          </a:p>
        </p:txBody>
      </p:sp>
    </p:spTree>
    <p:extLst>
      <p:ext uri="{BB962C8B-B14F-4D97-AF65-F5344CB8AC3E}">
        <p14:creationId xmlns:p14="http://schemas.microsoft.com/office/powerpoint/2010/main" val="307349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3745" b="11698"/>
          <a:stretch/>
        </p:blipFill>
        <p:spPr>
          <a:xfrm>
            <a:off x="-21987" y="0"/>
            <a:ext cx="12213987" cy="4881966"/>
          </a:xfrm>
          <a:prstGeom prst="rect">
            <a:avLst/>
          </a:prstGeom>
        </p:spPr>
      </p:pic>
    </p:spTree>
    <p:extLst>
      <p:ext uri="{BB962C8B-B14F-4D97-AF65-F5344CB8AC3E}">
        <p14:creationId xmlns:p14="http://schemas.microsoft.com/office/powerpoint/2010/main" val="234820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6" name="Title 5">
            <a:extLst>
              <a:ext uri="{FF2B5EF4-FFF2-40B4-BE49-F238E27FC236}">
                <a16:creationId xmlns:a16="http://schemas.microsoft.com/office/drawing/2014/main" id="{70222FD4-F0D4-497F-8F15-520959D1B4DE}"/>
              </a:ext>
            </a:extLst>
          </p:cNvPr>
          <p:cNvSpPr>
            <a:spLocks noGrp="1"/>
          </p:cNvSpPr>
          <p:nvPr>
            <p:ph type="title"/>
          </p:nvPr>
        </p:nvSpPr>
        <p:spPr>
          <a:xfrm>
            <a:off x="1300162" y="286603"/>
            <a:ext cx="9855517" cy="1450757"/>
          </a:xfrm>
        </p:spPr>
        <p:txBody>
          <a:bodyPr/>
          <a:lstStyle/>
          <a:p>
            <a:r>
              <a:rPr lang="en-IN" dirty="0">
                <a:solidFill>
                  <a:srgbClr val="0076A3"/>
                </a:solidFill>
                <a:latin typeface="Century Gothic" pitchFamily="18"/>
                <a:cs typeface="Aharoni" pitchFamily="2"/>
              </a:rPr>
              <a:t>Legal Framework - </a:t>
            </a:r>
            <a:br>
              <a:rPr lang="en-IN" dirty="0">
                <a:solidFill>
                  <a:srgbClr val="0076A3"/>
                </a:solidFill>
                <a:latin typeface="Century Gothic" pitchFamily="18"/>
                <a:cs typeface="Aharoni" pitchFamily="2"/>
              </a:rPr>
            </a:br>
            <a:r>
              <a:rPr lang="en-IN" dirty="0">
                <a:solidFill>
                  <a:srgbClr val="0076A3"/>
                </a:solidFill>
                <a:latin typeface="Century Gothic" pitchFamily="18"/>
                <a:cs typeface="Aharoni" pitchFamily="2"/>
              </a:rPr>
              <a:t>Laboratory Activity</a:t>
            </a:r>
            <a:endParaRPr lang="en-IN" dirty="0"/>
          </a:p>
        </p:txBody>
      </p:sp>
      <p:sp>
        <p:nvSpPr>
          <p:cNvPr id="191" name="Google Shape;191;p3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GB" sz="2800" b="1" dirty="0">
                <a:latin typeface="Times New Roman"/>
                <a:ea typeface="Times New Roman"/>
                <a:cs typeface="Times New Roman"/>
                <a:sym typeface="Times New Roman"/>
              </a:rPr>
              <a:t>BIS Act, 2016:</a:t>
            </a:r>
            <a:r>
              <a:rPr lang="en-GB" sz="2800" dirty="0">
                <a:latin typeface="Times New Roman"/>
                <a:ea typeface="Times New Roman"/>
                <a:cs typeface="Times New Roman"/>
                <a:sym typeface="Times New Roman"/>
              </a:rPr>
              <a:t> </a:t>
            </a:r>
            <a:r>
              <a:rPr lang="en-GB" sz="2800" b="1" dirty="0">
                <a:solidFill>
                  <a:srgbClr val="000000"/>
                </a:solidFill>
                <a:latin typeface="Times New Roman"/>
                <a:ea typeface="Times New Roman"/>
                <a:cs typeface="Times New Roman"/>
                <a:sym typeface="Times New Roman"/>
              </a:rPr>
              <a:t>Section 13 (4)</a:t>
            </a:r>
          </a:p>
          <a:p>
            <a:pPr marL="0" indent="0" algn="just">
              <a:buNone/>
            </a:pPr>
            <a:endParaRPr lang="en-US" sz="2800" dirty="0">
              <a:solidFill>
                <a:srgbClr val="000000"/>
              </a:solidFill>
              <a:latin typeface="Times New Roman"/>
              <a:ea typeface="Times New Roman"/>
              <a:cs typeface="Times New Roman"/>
              <a:sym typeface="Times New Roman"/>
            </a:endParaRPr>
          </a:p>
          <a:p>
            <a:pPr marL="0" indent="0" algn="just">
              <a:buNone/>
            </a:pPr>
            <a:r>
              <a:rPr lang="en-US" sz="2800" dirty="0">
                <a:solidFill>
                  <a:srgbClr val="000000"/>
                </a:solidFill>
                <a:latin typeface="Times New Roman"/>
                <a:ea typeface="Times New Roman"/>
                <a:cs typeface="Times New Roman"/>
                <a:sym typeface="Times New Roman"/>
              </a:rPr>
              <a:t>The Bureau may establish, maintain or recognize testing laboratories for the purposes of conformity assessment and quality assurance and for such other purposes as may be required for carrying out its functions.</a:t>
            </a:r>
          </a:p>
          <a:p>
            <a:pPr marL="0" indent="0" algn="just">
              <a:buNone/>
            </a:pPr>
            <a:endParaRPr lang="en-GB" sz="2800" b="1" dirty="0">
              <a:latin typeface="Times New Roman"/>
              <a:ea typeface="Times New Roman"/>
              <a:cs typeface="Times New Roman"/>
              <a:sym typeface="Times New Roman"/>
            </a:endParaRPr>
          </a:p>
        </p:txBody>
      </p:sp>
      <p:sp>
        <p:nvSpPr>
          <p:cNvPr id="8" name="Google Shape;190;p39">
            <a:extLst>
              <a:ext uri="{FF2B5EF4-FFF2-40B4-BE49-F238E27FC236}">
                <a16:creationId xmlns:a16="http://schemas.microsoft.com/office/drawing/2014/main" id="{EA411935-968D-45A3-841A-9D3629E4B622}"/>
              </a:ext>
            </a:extLst>
          </p:cNvPr>
          <p:cNvSpPr txBox="1">
            <a:spLocks/>
          </p:cNvSpPr>
          <p:nvPr/>
        </p:nvSpPr>
        <p:spPr>
          <a:xfrm>
            <a:off x="1139371" y="341828"/>
            <a:ext cx="9372599" cy="1295400"/>
          </a:xfrm>
          <a:prstGeom prst="rect">
            <a:avLst/>
          </a:prstGeom>
        </p:spPr>
        <p:txBody>
          <a:bodyPr spcFirstLastPara="1" vert="horz" wrap="square" lIns="121900" tIns="121900" rIns="121900" bIns="121900" rtlCol="0" anchor="t" anchorCtr="0">
            <a:noAutofit/>
          </a:bodyPr>
          <a:lstStyle>
            <a:lvl1pPr lvl="0" algn="l" defTabSz="1219170" rtl="0" eaLnBrk="1" latinLnBrk="0" hangingPunct="1">
              <a:spcBef>
                <a:spcPts val="0"/>
              </a:spcBef>
              <a:spcAft>
                <a:spcPts val="0"/>
              </a:spcAft>
              <a:buSzPts val="2800"/>
              <a:buNone/>
              <a:defRPr sz="3200" b="1" u="sng" kern="1200">
                <a:solidFill>
                  <a:schemeClr val="tx1">
                    <a:lumMod val="75000"/>
                    <a:lumOff val="25000"/>
                  </a:schemeClr>
                </a:solidFill>
                <a:latin typeface="Georgia" pitchFamily="18"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br>
              <a:rPr lang="hi-IN" sz="3600" u="none" dirty="0">
                <a:solidFill>
                  <a:schemeClr val="tx1"/>
                </a:solidFill>
                <a:latin typeface="Times New Roman"/>
                <a:ea typeface="Times New Roman"/>
                <a:cs typeface="Times New Roman"/>
                <a:sym typeface="Times New Roman"/>
              </a:rPr>
            </a:br>
            <a:endParaRPr lang="en-IN" sz="3600" b="0" u="none" spc="-50" dirty="0">
              <a:solidFill>
                <a:srgbClr val="0076A3"/>
              </a:solidFill>
              <a:latin typeface="Century Gothic" pitchFamily="18"/>
              <a:cs typeface="Aharoni" pitchFamily="2"/>
              <a:sym typeface="Times New Roman"/>
            </a:endParaRPr>
          </a:p>
        </p:txBody>
      </p:sp>
    </p:spTree>
    <p:extLst>
      <p:ext uri="{BB962C8B-B14F-4D97-AF65-F5344CB8AC3E}">
        <p14:creationId xmlns:p14="http://schemas.microsoft.com/office/powerpoint/2010/main" val="366473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ChangeArrowheads="1"/>
          </p:cNvSpPr>
          <p:nvPr/>
        </p:nvSpPr>
        <p:spPr bwMode="auto">
          <a:xfrm>
            <a:off x="5412381" y="1737360"/>
            <a:ext cx="6144065" cy="4478149"/>
          </a:xfrm>
          <a:prstGeom prst="rect">
            <a:avLst/>
          </a:prstGeom>
          <a:noFill/>
          <a:ln>
            <a:noFill/>
          </a:ln>
        </p:spPr>
        <p:txBody>
          <a:bodyPr wrap="square">
            <a:spAutoFit/>
          </a:bodyPr>
          <a:lstStyle>
            <a:lvl1pPr marL="519113"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04813" indent="-342900" algn="just" eaLnBrk="1" hangingPunct="1">
              <a:spcBef>
                <a:spcPts val="0"/>
              </a:spcBef>
              <a:spcAft>
                <a:spcPts val="0"/>
              </a:spcAft>
              <a:buClr>
                <a:schemeClr val="tx1"/>
              </a:buClr>
              <a:buSzPct val="75000"/>
              <a:buFont typeface="Wingdings" panose="05000000000000000000" pitchFamily="2" charset="2"/>
              <a:buChar char="q"/>
              <a:defRPr/>
            </a:pPr>
            <a:r>
              <a:rPr lang="en-US" altLang="en-US" sz="1900" dirty="0">
                <a:solidFill>
                  <a:schemeClr val="tx1">
                    <a:lumMod val="85000"/>
                    <a:lumOff val="15000"/>
                  </a:schemeClr>
                </a:solidFill>
                <a:latin typeface="+mj-lt"/>
              </a:rPr>
              <a:t>10 BIS Captive laboratories.</a:t>
            </a:r>
          </a:p>
          <a:p>
            <a:pPr marL="800100" lvl="1" indent="-342900" algn="just" eaLnBrk="1" hangingPunct="1">
              <a:spcBef>
                <a:spcPts val="0"/>
              </a:spcBef>
              <a:spcAft>
                <a:spcPts val="0"/>
              </a:spcAft>
              <a:buClr>
                <a:schemeClr val="tx1"/>
              </a:buClr>
              <a:buSzPct val="75000"/>
              <a:buFont typeface="Wingdings" panose="05000000000000000000" pitchFamily="2" charset="2"/>
              <a:buChar char="§"/>
              <a:defRPr/>
            </a:pPr>
            <a:r>
              <a:rPr lang="en-US" altLang="en-US" sz="1900" dirty="0">
                <a:solidFill>
                  <a:schemeClr val="tx1">
                    <a:lumMod val="85000"/>
                    <a:lumOff val="15000"/>
                  </a:schemeClr>
                </a:solidFill>
                <a:latin typeface="+mj-lt"/>
              </a:rPr>
              <a:t>CENTRAL LAB:	01 (Sahibabad - It was first to be set up in 1962)</a:t>
            </a:r>
          </a:p>
          <a:p>
            <a:pPr marL="800100" lvl="1" indent="-342900" algn="just" eaLnBrk="1" hangingPunct="1">
              <a:spcBef>
                <a:spcPts val="0"/>
              </a:spcBef>
              <a:spcAft>
                <a:spcPts val="0"/>
              </a:spcAft>
              <a:buClr>
                <a:schemeClr val="tx1"/>
              </a:buClr>
              <a:buSzPct val="75000"/>
              <a:buFont typeface="Wingdings" panose="05000000000000000000" pitchFamily="2" charset="2"/>
              <a:buChar char="§"/>
              <a:defRPr/>
            </a:pPr>
            <a:r>
              <a:rPr lang="en-US" altLang="en-US" sz="1900" dirty="0">
                <a:solidFill>
                  <a:schemeClr val="tx1">
                    <a:lumMod val="85000"/>
                    <a:lumOff val="15000"/>
                  </a:schemeClr>
                </a:solidFill>
                <a:latin typeface="+mj-lt"/>
              </a:rPr>
              <a:t>REGIONAL LABS :	04 (Chennai, Kolkata, Mohali &amp; Mumbai)</a:t>
            </a:r>
          </a:p>
          <a:p>
            <a:pPr marL="800100" lvl="1" indent="-342900" algn="just" eaLnBrk="1" hangingPunct="1">
              <a:spcBef>
                <a:spcPts val="0"/>
              </a:spcBef>
              <a:spcAft>
                <a:spcPts val="0"/>
              </a:spcAft>
              <a:buClr>
                <a:schemeClr val="tx1"/>
              </a:buClr>
              <a:buSzPct val="75000"/>
              <a:buFont typeface="Wingdings" panose="05000000000000000000" pitchFamily="2" charset="2"/>
              <a:buChar char="§"/>
              <a:defRPr/>
            </a:pPr>
            <a:r>
              <a:rPr lang="en-US" altLang="en-US" sz="1900" dirty="0">
                <a:solidFill>
                  <a:schemeClr val="tx1">
                    <a:lumMod val="85000"/>
                    <a:lumOff val="15000"/>
                  </a:schemeClr>
                </a:solidFill>
                <a:latin typeface="+mj-lt"/>
              </a:rPr>
              <a:t>BRANCH LABS:	03 (Bangalore, Guwahati &amp; Patna)</a:t>
            </a:r>
          </a:p>
          <a:p>
            <a:pPr marL="800100" lvl="1" indent="-342900" algn="just" eaLnBrk="1" hangingPunct="1">
              <a:spcBef>
                <a:spcPts val="0"/>
              </a:spcBef>
              <a:spcAft>
                <a:spcPts val="0"/>
              </a:spcAft>
              <a:buClr>
                <a:schemeClr val="tx1"/>
              </a:buClr>
              <a:buSzPct val="75000"/>
              <a:buFont typeface="Wingdings" panose="05000000000000000000" pitchFamily="2" charset="2"/>
              <a:buChar char="§"/>
              <a:defRPr/>
            </a:pPr>
            <a:r>
              <a:rPr lang="en-US" altLang="en-US" sz="1900" dirty="0">
                <a:solidFill>
                  <a:schemeClr val="tx1">
                    <a:lumMod val="85000"/>
                    <a:lumOff val="15000"/>
                  </a:schemeClr>
                </a:solidFill>
                <a:latin typeface="+mj-lt"/>
              </a:rPr>
              <a:t>Satellite Labs:	02 (Hyderabad, Jammu)</a:t>
            </a:r>
          </a:p>
          <a:p>
            <a:pPr marL="457200" lvl="1" indent="0" algn="just" eaLnBrk="1" hangingPunct="1">
              <a:spcBef>
                <a:spcPts val="0"/>
              </a:spcBef>
              <a:spcAft>
                <a:spcPts val="0"/>
              </a:spcAft>
              <a:buClr>
                <a:schemeClr val="tx1"/>
              </a:buClr>
              <a:buSzPct val="75000"/>
              <a:defRPr/>
            </a:pPr>
            <a:endParaRPr lang="en-US" altLang="en-US" sz="1900" dirty="0">
              <a:solidFill>
                <a:schemeClr val="tx1">
                  <a:lumMod val="85000"/>
                  <a:lumOff val="15000"/>
                </a:schemeClr>
              </a:solidFill>
              <a:latin typeface="+mj-lt"/>
            </a:endParaRPr>
          </a:p>
          <a:p>
            <a:pPr marL="404813" indent="-342900" algn="just">
              <a:buClr>
                <a:schemeClr val="tx1"/>
              </a:buClr>
              <a:buSzPct val="75000"/>
              <a:buFont typeface="Wingdings" panose="05000000000000000000" pitchFamily="2" charset="2"/>
              <a:buChar char="q"/>
              <a:defRPr/>
            </a:pPr>
            <a:r>
              <a:rPr lang="en-US" altLang="en-US" sz="1900" dirty="0">
                <a:solidFill>
                  <a:schemeClr val="tx1">
                    <a:lumMod val="85000"/>
                    <a:lumOff val="15000"/>
                  </a:schemeClr>
                </a:solidFill>
                <a:latin typeface="+mj-lt"/>
              </a:rPr>
              <a:t>08 Referral laboratories of BIS for Gold/Silver Assaying </a:t>
            </a:r>
          </a:p>
          <a:p>
            <a:pPr marL="404813" indent="-342900" algn="just" eaLnBrk="1" hangingPunct="1">
              <a:spcBef>
                <a:spcPts val="0"/>
              </a:spcBef>
              <a:spcAft>
                <a:spcPts val="0"/>
              </a:spcAft>
              <a:buClr>
                <a:schemeClr val="tx1"/>
              </a:buClr>
              <a:buSzPct val="75000"/>
              <a:buFont typeface="Wingdings" panose="05000000000000000000" pitchFamily="2" charset="2"/>
              <a:buChar char="q"/>
              <a:defRPr/>
            </a:pPr>
            <a:endParaRPr lang="en-US" altLang="en-US" sz="1900" dirty="0">
              <a:solidFill>
                <a:schemeClr val="tx1">
                  <a:lumMod val="85000"/>
                  <a:lumOff val="15000"/>
                </a:schemeClr>
              </a:solidFill>
              <a:latin typeface="+mj-lt"/>
            </a:endParaRPr>
          </a:p>
          <a:p>
            <a:pPr marL="404813" indent="-342900" algn="just" eaLnBrk="1" hangingPunct="1">
              <a:spcBef>
                <a:spcPts val="0"/>
              </a:spcBef>
              <a:spcAft>
                <a:spcPts val="0"/>
              </a:spcAft>
              <a:buClr>
                <a:schemeClr val="tx1"/>
              </a:buClr>
              <a:buSzPct val="75000"/>
              <a:buFont typeface="Wingdings" panose="05000000000000000000" pitchFamily="2" charset="2"/>
              <a:buChar char="q"/>
              <a:defRPr/>
            </a:pPr>
            <a:r>
              <a:rPr lang="en-US" altLang="en-US" sz="1900" dirty="0">
                <a:solidFill>
                  <a:schemeClr val="tx1">
                    <a:lumMod val="85000"/>
                    <a:lumOff val="15000"/>
                  </a:schemeClr>
                </a:solidFill>
                <a:latin typeface="+mj-lt"/>
              </a:rPr>
              <a:t>330 outside recognized laboratories.</a:t>
            </a:r>
          </a:p>
          <a:p>
            <a:pPr marL="61913" indent="0" algn="just" eaLnBrk="1" hangingPunct="1">
              <a:spcBef>
                <a:spcPts val="0"/>
              </a:spcBef>
              <a:spcAft>
                <a:spcPts val="0"/>
              </a:spcAft>
              <a:buClr>
                <a:schemeClr val="tx1"/>
              </a:buClr>
              <a:buSzPct val="75000"/>
              <a:defRPr/>
            </a:pPr>
            <a:endParaRPr lang="en-US" altLang="en-US" sz="1900" dirty="0">
              <a:solidFill>
                <a:schemeClr val="tx1">
                  <a:lumMod val="85000"/>
                  <a:lumOff val="15000"/>
                </a:schemeClr>
              </a:solidFill>
              <a:latin typeface="+mj-lt"/>
            </a:endParaRPr>
          </a:p>
          <a:p>
            <a:pPr marL="404813" indent="-342900" algn="just" eaLnBrk="1" hangingPunct="1">
              <a:spcBef>
                <a:spcPts val="0"/>
              </a:spcBef>
              <a:spcAft>
                <a:spcPts val="0"/>
              </a:spcAft>
              <a:buClr>
                <a:schemeClr val="tx1"/>
              </a:buClr>
              <a:buSzPct val="75000"/>
              <a:buFont typeface="Wingdings" panose="05000000000000000000" pitchFamily="2" charset="2"/>
              <a:buChar char="q"/>
              <a:defRPr/>
            </a:pPr>
            <a:r>
              <a:rPr lang="en-US" altLang="en-US" sz="1900" dirty="0">
                <a:solidFill>
                  <a:schemeClr val="tx1">
                    <a:lumMod val="85000"/>
                    <a:lumOff val="15000"/>
                  </a:schemeClr>
                </a:solidFill>
                <a:latin typeface="+mj-lt"/>
              </a:rPr>
              <a:t>266 specialized Government laboratories empaneled by BIS of which 57 are active in BIS LIMS .Data is dynamic.</a:t>
            </a:r>
          </a:p>
        </p:txBody>
      </p:sp>
      <p:sp>
        <p:nvSpPr>
          <p:cNvPr id="2" name="Title 1"/>
          <p:cNvSpPr>
            <a:spLocks noGrp="1"/>
          </p:cNvSpPr>
          <p:nvPr>
            <p:ph type="title"/>
          </p:nvPr>
        </p:nvSpPr>
        <p:spPr>
          <a:xfrm>
            <a:off x="1097280" y="683782"/>
            <a:ext cx="10058400" cy="828990"/>
          </a:xfrm>
        </p:spPr>
        <p:txBody>
          <a:bodyPr>
            <a:normAutofit/>
          </a:bodyPr>
          <a:lstStyle/>
          <a:p>
            <a:r>
              <a:rPr lang="en-US" sz="3600" dirty="0">
                <a:solidFill>
                  <a:srgbClr val="0076A3"/>
                </a:solidFill>
                <a:latin typeface="Century Gothic" pitchFamily="18"/>
                <a:cs typeface="Aharoni" pitchFamily="2"/>
              </a:rPr>
              <a:t>Laboratory Services Ecosystem of BIS</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fld id="{16E092B2-BE76-4ACE-8AA3-0BD81B57321E}" type="slidenum">
              <a:rPr lang="en-US" altLang="en-US" sz="900" smtClean="0">
                <a:solidFill>
                  <a:srgbClr val="898989"/>
                </a:solidFill>
                <a:latin typeface="Calibri" panose="020F0502020204030204" pitchFamily="34" charset="0"/>
              </a:rPr>
              <a:pPr/>
              <a:t>3</a:t>
            </a:fld>
            <a:endParaRPr lang="en-US" altLang="en-US" sz="900">
              <a:solidFill>
                <a:srgbClr val="898989"/>
              </a:solidFill>
              <a:latin typeface="Calibri" panose="020F0502020204030204" pitchFamily="34" charset="0"/>
            </a:endParaRPr>
          </a:p>
        </p:txBody>
      </p:sp>
      <p:grpSp>
        <p:nvGrpSpPr>
          <p:cNvPr id="6" name="Group 5"/>
          <p:cNvGrpSpPr/>
          <p:nvPr/>
        </p:nvGrpSpPr>
        <p:grpSpPr>
          <a:xfrm>
            <a:off x="-1" y="6330580"/>
            <a:ext cx="12153901" cy="572698"/>
            <a:chOff x="-1" y="6330580"/>
            <a:chExt cx="12153901" cy="572698"/>
          </a:xfrm>
        </p:grpSpPr>
        <p:pic>
          <p:nvPicPr>
            <p:cNvPr id="7" name="Picture 6"/>
            <p:cNvPicPr>
              <a:picLocks noChangeAspect="1"/>
            </p:cNvPicPr>
            <p:nvPr/>
          </p:nvPicPr>
          <p:blipFill>
            <a:blip r:embed="rId3"/>
            <a:stretch>
              <a:fillRect/>
            </a:stretch>
          </p:blipFill>
          <p:spPr>
            <a:xfrm>
              <a:off x="-1" y="6330580"/>
              <a:ext cx="2014052" cy="540000"/>
            </a:xfrm>
            <a:prstGeom prst="rect">
              <a:avLst/>
            </a:prstGeom>
          </p:spPr>
        </p:pic>
        <p:pic>
          <p:nvPicPr>
            <p:cNvPr id="8" name="Picture 7"/>
            <p:cNvPicPr>
              <a:picLocks noChangeAspect="1"/>
            </p:cNvPicPr>
            <p:nvPr/>
          </p:nvPicPr>
          <p:blipFill>
            <a:blip r:embed="rId3"/>
            <a:stretch>
              <a:fillRect/>
            </a:stretch>
          </p:blipFill>
          <p:spPr>
            <a:xfrm>
              <a:off x="2014051" y="6344228"/>
              <a:ext cx="2014052" cy="540000"/>
            </a:xfrm>
            <a:prstGeom prst="rect">
              <a:avLst/>
            </a:prstGeom>
          </p:spPr>
        </p:pic>
        <p:pic>
          <p:nvPicPr>
            <p:cNvPr id="9" name="Picture 8"/>
            <p:cNvPicPr>
              <a:picLocks noChangeAspect="1"/>
            </p:cNvPicPr>
            <p:nvPr/>
          </p:nvPicPr>
          <p:blipFill>
            <a:blip r:embed="rId3"/>
            <a:stretch>
              <a:fillRect/>
            </a:stretch>
          </p:blipFill>
          <p:spPr>
            <a:xfrm>
              <a:off x="4019549" y="6349630"/>
              <a:ext cx="2014052" cy="540000"/>
            </a:xfrm>
            <a:prstGeom prst="rect">
              <a:avLst/>
            </a:prstGeom>
          </p:spPr>
        </p:pic>
        <p:pic>
          <p:nvPicPr>
            <p:cNvPr id="10" name="Picture 9"/>
            <p:cNvPicPr>
              <a:picLocks noChangeAspect="1"/>
            </p:cNvPicPr>
            <p:nvPr/>
          </p:nvPicPr>
          <p:blipFill>
            <a:blip r:embed="rId3"/>
            <a:stretch>
              <a:fillRect/>
            </a:stretch>
          </p:blipFill>
          <p:spPr>
            <a:xfrm>
              <a:off x="6033601" y="6363278"/>
              <a:ext cx="2014052" cy="540000"/>
            </a:xfrm>
            <a:prstGeom prst="rect">
              <a:avLst/>
            </a:prstGeom>
          </p:spPr>
        </p:pic>
        <p:pic>
          <p:nvPicPr>
            <p:cNvPr id="11" name="Picture 10"/>
            <p:cNvPicPr>
              <a:picLocks noChangeAspect="1"/>
            </p:cNvPicPr>
            <p:nvPr/>
          </p:nvPicPr>
          <p:blipFill>
            <a:blip r:embed="rId3"/>
            <a:stretch>
              <a:fillRect/>
            </a:stretch>
          </p:blipFill>
          <p:spPr>
            <a:xfrm>
              <a:off x="8039099" y="6349630"/>
              <a:ext cx="2014052" cy="540000"/>
            </a:xfrm>
            <a:prstGeom prst="rect">
              <a:avLst/>
            </a:prstGeom>
          </p:spPr>
        </p:pic>
        <p:pic>
          <p:nvPicPr>
            <p:cNvPr id="12" name="Picture 11"/>
            <p:cNvPicPr>
              <a:picLocks noChangeAspect="1"/>
            </p:cNvPicPr>
            <p:nvPr/>
          </p:nvPicPr>
          <p:blipFill>
            <a:blip r:embed="rId3"/>
            <a:stretch>
              <a:fillRect/>
            </a:stretch>
          </p:blipFill>
          <p:spPr>
            <a:xfrm>
              <a:off x="10053151" y="6363278"/>
              <a:ext cx="2014052" cy="540000"/>
            </a:xfrm>
            <a:prstGeom prst="rect">
              <a:avLst/>
            </a:prstGeom>
          </p:spPr>
        </p:pic>
        <p:pic>
          <p:nvPicPr>
            <p:cNvPr id="13" name="Picture 12"/>
            <p:cNvPicPr>
              <a:picLocks noChangeAspect="1"/>
            </p:cNvPicPr>
            <p:nvPr/>
          </p:nvPicPr>
          <p:blipFill rotWithShape="1">
            <a:blip r:embed="rId3"/>
            <a:srcRect r="95271" b="19968"/>
            <a:stretch/>
          </p:blipFill>
          <p:spPr>
            <a:xfrm>
              <a:off x="12058649" y="6368680"/>
              <a:ext cx="95251" cy="432170"/>
            </a:xfrm>
            <a:prstGeom prst="rect">
              <a:avLst/>
            </a:prstGeom>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8" y="1737360"/>
            <a:ext cx="5238750" cy="4401205"/>
          </a:xfrm>
          <a:prstGeom prst="rect">
            <a:avLst/>
          </a:prstGeom>
        </p:spPr>
      </p:pic>
    </p:spTree>
    <p:extLst>
      <p:ext uri="{BB962C8B-B14F-4D97-AF65-F5344CB8AC3E}">
        <p14:creationId xmlns:p14="http://schemas.microsoft.com/office/powerpoint/2010/main" val="30432656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ChangeArrowheads="1"/>
          </p:cNvSpPr>
          <p:nvPr/>
        </p:nvSpPr>
        <p:spPr bwMode="auto">
          <a:xfrm>
            <a:off x="772161" y="1737360"/>
            <a:ext cx="10784286" cy="4401205"/>
          </a:xfrm>
          <a:prstGeom prst="rect">
            <a:avLst/>
          </a:prstGeom>
          <a:noFill/>
          <a:ln>
            <a:noFill/>
          </a:ln>
        </p:spPr>
        <p:txBody>
          <a:bodyPr wrap="square">
            <a:spAutoFit/>
          </a:bodyPr>
          <a:lstStyle>
            <a:lvl1pPr marL="519113"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61913" indent="0" algn="just" eaLnBrk="1" hangingPunct="1">
              <a:spcBef>
                <a:spcPts val="0"/>
              </a:spcBef>
              <a:spcAft>
                <a:spcPts val="0"/>
              </a:spcAft>
              <a:buClr>
                <a:schemeClr val="tx1"/>
              </a:buClr>
              <a:buSzPct val="75000"/>
              <a:defRPr/>
            </a:pPr>
            <a:r>
              <a:rPr lang="en-US" altLang="en-US" sz="2800" b="1" dirty="0">
                <a:solidFill>
                  <a:schemeClr val="tx1">
                    <a:lumMod val="85000"/>
                    <a:lumOff val="15000"/>
                  </a:schemeClr>
                </a:solidFill>
                <a:latin typeface="+mj-lt"/>
              </a:rPr>
              <a:t>Laboratories empanelled under LRS 2020: Open for Government Laboratories only. </a:t>
            </a:r>
          </a:p>
          <a:p>
            <a:pPr marL="404813" indent="-342900" algn="just" eaLnBrk="1" hangingPunct="1">
              <a:spcBef>
                <a:spcPts val="0"/>
              </a:spcBef>
              <a:spcAft>
                <a:spcPts val="0"/>
              </a:spcAft>
              <a:buClr>
                <a:schemeClr val="tx1"/>
              </a:buClr>
              <a:buSzPct val="75000"/>
              <a:buFont typeface="Wingdings" panose="05000000000000000000" pitchFamily="2" charset="2"/>
              <a:buChar char="q"/>
              <a:defRPr/>
            </a:pPr>
            <a:r>
              <a:rPr lang="en-US" altLang="en-US" sz="2800" dirty="0">
                <a:solidFill>
                  <a:schemeClr val="tx1">
                    <a:lumMod val="85000"/>
                    <a:lumOff val="15000"/>
                  </a:schemeClr>
                </a:solidFill>
                <a:latin typeface="+mj-lt"/>
              </a:rPr>
              <a:t>Laboratories of National repute, Research Institutions, Educational Institutions and other Government  labs having expertise in specialised tests.</a:t>
            </a:r>
          </a:p>
          <a:p>
            <a:pPr marL="404813" indent="-342900" algn="just" eaLnBrk="1" hangingPunct="1">
              <a:spcBef>
                <a:spcPts val="0"/>
              </a:spcBef>
              <a:spcAft>
                <a:spcPts val="0"/>
              </a:spcAft>
              <a:buClr>
                <a:schemeClr val="tx1"/>
              </a:buClr>
              <a:buSzPct val="75000"/>
              <a:buFont typeface="Wingdings" panose="05000000000000000000" pitchFamily="2" charset="2"/>
              <a:buChar char="q"/>
              <a:defRPr/>
            </a:pPr>
            <a:r>
              <a:rPr lang="en-US" altLang="en-US" sz="2800" dirty="0">
                <a:solidFill>
                  <a:schemeClr val="tx1">
                    <a:lumMod val="85000"/>
                    <a:lumOff val="15000"/>
                  </a:schemeClr>
                </a:solidFill>
                <a:latin typeface="+mj-lt"/>
              </a:rPr>
              <a:t>Empaneled by BIS for utilization of testing facilities. </a:t>
            </a:r>
          </a:p>
          <a:p>
            <a:pPr marL="404813" indent="-342900" algn="just" eaLnBrk="1" hangingPunct="1">
              <a:spcBef>
                <a:spcPts val="0"/>
              </a:spcBef>
              <a:spcAft>
                <a:spcPts val="0"/>
              </a:spcAft>
              <a:buClr>
                <a:schemeClr val="tx1"/>
              </a:buClr>
              <a:buSzPct val="75000"/>
              <a:buFont typeface="Wingdings" panose="05000000000000000000" pitchFamily="2" charset="2"/>
              <a:buChar char="q"/>
              <a:defRPr/>
            </a:pPr>
            <a:r>
              <a:rPr lang="en-US" altLang="en-US" sz="2800" dirty="0">
                <a:solidFill>
                  <a:schemeClr val="tx1">
                    <a:lumMod val="85000"/>
                    <a:lumOff val="15000"/>
                  </a:schemeClr>
                </a:solidFill>
                <a:latin typeface="+mj-lt"/>
              </a:rPr>
              <a:t>CSIR Labs, ICAR labs, IITs, BARC, NDDB, Textile Committee, Research Association </a:t>
            </a:r>
            <a:r>
              <a:rPr lang="en-US" altLang="en-US" sz="2800" dirty="0" err="1">
                <a:solidFill>
                  <a:schemeClr val="tx1">
                    <a:lumMod val="85000"/>
                    <a:lumOff val="15000"/>
                  </a:schemeClr>
                </a:solidFill>
                <a:latin typeface="+mj-lt"/>
              </a:rPr>
              <a:t>etc.NFSU</a:t>
            </a:r>
            <a:r>
              <a:rPr lang="en-US" altLang="en-US" sz="2800" dirty="0">
                <a:solidFill>
                  <a:schemeClr val="tx1">
                    <a:lumMod val="85000"/>
                    <a:lumOff val="15000"/>
                  </a:schemeClr>
                </a:solidFill>
                <a:latin typeface="+mj-lt"/>
              </a:rPr>
              <a:t>, Gandhinagar, CIMFR Dhanbad for specialized tests.</a:t>
            </a:r>
          </a:p>
          <a:p>
            <a:pPr marL="404813" indent="-342900" algn="just" eaLnBrk="1" hangingPunct="1">
              <a:spcBef>
                <a:spcPts val="0"/>
              </a:spcBef>
              <a:spcAft>
                <a:spcPts val="0"/>
              </a:spcAft>
              <a:buClr>
                <a:schemeClr val="tx1"/>
              </a:buClr>
              <a:buSzPct val="75000"/>
              <a:buFont typeface="Wingdings" panose="05000000000000000000" pitchFamily="2" charset="2"/>
              <a:buChar char="q"/>
              <a:defRPr/>
            </a:pPr>
            <a:endParaRPr lang="en-US" altLang="en-US" sz="2800" dirty="0">
              <a:solidFill>
                <a:schemeClr val="tx1">
                  <a:lumMod val="85000"/>
                  <a:lumOff val="15000"/>
                </a:schemeClr>
              </a:solidFill>
              <a:latin typeface="+mj-lt"/>
            </a:endParaRPr>
          </a:p>
        </p:txBody>
      </p:sp>
      <p:sp>
        <p:nvSpPr>
          <p:cNvPr id="2" name="Title 1"/>
          <p:cNvSpPr>
            <a:spLocks noGrp="1"/>
          </p:cNvSpPr>
          <p:nvPr>
            <p:ph type="title"/>
          </p:nvPr>
        </p:nvSpPr>
        <p:spPr>
          <a:xfrm>
            <a:off x="1097280" y="683782"/>
            <a:ext cx="10058400" cy="828990"/>
          </a:xfrm>
        </p:spPr>
        <p:txBody>
          <a:bodyPr>
            <a:normAutofit/>
          </a:bodyPr>
          <a:lstStyle/>
          <a:p>
            <a:r>
              <a:rPr lang="en-US" sz="3600" dirty="0">
                <a:solidFill>
                  <a:srgbClr val="0076A3"/>
                </a:solidFill>
                <a:latin typeface="Century Gothic" pitchFamily="18"/>
                <a:cs typeface="Aharoni" pitchFamily="2"/>
              </a:rPr>
              <a:t>Laboratory Services Ecosystem of BIS</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fld id="{16E092B2-BE76-4ACE-8AA3-0BD81B57321E}" type="slidenum">
              <a:rPr lang="en-US" altLang="en-US" sz="900" smtClean="0">
                <a:solidFill>
                  <a:srgbClr val="898989"/>
                </a:solidFill>
                <a:latin typeface="Calibri" panose="020F0502020204030204" pitchFamily="34" charset="0"/>
              </a:rPr>
              <a:pPr/>
              <a:t>4</a:t>
            </a:fld>
            <a:endParaRPr lang="en-US" altLang="en-US" sz="900">
              <a:solidFill>
                <a:srgbClr val="898989"/>
              </a:solidFill>
              <a:latin typeface="Calibri" panose="020F0502020204030204" pitchFamily="34" charset="0"/>
            </a:endParaRPr>
          </a:p>
        </p:txBody>
      </p:sp>
      <p:grpSp>
        <p:nvGrpSpPr>
          <p:cNvPr id="6" name="Group 5"/>
          <p:cNvGrpSpPr/>
          <p:nvPr/>
        </p:nvGrpSpPr>
        <p:grpSpPr>
          <a:xfrm>
            <a:off x="-1" y="6330580"/>
            <a:ext cx="12153901" cy="572698"/>
            <a:chOff x="-1" y="6330580"/>
            <a:chExt cx="12153901" cy="572698"/>
          </a:xfrm>
        </p:grpSpPr>
        <p:pic>
          <p:nvPicPr>
            <p:cNvPr id="7" name="Picture 6"/>
            <p:cNvPicPr>
              <a:picLocks noChangeAspect="1"/>
            </p:cNvPicPr>
            <p:nvPr/>
          </p:nvPicPr>
          <p:blipFill>
            <a:blip r:embed="rId3"/>
            <a:stretch>
              <a:fillRect/>
            </a:stretch>
          </p:blipFill>
          <p:spPr>
            <a:xfrm>
              <a:off x="-1" y="6330580"/>
              <a:ext cx="2014052" cy="540000"/>
            </a:xfrm>
            <a:prstGeom prst="rect">
              <a:avLst/>
            </a:prstGeom>
          </p:spPr>
        </p:pic>
        <p:pic>
          <p:nvPicPr>
            <p:cNvPr id="8" name="Picture 7"/>
            <p:cNvPicPr>
              <a:picLocks noChangeAspect="1"/>
            </p:cNvPicPr>
            <p:nvPr/>
          </p:nvPicPr>
          <p:blipFill>
            <a:blip r:embed="rId3"/>
            <a:stretch>
              <a:fillRect/>
            </a:stretch>
          </p:blipFill>
          <p:spPr>
            <a:xfrm>
              <a:off x="2014051" y="6344228"/>
              <a:ext cx="2014052" cy="540000"/>
            </a:xfrm>
            <a:prstGeom prst="rect">
              <a:avLst/>
            </a:prstGeom>
          </p:spPr>
        </p:pic>
        <p:pic>
          <p:nvPicPr>
            <p:cNvPr id="9" name="Picture 8"/>
            <p:cNvPicPr>
              <a:picLocks noChangeAspect="1"/>
            </p:cNvPicPr>
            <p:nvPr/>
          </p:nvPicPr>
          <p:blipFill>
            <a:blip r:embed="rId3"/>
            <a:stretch>
              <a:fillRect/>
            </a:stretch>
          </p:blipFill>
          <p:spPr>
            <a:xfrm>
              <a:off x="4019549" y="6349630"/>
              <a:ext cx="2014052" cy="540000"/>
            </a:xfrm>
            <a:prstGeom prst="rect">
              <a:avLst/>
            </a:prstGeom>
          </p:spPr>
        </p:pic>
        <p:pic>
          <p:nvPicPr>
            <p:cNvPr id="10" name="Picture 9"/>
            <p:cNvPicPr>
              <a:picLocks noChangeAspect="1"/>
            </p:cNvPicPr>
            <p:nvPr/>
          </p:nvPicPr>
          <p:blipFill>
            <a:blip r:embed="rId3"/>
            <a:stretch>
              <a:fillRect/>
            </a:stretch>
          </p:blipFill>
          <p:spPr>
            <a:xfrm>
              <a:off x="6033601" y="6363278"/>
              <a:ext cx="2014052" cy="540000"/>
            </a:xfrm>
            <a:prstGeom prst="rect">
              <a:avLst/>
            </a:prstGeom>
          </p:spPr>
        </p:pic>
        <p:pic>
          <p:nvPicPr>
            <p:cNvPr id="11" name="Picture 10"/>
            <p:cNvPicPr>
              <a:picLocks noChangeAspect="1"/>
            </p:cNvPicPr>
            <p:nvPr/>
          </p:nvPicPr>
          <p:blipFill>
            <a:blip r:embed="rId3"/>
            <a:stretch>
              <a:fillRect/>
            </a:stretch>
          </p:blipFill>
          <p:spPr>
            <a:xfrm>
              <a:off x="8039099" y="6349630"/>
              <a:ext cx="2014052" cy="540000"/>
            </a:xfrm>
            <a:prstGeom prst="rect">
              <a:avLst/>
            </a:prstGeom>
          </p:spPr>
        </p:pic>
        <p:pic>
          <p:nvPicPr>
            <p:cNvPr id="12" name="Picture 11"/>
            <p:cNvPicPr>
              <a:picLocks noChangeAspect="1"/>
            </p:cNvPicPr>
            <p:nvPr/>
          </p:nvPicPr>
          <p:blipFill>
            <a:blip r:embed="rId3"/>
            <a:stretch>
              <a:fillRect/>
            </a:stretch>
          </p:blipFill>
          <p:spPr>
            <a:xfrm>
              <a:off x="10053151" y="6363278"/>
              <a:ext cx="2014052" cy="540000"/>
            </a:xfrm>
            <a:prstGeom prst="rect">
              <a:avLst/>
            </a:prstGeom>
          </p:spPr>
        </p:pic>
        <p:pic>
          <p:nvPicPr>
            <p:cNvPr id="13" name="Picture 12"/>
            <p:cNvPicPr>
              <a:picLocks noChangeAspect="1"/>
            </p:cNvPicPr>
            <p:nvPr/>
          </p:nvPicPr>
          <p:blipFill rotWithShape="1">
            <a:blip r:embed="rId3"/>
            <a:srcRect r="95271" b="19968"/>
            <a:stretch/>
          </p:blipFill>
          <p:spPr>
            <a:xfrm>
              <a:off x="12058649" y="6368680"/>
              <a:ext cx="95251" cy="432170"/>
            </a:xfrm>
            <a:prstGeom prst="rect">
              <a:avLst/>
            </a:prstGeom>
          </p:spPr>
        </p:pic>
      </p:grpSp>
    </p:spTree>
    <p:extLst>
      <p:ext uri="{BB962C8B-B14F-4D97-AF65-F5344CB8AC3E}">
        <p14:creationId xmlns:p14="http://schemas.microsoft.com/office/powerpoint/2010/main" val="3233931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type="body" idx="4294967295"/>
          </p:nvPr>
        </p:nvSpPr>
        <p:spPr>
          <a:xfrm>
            <a:off x="488272" y="976544"/>
            <a:ext cx="11017188" cy="5024761"/>
          </a:xfrm>
        </p:spPr>
        <p:txBody>
          <a:bodyPr vert="horz" lIns="90004" tIns="44997" rIns="90004" bIns="44997" rtlCol="0">
            <a:normAutofit/>
          </a:bodyPr>
          <a:lstStyle/>
          <a:p>
            <a:pPr algn="just">
              <a:buFont typeface="Arial" panose="020B0604020202020204" pitchFamily="34" charset="0"/>
              <a:buChar char="•"/>
            </a:pPr>
            <a:endParaRPr lang="en-IN" dirty="0"/>
          </a:p>
          <a:p>
            <a:pPr algn="just">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Online Application has to be submitted through BIS LIMS </a:t>
            </a:r>
          </a:p>
          <a:p>
            <a:pPr algn="just">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LIMS can be accessed at </a:t>
            </a:r>
            <a:r>
              <a:rPr lang="en-IN" sz="2400" dirty="0">
                <a:latin typeface="Times New Roman" panose="02020603050405020304" pitchFamily="18" charset="0"/>
                <a:cs typeface="Times New Roman" panose="02020603050405020304" pitchFamily="18" charset="0"/>
                <a:hlinkClick r:id="rId3"/>
              </a:rPr>
              <a:t>https://lims.bis.gov.in/</a:t>
            </a:r>
            <a:r>
              <a:rPr lang="en-IN" sz="2400" dirty="0">
                <a:latin typeface="Times New Roman" panose="02020603050405020304" pitchFamily="18" charset="0"/>
                <a:cs typeface="Times New Roman" panose="02020603050405020304" pitchFamily="18" charset="0"/>
              </a:rPr>
              <a:t> or through </a:t>
            </a:r>
            <a:r>
              <a:rPr lang="en-IN" sz="2400" dirty="0">
                <a:latin typeface="Times New Roman" panose="02020603050405020304" pitchFamily="18" charset="0"/>
                <a:cs typeface="Times New Roman" panose="02020603050405020304" pitchFamily="18" charset="0"/>
                <a:hlinkClick r:id="rId4"/>
              </a:rPr>
              <a:t>https://www.manakonline.in/MANAK/login</a:t>
            </a:r>
            <a:r>
              <a:rPr lang="en-IN" sz="2400" dirty="0">
                <a:latin typeface="Times New Roman" panose="02020603050405020304" pitchFamily="18" charset="0"/>
                <a:cs typeface="Times New Roman" panose="02020603050405020304" pitchFamily="18" charset="0"/>
              </a:rPr>
              <a:t> and selecting laboratories tab.</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Please use email ID of Department/Organization in First Step since the same can not be changed later. Other details can be modified later.</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altLang="en-US" sz="2400" dirty="0">
                <a:solidFill>
                  <a:schemeClr val="tx1">
                    <a:lumMod val="85000"/>
                    <a:lumOff val="15000"/>
                  </a:schemeClr>
                </a:solidFill>
              </a:rPr>
              <a:t>BIS does not charges any amount for empanelment .</a:t>
            </a:r>
          </a:p>
          <a:p>
            <a:pPr marL="0" indent="0" algn="just">
              <a:buNone/>
            </a:pPr>
            <a:endParaRPr lang="en-US" altLang="en-US" sz="2400" dirty="0">
              <a:solidFill>
                <a:schemeClr val="tx1">
                  <a:lumMod val="85000"/>
                  <a:lumOff val="15000"/>
                </a:schemeClr>
              </a:solidFill>
            </a:endParaRP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IN" dirty="0"/>
          </a:p>
          <a:p>
            <a:pPr algn="just">
              <a:buFont typeface="Arial" panose="020B0604020202020204" pitchFamily="34" charset="0"/>
              <a:buChar char="•"/>
            </a:pPr>
            <a:endParaRPr lang="en-IN" dirty="0"/>
          </a:p>
          <a:p>
            <a:pPr marL="0" indent="0">
              <a:buNone/>
            </a:pPr>
            <a:endParaRPr lang="en-IN" sz="2400" dirty="0">
              <a:solidFill>
                <a:srgbClr val="40404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BD44F44-B2CD-4B26-B6FA-0803AC2AF26B}"/>
              </a:ext>
            </a:extLst>
          </p:cNvPr>
          <p:cNvSpPr txBox="1">
            <a:spLocks/>
          </p:cNvSpPr>
          <p:nvPr/>
        </p:nvSpPr>
        <p:spPr>
          <a:xfrm>
            <a:off x="1899138" y="228597"/>
            <a:ext cx="7625495" cy="1301267"/>
          </a:xfrm>
          <a:prstGeom prst="rect">
            <a:avLst/>
          </a:prstGeom>
          <a:noFill/>
        </p:spPr>
        <p:txBody>
          <a:bodyPr vert="horz" lIns="91440" tIns="45720" rIns="91440" bIns="45720" rtlCol="0" anchor="t" anchorCtr="1">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4300" dirty="0">
                <a:solidFill>
                  <a:srgbClr val="0076A3"/>
                </a:solidFill>
                <a:latin typeface="Century Gothic" pitchFamily="18"/>
                <a:cs typeface="Aharoni" pitchFamily="2"/>
              </a:rPr>
              <a:t>BIS LIMS</a:t>
            </a:r>
            <a:endParaRPr lang="en-US" sz="4300" dirty="0">
              <a:solidFill>
                <a:srgbClr val="0076A3"/>
              </a:solidFill>
              <a:latin typeface="Century Gothic" pitchFamily="18"/>
              <a:cs typeface="Aharoni" pitchFamily="2"/>
            </a:endParaRPr>
          </a:p>
        </p:txBody>
      </p:sp>
    </p:spTree>
    <p:extLst>
      <p:ext uri="{BB962C8B-B14F-4D97-AF65-F5344CB8AC3E}">
        <p14:creationId xmlns:p14="http://schemas.microsoft.com/office/powerpoint/2010/main" val="383804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dirty="0"/>
          </a:p>
        </p:txBody>
      </p:sp>
      <p:pic>
        <p:nvPicPr>
          <p:cNvPr id="10" name="Picture 9">
            <a:extLst>
              <a:ext uri="{FF2B5EF4-FFF2-40B4-BE49-F238E27FC236}">
                <a16:creationId xmlns:a16="http://schemas.microsoft.com/office/drawing/2014/main" id="{EB33D2F6-B041-8B12-A544-6AF180E04DA6}"/>
              </a:ext>
            </a:extLst>
          </p:cNvPr>
          <p:cNvPicPr>
            <a:picLocks noChangeAspect="1"/>
          </p:cNvPicPr>
          <p:nvPr/>
        </p:nvPicPr>
        <p:blipFill>
          <a:blip r:embed="rId2"/>
          <a:stretch>
            <a:fillRect/>
          </a:stretch>
        </p:blipFill>
        <p:spPr>
          <a:xfrm>
            <a:off x="0" y="190500"/>
            <a:ext cx="12192000" cy="6477000"/>
          </a:xfrm>
          <a:prstGeom prst="rect">
            <a:avLst/>
          </a:prstGeom>
        </p:spPr>
      </p:pic>
      <p:sp>
        <p:nvSpPr>
          <p:cNvPr id="11" name="Arrow: Right 10">
            <a:extLst>
              <a:ext uri="{FF2B5EF4-FFF2-40B4-BE49-F238E27FC236}">
                <a16:creationId xmlns:a16="http://schemas.microsoft.com/office/drawing/2014/main" id="{F0A1077E-1516-61CF-39EF-6FA615576D64}"/>
              </a:ext>
            </a:extLst>
          </p:cNvPr>
          <p:cNvSpPr/>
          <p:nvPr/>
        </p:nvSpPr>
        <p:spPr>
          <a:xfrm rot="10800000">
            <a:off x="7589196" y="5009338"/>
            <a:ext cx="1449421" cy="95331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0294EB3F-C236-D737-BA48-B487CF22C8D1}"/>
              </a:ext>
            </a:extLst>
          </p:cNvPr>
          <p:cNvSpPr/>
          <p:nvPr/>
        </p:nvSpPr>
        <p:spPr>
          <a:xfrm>
            <a:off x="6096000" y="5107021"/>
            <a:ext cx="1306749" cy="62861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031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FD956DE4-90FC-3981-6C79-B4FB2F08B3D8}"/>
              </a:ext>
            </a:extLst>
          </p:cNvPr>
          <p:cNvPicPr>
            <a:picLocks noChangeAspect="1"/>
          </p:cNvPicPr>
          <p:nvPr/>
        </p:nvPicPr>
        <p:blipFill>
          <a:blip r:embed="rId2"/>
          <a:stretch>
            <a:fillRect/>
          </a:stretch>
        </p:blipFill>
        <p:spPr>
          <a:xfrm>
            <a:off x="0" y="190500"/>
            <a:ext cx="12192000" cy="6477000"/>
          </a:xfrm>
          <a:prstGeom prst="rect">
            <a:avLst/>
          </a:prstGeom>
        </p:spPr>
      </p:pic>
    </p:spTree>
    <p:extLst>
      <p:ext uri="{BB962C8B-B14F-4D97-AF65-F5344CB8AC3E}">
        <p14:creationId xmlns:p14="http://schemas.microsoft.com/office/powerpoint/2010/main" val="54944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FD956DE4-90FC-3981-6C79-B4FB2F08B3D8}"/>
              </a:ext>
            </a:extLst>
          </p:cNvPr>
          <p:cNvPicPr>
            <a:picLocks noChangeAspect="1"/>
          </p:cNvPicPr>
          <p:nvPr/>
        </p:nvPicPr>
        <p:blipFill>
          <a:blip r:embed="rId2"/>
          <a:stretch>
            <a:fillRect/>
          </a:stretch>
        </p:blipFill>
        <p:spPr>
          <a:xfrm>
            <a:off x="-5475" y="185025"/>
            <a:ext cx="12192000" cy="6477000"/>
          </a:xfrm>
          <a:prstGeom prst="rect">
            <a:avLst/>
          </a:prstGeom>
        </p:spPr>
      </p:pic>
      <p:sp>
        <p:nvSpPr>
          <p:cNvPr id="6" name="Rectangle 5">
            <a:extLst>
              <a:ext uri="{FF2B5EF4-FFF2-40B4-BE49-F238E27FC236}">
                <a16:creationId xmlns:a16="http://schemas.microsoft.com/office/drawing/2014/main" id="{0888608D-B0B0-5758-510E-0FD135555107}"/>
              </a:ext>
            </a:extLst>
          </p:cNvPr>
          <p:cNvSpPr/>
          <p:nvPr/>
        </p:nvSpPr>
        <p:spPr>
          <a:xfrm>
            <a:off x="3375495" y="1609928"/>
            <a:ext cx="622571" cy="34999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ln w="76200">
                <a:solidFill>
                  <a:schemeClr val="tx1"/>
                </a:solidFill>
              </a:ln>
            </a:endParaRPr>
          </a:p>
        </p:txBody>
      </p:sp>
      <p:sp>
        <p:nvSpPr>
          <p:cNvPr id="7" name="Arrow: Right 6">
            <a:extLst>
              <a:ext uri="{FF2B5EF4-FFF2-40B4-BE49-F238E27FC236}">
                <a16:creationId xmlns:a16="http://schemas.microsoft.com/office/drawing/2014/main" id="{84582FF6-0C9B-1960-FEB1-0ECFF0712D86}"/>
              </a:ext>
            </a:extLst>
          </p:cNvPr>
          <p:cNvSpPr/>
          <p:nvPr/>
        </p:nvSpPr>
        <p:spPr>
          <a:xfrm rot="9590299">
            <a:off x="4139169" y="1132768"/>
            <a:ext cx="671109" cy="43004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7655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A2A-8E38-EAC2-9D40-C4474BCB68A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C8787C0-3D6C-2BA9-A873-ED8030978F14}"/>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0C151612-67BB-6652-E242-E60F0C837173}"/>
              </a:ext>
            </a:extLst>
          </p:cNvPr>
          <p:cNvPicPr>
            <a:picLocks noChangeAspect="1"/>
          </p:cNvPicPr>
          <p:nvPr/>
        </p:nvPicPr>
        <p:blipFill>
          <a:blip r:embed="rId2"/>
          <a:stretch>
            <a:fillRect/>
          </a:stretch>
        </p:blipFill>
        <p:spPr>
          <a:xfrm>
            <a:off x="0" y="190500"/>
            <a:ext cx="12192000" cy="6477000"/>
          </a:xfrm>
          <a:prstGeom prst="rect">
            <a:avLst/>
          </a:prstGeom>
        </p:spPr>
      </p:pic>
      <p:sp>
        <p:nvSpPr>
          <p:cNvPr id="6" name="Rectangle 5">
            <a:extLst>
              <a:ext uri="{FF2B5EF4-FFF2-40B4-BE49-F238E27FC236}">
                <a16:creationId xmlns:a16="http://schemas.microsoft.com/office/drawing/2014/main" id="{516CA539-2572-2BC1-71B6-3555CEE1BAD0}"/>
              </a:ext>
            </a:extLst>
          </p:cNvPr>
          <p:cNvSpPr/>
          <p:nvPr/>
        </p:nvSpPr>
        <p:spPr>
          <a:xfrm>
            <a:off x="2607013" y="1600200"/>
            <a:ext cx="778213" cy="40369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ln w="76200">
                <a:solidFill>
                  <a:schemeClr val="tx1"/>
                </a:solidFill>
              </a:ln>
            </a:endParaRPr>
          </a:p>
        </p:txBody>
      </p:sp>
      <p:sp>
        <p:nvSpPr>
          <p:cNvPr id="7" name="Arrow: Right 6">
            <a:extLst>
              <a:ext uri="{FF2B5EF4-FFF2-40B4-BE49-F238E27FC236}">
                <a16:creationId xmlns:a16="http://schemas.microsoft.com/office/drawing/2014/main" id="{BB98A0FE-49B0-BC33-7E00-7A401D79FF20}"/>
              </a:ext>
            </a:extLst>
          </p:cNvPr>
          <p:cNvSpPr/>
          <p:nvPr/>
        </p:nvSpPr>
        <p:spPr>
          <a:xfrm rot="9590299">
            <a:off x="3438777" y="1186476"/>
            <a:ext cx="671109" cy="43004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8527204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340</Words>
  <Application>Microsoft Office PowerPoint</Application>
  <PresentationFormat>Widescreen</PresentationFormat>
  <Paragraphs>40</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Times New Roman</vt:lpstr>
      <vt:lpstr>Wingdings</vt:lpstr>
      <vt:lpstr>Retrospect</vt:lpstr>
      <vt:lpstr>Associating  Government Laboratories  with Bureau of Indian Standards </vt:lpstr>
      <vt:lpstr>Legal Framework -  Laboratory Activity</vt:lpstr>
      <vt:lpstr>Laboratory Services Ecosystem of BIS</vt:lpstr>
      <vt:lpstr>Laboratory Services Ecosystem of BIS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any queries or issues write us 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of Indian Standards - Overview</dc:title>
  <dc:creator>Surya Kalyani</dc:creator>
  <cp:lastModifiedBy>Phalendra Kumar</cp:lastModifiedBy>
  <cp:revision>265</cp:revision>
  <dcterms:created xsi:type="dcterms:W3CDTF">2020-09-04T10:19:24Z</dcterms:created>
  <dcterms:modified xsi:type="dcterms:W3CDTF">2024-08-24T13:43:59Z</dcterms:modified>
</cp:coreProperties>
</file>